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14" d="100"/>
          <a:sy n="114" d="100"/>
        </p:scale>
        <p:origin x="4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0742-E3D9-B1F7-810E-B7A7D2A37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594BD-BB88-FDBB-3642-39FEFECC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3259-1E35-5D76-89AB-A83B78B3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AF5B-C67F-491E-7F56-1330BB6A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02AD-3705-C642-B186-32F339D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260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E0AD-0310-7115-7261-EA27C565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7EACB-4E3D-4B78-DC3D-65FAB22A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CBB5-F457-CC35-B56D-420F7B98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1831C-C369-B88A-4E09-D6DAD8D8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6CF2-C9AA-40A3-D9AC-A9173C7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1321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745DC-E9A7-112B-30B4-D47D165BA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2CB62-8329-C5D0-F689-42419E84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202F-8F2F-E8B6-4EDC-51237A2D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621E-514E-5652-C7C2-A246F52B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F496-AFD0-D454-E084-2221311C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39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1B57-7961-1E60-D897-C168D9C0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FFB2-D4A0-C98D-125C-A0D1988D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33C2-2770-0A78-525C-F8D2E253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40D8-0DB4-49E1-8EE5-A79DE09B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B4A-B97A-7ACC-D87D-CF3A5A1F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142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4507-A262-4D0E-8B65-3134833E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33DC-B652-0CF3-D2FF-8E59BAC0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C5E4-14BD-391E-A47B-D75E1F15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9CDC-014D-5474-B642-43F245F1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6814-068E-3AFC-AF3C-D704FE3E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960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001C-F83B-3C21-02E9-BA0876A6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A18D-8CCE-DF0E-4EA8-2DE454C8A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3374-7C0B-0C57-770A-496D7B5FB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BF64F-7459-6B14-544F-8ED07A0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179A6-05AE-8F11-A793-F2CD2144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94653-09AC-A320-9672-C52AFEFB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5871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09F0-33BB-51B0-BBFE-9B6E1717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6581-EE93-10F2-909F-46B9897D0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E47A-A354-D6CE-89AA-3D28F30F5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6DA8E-7621-641B-4020-A72592975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D8BC7-401E-E09D-B6C3-8EE3B226B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F57D6-F423-D55A-773F-1B803D44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D6DD6-11FE-B1CD-8C44-354BA26E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A55EA-48E6-7611-3BE3-A8B5F9DE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236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F590-66CF-976B-EFB3-71AC762E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5743D-E7BF-6ED6-E96B-E1DEAA84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4C3C-5711-C325-0FE8-0ED306A0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F7759-389A-1325-1B89-25CF94F6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9146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5F8D6-DA43-1A54-D5D6-4F080990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FD0AE-4A95-6093-AD4A-AC438366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23512-317A-699B-C097-C49C7CB3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0138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FA97-471A-6D88-439E-EDEDA204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BD94-4C64-E011-7837-ACE63AC2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C9CE2-7C17-FD7A-486F-FAAECD42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0A674-9EC8-5CA3-EDF1-8C783826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8488F-2755-41FA-2B96-EBCCF540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09F7D-3078-9711-0B64-CC13AAC3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372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6433-777F-B692-2253-218FCEBC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A32CE-5504-4BC4-3C9E-1719A68F7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73DD7-BDC6-A487-BE68-136CE62B9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583A8-2137-282A-D5DA-4109AD5E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CDD87-9068-C5C2-6987-FEA1CF39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A630D-9496-ED10-1587-34C5D7F2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266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C051E-16A6-3750-0DAB-2EC76D3D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357E-5F1E-4DCF-4485-6CA38FC7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898E-78EE-1393-4FC9-5D1DACE44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C2ADE-CB48-6942-8305-4CF3B6903366}" type="datetimeFigureOut">
              <a:rPr lang="en-RU" smtClean="0"/>
              <a:t>24.11.2023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CC4C-BE11-764E-A933-4B26A4FE8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23A-3A34-A24A-38C4-AC6BB2D99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A911-7081-BC4F-84B0-62F8EF7F443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4484" y="2437889"/>
            <a:ext cx="8903026" cy="140050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000" b="1" dirty="0"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«</a:t>
            </a:r>
            <a:r>
              <a:rPr lang="en-US" sz="4000" b="1" dirty="0"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FIANQ</a:t>
            </a:r>
            <a:r>
              <a:rPr lang="ru-RU" sz="4000" b="1" dirty="0"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3941" y="4232171"/>
            <a:ext cx="10764112" cy="150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Никита Семенин, Василий Смирнов, Павел Каменских, Михаил </a:t>
            </a:r>
            <a:r>
              <a:rPr lang="ru-RU" sz="40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Яушев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99D2-0F17-E04A-9F5B-9AA04AC9D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95"/>
          <a:stretch/>
        </p:blipFill>
        <p:spPr bwMode="auto">
          <a:xfrm>
            <a:off x="0" y="0"/>
            <a:ext cx="1451424" cy="179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8D9157E-B93E-5641-A434-78912BE68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55" y="68366"/>
            <a:ext cx="2179145" cy="124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96782E5-8DC5-42CF-8B47-2E1F0DB38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2615" y="0"/>
            <a:ext cx="3846765" cy="12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2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806B-A748-0A94-4436-8045D052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07D3-94B7-9627-5CF3-D77A7668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План решения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1. Оценка требуемых ограничений</a:t>
            </a:r>
          </a:p>
          <a:p>
            <a:pPr marL="0" indent="0">
              <a:buNone/>
            </a:pPr>
            <a:r>
              <a:rPr lang="ru-RU" dirty="0"/>
              <a:t>	2. Запись ограничений в форме </a:t>
            </a:r>
            <a:r>
              <a:rPr lang="en-US" dirty="0"/>
              <a:t>QUBO</a:t>
            </a:r>
          </a:p>
          <a:p>
            <a:pPr marL="0" indent="0">
              <a:buNone/>
            </a:pPr>
            <a:r>
              <a:rPr lang="en-US" dirty="0"/>
              <a:t>	3</a:t>
            </a:r>
            <a:r>
              <a:rPr lang="ru-RU" dirty="0"/>
              <a:t>. Объединение ограничений в финальную матрицу</a:t>
            </a:r>
          </a:p>
          <a:p>
            <a:pPr marL="0" indent="0">
              <a:buNone/>
            </a:pPr>
            <a:r>
              <a:rPr lang="ru-RU" dirty="0"/>
              <a:t>	4. Проверка результатов вычислений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764F-C5BF-5FBD-BA84-BD790705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3"/>
            <a:ext cx="10515600" cy="1325563"/>
          </a:xfrm>
        </p:spPr>
        <p:txBody>
          <a:bodyPr/>
          <a:lstStyle/>
          <a:p>
            <a:r>
              <a:rPr lang="ru-RU" dirty="0"/>
              <a:t>Ограничения в задаче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1503-EE66-F52D-DCA2-89F7F831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846"/>
            <a:ext cx="10515600" cy="4351338"/>
          </a:xfrm>
        </p:spPr>
        <p:txBody>
          <a:bodyPr/>
          <a:lstStyle/>
          <a:p>
            <a:r>
              <a:rPr lang="ru-RU" dirty="0"/>
              <a:t>Порядок переменных</a:t>
            </a:r>
            <a:r>
              <a:rPr lang="en-US" dirty="0"/>
              <a:t>:  [group][week][days][time][person][subject]</a:t>
            </a:r>
          </a:p>
          <a:p>
            <a:r>
              <a:rPr lang="ru-RU" dirty="0"/>
              <a:t>При создании матрицы с помощью функции </a:t>
            </a:r>
            <a:r>
              <a:rPr lang="en-US" b="1" dirty="0" err="1"/>
              <a:t>calculateindex</a:t>
            </a:r>
            <a:r>
              <a:rPr lang="en-US" b="1" dirty="0"/>
              <a:t> </a:t>
            </a:r>
            <a:r>
              <a:rPr lang="ru-RU" dirty="0"/>
              <a:t>непосредственно вычисляется индекс для данного набора переменных </a:t>
            </a:r>
            <a:endParaRPr lang="en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91B53-3B17-FF14-7214-64C5ADD9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75" y="5406184"/>
            <a:ext cx="4795025" cy="1451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2185A-82FF-EB94-E999-96DCFE79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69" y="3348784"/>
            <a:ext cx="234950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33612-5516-37FB-AE3D-73E89F0A1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69" y="4468088"/>
            <a:ext cx="236220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B25C8-1EDC-05E7-CD33-B20AA2991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69" y="5587392"/>
            <a:ext cx="243840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0D38A-9E66-EF5B-88D4-9E4069AF3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137" y="3297777"/>
            <a:ext cx="2387600" cy="97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075B9-1694-6381-2035-EF6FCEBCB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5137" y="4379188"/>
            <a:ext cx="2819400" cy="111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78F304-5F9E-7CFC-92DE-339C984B3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137" y="5625492"/>
            <a:ext cx="238760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831F2-92A6-5EE1-D55A-A2FB2A181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7569" y="3298158"/>
            <a:ext cx="2908300" cy="1066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52A475-4E20-AA75-542B-B5DBA3F597AA}"/>
              </a:ext>
            </a:extLst>
          </p:cNvPr>
          <p:cNvCxnSpPr>
            <a:cxnSpLocks/>
          </p:cNvCxnSpPr>
          <p:nvPr/>
        </p:nvCxnSpPr>
        <p:spPr>
          <a:xfrm flipH="1" flipV="1">
            <a:off x="9186530" y="4082902"/>
            <a:ext cx="723014" cy="385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B0831B-4F9C-42A7-AFBF-47E9848A399F}"/>
              </a:ext>
            </a:extLst>
          </p:cNvPr>
          <p:cNvSpPr txBox="1"/>
          <p:nvPr/>
        </p:nvSpPr>
        <p:spPr>
          <a:xfrm>
            <a:off x="7632769" y="4541181"/>
            <a:ext cx="383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Малый вес </a:t>
            </a:r>
            <a:r>
              <a:rPr lang="ru-RU" dirty="0" err="1"/>
              <a:t>тк</a:t>
            </a:r>
            <a:r>
              <a:rPr lang="ru-RU" dirty="0"/>
              <a:t> всего нужно 16 лекций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CDBA46-8FE5-6869-BBD9-E84F5B5A5EC5}"/>
              </a:ext>
            </a:extLst>
          </p:cNvPr>
          <p:cNvCxnSpPr>
            <a:cxnSpLocks/>
          </p:cNvCxnSpPr>
          <p:nvPr/>
        </p:nvCxnSpPr>
        <p:spPr>
          <a:xfrm flipH="1">
            <a:off x="6361306" y="2927372"/>
            <a:ext cx="730610" cy="501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DD182-4AA3-E118-3D92-7AB56639C28C}"/>
              </a:ext>
            </a:extLst>
          </p:cNvPr>
          <p:cNvSpPr txBox="1"/>
          <p:nvPr/>
        </p:nvSpPr>
        <p:spPr>
          <a:xfrm>
            <a:off x="7091916" y="2706160"/>
            <a:ext cx="423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правило автоматически выполняется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227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0569-DA0C-E34B-0B60-1B7AEF1C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</a:t>
            </a:r>
            <a:r>
              <a:rPr lang="en-US" dirty="0"/>
              <a:t>QUBO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AE8DC-BDF5-BA1C-1AA0-ED8E9CAD2D51}"/>
              </a:ext>
            </a:extLst>
          </p:cNvPr>
          <p:cNvSpPr txBox="1"/>
          <p:nvPr/>
        </p:nvSpPr>
        <p:spPr>
          <a:xfrm>
            <a:off x="1538868" y="1688371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ограничений-равенств</a:t>
            </a:r>
            <a:endParaRPr lang="en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1428E-8A5F-4552-B82E-D16DE59D4DA4}"/>
              </a:ext>
            </a:extLst>
          </p:cNvPr>
          <p:cNvSpPr txBox="1"/>
          <p:nvPr/>
        </p:nvSpPr>
        <p:spPr>
          <a:xfrm>
            <a:off x="6925832" y="1688370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ограничений-неравенств</a:t>
            </a:r>
            <a:endParaRPr lang="en-R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83645-5AAD-4BA9-BB0A-A29FB0DB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6" y="2620415"/>
            <a:ext cx="5526877" cy="8577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F045E-14D3-E8BB-9613-8481DEFBC986}"/>
              </a:ext>
            </a:extLst>
          </p:cNvPr>
          <p:cNvCxnSpPr>
            <a:cxnSpLocks/>
          </p:cNvCxnSpPr>
          <p:nvPr/>
        </p:nvCxnSpPr>
        <p:spPr>
          <a:xfrm flipV="1">
            <a:off x="7846827" y="4995746"/>
            <a:ext cx="516588" cy="1146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7E469-F352-133C-4AD5-42A4488B3CB2}"/>
              </a:ext>
            </a:extLst>
          </p:cNvPr>
          <p:cNvCxnSpPr>
            <a:cxnSpLocks/>
          </p:cNvCxnSpPr>
          <p:nvPr/>
        </p:nvCxnSpPr>
        <p:spPr>
          <a:xfrm flipV="1">
            <a:off x="7846827" y="5352093"/>
            <a:ext cx="2646471" cy="790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D5DA1-96BA-E880-15CD-78146854855C}"/>
              </a:ext>
            </a:extLst>
          </p:cNvPr>
          <p:cNvSpPr txBox="1"/>
          <p:nvPr/>
        </p:nvSpPr>
        <p:spPr>
          <a:xfrm>
            <a:off x="6944881" y="6142363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Разные индексы</a:t>
            </a:r>
            <a:endParaRPr lang="en-R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258BE3-6674-E147-9C3A-85BD5114A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98" y="3680785"/>
            <a:ext cx="4193504" cy="2977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B6FAB1-076B-6F74-1BA2-441ADF0DF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62" y="2541250"/>
            <a:ext cx="5553602" cy="28108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48B232-74BB-D68D-CDA4-AD80A9314114}"/>
              </a:ext>
            </a:extLst>
          </p:cNvPr>
          <p:cNvSpPr txBox="1"/>
          <p:nvPr/>
        </p:nvSpPr>
        <p:spPr>
          <a:xfrm>
            <a:off x="5990954" y="370428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Разные веса</a:t>
            </a:r>
            <a:endParaRPr lang="en-R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F9D279-DDFF-D758-48CD-88FC48C18123}"/>
              </a:ext>
            </a:extLst>
          </p:cNvPr>
          <p:cNvCxnSpPr>
            <a:cxnSpLocks/>
          </p:cNvCxnSpPr>
          <p:nvPr/>
        </p:nvCxnSpPr>
        <p:spPr>
          <a:xfrm flipV="1">
            <a:off x="7299702" y="2935365"/>
            <a:ext cx="1833461" cy="1011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7B5D97-2231-BBFF-9A47-D830289A7092}"/>
              </a:ext>
            </a:extLst>
          </p:cNvPr>
          <p:cNvCxnSpPr>
            <a:cxnSpLocks/>
          </p:cNvCxnSpPr>
          <p:nvPr/>
        </p:nvCxnSpPr>
        <p:spPr>
          <a:xfrm flipV="1">
            <a:off x="7299702" y="3888947"/>
            <a:ext cx="1063713" cy="68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EC7FCF1-6B84-3C99-DA06-1BC2FF258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239" y="1018709"/>
            <a:ext cx="3810894" cy="7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568816-A25B-E56F-6711-165B4614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Объединение в финальную матрицу</a:t>
            </a:r>
            <a:endParaRPr lang="en-R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8E0587-46E8-7195-ECFE-80BFE444F90C}"/>
              </a:ext>
            </a:extLst>
          </p:cNvPr>
          <p:cNvGrpSpPr/>
          <p:nvPr/>
        </p:nvGrpSpPr>
        <p:grpSpPr>
          <a:xfrm>
            <a:off x="2082166" y="1816611"/>
            <a:ext cx="3541680" cy="2137722"/>
            <a:chOff x="2349795" y="1850065"/>
            <a:chExt cx="3541680" cy="21377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16927D-D30A-5222-CE80-E1F0A7A0BEB2}"/>
                    </a:ext>
                  </a:extLst>
                </p:cNvPr>
                <p:cNvSpPr txBox="1"/>
                <p:nvPr/>
              </p:nvSpPr>
              <p:spPr>
                <a:xfrm>
                  <a:off x="2349795" y="185006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16927D-D30A-5222-CE80-E1F0A7A0B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795" y="1850065"/>
                  <a:ext cx="885420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0000" r="-4286" b="-16667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D88C1B-7881-A32F-DB7F-6400C4D0DA91}"/>
                    </a:ext>
                  </a:extLst>
                </p:cNvPr>
                <p:cNvSpPr txBox="1"/>
                <p:nvPr/>
              </p:nvSpPr>
              <p:spPr>
                <a:xfrm>
                  <a:off x="3235215" y="185006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𝑡𝑑</m:t>
                            </m:r>
                          </m:sub>
                        </m:sSub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D88C1B-7881-A32F-DB7F-6400C4D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15" y="1850065"/>
                  <a:ext cx="88542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2817" b="-2381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269D5E-1A31-8C8A-E5E5-8146058F06C6}"/>
                    </a:ext>
                  </a:extLst>
                </p:cNvPr>
                <p:cNvSpPr txBox="1"/>
                <p:nvPr/>
              </p:nvSpPr>
              <p:spPr>
                <a:xfrm>
                  <a:off x="4120635" y="185006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𝑠𝑑</m:t>
                            </m:r>
                          </m:sub>
                        </m:sSub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269D5E-1A31-8C8A-E5E5-8146058F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635" y="1850065"/>
                  <a:ext cx="88542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4286" b="-2381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5705E6-670E-4067-B111-C89401499760}"/>
                    </a:ext>
                  </a:extLst>
                </p:cNvPr>
                <p:cNvSpPr txBox="1"/>
                <p:nvPr/>
              </p:nvSpPr>
              <p:spPr>
                <a:xfrm>
                  <a:off x="5006055" y="185006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𝑠𝑜</m:t>
                            </m:r>
                          </m:sub>
                        </m:sSub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5705E6-670E-4067-B111-C89401499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055" y="1850065"/>
                  <a:ext cx="885420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1389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078DBDE-A36E-DA7C-2947-D8EDC92F36A3}"/>
                    </a:ext>
                  </a:extLst>
                </p:cNvPr>
                <p:cNvSpPr txBox="1"/>
                <p:nvPr/>
              </p:nvSpPr>
              <p:spPr>
                <a:xfrm>
                  <a:off x="2349795" y="237328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𝑡𝑑</m:t>
                            </m:r>
                          </m:sub>
                        </m:sSub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078DBDE-A36E-DA7C-2947-D8EDC92F3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795" y="2373285"/>
                  <a:ext cx="88542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4286" b="-2381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6CB1253-14C6-1120-BD54-71A1AA2476A8}"/>
                    </a:ext>
                  </a:extLst>
                </p:cNvPr>
                <p:cNvSpPr txBox="1"/>
                <p:nvPr/>
              </p:nvSpPr>
              <p:spPr>
                <a:xfrm>
                  <a:off x="2349795" y="289650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𝑠𝑑</m:t>
                            </m:r>
                          </m:sub>
                        </m:sSub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6CB1253-14C6-1120-BD54-71A1AA247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795" y="2896505"/>
                  <a:ext cx="885420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4286" r="-1429" b="-2381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F928E-654C-A075-F458-59834C15D587}"/>
                    </a:ext>
                  </a:extLst>
                </p:cNvPr>
                <p:cNvSpPr txBox="1"/>
                <p:nvPr/>
              </p:nvSpPr>
              <p:spPr>
                <a:xfrm>
                  <a:off x="2349795" y="341972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𝑠𝑜</m:t>
                            </m:r>
                          </m:sub>
                        </m:sSub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F928E-654C-A075-F458-59834C15D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795" y="3419725"/>
                  <a:ext cx="885420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4286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FA97B68-12CD-D7D2-C099-E73A7E216107}"/>
                    </a:ext>
                  </a:extLst>
                </p:cNvPr>
                <p:cNvSpPr txBox="1"/>
                <p:nvPr/>
              </p:nvSpPr>
              <p:spPr>
                <a:xfrm>
                  <a:off x="3235215" y="237328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𝑡𝑑</m:t>
                            </m:r>
                          </m:sub>
                        </m:sSub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FA97B68-12CD-D7D2-C099-E73A7E216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15" y="2373285"/>
                  <a:ext cx="88542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408" b="-2381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B317F39-5B87-B841-651D-B658BFE735E7}"/>
                    </a:ext>
                  </a:extLst>
                </p:cNvPr>
                <p:cNvSpPr txBox="1"/>
                <p:nvPr/>
              </p:nvSpPr>
              <p:spPr>
                <a:xfrm>
                  <a:off x="4120635" y="289650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𝑠𝑑</m:t>
                            </m:r>
                          </m:sub>
                        </m:sSub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B317F39-5B87-B841-651D-B658BFE73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635" y="2896505"/>
                  <a:ext cx="885420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2857" b="-2381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698D34D-D261-E692-36A8-5E0927A60C51}"/>
                    </a:ext>
                  </a:extLst>
                </p:cNvPr>
                <p:cNvSpPr txBox="1"/>
                <p:nvPr/>
              </p:nvSpPr>
              <p:spPr>
                <a:xfrm>
                  <a:off x="5006055" y="3419725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𝑠𝑜</m:t>
                            </m:r>
                          </m:sub>
                        </m:sSub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698D34D-D261-E692-36A8-5E0927A6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055" y="3419725"/>
                  <a:ext cx="88542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4721E2-FD97-8CBC-6653-1F4138AD369E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15" y="1872915"/>
              <a:ext cx="0" cy="207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B2F77A-80CB-040F-1327-337024D47A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0635" y="1872915"/>
              <a:ext cx="0" cy="2070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FC3C4A-EABC-7765-2516-4F27ACAE1615}"/>
                </a:ext>
              </a:extLst>
            </p:cNvPr>
            <p:cNvCxnSpPr/>
            <p:nvPr/>
          </p:nvCxnSpPr>
          <p:spPr>
            <a:xfrm>
              <a:off x="5006055" y="1875120"/>
              <a:ext cx="0" cy="209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629665-B723-4BC5-9FD8-B4C26BF18DD8}"/>
                </a:ext>
              </a:extLst>
            </p:cNvPr>
            <p:cNvCxnSpPr/>
            <p:nvPr/>
          </p:nvCxnSpPr>
          <p:spPr>
            <a:xfrm>
              <a:off x="2349795" y="1875120"/>
              <a:ext cx="0" cy="209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78FBFF-52A1-62C3-8636-A649708F89F4}"/>
                </a:ext>
              </a:extLst>
            </p:cNvPr>
            <p:cNvCxnSpPr/>
            <p:nvPr/>
          </p:nvCxnSpPr>
          <p:spPr>
            <a:xfrm>
              <a:off x="5866039" y="1875120"/>
              <a:ext cx="0" cy="209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4B510D-A5E5-2A73-969A-376798B2983C}"/>
                </a:ext>
              </a:extLst>
            </p:cNvPr>
            <p:cNvCxnSpPr>
              <a:cxnSpLocks/>
            </p:cNvCxnSpPr>
            <p:nvPr/>
          </p:nvCxnSpPr>
          <p:spPr>
            <a:xfrm>
              <a:off x="2349795" y="2387462"/>
              <a:ext cx="35162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A672BD-8154-E3C5-AABA-EA3D5911978B}"/>
                </a:ext>
              </a:extLst>
            </p:cNvPr>
            <p:cNvCxnSpPr>
              <a:cxnSpLocks/>
            </p:cNvCxnSpPr>
            <p:nvPr/>
          </p:nvCxnSpPr>
          <p:spPr>
            <a:xfrm>
              <a:off x="2349795" y="2921560"/>
              <a:ext cx="35162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CC9A83-10D8-A17D-E741-000022714DCF}"/>
                </a:ext>
              </a:extLst>
            </p:cNvPr>
            <p:cNvCxnSpPr>
              <a:cxnSpLocks/>
            </p:cNvCxnSpPr>
            <p:nvPr/>
          </p:nvCxnSpPr>
          <p:spPr>
            <a:xfrm>
              <a:off x="2349795" y="3429000"/>
              <a:ext cx="35162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18CE2C-5FD1-9AAE-D6F4-DD766D3A686A}"/>
                </a:ext>
              </a:extLst>
            </p:cNvPr>
            <p:cNvCxnSpPr>
              <a:cxnSpLocks/>
            </p:cNvCxnSpPr>
            <p:nvPr/>
          </p:nvCxnSpPr>
          <p:spPr>
            <a:xfrm>
              <a:off x="2353183" y="3963335"/>
              <a:ext cx="35162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3F5D82-C861-7757-6310-8ABE05C5C625}"/>
                </a:ext>
              </a:extLst>
            </p:cNvPr>
            <p:cNvCxnSpPr>
              <a:cxnSpLocks/>
            </p:cNvCxnSpPr>
            <p:nvPr/>
          </p:nvCxnSpPr>
          <p:spPr>
            <a:xfrm>
              <a:off x="2349795" y="1872915"/>
              <a:ext cx="35162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010D50D-4C92-0C6B-A29C-CCF5C34DC0B5}"/>
                    </a:ext>
                  </a:extLst>
                </p:cNvPr>
                <p:cNvSpPr txBox="1"/>
                <p:nvPr/>
              </p:nvSpPr>
              <p:spPr>
                <a:xfrm>
                  <a:off x="4095198" y="2407250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010D50D-4C92-0C6B-A29C-CCF5C34DC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198" y="2407250"/>
                  <a:ext cx="88542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49DA44-CD12-99C6-A211-0D39CD962546}"/>
                    </a:ext>
                  </a:extLst>
                </p:cNvPr>
                <p:cNvSpPr txBox="1"/>
                <p:nvPr/>
              </p:nvSpPr>
              <p:spPr>
                <a:xfrm>
                  <a:off x="4966331" y="2391836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49DA44-CD12-99C6-A211-0D39CD962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331" y="2391836"/>
                  <a:ext cx="885420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83B002-DDDA-7313-4E46-0E49295A1BE8}"/>
                    </a:ext>
                  </a:extLst>
                </p:cNvPr>
                <p:cNvSpPr txBox="1"/>
                <p:nvPr/>
              </p:nvSpPr>
              <p:spPr>
                <a:xfrm>
                  <a:off x="4960756" y="2905414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83B002-DDDA-7313-4E46-0E49295A1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756" y="2905414"/>
                  <a:ext cx="88542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02E762F-E87B-77BF-53B4-C93F6B9A3C29}"/>
                    </a:ext>
                  </a:extLst>
                </p:cNvPr>
                <p:cNvSpPr txBox="1"/>
                <p:nvPr/>
              </p:nvSpPr>
              <p:spPr>
                <a:xfrm>
                  <a:off x="4117248" y="3464567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02E762F-E87B-77BF-53B4-C93F6B9A3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48" y="3464567"/>
                  <a:ext cx="88542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2851624-8C1B-E147-5282-1405172397D8}"/>
                    </a:ext>
                  </a:extLst>
                </p:cNvPr>
                <p:cNvSpPr txBox="1"/>
                <p:nvPr/>
              </p:nvSpPr>
              <p:spPr>
                <a:xfrm>
                  <a:off x="3233521" y="2915056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2851624-8C1B-E147-5282-140517239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521" y="2915056"/>
                  <a:ext cx="885420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577D62-E873-B5F5-4B22-B8C7D443B22A}"/>
                    </a:ext>
                  </a:extLst>
                </p:cNvPr>
                <p:cNvSpPr txBox="1"/>
                <p:nvPr/>
              </p:nvSpPr>
              <p:spPr>
                <a:xfrm>
                  <a:off x="3235214" y="3443903"/>
                  <a:ext cx="8854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RU" sz="28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577D62-E873-B5F5-4B22-B8C7D443B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14" y="3443903"/>
                  <a:ext cx="88542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98B0908-8403-410C-2632-641939EAC75E}"/>
              </a:ext>
            </a:extLst>
          </p:cNvPr>
          <p:cNvSpPr txBox="1"/>
          <p:nvPr/>
        </p:nvSpPr>
        <p:spPr>
          <a:xfrm>
            <a:off x="6438530" y="1839461"/>
            <a:ext cx="53817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400" dirty="0"/>
              <a:t>Shape(XX) =  g*w*d*t*p*s, g*w*d*t*p*s</a:t>
            </a:r>
          </a:p>
          <a:p>
            <a:r>
              <a:rPr lang="en-RU" sz="2400" dirty="0"/>
              <a:t>Shape(XYtd) =  g*w*d*t*p*s, w*d*t*p*2</a:t>
            </a:r>
          </a:p>
          <a:p>
            <a:r>
              <a:rPr lang="en-RU" sz="2400" dirty="0"/>
              <a:t>Shape(XYsd) =  g*w*d*t*p*s, g*w*d*t*2</a:t>
            </a:r>
          </a:p>
          <a:p>
            <a:r>
              <a:rPr lang="en-RU" sz="2400" dirty="0"/>
              <a:t>Shape(XYso) =  g*w*d*t*p*s, g*w*d*6</a:t>
            </a:r>
          </a:p>
          <a:p>
            <a:endParaRPr lang="en-RU" sz="2400" dirty="0"/>
          </a:p>
          <a:p>
            <a:r>
              <a:rPr lang="en-RU" sz="2400" dirty="0"/>
              <a:t>Shape(QUBO) = 3432,3432</a:t>
            </a:r>
            <a:endParaRPr lang="ru-RU" sz="2400" dirty="0"/>
          </a:p>
          <a:p>
            <a:r>
              <a:rPr lang="ru-RU" sz="2400" dirty="0"/>
              <a:t>Длительность вычисления – 2 мин</a:t>
            </a:r>
            <a:endParaRPr lang="en-RU" sz="2400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  <a:p>
            <a:endParaRPr lang="en-RU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A12CC78-8FE2-DE2C-B165-C8EC0C4108B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27569" y="4790223"/>
            <a:ext cx="5295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4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241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Команда «FIANQ»</vt:lpstr>
      <vt:lpstr>Задача 1</vt:lpstr>
      <vt:lpstr>Ограничения в задаче</vt:lpstr>
      <vt:lpstr>Формат QUBO</vt:lpstr>
      <vt:lpstr>Объединение в финальную матрицу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«дл»</dc:title>
  <dc:creator>василий</dc:creator>
  <cp:lastModifiedBy>василий</cp:lastModifiedBy>
  <cp:revision>5</cp:revision>
  <dcterms:created xsi:type="dcterms:W3CDTF">2023-11-24T06:11:04Z</dcterms:created>
  <dcterms:modified xsi:type="dcterms:W3CDTF">2023-11-24T07:41:08Z</dcterms:modified>
</cp:coreProperties>
</file>