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146847063" r:id="rId10"/>
    <p:sldId id="2146847057" r:id="rId11"/>
    <p:sldId id="2146847064" r:id="rId12"/>
    <p:sldId id="2146847060" r:id="rId13"/>
    <p:sldId id="2146847065" r:id="rId14"/>
    <p:sldId id="2146847066" r:id="rId15"/>
    <p:sldId id="2146847067" r:id="rId16"/>
    <p:sldId id="2146847068" r:id="rId17"/>
    <p:sldId id="2146847069" r:id="rId18"/>
    <p:sldId id="2146847070" r:id="rId19"/>
    <p:sldId id="2146847062"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Secured data hiding in images by using </a:t>
            </a:r>
            <a:r>
              <a:rPr lang="en-US" b="1" dirty="0" err="1">
                <a:solidFill>
                  <a:schemeClr val="accent1"/>
                </a:solidFill>
                <a:latin typeface="Arial" panose="020B0604020202020204" pitchFamily="34" charset="0"/>
                <a:cs typeface="Arial" panose="020B0604020202020204" pitchFamily="34" charset="0"/>
              </a:rPr>
              <a:t>stegnography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28801" y="4058588"/>
            <a:ext cx="955171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KADUMURU PARTHASARADHI</a:t>
            </a:r>
          </a:p>
          <a:p>
            <a:r>
              <a:rPr lang="en-US" sz="2000" b="1" dirty="0">
                <a:solidFill>
                  <a:schemeClr val="accent1">
                    <a:lumMod val="75000"/>
                  </a:schemeClr>
                </a:solidFill>
                <a:latin typeface="Arial"/>
                <a:cs typeface="Arial"/>
              </a:rPr>
              <a:t>Student Name: KADUMURU PARTHASARADHI</a:t>
            </a:r>
          </a:p>
          <a:p>
            <a:r>
              <a:rPr lang="en-US" sz="2000" b="1" dirty="0">
                <a:solidFill>
                  <a:schemeClr val="accent1">
                    <a:lumMod val="75000"/>
                  </a:schemeClr>
                </a:solidFill>
                <a:latin typeface="Arial"/>
                <a:cs typeface="Arial"/>
              </a:rPr>
              <a:t>College Name &amp; Department : RAYALASEEMA  UNIVERSITY COLLEGE</a:t>
            </a:r>
          </a:p>
          <a:p>
            <a:r>
              <a:rPr lang="en-US" sz="2000" b="1" dirty="0">
                <a:solidFill>
                  <a:schemeClr val="accent1">
                    <a:lumMod val="75000"/>
                  </a:schemeClr>
                </a:solidFill>
                <a:latin typeface="Arial"/>
                <a:cs typeface="Arial"/>
              </a:rPr>
              <a:t>                                                    OF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2C18-38F8-4A76-B7BF-2B6A956220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3464B1-CF5A-4401-BA54-2106A6FBE62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16C5ECE-8B44-45E7-A266-A39615A83409}"/>
              </a:ext>
            </a:extLst>
          </p:cNvPr>
          <p:cNvPicPr>
            <a:picLocks noChangeAspect="1"/>
          </p:cNvPicPr>
          <p:nvPr/>
        </p:nvPicPr>
        <p:blipFill>
          <a:blip r:embed="rId2"/>
          <a:stretch>
            <a:fillRect/>
          </a:stretch>
        </p:blipFill>
        <p:spPr>
          <a:xfrm>
            <a:off x="82261" y="213829"/>
            <a:ext cx="12109739" cy="6430341"/>
          </a:xfrm>
          <a:prstGeom prst="rect">
            <a:avLst/>
          </a:prstGeom>
        </p:spPr>
      </p:pic>
    </p:spTree>
    <p:extLst>
      <p:ext uri="{BB962C8B-B14F-4D97-AF65-F5344CB8AC3E}">
        <p14:creationId xmlns:p14="http://schemas.microsoft.com/office/powerpoint/2010/main" val="196603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0AF6-649B-4D89-B05D-48DFE1465FE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A381D0E-9C48-42E2-A1FA-83FE658D08C1}"/>
              </a:ext>
            </a:extLst>
          </p:cNvPr>
          <p:cNvPicPr>
            <a:picLocks noGrp="1" noChangeAspect="1"/>
          </p:cNvPicPr>
          <p:nvPr>
            <p:ph idx="1"/>
          </p:nvPr>
        </p:nvPicPr>
        <p:blipFill>
          <a:blip r:embed="rId2"/>
          <a:stretch>
            <a:fillRect/>
          </a:stretch>
        </p:blipFill>
        <p:spPr>
          <a:xfrm>
            <a:off x="899881" y="1482244"/>
            <a:ext cx="5094374" cy="4673600"/>
          </a:xfrm>
          <a:prstGeom prst="rect">
            <a:avLst/>
          </a:prstGeom>
        </p:spPr>
      </p:pic>
    </p:spTree>
    <p:extLst>
      <p:ext uri="{BB962C8B-B14F-4D97-AF65-F5344CB8AC3E}">
        <p14:creationId xmlns:p14="http://schemas.microsoft.com/office/powerpoint/2010/main" val="386635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2AB9-D17F-454D-B146-2C3550ED98A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FFF9C78-E379-4662-B00D-9860EBD5B859}"/>
              </a:ext>
            </a:extLst>
          </p:cNvPr>
          <p:cNvPicPr>
            <a:picLocks noGrp="1" noChangeAspect="1"/>
          </p:cNvPicPr>
          <p:nvPr>
            <p:ph idx="1"/>
          </p:nvPr>
        </p:nvPicPr>
        <p:blipFill>
          <a:blip r:embed="rId2"/>
          <a:stretch>
            <a:fillRect/>
          </a:stretch>
        </p:blipFill>
        <p:spPr>
          <a:xfrm>
            <a:off x="581192" y="1232452"/>
            <a:ext cx="4700995" cy="4673600"/>
          </a:xfrm>
          <a:prstGeom prst="rect">
            <a:avLst/>
          </a:prstGeom>
        </p:spPr>
      </p:pic>
    </p:spTree>
    <p:extLst>
      <p:ext uri="{BB962C8B-B14F-4D97-AF65-F5344CB8AC3E}">
        <p14:creationId xmlns:p14="http://schemas.microsoft.com/office/powerpoint/2010/main" val="3483863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79EA-A25E-4083-831C-5E2E33885A1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8B6CA97-E00C-454D-966E-3ACF41986A51}"/>
              </a:ext>
            </a:extLst>
          </p:cNvPr>
          <p:cNvPicPr>
            <a:picLocks noGrp="1" noChangeAspect="1"/>
          </p:cNvPicPr>
          <p:nvPr>
            <p:ph idx="1"/>
          </p:nvPr>
        </p:nvPicPr>
        <p:blipFill>
          <a:blip r:embed="rId2"/>
          <a:stretch>
            <a:fillRect/>
          </a:stretch>
        </p:blipFill>
        <p:spPr>
          <a:xfrm>
            <a:off x="1596692" y="1301750"/>
            <a:ext cx="8998615" cy="4673600"/>
          </a:xfrm>
          <a:prstGeom prst="rect">
            <a:avLst/>
          </a:prstGeom>
        </p:spPr>
      </p:pic>
    </p:spTree>
    <p:extLst>
      <p:ext uri="{BB962C8B-B14F-4D97-AF65-F5344CB8AC3E}">
        <p14:creationId xmlns:p14="http://schemas.microsoft.com/office/powerpoint/2010/main" val="139839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A23A-791F-4060-A486-281D8D1A652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D36DEB2-DD4F-491B-8ADB-D35E03295A80}"/>
              </a:ext>
            </a:extLst>
          </p:cNvPr>
          <p:cNvPicPr>
            <a:picLocks noGrp="1" noChangeAspect="1"/>
          </p:cNvPicPr>
          <p:nvPr>
            <p:ph idx="1"/>
          </p:nvPr>
        </p:nvPicPr>
        <p:blipFill>
          <a:blip r:embed="rId2"/>
          <a:stretch>
            <a:fillRect/>
          </a:stretch>
        </p:blipFill>
        <p:spPr>
          <a:xfrm>
            <a:off x="673947" y="1396018"/>
            <a:ext cx="4547001" cy="4673600"/>
          </a:xfrm>
          <a:prstGeom prst="rect">
            <a:avLst/>
          </a:prstGeom>
        </p:spPr>
      </p:pic>
    </p:spTree>
    <p:extLst>
      <p:ext uri="{BB962C8B-B14F-4D97-AF65-F5344CB8AC3E}">
        <p14:creationId xmlns:p14="http://schemas.microsoft.com/office/powerpoint/2010/main" val="2033851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4440-177D-412A-95C5-5698B50D58EA}"/>
              </a:ext>
            </a:extLst>
          </p:cNvPr>
          <p:cNvSpPr>
            <a:spLocks noGrp="1"/>
          </p:cNvSpPr>
          <p:nvPr>
            <p:ph type="title"/>
          </p:nvPr>
        </p:nvSpPr>
        <p:spPr/>
        <p:txBody>
          <a:bodyPr/>
          <a:lstStyle/>
          <a:p>
            <a:r>
              <a:rPr lang="en-IN" dirty="0">
                <a:solidFill>
                  <a:srgbClr val="00B0F0"/>
                </a:solidFill>
              </a:rPr>
              <a:t>RESULT:</a:t>
            </a:r>
          </a:p>
        </p:txBody>
      </p:sp>
      <p:pic>
        <p:nvPicPr>
          <p:cNvPr id="4" name="Content Placeholder 3">
            <a:extLst>
              <a:ext uri="{FF2B5EF4-FFF2-40B4-BE49-F238E27FC236}">
                <a16:creationId xmlns:a16="http://schemas.microsoft.com/office/drawing/2014/main" id="{70773109-EC43-408F-9B95-D61E02A9D796}"/>
              </a:ext>
            </a:extLst>
          </p:cNvPr>
          <p:cNvPicPr>
            <a:picLocks noGrp="1" noChangeAspect="1"/>
          </p:cNvPicPr>
          <p:nvPr>
            <p:ph idx="1"/>
          </p:nvPr>
        </p:nvPicPr>
        <p:blipFill>
          <a:blip r:embed="rId2"/>
          <a:stretch>
            <a:fillRect/>
          </a:stretch>
        </p:blipFill>
        <p:spPr>
          <a:xfrm>
            <a:off x="2047310" y="2428706"/>
            <a:ext cx="8097380" cy="2419688"/>
          </a:xfrm>
          <a:prstGeom prst="rect">
            <a:avLst/>
          </a:prstGeom>
        </p:spPr>
      </p:pic>
    </p:spTree>
    <p:extLst>
      <p:ext uri="{BB962C8B-B14F-4D97-AF65-F5344CB8AC3E}">
        <p14:creationId xmlns:p14="http://schemas.microsoft.com/office/powerpoint/2010/main" val="269863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a:bodyPr>
          <a:lstStyle/>
          <a:p>
            <a:r>
              <a:rPr lang="en-US" dirty="0"/>
              <a:t>Secured data hiding in images using steganography is a powerful technique that combines privacy, security, and innovation to protect sensitive information. It offers a unique approach for embedding data into an image in a way that is imperceptible to the human eye, making it an ideal solution for secure communication and data protection across various sectors. Whether for government agencies, military operations, corporate environments, or individuals, the ability to hide critical data within seemingly innocent images has proven invaluable.</a:t>
            </a:r>
          </a:p>
          <a:p>
            <a:r>
              <a:rPr lang="en-US" dirty="0"/>
              <a:t>Key benefits of steganography include:</a:t>
            </a:r>
          </a:p>
          <a:p>
            <a:r>
              <a:rPr lang="en-US" b="1" dirty="0"/>
              <a:t>Imperceptibility</a:t>
            </a:r>
            <a:r>
              <a:rPr lang="en-US" dirty="0"/>
              <a:t>: The data remains hidden without affecting the image's appearance, ensuring that unauthorized users cannot easily detect its presence.</a:t>
            </a:r>
          </a:p>
          <a:p>
            <a:r>
              <a:rPr lang="en-US" b="1" dirty="0"/>
              <a:t>Security</a:t>
            </a:r>
            <a:r>
              <a:rPr lang="en-US" dirty="0"/>
              <a:t>: By combining encryption with steganographic techniques, the hidden data is further protected from prying eyes.</a:t>
            </a:r>
          </a:p>
          <a:p>
            <a:r>
              <a:rPr lang="en-US" b="1" dirty="0"/>
              <a:t>Robustness</a:t>
            </a:r>
            <a:r>
              <a:rPr lang="en-US" dirty="0"/>
              <a:t>: Advanced algorithms offer resilience against common image manipulations, such as compression and resizing, ensuring the hidden information remains intact.</a:t>
            </a:r>
          </a:p>
          <a:p>
            <a:r>
              <a:rPr lang="en-US" b="1" dirty="0"/>
              <a:t>Wide Applications</a:t>
            </a:r>
            <a:r>
              <a:rPr lang="en-US" dirty="0"/>
              <a:t>: From digital forensics and intellectual property protection to secure communications for journalists and activists, steganography in images serves a broad range of end users who require confidentiality and data integrity.</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7500" lnSpcReduction="20000"/>
          </a:bodyPr>
          <a:lstStyle/>
          <a:p>
            <a:r>
              <a:rPr lang="en-US" b="1" dirty="0"/>
              <a:t>Problem Statement: Secured Data Hiding in Images Using Steganography</a:t>
            </a:r>
          </a:p>
          <a:p>
            <a:r>
              <a:rPr lang="en-US" dirty="0"/>
              <a:t>With the increasing need for secure communication and data protection, the challenge of safeguarding sensitive information in a digital world has become more crucial. One of the key techniques for ensuring privacy and security in data transmission is </a:t>
            </a:r>
            <a:r>
              <a:rPr lang="en-US" b="1" dirty="0"/>
              <a:t>steganography</a:t>
            </a:r>
            <a:r>
              <a:rPr lang="en-US" dirty="0"/>
              <a:t>, which involves embedding hidden data within an innocent-looking cover medium (such as an image) to prevent unauthorized access. However, ensuring the security of the hidden data while maintaining the quality of the cover image presents several challenges.</a:t>
            </a:r>
          </a:p>
          <a:p>
            <a:r>
              <a:rPr lang="en-US" b="1" dirty="0"/>
              <a:t>Problem Statement:</a:t>
            </a:r>
            <a:br>
              <a:rPr lang="en-US" dirty="0"/>
            </a:br>
            <a:r>
              <a:rPr lang="en-US" dirty="0"/>
              <a:t>The problem lies in designing an efficient and secure steganography system for hiding sensitive data within images, where the primary goals are to ensure that:</a:t>
            </a:r>
          </a:p>
          <a:p>
            <a:r>
              <a:rPr lang="en-US" dirty="0"/>
              <a:t>The hidden data remains undetectable to unauthorized users, i.e., the </a:t>
            </a:r>
            <a:r>
              <a:rPr lang="en-US" dirty="0" err="1"/>
              <a:t>stego</a:t>
            </a:r>
            <a:r>
              <a:rPr lang="en-US" dirty="0"/>
              <a:t>-image should appear as similar as possible to the original cover image.</a:t>
            </a:r>
          </a:p>
          <a:p>
            <a:r>
              <a:rPr lang="en-US" dirty="0"/>
              <a:t>The hidden data can be securely extracted by authorized recipients without being compromised or altered.</a:t>
            </a:r>
          </a:p>
          <a:p>
            <a:r>
              <a:rPr lang="en-US" dirty="0"/>
              <a:t>The quality of the cover image (including visual and structural integrity) should not be significantly impacted by the embedding process.</a:t>
            </a:r>
          </a:p>
          <a:p>
            <a:r>
              <a:rPr lang="en-US" b="1" dirty="0"/>
              <a:t>Key Challenges:</a:t>
            </a:r>
          </a:p>
          <a:p>
            <a:r>
              <a:rPr lang="en-US" b="1" dirty="0"/>
              <a:t>Invisible Data Embedding:</a:t>
            </a:r>
            <a:r>
              <a:rPr lang="en-US" dirty="0"/>
              <a:t> Ensuring that the hidden data does not cause perceptible changes to the image, making it detectable to human eyes or image analysis techniques.</a:t>
            </a:r>
          </a:p>
          <a:p>
            <a:r>
              <a:rPr lang="en-US" b="1" dirty="0"/>
              <a:t>Data Integrity and Recovery:</a:t>
            </a:r>
            <a:r>
              <a:rPr lang="en-US" dirty="0"/>
              <a:t> Guaranteeing that the data can be accurately extracted without any loss or corruption, even when the image is subjected to common image-processing operations (compression, resizing, etc.).</a:t>
            </a:r>
          </a:p>
          <a:p>
            <a:r>
              <a:rPr lang="en-US" b="1" dirty="0"/>
              <a:t>Security:</a:t>
            </a:r>
            <a:r>
              <a:rPr lang="en-US" dirty="0"/>
              <a:t> Protecting the embedded data against unauthorized extraction, ensuring that only legitimate parties can retrieve the hidden information.</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99621" y="1232452"/>
            <a:ext cx="11555536" cy="5418899"/>
          </a:xfrm>
        </p:spPr>
        <p:txBody>
          <a:bodyPr vert="horz" lIns="91440" tIns="45720" rIns="91440" bIns="45720" rtlCol="0" anchor="ctr">
            <a:noAutofit/>
          </a:bodyPr>
          <a:lstStyle/>
          <a:p>
            <a:r>
              <a:rPr lang="en-IN" dirty="0"/>
              <a:t>An operating system of windows 11</a:t>
            </a:r>
          </a:p>
          <a:p>
            <a:r>
              <a:rPr lang="en-IN" dirty="0"/>
              <a:t>System requirements :</a:t>
            </a:r>
          </a:p>
          <a:p>
            <a:r>
              <a:rPr lang="en-IN" dirty="0"/>
              <a:t>4gb ram</a:t>
            </a:r>
          </a:p>
          <a:p>
            <a:r>
              <a:rPr lang="en-IN" dirty="0"/>
              <a:t>Good internet connection</a:t>
            </a:r>
          </a:p>
          <a:p>
            <a:r>
              <a:rPr lang="en-IN" dirty="0"/>
              <a:t>Installation of python software along with libraries </a:t>
            </a:r>
          </a:p>
          <a:p>
            <a:r>
              <a:rPr lang="en-IN" dirty="0"/>
              <a:t>Good storage space </a:t>
            </a:r>
          </a:p>
          <a:p>
            <a:endParaRPr lang="en-IN" dirty="0"/>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051640"/>
          </a:xfrm>
        </p:spPr>
        <p:txBody>
          <a:bodyPr>
            <a:normAutofit fontScale="25000" lnSpcReduction="20000"/>
          </a:bodyPr>
          <a:lstStyle/>
          <a:p>
            <a:r>
              <a:rPr lang="en-US" sz="4400" b="1" dirty="0"/>
              <a:t>Unique Features of Secured Data Hiding in Images Using Steganography</a:t>
            </a:r>
          </a:p>
          <a:p>
            <a:r>
              <a:rPr lang="en-US" sz="4400" dirty="0"/>
              <a:t>The process of hiding data securely within images through steganography incorporates several unique features that enhance its effectiveness, confidentiality, and robustness. Here are some of the key distinctive features:</a:t>
            </a:r>
          </a:p>
          <a:p>
            <a:r>
              <a:rPr lang="en-US" sz="4400" b="1" dirty="0"/>
              <a:t>1. Invisible Data Embedding (Imperceptibility)</a:t>
            </a:r>
          </a:p>
          <a:p>
            <a:r>
              <a:rPr lang="en-US" sz="4400" b="1" dirty="0"/>
              <a:t>Subtle Alterations</a:t>
            </a:r>
            <a:r>
              <a:rPr lang="en-US" sz="4400" dirty="0"/>
              <a:t>: The primary feature of a secure image-based steganography system is that the embedded data is invisible to the human eye. The image should appear indistinguishable from the original cover image even after the data has been hidden within it.</a:t>
            </a:r>
          </a:p>
          <a:p>
            <a:r>
              <a:rPr lang="en-US" sz="4400" b="1" dirty="0"/>
              <a:t>Minimal Distortion</a:t>
            </a:r>
            <a:r>
              <a:rPr lang="en-US" sz="4400" dirty="0"/>
              <a:t>: Advanced algorithms are used to ensure that any changes made to the image during embedding are imperceptible, ensuring that the quality of the image is not degraded, and the hidden data remains secret.</a:t>
            </a:r>
          </a:p>
          <a:p>
            <a:r>
              <a:rPr lang="en-US" sz="4400" b="1" dirty="0"/>
              <a:t>2. Capacity and Compression Optimization</a:t>
            </a:r>
          </a:p>
          <a:p>
            <a:r>
              <a:rPr lang="en-US" sz="4400" b="1" dirty="0"/>
              <a:t>High Data Capacity</a:t>
            </a:r>
            <a:r>
              <a:rPr lang="en-US" sz="4400" dirty="0"/>
              <a:t>: A robust steganographic system aims to hide large amounts of data within an image without significantly impacting the visual quality. Some advanced methods make use of techniques like </a:t>
            </a:r>
            <a:r>
              <a:rPr lang="en-US" sz="4400" b="1" dirty="0"/>
              <a:t>adaptive data embedding</a:t>
            </a:r>
            <a:r>
              <a:rPr lang="en-US" sz="4400" dirty="0"/>
              <a:t>, where more data can be hidden based on image complexity.</a:t>
            </a:r>
          </a:p>
          <a:p>
            <a:r>
              <a:rPr lang="en-US" sz="4400" b="1" dirty="0"/>
              <a:t>Efficient Compression Handling</a:t>
            </a:r>
            <a:r>
              <a:rPr lang="en-US" sz="4400" dirty="0"/>
              <a:t>: Ensuring that the hidden data survives standard compression techniques (like JPEG or PNG compression) is a unique feature of advanced steganography methods. Some systems also adapt the embedding process to allow the image to be compressed without losing the embedded information.</a:t>
            </a:r>
          </a:p>
          <a:p>
            <a:r>
              <a:rPr lang="en-US" sz="4400" b="1" dirty="0"/>
              <a:t>3. Encryption of Hidden Data</a:t>
            </a:r>
          </a:p>
          <a:p>
            <a:r>
              <a:rPr lang="en-US" sz="4400" b="1" dirty="0"/>
              <a:t>Data Encryption</a:t>
            </a:r>
            <a:r>
              <a:rPr lang="en-US" sz="4400" dirty="0"/>
              <a:t>: The hidden data itself is often encrypted before embedding, adding an additional layer of security. Even if an attacker detects the presence of hidden data, encryption ensures they cannot access or interpret the information without the decryption key.</a:t>
            </a:r>
          </a:p>
          <a:p>
            <a:r>
              <a:rPr lang="en-US" sz="4400" b="1" dirty="0"/>
              <a:t>Two-Layer Security</a:t>
            </a:r>
            <a:r>
              <a:rPr lang="en-US" sz="4400" dirty="0"/>
              <a:t>: The combination of steganography (hiding the data) and encryption (securing the data) provides a double layer of protection, making it more challenging for adversaries to compromise the hidden information.</a:t>
            </a:r>
          </a:p>
          <a:p>
            <a:r>
              <a:rPr lang="en-US" sz="4400" b="1" dirty="0"/>
              <a:t>4. Robustness Against Attacks</a:t>
            </a:r>
          </a:p>
          <a:p>
            <a:r>
              <a:rPr lang="en-US" sz="4400" b="1" dirty="0"/>
              <a:t>Resistance to Image Manipulations</a:t>
            </a:r>
            <a:r>
              <a:rPr lang="en-US" sz="4400" dirty="0"/>
              <a:t>: Advanced steganographic techniques are designed to be resilient to various types of image manipulations, such as resizing, rotation, cropping, and compression. The data should remain intact and extractable even if the image undergoes normal transformations.</a:t>
            </a:r>
          </a:p>
          <a:p>
            <a:r>
              <a:rPr lang="en-US" sz="4400" b="1" dirty="0"/>
              <a:t>Error Detection &amp; Correction</a:t>
            </a:r>
            <a:r>
              <a:rPr lang="en-US" sz="4400" dirty="0"/>
              <a:t>: Some systems use error-correction codes to ensure that even if part of the image is damaged or corrupted, the embedded data can still be retrieved with high accuracy.</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35B2-FB3E-42B7-A626-689BD12BEC16}"/>
              </a:ext>
            </a:extLst>
          </p:cNvPr>
          <p:cNvSpPr>
            <a:spLocks noGrp="1"/>
          </p:cNvSpPr>
          <p:nvPr>
            <p:ph type="title"/>
          </p:nvPr>
        </p:nvSpPr>
        <p:spPr/>
        <p:txBody>
          <a:bodyPr/>
          <a:lstStyle/>
          <a:p>
            <a:r>
              <a:rPr lang="en-IN" dirty="0">
                <a:solidFill>
                  <a:srgbClr val="00B0F0"/>
                </a:solidFill>
              </a:rPr>
              <a:t>WOW FACTORS</a:t>
            </a:r>
          </a:p>
        </p:txBody>
      </p:sp>
      <p:sp>
        <p:nvSpPr>
          <p:cNvPr id="3" name="Content Placeholder 2">
            <a:extLst>
              <a:ext uri="{FF2B5EF4-FFF2-40B4-BE49-F238E27FC236}">
                <a16:creationId xmlns:a16="http://schemas.microsoft.com/office/drawing/2014/main" id="{1CCC4E05-BB86-4B56-8B9C-D3BF3CB8BE66}"/>
              </a:ext>
            </a:extLst>
          </p:cNvPr>
          <p:cNvSpPr>
            <a:spLocks noGrp="1"/>
          </p:cNvSpPr>
          <p:nvPr>
            <p:ph idx="1"/>
          </p:nvPr>
        </p:nvSpPr>
        <p:spPr>
          <a:xfrm>
            <a:off x="581192" y="1302026"/>
            <a:ext cx="11029615" cy="4929092"/>
          </a:xfrm>
        </p:spPr>
        <p:txBody>
          <a:bodyPr>
            <a:normAutofit fontScale="25000" lnSpcReduction="20000"/>
          </a:bodyPr>
          <a:lstStyle/>
          <a:p>
            <a:r>
              <a:rPr lang="en-US" sz="4400" b="1" dirty="0"/>
              <a:t>5. Adaptive and Context-Aware Embedding</a:t>
            </a:r>
          </a:p>
          <a:p>
            <a:r>
              <a:rPr lang="en-US" sz="4400" b="1" dirty="0"/>
              <a:t>Context-Aware Embedding</a:t>
            </a:r>
            <a:r>
              <a:rPr lang="en-US" sz="4400" dirty="0"/>
              <a:t>: Some techniques embed data in areas of the image that are least likely to be noticed (e.g., in regions of low texture or in the least significant bits of pixels). This adaptiveness to the image content ensures that the hidden data doesn’t disrupt the image's appearance.</a:t>
            </a:r>
          </a:p>
          <a:p>
            <a:r>
              <a:rPr lang="en-US" sz="4400" b="1" dirty="0"/>
              <a:t>Selective Embedding</a:t>
            </a:r>
            <a:r>
              <a:rPr lang="en-US" sz="4400" dirty="0"/>
              <a:t>: Embedding data can be optimized by selecting only specific regions in an image (such as the least sensitive or most stable parts), thereby enhancing imperceptibility and reducing the chance of detection.</a:t>
            </a:r>
          </a:p>
          <a:p>
            <a:r>
              <a:rPr lang="en-US" sz="4400" b="1" dirty="0"/>
              <a:t>6. Digital Watermarking and Authentication</a:t>
            </a:r>
          </a:p>
          <a:p>
            <a:r>
              <a:rPr lang="en-US" sz="4400" b="1" dirty="0"/>
              <a:t>Watermarking</a:t>
            </a:r>
            <a:r>
              <a:rPr lang="en-US" sz="4400" dirty="0"/>
              <a:t>: Some systems integrate watermarking features with steganography, ensuring that the integrity of the image can be verified while also hiding data. This can be useful in contexts where the authenticity of the image is important (e.g., for copyright protection).</a:t>
            </a:r>
          </a:p>
          <a:p>
            <a:r>
              <a:rPr lang="en-US" sz="4400" b="1" dirty="0"/>
              <a:t>Authentication Mechanism</a:t>
            </a:r>
            <a:r>
              <a:rPr lang="en-US" sz="4400" dirty="0"/>
              <a:t>: Using a secure key, the </a:t>
            </a:r>
            <a:r>
              <a:rPr lang="en-US" sz="4400" dirty="0" err="1"/>
              <a:t>stego</a:t>
            </a:r>
            <a:r>
              <a:rPr lang="en-US" sz="4400" dirty="0"/>
              <a:t>-image can be verified to ensure that it hasn't been tampered with, allowing recipients to confirm both the integrity of the hidden data and the authenticity of the image itself.</a:t>
            </a:r>
          </a:p>
          <a:p>
            <a:r>
              <a:rPr lang="en-US" sz="4400" b="1" dirty="0"/>
              <a:t>7. Low Computational Overhead</a:t>
            </a:r>
          </a:p>
          <a:p>
            <a:r>
              <a:rPr lang="en-US" sz="4400" b="1" dirty="0"/>
              <a:t>Efficient Algorithms</a:t>
            </a:r>
            <a:r>
              <a:rPr lang="en-US" sz="4400" dirty="0"/>
              <a:t>: Modern techniques aim to keep the computational load low while hiding data, which is especially important in applications requiring real-time performance, such as live video streaming or mobile communication.</a:t>
            </a:r>
          </a:p>
          <a:p>
            <a:r>
              <a:rPr lang="en-US" sz="4400" b="1" dirty="0"/>
              <a:t>Scalability</a:t>
            </a:r>
            <a:r>
              <a:rPr lang="en-US" sz="4400" dirty="0"/>
              <a:t>: The technique should be scalable for images of different sizes and resolutions, making it adaptable for a wide range of applications, from low-resolution images to high-definition media.</a:t>
            </a:r>
          </a:p>
          <a:p>
            <a:r>
              <a:rPr lang="en-US" sz="4400" b="1" dirty="0"/>
              <a:t>8. User-Friendly Interface and Practical Applications</a:t>
            </a:r>
          </a:p>
          <a:p>
            <a:r>
              <a:rPr lang="en-US" sz="4400" b="1" dirty="0"/>
              <a:t>Ease of Use</a:t>
            </a:r>
            <a:r>
              <a:rPr lang="en-US" sz="4400" dirty="0"/>
              <a:t>: The systems should provide user-friendly interfaces, allowing both technical and non-technical users to hide and extract data with ease, without needing a deep understanding of the underlying algorithms.</a:t>
            </a:r>
          </a:p>
          <a:p>
            <a:r>
              <a:rPr lang="en-US" sz="4400" b="1" dirty="0"/>
              <a:t>Practical Applications</a:t>
            </a:r>
            <a:r>
              <a:rPr lang="en-US" sz="4400" dirty="0"/>
              <a:t>: Secure data hiding can be applied in various domains such as confidential communication, digital forensics, protection of intellectual property, and secure file sharing, where privacy is critical.</a:t>
            </a:r>
          </a:p>
          <a:p>
            <a:r>
              <a:rPr lang="en-US" sz="4400" b="1" dirty="0"/>
              <a:t>9. Multiple Data Types Support</a:t>
            </a:r>
          </a:p>
          <a:p>
            <a:r>
              <a:rPr lang="en-US" sz="4400" b="1" dirty="0"/>
              <a:t>Diverse Data Hiding</a:t>
            </a:r>
            <a:r>
              <a:rPr lang="en-US" sz="4400" dirty="0"/>
              <a:t>: Some steganographic systems allow hiding not just textual data but also other types of data, such as audio files, video, or even small executable programs, within the image. This feature increases the versatility of the method.</a:t>
            </a:r>
          </a:p>
          <a:p>
            <a:pPr marL="0" indent="0">
              <a:buNone/>
            </a:pPr>
            <a:endParaRPr lang="en-US" sz="1600" dirty="0"/>
          </a:p>
          <a:p>
            <a:endParaRPr lang="en-IN" dirty="0"/>
          </a:p>
        </p:txBody>
      </p:sp>
    </p:spTree>
    <p:extLst>
      <p:ext uri="{BB962C8B-B14F-4D97-AF65-F5344CB8AC3E}">
        <p14:creationId xmlns:p14="http://schemas.microsoft.com/office/powerpoint/2010/main" val="317623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25000" lnSpcReduction="20000"/>
          </a:bodyPr>
          <a:lstStyle/>
          <a:p>
            <a:r>
              <a:rPr lang="en-US" sz="4000" dirty="0"/>
              <a:t>The technology of secured data hiding in images using steganography serves a wide range of end users across different sectors. Here’s an overview of the potential end users who benefit from this technology:</a:t>
            </a:r>
          </a:p>
          <a:p>
            <a:r>
              <a:rPr lang="en-US" sz="4000" b="1" dirty="0"/>
              <a:t>1. Government and Intelligence Agencies</a:t>
            </a:r>
          </a:p>
          <a:p>
            <a:r>
              <a:rPr lang="en-US" sz="4000" b="1" dirty="0"/>
              <a:t>Use Case</a:t>
            </a:r>
            <a:r>
              <a:rPr lang="en-US" sz="4000" dirty="0"/>
              <a:t>: Secure communication and data transfer.</a:t>
            </a:r>
          </a:p>
          <a:p>
            <a:r>
              <a:rPr lang="en-US" sz="4000" b="1" dirty="0"/>
              <a:t>Benefit</a:t>
            </a:r>
            <a:r>
              <a:rPr lang="en-US" sz="4000" dirty="0"/>
              <a:t>: Governments and intelligence agencies use steganography to securely exchange sensitive information, such as intelligence reports, covert communications, or national security data. The technique allows for the hiding of messages in images, making them difficult to detect and intercept by adversaries.</a:t>
            </a:r>
          </a:p>
          <a:p>
            <a:r>
              <a:rPr lang="en-US" sz="4000" b="1" dirty="0"/>
              <a:t>2. Military</a:t>
            </a:r>
          </a:p>
          <a:p>
            <a:r>
              <a:rPr lang="en-US" sz="4000" b="1" dirty="0"/>
              <a:t>Use Case</a:t>
            </a:r>
            <a:r>
              <a:rPr lang="en-US" sz="4000" dirty="0"/>
              <a:t>: Covert operations and secure transmission of critical data.</a:t>
            </a:r>
          </a:p>
          <a:p>
            <a:r>
              <a:rPr lang="en-US" sz="4000" b="1" dirty="0"/>
              <a:t>Benefit</a:t>
            </a:r>
            <a:r>
              <a:rPr lang="en-US" sz="4000" dirty="0"/>
              <a:t>: Military personnel utilize steganography to hide secret messages within images for operations in conflict zones. The hidden data can be critical mission information, orders, or coordinates, sent in a way that is unlikely to be detected by enemies or cyber attackers.</a:t>
            </a:r>
          </a:p>
          <a:p>
            <a:r>
              <a:rPr lang="en-US" sz="4000" b="1" dirty="0"/>
              <a:t>3. Corporate Entities (Enterprises)</a:t>
            </a:r>
          </a:p>
          <a:p>
            <a:r>
              <a:rPr lang="en-US" sz="4000" b="1" dirty="0"/>
              <a:t>Use Case</a:t>
            </a:r>
            <a:r>
              <a:rPr lang="en-US" sz="4000" dirty="0"/>
              <a:t>: Secure communication and intellectual property protection.</a:t>
            </a:r>
          </a:p>
          <a:p>
            <a:r>
              <a:rPr lang="en-US" sz="4000" b="1" dirty="0"/>
              <a:t>Benefit</a:t>
            </a:r>
            <a:r>
              <a:rPr lang="en-US" sz="4000" dirty="0"/>
              <a:t>: Corporations may use steganography to protect intellectual property, such as proprietary documents, designs, and trade secrets, by embedding them into images for secure transfer. This helps protect confidential business data from being intercepted or accessed by competitors or cybercriminals.</a:t>
            </a:r>
          </a:p>
          <a:p>
            <a:r>
              <a:rPr lang="en-US" sz="4000" b="1" dirty="0"/>
              <a:t>4. Digital Forensics and Cybersecurity Professionals</a:t>
            </a:r>
          </a:p>
          <a:p>
            <a:r>
              <a:rPr lang="en-US" sz="4000" b="1" dirty="0"/>
              <a:t>Use Case</a:t>
            </a:r>
            <a:r>
              <a:rPr lang="en-US" sz="4000" dirty="0"/>
              <a:t>: Detecting and preventing cyberattacks, digital evidence analysis.</a:t>
            </a:r>
          </a:p>
          <a:p>
            <a:r>
              <a:rPr lang="en-US" sz="4000" b="1" dirty="0"/>
              <a:t>Benefit</a:t>
            </a:r>
            <a:r>
              <a:rPr lang="en-US" sz="4000" dirty="0"/>
              <a:t>: Cybersecurity experts may use steganography to securely share critical evidence of cybercrime or malicious activity, while forensic investigators can use it to hide and preserve digital evidence in image files that need to be transported discreetly without risk of exposure or tampering.</a:t>
            </a:r>
          </a:p>
          <a:p>
            <a:r>
              <a:rPr lang="en-US" sz="4000" b="1" dirty="0"/>
              <a:t>5. Journalists and Whistleblowers</a:t>
            </a:r>
          </a:p>
          <a:p>
            <a:r>
              <a:rPr lang="en-US" sz="4000" b="1" dirty="0"/>
              <a:t>Use Case</a:t>
            </a:r>
            <a:r>
              <a:rPr lang="en-US" sz="4000" dirty="0"/>
              <a:t>: Safeguarding confidential information and secure whistleblowing.</a:t>
            </a:r>
          </a:p>
          <a:p>
            <a:r>
              <a:rPr lang="en-US" sz="4000" b="1" dirty="0"/>
              <a:t>Benefit</a:t>
            </a:r>
            <a:r>
              <a:rPr lang="en-US" sz="4000" dirty="0"/>
              <a:t>: Journalists and whistleblowers who need to protect their sources and sensitive documents from government or corporate scrutiny can use steganography to transmit confidential information securely, ensuring that the data remains hidden from unauthorized surveillance or detection.</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84E-3077-4FFB-8C6A-42417FE0F9C1}"/>
              </a:ext>
            </a:extLst>
          </p:cNvPr>
          <p:cNvSpPr>
            <a:spLocks noGrp="1"/>
          </p:cNvSpPr>
          <p:nvPr>
            <p:ph type="title"/>
          </p:nvPr>
        </p:nvSpPr>
        <p:spPr/>
        <p:txBody>
          <a:bodyPr/>
          <a:lstStyle/>
          <a:p>
            <a:r>
              <a:rPr lang="en-IN" dirty="0">
                <a:solidFill>
                  <a:srgbClr val="00B0F0"/>
                </a:solidFill>
              </a:rPr>
              <a:t>END USERS</a:t>
            </a:r>
          </a:p>
        </p:txBody>
      </p:sp>
      <p:sp>
        <p:nvSpPr>
          <p:cNvPr id="3" name="Content Placeholder 2">
            <a:extLst>
              <a:ext uri="{FF2B5EF4-FFF2-40B4-BE49-F238E27FC236}">
                <a16:creationId xmlns:a16="http://schemas.microsoft.com/office/drawing/2014/main" id="{93477AD2-BCED-4570-A8F4-992CE29FEFCA}"/>
              </a:ext>
            </a:extLst>
          </p:cNvPr>
          <p:cNvSpPr>
            <a:spLocks noGrp="1"/>
          </p:cNvSpPr>
          <p:nvPr>
            <p:ph idx="1"/>
          </p:nvPr>
        </p:nvSpPr>
        <p:spPr>
          <a:xfrm>
            <a:off x="581193" y="1232452"/>
            <a:ext cx="11029615" cy="4923392"/>
          </a:xfrm>
        </p:spPr>
        <p:txBody>
          <a:bodyPr>
            <a:noAutofit/>
          </a:bodyPr>
          <a:lstStyle/>
          <a:p>
            <a:r>
              <a:rPr lang="en-US" sz="1000" b="1" dirty="0"/>
              <a:t>6. Academics and Researchers</a:t>
            </a:r>
          </a:p>
          <a:p>
            <a:r>
              <a:rPr lang="en-US" sz="1000" b="1" dirty="0"/>
              <a:t>Use Case</a:t>
            </a:r>
            <a:r>
              <a:rPr lang="en-US" sz="1000" dirty="0"/>
              <a:t>: Secure exchange of sensitive research data.</a:t>
            </a:r>
          </a:p>
          <a:p>
            <a:r>
              <a:rPr lang="en-US" sz="1000" b="1" dirty="0"/>
              <a:t>Benefit</a:t>
            </a:r>
            <a:r>
              <a:rPr lang="en-US" sz="1000" dirty="0"/>
              <a:t>: Researchers dealing with sensitive data (e.g., medical research, proprietary scientific findings) can use steganography to protect intellectual property or maintain confidentiality when sharing results across digital platforms.</a:t>
            </a:r>
          </a:p>
          <a:p>
            <a:r>
              <a:rPr lang="en-US" sz="1000" b="1" dirty="0"/>
              <a:t>7. Cryptographers and Security Engineers</a:t>
            </a:r>
          </a:p>
          <a:p>
            <a:r>
              <a:rPr lang="en-US" sz="1000" b="1" dirty="0"/>
              <a:t>Use Case</a:t>
            </a:r>
            <a:r>
              <a:rPr lang="en-US" sz="1000" dirty="0"/>
              <a:t>: Enhancing cryptographic protocols with hidden data.</a:t>
            </a:r>
          </a:p>
          <a:p>
            <a:r>
              <a:rPr lang="en-US" sz="1000" b="1" dirty="0"/>
              <a:t>Benefit</a:t>
            </a:r>
            <a:r>
              <a:rPr lang="en-US" sz="1000" dirty="0"/>
              <a:t>: Cryptographers and security engineers may combine steganography with encryption techniques to develop multi-layer security systems for embedding and protecting confidential information during transmission or storage. It ensures that even if one layer of security is breached, the data remains protected.</a:t>
            </a:r>
          </a:p>
          <a:p>
            <a:r>
              <a:rPr lang="en-US" sz="1000" b="1" dirty="0"/>
              <a:t>8. Content Creators and Artists</a:t>
            </a:r>
          </a:p>
          <a:p>
            <a:r>
              <a:rPr lang="en-US" sz="1000" b="1" dirty="0"/>
              <a:t>Use Case</a:t>
            </a:r>
            <a:r>
              <a:rPr lang="en-US" sz="1000" dirty="0"/>
              <a:t>: Protecting digital art and media files.</a:t>
            </a:r>
          </a:p>
          <a:p>
            <a:r>
              <a:rPr lang="en-US" sz="1000" b="1" dirty="0"/>
              <a:t>Benefit</a:t>
            </a:r>
            <a:r>
              <a:rPr lang="en-US" sz="1000" dirty="0"/>
              <a:t>: Artists and content creators can embed hidden copyright information or watermark their work within images to assert ownership and prevent unauthorized distribution. The hidden data helps to authenticate the creator’s rights without visibly altering the artwork.</a:t>
            </a:r>
          </a:p>
          <a:p>
            <a:r>
              <a:rPr lang="en-US" sz="1000" b="1" dirty="0"/>
              <a:t>9. Privacy-conscious Individuals</a:t>
            </a:r>
          </a:p>
          <a:p>
            <a:r>
              <a:rPr lang="en-US" sz="1000" b="1" dirty="0"/>
              <a:t>Use Case</a:t>
            </a:r>
            <a:r>
              <a:rPr lang="en-US" sz="1000" dirty="0"/>
              <a:t>: Personal data security and secure messaging.</a:t>
            </a:r>
          </a:p>
          <a:p>
            <a:r>
              <a:rPr lang="en-US" sz="1000" b="1" dirty="0"/>
              <a:t>Benefit</a:t>
            </a:r>
            <a:r>
              <a:rPr lang="en-US" sz="1000" dirty="0"/>
              <a:t>: Individuals who are highly concerned about their privacy, including journalists, activists, or citizens living under authoritarian regimes, may use steganography to protect personal data or send private messages through seemingly innocuous images to avoid surveillance or censorship.</a:t>
            </a:r>
          </a:p>
          <a:p>
            <a:r>
              <a:rPr lang="en-US" sz="1000" b="1" dirty="0"/>
              <a:t>10. Healthcare and Medical Industry</a:t>
            </a:r>
          </a:p>
          <a:p>
            <a:r>
              <a:rPr lang="en-US" sz="1000" b="1" dirty="0"/>
              <a:t>Use Case</a:t>
            </a:r>
            <a:r>
              <a:rPr lang="en-US" sz="1000" dirty="0"/>
              <a:t>: Secure transmission of patient data.</a:t>
            </a:r>
          </a:p>
          <a:p>
            <a:r>
              <a:rPr lang="en-US" sz="1000" b="1" dirty="0"/>
              <a:t>Benefit</a:t>
            </a:r>
            <a:r>
              <a:rPr lang="en-US" sz="1000" dirty="0"/>
              <a:t>: Healthcare providers can use steganography to securely transmit sensitive medical data, such as patient records, test results, or medical images (X-rays, MRIs) while maintaining privacy and adhering to regulations like HIPAA (Health Insurance Portability and Accountability Act).</a:t>
            </a:r>
          </a:p>
          <a:p>
            <a:endParaRPr lang="en-IN" sz="900" dirty="0"/>
          </a:p>
        </p:txBody>
      </p:sp>
    </p:spTree>
    <p:extLst>
      <p:ext uri="{BB962C8B-B14F-4D97-AF65-F5344CB8AC3E}">
        <p14:creationId xmlns:p14="http://schemas.microsoft.com/office/powerpoint/2010/main" val="220200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36A10EB2-0591-443F-AC0C-B57867AA9134}"/>
              </a:ext>
            </a:extLst>
          </p:cNvPr>
          <p:cNvPicPr>
            <a:picLocks noGrp="1" noChangeAspect="1"/>
          </p:cNvPicPr>
          <p:nvPr>
            <p:ph idx="1"/>
          </p:nvPr>
        </p:nvPicPr>
        <p:blipFill>
          <a:blip r:embed="rId2"/>
          <a:stretch>
            <a:fillRect/>
          </a:stretch>
        </p:blipFill>
        <p:spPr>
          <a:xfrm>
            <a:off x="2271776" y="1301750"/>
            <a:ext cx="6438591" cy="4673600"/>
          </a:xfrm>
          <a:prstGeom prst="rect">
            <a:avLst/>
          </a:prstGeom>
        </p:spPr>
      </p:pic>
      <p:sp>
        <p:nvSpPr>
          <p:cNvPr id="5" name="Rectangle 4">
            <a:extLst>
              <a:ext uri="{FF2B5EF4-FFF2-40B4-BE49-F238E27FC236}">
                <a16:creationId xmlns:a16="http://schemas.microsoft.com/office/drawing/2014/main" id="{B3C1DB67-2742-4E76-85CC-8B65B9176539}"/>
              </a:ext>
            </a:extLst>
          </p:cNvPr>
          <p:cNvSpPr/>
          <p:nvPr/>
        </p:nvSpPr>
        <p:spPr>
          <a:xfrm>
            <a:off x="2394408" y="2997724"/>
            <a:ext cx="603316" cy="1885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www.w3.org/XML/1998/namespace"/>
    <ds:schemaRef ds:uri="http://schemas.microsoft.com/office/infopath/2007/PartnerControls"/>
    <ds:schemaRef ds:uri="http://purl.org/dc/terms/"/>
    <ds:schemaRef ds:uri="fadb41d3-f9cb-40fb-903c-8cacaba95bb5"/>
    <ds:schemaRef ds:uri="b30265f8-c5e2-4918-b4a1-b977299ca3e2"/>
    <ds:schemaRef ds:uri="http://purl.org/dc/elements/1.1/"/>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519</TotalTime>
  <Words>2014</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Secured data hiding in images by using stegnography</vt:lpstr>
      <vt:lpstr>OUTLINE</vt:lpstr>
      <vt:lpstr>Problem Statement</vt:lpstr>
      <vt:lpstr>Technology  used</vt:lpstr>
      <vt:lpstr>Wow factors</vt:lpstr>
      <vt:lpstr>WOW FACTORS</vt:lpstr>
      <vt:lpstr>End users</vt:lpstr>
      <vt:lpstr>END USERS</vt:lpstr>
      <vt:lpstr>Results</vt:lpstr>
      <vt:lpstr>PowerPoint Presentation</vt:lpstr>
      <vt:lpstr>PowerPoint Presentation</vt:lpstr>
      <vt:lpstr>PowerPoint Presentation</vt:lpstr>
      <vt:lpstr>PowerPoint Presentation</vt:lpstr>
      <vt:lpstr>PowerPoint Presentation</vt:lpstr>
      <vt:lpstr>RESULT:</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PARTHASARADI</cp:lastModifiedBy>
  <cp:revision>31</cp:revision>
  <dcterms:created xsi:type="dcterms:W3CDTF">2021-05-26T16:50:10Z</dcterms:created>
  <dcterms:modified xsi:type="dcterms:W3CDTF">2025-02-21T14:02:57Z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