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58" r:id="rId4"/>
    <p:sldId id="259" r:id="rId5"/>
    <p:sldId id="260" r:id="rId6"/>
    <p:sldId id="261" r:id="rId7"/>
    <p:sldId id="263" r:id="rId8"/>
    <p:sldId id="262" r:id="rId9"/>
    <p:sldId id="270" r:id="rId10"/>
    <p:sldId id="266" r:id="rId11"/>
    <p:sldId id="264" r:id="rId12"/>
    <p:sldId id="281" r:id="rId13"/>
    <p:sldId id="269" r:id="rId14"/>
    <p:sldId id="279" r:id="rId15"/>
    <p:sldId id="280" r:id="rId16"/>
    <p:sldId id="282" r:id="rId17"/>
    <p:sldId id="267" r:id="rId18"/>
    <p:sldId id="268" r:id="rId19"/>
    <p:sldId id="273" r:id="rId20"/>
    <p:sldId id="274"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D4AE8-EDE0-45E6-86B7-BDD6E261727C}" type="datetimeFigureOut">
              <a:rPr lang="en-IE" smtClean="0"/>
              <a:pPr/>
              <a:t>19/04/2020</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CC473-B296-41D0-9D7C-66042C4C3420}" type="slidenum">
              <a:rPr lang="en-IE" smtClean="0"/>
              <a:pPr/>
              <a:t>‹#›</a:t>
            </a:fld>
            <a:endParaRPr lang="en-IE"/>
          </a:p>
        </p:txBody>
      </p:sp>
    </p:spTree>
    <p:extLst>
      <p:ext uri="{BB962C8B-B14F-4D97-AF65-F5344CB8AC3E}">
        <p14:creationId xmlns="" xmlns:p14="http://schemas.microsoft.com/office/powerpoint/2010/main" val="3551617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8E5CC473-B296-41D0-9D7C-66042C4C3420}" type="slidenum">
              <a:rPr lang="en-IE" smtClean="0"/>
              <a:pPr/>
              <a:t>17</a:t>
            </a:fld>
            <a:endParaRPr lang="en-IE"/>
          </a:p>
        </p:txBody>
      </p:sp>
    </p:spTree>
    <p:extLst>
      <p:ext uri="{BB962C8B-B14F-4D97-AF65-F5344CB8AC3E}">
        <p14:creationId xmlns="" xmlns:p14="http://schemas.microsoft.com/office/powerpoint/2010/main" val="132689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4/19/2020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4/19/2020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xml.rels><?xml version="1.0" encoding="UTF-8" standalone="yes"?>
<Relationships xmlns="http://schemas.openxmlformats.org/package/2006/relationships"><Relationship Id="rId2" Type="http://schemas.openxmlformats.org/officeDocument/2006/relationships/hyperlink" Target="https://www.nuffieldtrust.org.uk/files/2019-07/nuffield-trust-change-or-collapse-web-final.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Hospital Waiting Lists</a:t>
            </a:r>
          </a:p>
        </p:txBody>
      </p:sp>
      <p:sp>
        <p:nvSpPr>
          <p:cNvPr id="3" name="Subtitle 2"/>
          <p:cNvSpPr>
            <a:spLocks noGrp="1"/>
          </p:cNvSpPr>
          <p:nvPr>
            <p:ph type="subTitle" idx="1"/>
          </p:nvPr>
        </p:nvSpPr>
        <p:spPr/>
        <p:txBody>
          <a:bodyPr/>
          <a:lstStyle/>
          <a:p>
            <a:r>
              <a:rPr lang="en-GB" dirty="0"/>
              <a:t>Kevin </a:t>
            </a:r>
            <a:r>
              <a:rPr lang="en-GB" dirty="0" err="1"/>
              <a:t>Breslin</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2419"/>
            <a:ext cx="8229600" cy="1143000"/>
          </a:xfrm>
        </p:spPr>
        <p:txBody>
          <a:bodyPr/>
          <a:lstStyle/>
          <a:p>
            <a:r>
              <a:rPr lang="en-GB" dirty="0"/>
              <a:t>K-means clustering tests</a:t>
            </a:r>
          </a:p>
        </p:txBody>
      </p:sp>
      <p:sp>
        <p:nvSpPr>
          <p:cNvPr id="19458" name="AutoShape 2" descr="data:image/png;base64,iVBORw0KGgoAAAANSUhEUgAAAagAAAEYCAYAAAAJeGK1AAAABHNCSVQICAgIfAhkiAAAAAlwSFlzAAALEgAACxIB0t1+/AAAADh0RVh0U29mdHdhcmUAbWF0cGxvdGxpYiB2ZXJzaW9uMy4xLjMsIGh0dHA6Ly9tYXRwbG90bGliLm9yZy+AADFEAAAgAElEQVR4nOzdeZzN1f/A8df73tmHsScZSaVFYTDZkiXZi1BRVLRokzaKqGRp1aZ8KySUCEWKUnZSsu+7kiHb2Ga96/n9ce/4XWOWOzP3c5eZ83w85uHez/0s5zPm3vf9nM/7vI8opdA0TdO0YGMKdAM0TdM0LSc6QGmapmlBSQcoTdM0LSjpAKVpmqYFJR2gNE3TtKAUFugG+EPFihXVFVdcEehmaJqmaTlYv379SaVUpezLS0SAuuKKK1i3bl2gm6FpmqblQEQO5rRcd/FpmqZpQcnQACUi7UVkt4jsE5HBObxeXUQWi8gWEVkmIvEey9eLyCYR2S4ij3tss8y9z03un0uMPAdN0zQtMAzr4hMRMzAOaAMkAWtFZJ5SaofHamOAqUqpKSJyK/AmcD/wH9BUKWURkVLANve2R9zb9VJK6T47TdO0YszIe1ANgX1KqQMAIjID6AJ4BqhawHPux0uBuQBKKavHOpHorkhN0wLAZrORlJREZmZmoJtSLERFRREfH094eLhX6xsZoKoChzyeJwGNsq2zGegOfAR0BUqLSAWlVLKIVAPmA1cDgzyungC+FBEH8B0wSuVQUFBE+gH9AC6//HIfnZKmaSVJUlISpUuX5oorrkBEAt2ckKaUIjk5maSkJGrUqOHVNkZemeT0v5k9kAwEWojIRqAFcBiwAyilDiml6uAKUA+KSGX3Nr2UUrWBW9w/9+d0cKXUeKVUolIqsVKli7IXNU3T8pWZmUmFChV0cPIBEaFChQoFuho1MkAlAdU8nscDnldBKKWOKKW6KaXqAUPdy85mXwfYjisYoZQ67P43BfgGV1eipmmaIXRw8p2C/i6NDFBrgZoiUkNEIoCewDzPFUSkoohktWEIMMm9PF5Eot2PywE3A7tFJExEKrqXhwO3A9sMPAdN0zQtQAwLUEopO9AfWAjsBGYqpbaLyAgR6exerSWuwLMHqAyMdi+/HlgjIpuB5cAYpdRWXAkTC0VkC7AJV5fgBKPOQdM0LRjMmTMHEWHXrl2BbopfGVpJQim1AFiQbdmrHo9nA7Nz2O43oE4Oy9OABr5vqeYrGVYH4WYhzKwTLzXNV6ZPn06zZs2YMWMGw4cPN+w4DocDs9ls2P4LSn+KaD5jtTtJybRxLtMe6KZoWrGRmprK77//zhdffMGMGTMueO2dd96hdu3a1K1bl8GDXbUQ9u3bx2233UbdunWpX78++/fvZ9myZdx+++3nt+vfvz+TJ08GXKXgRowYQbNmzZg1axYTJkzgpptuom7dunTv3p309HQAjh07RteuXalbty5169Zl9erVvPLKK3z00Ufn9zt06FDGjh3rs3MvEbX4NOM5nIozGVYUYHM4ybQ5iAoPnm9imlZUz/7yLJuObvLpPhMuTeDD9h/muc7cuXNp374911xzDeXLl2fDhg3Ur1+fn3/+mblz57JmzRpiYmI4deoUAL169WLw4MF07dqVzMxMnE4nhw4dyvMYUVFRrFq1CoDk5GQeffRRAIYNG8YXX3zB008/zYABA2jRogVz5szB4XCQmprKZZddRrdu3XjmmWdwOp3MmDGDv/76ywe/GRcdoLQiU0pxJt2K52i0c5k2IswmTCadAaVpRTF9+nSeffZZAHr27Mn06dOpX78+ixYtom/fvsTExABQvnx5UlJSOHz4MF27dgVcgccbPXr0OP9427ZtDBs2jDNnzpCamkq7du0AWLJkCVOnTgXAbDZTpkwZypQpQ4UKFdi4cSPHjh2jXr16VKhQwWfnrgOUVmTnMuzYnRcOcVMKUq124qK8GzGuacEuvysdIyQnJ7NkyRK2bduGiOBwOBAR3nnnHZRSF6Vt51CzAICwsDCcTuf559nHIsXGxp5/3KdPH+bOnUvdunWZPHkyy5Yty7ONjzzyCJMnT+bo0aM89NBDBTzDvOl7UFqRpFnsZNodOb6WYXVgczhzfE3TtPzNnj2bBx54gIMHD/LPP/9w6NAhatSowapVq2jbti2TJk06f4/o1KlTxMXFER8fz9y5cwGwWCykp6dTvXp1duzYgcVi4ezZsyxevDjXY6akpFClShVsNhvTpk07v7x169Z8+umngCuZ4ty5cwB07dqVX375hbVr156/2vIVHaC0QrPYHaRa8k6ISNEJE5pWaNOnTz/fXZele/fufPPNN7Rv357OnTuTmJhIQkICY8aMAeCrr75i7Nix1KlTh6ZNm3L06FGqVavGPffcQ506dejVqxf16tXL9ZgjR46kUaNGtGnThuuuu+788o8++oilS5dSu3ZtGjRowPbt2wGIiIigVatW3HPPPT7PAJTcLgmLk8TERKUnLPQtu8PJqWz3nXITFxVOdIROmNBCz86dO7n++usD3Yyg5nQ6qV+/PrNmzaJmzZr5rp/T71RE1iulErOvq6+gtAJTSnEmw+ZVcAJIsdhwOov/FyFNK2l27NjB1VdfTevWrb0KTgWlkyS0AjubYcNRgICjFKRY7JSJ1gkTmlac1KpViwMHDhi2f30FpRVIqsWOxV7wxIdMmwNrIbYLpFBrr6YVNzpAaV7LtDlIyycpIi8pmTYftsZYaRY7Z9KtOkhpWgDpAKV5xeZwci6jaAHG7lSkW4M/qy8rO1FR8O5MTdN8RwcoLV9Op+JMuu2i2SYLIzXTHtQf+HaHk7MegdipFGczbLkOgNQ0zTg6QGn5Opthw+mjD2iFK0gFo9yyE20Opy6AqwFw7FymT3985Y8//jhfPy83n332GbVr1yYhIYFmzZqxY8eOAh/nn3/+4Ztvvsn19ZYtW+LLIT06QGl5Opdpw+rjahCZdgeWXKpPBFJe3XmZNkdIdE9qxdeyZcvo06dPjq/98ssvtG/fPs/t77vvPrZu3cqmTZt48cUXef755wvchvwClK/pAKXlKsPqIMNqTCBJybQHVbeZN9mJKZn2oAysmrZ48WJuu+22PNeJi4s7/zgtLe18Hb/333//fA29rVu3cuONN5Kens7y5ctJSEggISGBevXqkZKSwuDBg1m5ciUJCQl88MEHZGRk0LNnT+rUqUOPHj3IyMjw6XnpcVBajrLmdjKKw6lItzqIjQz8n2BBshPPZtioEGvCrKu0a0Hi5MmThIeHU6ZMmXzXHTduHO+//z5Wq5UlS5YA8Oyzz9KyZUvmzJnD6NGj+fzzz4mJiWHMmDGMGzeOm2++mdTUVKKionjrrbcYM2YMP/30E+AKbjExMWzZsoUtW7ZQv359n56bvoLSLuJ0uhMDDD5OmiXwCRP2AmYnKoV7apHgufrTirdGjRqRkJDAI488wrx5885f1SxcuBCAX3/9lbZt23q1r6eeeor9+/fz9ttvM2rUKABMJhOTJ0/m/vvvp0WLFtx8880A3HzzzTz//POMHTuWM2fOEBZ28ZfJFStW0Lt3bwDq1KlDnToXTYReJIYGKBFpLyK7RWSfiAzO4fXqIrJYRLaIyDIRifdYvl5ENonIdhF53GObBiKy1b3PsZK93rxWJFmJAr5KisjzWAR2bJTTqThdiOxEu1NxLkPfj9L8Y82aNWzatImJEyfSuXNnNm3axKZNm85XDv/555/P33/q27cvCQkJdOzYMc999uzZ83zFc4C9e/dSqlQpjhw5cn7Z4MGDmThxIhkZGTRu3Jhdu3bluC8jP4INC1AiYgbGAR2AWsC9IlIr22pjgKlKqTrACOBN9/L/gKZKqQSgETBYRC5zv/Yp0A+o6f7J+86gViDnMu1+nSLDYnfNvhsIRclOzLQXbdCypvmCUootW7aQkJAAwJdffsmmTZtYsGDBRevu3bv3/OP58+efr5139uxZnnnmGVasWEFycjKzZ88GYP/+/dSuXZuXXnqJxMREdu3aRenSpUlJSTm/n+bNm5+fkmPbtm1s2bLFp+dn5A2AhsA+pdQBABGZAXQBPHMbawHPuR8vBeYCKKWsHutE4g6kIlIFiFNK/eF+PhW4E/jZuNMoOdKt9oAEi5RMO5FhJkO/iV18zKJnJ6Za7JhNoqe2L0Eqx3k3Q62/rF+/nnr16nn13vnkk09YtGgR4eHhlCtXjilTpgDw3HPP8eSTT3LNNdfwxRdf0KpVK5o3b86HH37I0qVLMZvN1KpViw4dOmAymQgLC6Nu3br06dOHJ554gr59+1KnTh0SEhJo2LChT8/PyABVFTjk8TwJ19WQp81Ad+AjoCtQWkQqKKWSRaQaMB+4GhiklDoiIonu/Xjus2pOBxeRfriutLj88st9cDrFmyspIjBXBE6lSLM6KOWnhAlXyrhvAvG5DBthJiHMrG/nasZq2bIlLVu2vGCZN+nlWT766KMcl0+aNOn842rVqrFv3z4APv744xzXzz7Z4YwZM7w6fmEY+YmQU0jP3p8yEPhERPoAK4DDgB1AKXUIqOPu2psrIrO93Cfu7ccD48E1H1RhTqCkcDgVZzKs+a9ooHSLnagwk+Ef9L4o2eRJAWcybJSPicCkM/s0Pxs2bFigm2AoIz8NkoBqHs/jgSOeKyiljiiluiml6gFD3cvOZl8H2A7c4t5nfF771ApGKeXOSgtwOzB+9l1flmzy5HAqzoVQIVxNCxVGBqi1QE0RqSEiEUBPYJ7nCiJSUUSy2jAEmOReHi8i0e7H5YCbgd1Kqf+AFBFp7M7eewD4wcBzKPbOZdixB0ltPKvDuIQJo7MTLQaPG9MCRw8p8J2C/i4NC1BKKTvQH1gI7ARmKqW2i8gIEensXq0lsFtE9gCVgdHu5dcDa0RkM7AcGKOU2up+7QlgIrAP2I9OkCi0NIudzCCrjGBUhYkUi/HZielWR8AyEjVjREVFkZycrIOUDyilSE5OJirK+0QTKQm/+MTEROXLAobFQabNcUHV7mASE2GmdJTvZt9Nt9r9lgAiQLnYCMJ10kSxYLPZSEpKIjPTd4VdS7KoqCji4+MJD7/w/S0i65VSidnXD3ydGc3v7A5nUN8zybA6iA43+yRhwmp3+rV6ugLOpNuoEKuTJoqD8PBwatSoEehmlFj6a14Jk9uUEsFEgU+mt8jKTvT3qWbNIaVpWtHoAFXChMoMsbYiJkwEOjvRGuRXqZoWCnSAKkHSvJhSIpicy7ThLGQwDYbsRCOnK9FCW6bNUei/7ZJEB6gSwuFUIVc7TilILcQkgcGUnZiSacMaQl8KNOM53ePmdDdw/nSAKiFSMo2fPsMIGVZHgdLDLXYHqUEUiBXuorT627LmlmKxo5SrG1iPncubDlAlgMXuCKmuvey8TRG3O5xB+a3UeT4xRQepks6arXq/HjuXNx2gijmlVMCKwPqKzeHM915OsGcn2hxOn2QmaqEtpyumcxk2v05xE0p0gCrm0qyOkMjay0+KJe9uslDITnRVUddBqqRKt+acuJM1dk53A19MB6hizOFUpAfR/ZiiUMrVd5+T1BDKTkzJtOukiRLI6VR5DhjX3cA50wGqGAvVxIjcZNocF324Z9pCb2bbMxnWoL/a03wrJdOe73vR5nDm+iWspNIBqpjKtIV2YkRuPPvw7T6e28lflMI9iFgHqZLAYnd4PexBj527kA5QxVBxSIzIjd2pSLfaXXM7ZYTuFaLdqTiXUTz/j7QLFfS9qMfO/T9dLLYYSrM6DJv3KBikZtqxmJ0h302WaXdgysQvlc8jw0y4plDT/CnNYi/w36lrlmYrFWIjMYdAwWGllGF/WzpAFTN2h7PYJEbkRuEa5FgcpFsdgPFdOuFmE2Wjw3WFdT8qSvUWpVyZqeViwoP2i4XT6SqKXCoqjHCzMW3UXXzFjDc3Y7WSx+Zwkpxm1eNt/Ci1iO/FYB47Z3c4OZVuNfyLog5QxUimzVFsriw033Mqxek0q65c4AcFSYzISzCOncu0OTiV5p9MVEMDlIi0F5HdIrJPRAbn8Hp1EVksIltEZJmIxLuXJ4jIHyKy3f1aD49tJovI3yKyyf2TYOQ5hIrinBih+U5WbcBQS80PJb5+L6Zk2rEESfHjNIuds35MTjIsQImIGRgHdABqAfeKSK1sq40Bpiql6gAjgDfdy9OBB5RSNwDtgQ9FpKzHdoOUUgnun01GnUMoSbXYi3VihOZbqRY7Z9P1wFAjGFG9JdCVUpR7Ek5/F2I28gqqIbBPKXVAKWUFZgBdsq1TC1jsfrw063Wl1B6l1F734yPAcaCSgW0NaXYvatVpWnaZdgen04O/RFQoMap6SyDHzjmditPptoB0DRsZoKoChzyeJ7mXedoMdHc/7gqUFpEKniuISEMgAtjvsXi0u+vvAxGJzOngItJPRNaJyLoTJ04U5TyC3jmdGKEVks3h5JROnvAZI6u3BGLsXKCTa4wMUDnlHWb/vxsItBCRjUAL4DBw/n9ARKoAXwF9lVJZv6EhwHXATUB54KWcDq6UGq+USlRKJVaqVHwvvjJtBZsvSdOy08kTvuGP6i2Zdv+V9sq0OTidZg3orQMjx0ElAdU8nscDRzxXcHffdQMQkVJAd6XUWffzOGA+MEwp9afHNv+5H1pE5EtcQa5EUso1M6emFVVW8oTdqSgVqYdHFpQ/k5RSLXbCzEJkmNnQYwRDIo2RV1BrgZoiUkNEIoCewDzPFUSkoohktWEIMMm9PAKYgyuBYla2baq4/xXgTmCbgecQ1LJm5tQ0X0mz2HWdwELwd/WWsxk27Ab0nCilOJsePFmehgUopZQd6A8sBHYCM5VS20VkhIh0dq/WEtgtInuAysBo9/J7gOZAnxzSyaeJyFZgK1ARGGXUOQQzbybx07TCsNidfhvn4i3XoFUbZ9KtQTdvUiCqtyiFz6fncDgVp9KsPhm/5StSEr4pJSYmqnXr1gW6GT6lb2xrRhOBstERRIQFZjy/UgqL3Um69cL7rGaTUDY6nDA/1DD0xuk04ysq5CYyzETZmIgi78dqd3Imw1qoHpnysRFFricpIuuVUonZlwfH/7BWIBlWnRihGS8rtdnfV+oOpyIl08aJVAtnc5gO3eFUnEq3BsXg1UBXb7HYnUUem5Rpc7i7dX3UKB/Sd0NDjNOpSLHoxAjNPxRwLtOG3emkdFS4ocey2F1zIXmTCecKnjZKRyliIgLzMRYs1VvSLHbCTEJUeMGTJlIybe6CxcFJB6gQk2rViRGa/6VbHdgdijI+rojudCoybA4ybIWrvpCSacfmUMRFhfm96ncwVW85l2EjzCRed3tmVYYI9klNdYAKIToxQgskq7uCtS/u/1jtTjJsDiw2R5EHtma6g5s/pxMJtuotrjmkbJSPicj3d+BwKk6nB1cSTG70PagQEorTm2vFS1Hu/yilyLA6SE61cDrdNTDYVx+RWRUPjEi9zkkwTmvjcM/PlBer3UlymiUkghPoABUy0q127CHyR6UVb1n3f7ydBsLuThE/kWpx388y5u/Yqdxp0gZXxAh0YkRerA4nKbkM3s+wBm8yRG50F18IcDqV36sIa1p+UjJdX5rickmeyLS5kh78+WGeVRHD4VTEGlARI1gSI/KSbnUQbjZdkDRxLtMWVF2S3tIBKgToihFasMqwOnB4JE84spIe/FxZIbtUS1bw9G3yRDAlRuTlXIYNs0kwi3A2wxa0V3z50QHKC1a7k3Cz+D1LKOvYuoinFsys7vs/EWZTUFUh8HXyhN3hDOqUbE8KVzesCCFzvykn+h6UF1Itdk6kWkjJ9P/cObn1J2taMHEqFVTBKYsvp4s4F+Rde9k5lQrp4AQ6QHlNKVff7slUi9+mJgjFxIitxzdx6NzBQDdD087zxXQielqbwNABqhCsDidnM2ycSLGQZrEbUrwyFBMjth3fzO0zWnLv952xOfSVnxY8spInCvOecjr1tDaBogNUETiVK4icTLVwNt2G1YejslMyQysxIsVyjkfn9yLcHMG+03uYsmVCoJukaRdJs9g5m16wKuC6ekvg6ADlAwrXTJen060kp1rIsDqKVAbfancGZX9+bpRSvLDoSf49+w9fd/meW6q14r0/R3Mm83Sgm6ZpF8m0O7yeTkRXbwksHaB8zO7uDjg/KLEQ/dah1p0wZcsE5u35jsFNX6NxfDNeb/E2Zy1n+GDNm4FumqblyO5UJKdZ8u31CPYxT8WdDlAGUco1RiQ5zVqgG7RpFntIZd5sObaRV5cPonWN9jx10wsA1KpUm/tu6MOkTZ9x4PS+ALdQ03KWNZ1Ibu9NPa1N4OkA5QeeSRWpeQQgh1MFzVTL3jhnOcuj83tRMboSY9tNwCT//+f0YtNXiDBHMnLlywFsoablLSt5IvtwDj2tTXDQAcqPnMoVgE6mWjiTQ8HN1CAsQJkbpRTP/fo4Sef+5fNOX1EhuuIFr18SeynPNHyRn/f/yKpDywPUSk3zTvr5OnWud6Cu3hIcDA1QItJeRHaLyD4RGZzD69VFZLGIbBGRZSIS716eICJ/iMh292s9PLapISJrRGSviHwrIkWf7zgALHYnZ9JtnEy1kG61k2lzhFRixKTNnzF/31xebjaCmy5rkuM6j9bvT9XS1Ri+/CUcztA5N61ksthdg3ozbQ5dvSVIGBagRMQMjAM6ALWAe0WkVrbVxgBTlVJ1gBFA1l31dOABpdQNQHvgQxEp637tbeADpVRN4DTwsFHn4A+u6a3t+ZbJDyabjq5n+PKXaFOjI080eDbX9aLDonnlllFsO7GZmTun+bGFmlY43kxZofmPkVdQDYF9SqkDSikrMAPokm2dWsBi9+OlWa8rpfYopfa6Hx8BjgOVxFUM71ZgtnubKcCdBp6Dls3ZzDP0m9+bS2IvZWz7C+875aTLNXfToEpD3lz1GmnWVD+1UtO04sDIAFUVOOTxPMm9zNNmoLv7cVegtIhU8FxBRBoCEcB+oAJwRimVlUmQ0z6ztusnIutEZN2JEyeKdCKai1KK5357jCOpSYzv9BXlosrnu42IMKLFOxxPP8on6973Qyt9QylF0rl/A90MTSvRjAxQOZUPzn7bcSDQQkQ2Ai2Aw8D5NDYRqQJ8BfRVSjm93KdroVLjlVKJSqnESpUqFab9WjYTN45jwb55DGs2igZVGnm9XYMqjbjz2rv5bP2HHE45lP8GQeDV5YNI/OJaftn/Y6CbomkllpEBKgmo5vE8HjjiuYJS6ohSqptSqh4w1L3sLICIxAHzgWFKqT/dm5wEyopIWG771Iyx4ehaRqx8mXZX3s5j9QcUePuhzUbiVE7eXPWaAa3zrZ/2zmHCxnFEh8XwzMJ+/HtWF7/VtEAwMkCtBWq6s+4igJ7APM8VRKSiyPmbGEOASe7lEcAcXAkUs7LWV64c0KXAXe5FDwI/GHgOGnA68xT95vemcqkqfNRufKHmxaoWV53H6g9g9q7pbDi61oBW+sbBM3/z3K+PU+/SRH7ttRqncvLYgt5YHdZAN03TShzDApT7PlF/YCGwE5iplNouIiNEpLN7tZbAbhHZA1QGRruX3wM0B/qIyCb3T4L7tZeA50VkH657Ul8YdQ6a617Mswsf41jqf4zv9DVlo8oVel8DGg6iUkxlhi9/qUi1Co1isVt4dH5vTGJifKevqVn+Wj5o+xkbj65j1MqhgW6eppU4hs6oq5RaACzItuxVj8ez+f+MPM91vga+zmWfB3BlCGp+8PmGsSw88BMjW7xL/UtvKtK+SkWUZnDT13hh0ZP8uPd7Ol/TPf+N/Gj4ipfYcnwDUzrPolpcdQBur9mVhxOeYPzGT2gc34yOV2dPRNU0zSi6koSWq/X/rWHUqmF0vLozj9R7yif77HnDA9SqWJuRK4eSac/0yT594Yfds/ly8+c83uAZ2l11+wWvvXrLmyRUbsCzvz7GwTN/B6iFmlby6ACl5ehURjL95vfmslLxfNDm80Ldd8qJ2WRmePO3OHTuIBM3jvPJPovq7zP7eWHRkzSo0pChN4+86PXIsEg+7/Q1gtBvQW8sdksAWqlpJY8OUNpFnMrJgIWPciL9OOM7fU2ZqLL5b1QAzavfSpsaHfnwr7c5kX7cp/suqEx7Jo/+1ItwUzifd/yKcHN4jutVL3MFH7b9nM3HNjBi5RA/t1LTSiYdoLSLfLr+Qxb9/TOvNX+LhEsbGHKM15q/SaY9g3f/GGXI/r316vIX2XZiM2PbTSQ+7vI81+1wdWf61evPF5s+5cc93/uphZpWcukApV3gr8OreWPVq9xesysP1X3csONcXf4aHqzzKF9v/YKdJ7cbdpy8zNn1LVO3TOCpxOdpc2UHr7YZdsto6l2ayPO/PcE/Zw4Y3EJNK9l0gNLOS844yWML7qdaXHXeb/Opz+475eaFxkMpHRHHiBX+7zLbf3ovAxf1p+FlTRjcdLjX20WYIxjf6WvMYubR+b2CKtFD04qbfAOUiPQXkcIPftFCglM5efqXR0jOOMn4Tl8TF1nG8GOWj67A842HsPTgbyz+e6Hhx8uSYc/g0Z96EWmO5LOOU3O975SbanHVGdtuAluPb2L4iotmkdE0zUe8uYK6FFgrIjPd8zsZ+7VaC4hxa99jyT8Leb3FO9SpXM9vx+1b93FqlL2K4SsGY3P4Z5qDV5YOZMfJrXzc/gsuKx1fqH20vaoTjzd4hsmbP2fu7ln5b6BpWoHlG6CUUsOAmrgqNvQB9orIGyJylcFt0/zkz6RVvLX6dbpccxd96vTz67EjzBG8essb7D21i6+3TTL8eN/tnM7X2yYx4KZBtK7Rrkj7GnrzSBKrNGLgoqc4cHqfj1qoaVoWr+5BuWvgHXX/2IFywGwRecfAtml+cCL9OI8veIDLy1zBmNvGGX7fKSftr7qDpvHNeXf1SM5mnjHsOHtP7WbQ4qdpXPVmXmz6av4b5CPcHO7qIjSF6/tRmmYAb+5BDRCR9cA7wO9AbaXUE0AD/n8uJy0Eue47PczpzFNM6DSN0pFxAWmHiPB6i7c5nXmKD/9625BjpNvSefSnXkSHxfBpxymEmXxT5Ss+7nLGtpvI9hNbeHXZIJ/sU9M0F2+uoCoC3UcuIc4AACAASURBVJRS7ZRSs5RSNgD3/Ey3572pFszG/vUuyw4uYmTLMdx4Sd2AtqX2JQn0uOF+Jm4cZ0j69tClz7M7eQfjOkyiSqkc57gstDZXduCpxOeZunUic3Z969N9a1pJ5k2AWgCcynoiIqVFpBGAUmqnUQ3TjPX7oRW888cIul57D/fXfjjQzQFgcNPXCDdHMNLHlcNn7pjG9O1TeKbhi7SsfptP951lcNPhNLysCQMX9WffqT2GHEPTShpvAtSnQKrH8zT3Mi1EnUg7xhMLHqRG2at497ZPAnLfKSeXlrqM/okvMH/fXP5IWuWTfe5O3slLiwfQJP4WBjYZ5pN95iTrflSkOZJ+83uTYc8w7FiaVlJ4E6BEeUze4+7aM3SaDs04DqeDp355iHOWM0zoNI1SEaUD3aQLPN7gGS4rVZXXlr+EUzmLtK80WxqP/tSL2IhSfNbBd/edcnNZ6Xg+bv8FO05uZdjSFww9lqaVBN4EqAPuRIlw988zgK7xEqI+/OttVvy7hNGt3qdWpdqBbs5FYsJjeLnZSLYc38DsndOLtK8hS55l76ld/K/9l1QuVcVHLcxb6xrtGHDTIKZt+7LI7de0ks6bAPU40BQ4DCQBjQD/DpbRfGLVv8sY88co7rruXu67sU+gm5Orbtf1IKFyA95Y9QpptrRC7WPG9q+YueNrnms0hObVb/VxC/P2YtNXaVy1GYMW9WdP8i6/HlvTihNvBuoeV0r1VEpdopSqrJS6Tynl1RwJ7soTu0Vkn4hcVBNGRKqLyGIR2SIiy0Qk3uO1X0TkjIj8lG2bySLydw5TwWt5OJN5mid+7sPV5a/h7dZjg+a+U05MYuL1Fm9zNO0/Pl33YYG333lyO0OWPEOzai15ofHLBrQwb2GmMD7rOIWY8Fj6ze9Nui3d723Qgle6LZ2e39/Bt9tznDRc8+DNOKgoEXlKRP4nIpOyfrzYzgyMAzoAtYB7RaRWttXGAFOVUnWAEcCbHq+9C9yfy+4HKaUS3D+b8muLBh+seYuT6ccZ1/5LYiNKBbo5+WpU9WbuqNmNceve57/Uw15vl2ZNpd/8XpSKiON/Hb7EbDIb2MrcXVrqMsZ1mMTu5B28vPS5gLRBC06frf+IZQcXMWjxU2w+tiHQzQlq3nTxfYWrHl87YDkQD6R4sV1DYJ9S6oBSygrMALpkW6cWsNj9eKnn60qpxV4eR8vHgdP7mLTpU3re8IBf6+wV1bBbRuNQdt78fbhX6yuleGnxAPaf3sunHSZzSeylxjYwHy2r38azjV5ixvap+tuyBsDR1CN8vHYMra5oS6WYS3j0p16GVk8Jdd4EqKuVUq8AaUqpKUAnwJu761WBQx7Pk9zLPG3m/6tRdAVKi0gFL/Y92t0t+IGIROa0goj0E5F1IrLuxIkTXuyy+Bq1aijh5ggGN30t0E0pkOplruDRev2ZueNrr75pTt8+hdm7pvNC46E0u7yl8Q30wsDGw2ga35zBSwaw6+SOQDdHC7C3Vr+OQ9l5q9WHfN7xK46kJvHcb4/hkSitefAmQGWVmD4jIjcCZYArvNgup5sc2f8XBgItRGQj0AJXIoY9n/0OAa4DbgLKAy/ltJJSarxSKlEplVipUiUvmls8/X5oBQv2zePpmwb6LZPNl55p+CIVoivx2vKX8nwT7zixlZeXPEfzy2/l2YY5/kkEhNlk5tMOk4mNKE2/+b0LnfShhb4txzby7faveCThKaqXrUHiZY0Z2mwkC/bN44tN/wt084KSNwFqvHs+qGHAPGAH4E3BtCSgmsfzeOCI5wpKqSNKqW5KqXrAUPeys3ntVCn1n3KxAF/i6krUcuBUToaveImqpeN5vMEzgW5OocRFluHFJq/w5+FVLNj3Q47rpFpTeHR+L+IiyzKu/aSA3XfKTeVSVfi0w2T2ntrF4MXP6G/LJZBSiuErBlMuugLPNvr/L1CP13+Gtld24vUVQ9hwdG0AWxic8gxQImICzimlTiulViilrnRn833uxb7XAjVFpIaIRAA9cQU4z/1XdB8DXFdG3iRfVHH/K8CdwDYv2lIizdwxja3HN/HyzSOIDosOdHMKrVftvlxboRYjVr6MxW654DWlFIMW9efvM/v5rNNUKsVWDlAr83bL5a14vvHLzNo5jenbpwa6OZqf/bL/R1YnreDFJq9cMBmoiPBRu/FULlWFfvN7cybzdABbGXzyDFDuqhH9C7NjpZTdve1CYCcwUym1XURGiEhn92otgd0isgeoDIzO2l5EVgKzgNYikiQiWZP3TBORrcBWXIVsRxWmfcVdmi2NN39/lXqXJtL1uh6Bbk6RhJnCGN78LQ6e/ZtJmy+ssvX11knM2T2TF5u8StP4WwLUQu8832gIzaq15OUlz7LzpP5eVVJYHVZGrHyZa8pfT+/aD130ermo8ozv+BVHU4/w7K/99BW2B8nvlyEirwAZwLe46vABoJQ6letGQSYxMVGtW7eu0NufSrNicxSt7I6/vbN6JO+veYMfeyzhpsuaBLo5PnHfnDtZ99+frO6zlYoxldh2fDOdZrSgSfwtfNP1B0zi1fRmAXU87Sitv25M2aiy/HLvqpBI+deK5vMNY3lt+Ut80/UHbr2ibb7rvd7ibR6rP8CPLSya8rERhJuL9t4TkfVKqcTsy73Z60PAU8AKYL37p/Cf9prhjqQk8en6D+h8TfdiE5wAXmv+JmnWVN77czQplnM8Or8X5aLK80n7SSERnAAuib2UTztOYf/pvby4+Gn9bbmYO5WRzPt/vkmr6m3yDE4A/eo9TYer7mDkyqGs/2+Nn1oY3LypJFEjh58r/dE4rXDe+P01nMrJsGaj8185hFxb4Xrur/MIU7dMpO+PPfj37D981nEqFWNCK0uzWbUWDGw8jO92zWDati8D3RzNQO/9OZoU6zlea/5WvuuKCB+0/ZwqparSb/79nM4MjU4qI79kedPF90BOy5VSIXOntyR18W08uo4O02+hf+ILDLul+N2eO5l+gqaTa3POcpahN4/g6YahOYutw+ngvjld+PPwKhpVvdnQYwnCXdffx9217jP0ONqF9p7aTcupDehV+yHeaT3W6+02Hl1H529vpWX1NkztMjuoy5J9u/1rFh6Yw9yecwk3hxd6P7l18Xkz/8BNHo+jgNbABiBkAlRJoZRi+PKXqBBdiWcavhjo5hiiYkwl3rvtf6z7bw1P3RS6U1qYTWY+6TCJFxf152S6sQPJT2Um8/TCh/n7zH4GNRkW1B94xcmIFS8TEx7LoALOQ1bv0kRea/4mw5YN5NP1H/JkYvCVylJK8dFf7/DW6uG0uuJWMu2ZRQpQuck3QCmlnvZ8LiJlcJU/0oLMT3vnsObIat5p/TGlI+MC3RzD3HFNN+64plugm1FklWIu4cvOMw0/js1hY9Di/ry/5g2OpCbxbutPDPkw0f7fioNL+O3vBQxrNopKMZcUePuHE57kj6RVjF71Cjdd1jio7iXbnXZeXvIcU7dOpPt1PZnS9UtiI6IMOVa+XXwXbSASDmxRSl1vSIsMUBK6+Cx2C7dMSSAmPJZFvf80fHI+LbQopXj3j1G8v+YNWl3RlomdpukMQoM4nA5um9aYNGsqKx7cSFRY4T68z1nO0mZaE2wOK4t6r6F8tDdV4IyVZkvjiQUP8uuB+Tx900CG3Pw6FUtFBS6LT0R+FJF57p+fgN1AzkP6tYCZuGkc/577h+Et3tLBSbuIiPBi01cYc9s4VhxcTNdZbTmedjTQzSqWpm+fws6T2xh2y6hCBydwVVEZ3+lrTmac4OmFjxR5humiOpl+grtmt+e3Awt4o9UHDG020vDsWW+SJFp4PLUDB5VSSYa2yseK+xXUyfQTNPnyRhpWbcq0O+cEujlakPvtwM/0m9+bijGVmN51HleXvybQTSo2Uq0pNP7yRq4sexU/3LPYJ/f7Jm36jJeXPsfQZiN5+qaBPmhlwf1z5gD3zunMfymH+bTjFDpc3fn8a4EeB/UvsEYptVwp9TuQLCJXFKk1mk+9+8co0m1pvHbLm/mvrJV4ba7swPd3LyTdls4d37Zi7ZE/At2kYmPsX+9yMv04r7d4x2fJKH3rPsYdNbvx1u/DWXP4d5/ssyA2HF1LpxktOZt5htl3/XxBcDKaNwFqFuB5+eBwL9OCwK6TO/hq60QeqPMI11S4LtDN0UJEvUsTmd9zGeWiynP37I65FuLVvHfo3EE+3zCWu667l3qXXnQxUGgiwvttPqVaXHUeX/CA4Vmfnn49sIDus9oTGx7Ljz2XknhZY78dG7wLUGHuCQcBcD+OMK5JWkG8vnIIpSJKM7CAqayadkXZK5nXYwm1KtXm4R/vZdKmzwLdpJA2etUrmMTEkGav+3zfpSPjmHD7NE5lJPP0Lw/75X7UV1u+oM+8u6lZ/jrm91zGVeVqGn7M7LwJUCc8irsiIl2Ak8Y1SfPWkn9+Zek/v/Jco8FUiK4Y6OZoIahiTCVm3/ULba/sxMtLn2PUymEBvxkfitYd+ZO5u2fxeINnqVq6Wv4bFELtSxIY0eJdlh78jY/XjjHkGODK+Hx79esMWtyfltXbMOfuhQGbJcCbJImrgGnAZe5FScADSql9BrfNZ4pjkoTdaefWrxpidVhY/sAGIsNynFhY07xid9p5eenzTN0yge7X9eSDtp8TYdYdJd5QStFpRgsOpxxidZ+thqbvK6V44ucHmbfnO767ayFN4pv5dP82h40XFj3JzB1fc+8ND/JO64/zHTNnZJKENwN19wONRaQUroCWUqSWaD7x9dZJ7Dm1ky9un66Dk1ZkYaYw3r71I+JLV+ON31/lWNpRJt0x44K5iwLJqZws/ec39pzaySMJTwXVQOO5u2ey4ehaPmj7ueFjy0SEd1t/wpZjG3l8wf0s6r2mUAOBc5JqTeGRn+5j2cFFDGw8jBcavxzwqiPejIN6Q0TKKqVSlVIpIlJORIpfkbcQcs5ylnf+GEnjqs3oeHWXQDdHKyZEhAENB/Fxuy/48/Aq7pzZhv9SDwe0Tem2dKZumUiLqfXpNfdOXl8xhAd+6E6qNTi+J2fYMxi16hVqX5JAj1q9/XLMrPtRZzPP0P/nh3A4HUXe57HU/+g6qy0r/13K+20+ZWCToQEPTuDdPagOSqkzWU+UUqeBjsY1ScvPh2ve5nRGMq+3eDso/oi04uXuWvcx7c65/HvuHzpNb8Gukzv83oZjqf/x1u/DSZx4DS8ufprosBjGtZ/Eu60/YcW/S+g2q11QDDQev+FjDqccYnjzt/065csNleowqtV7LP93MWPXvlukfe09tZtO37Zk/+m9TO3yHffd2Mc3jfQBb36jZhE534ckItGA7lMKkINn/mbipnHcXasXdSvXD3RztGKqRfXWzL37NxzKQeeZt7I6aaVfjrv1+Cb6//IwiV9cy0d/vUOjqk2Zc/dvLLzvd7pffy/313mYKV1muz5UZ7Rk36k9fmlXTo6nHWXsX+/S4ao7uLlac78fv9eNfel+XU/e/WMkqw4tL9Q+/jq8ms7fuoq9fn/XQlrXaJf/Rn7kTYD6GlgsIg+LyEPAb3hZyVxE2ovIbhHZJyKDc3i9uogsFpEtIrJMROI9XvtFRM64yyt5blNDRNaIyF4R+VZEStSd3JGrhmKWMIbcPDzQTdGKuRsvqctPPZdRObYKPb+/nbm7jRn+6FROft0/n26z2tFmWhMW7PuBB+o8wuq+W/my80yaxDe7oKfgthrtmXP3r2TYM7jj21b8dXi1Ie3Kz9urR2B1WHjlljcCcnwR4Z3WH3Nl2at5ckEfTqQdK9D28/fO5e7vOlIuqjzzeywj4dIGBrW08LyZsPAdYBRwPXADMFIp9XZ+24mIGRgHdABqAfeKSK1sq40Bpiql6gAjAM9SCO8C9+ew67eBD5RSNYHTwMP5taW4WHP4d37aO4enEp+nSqmqgW6OVgJUi6vOvB6LqX/pTTy+4AE+W/+Rz/adZktj0qbPaDa5Lg/Mu4uDZw/wyi2j2fjIPka3ep8aZa/KdduESxswv4droPE933Xy+0Dj7Se28M22yTyU8DhXlrvar8f2FBtRigm3TyPFepYnfu7j9f2oiRv/xyM/3UftSxL4sedSqpetYXBLC8erTlOl1C9KqYFKqReAVBEZ58VmDYF9SqkD7sG9M4Dsd/RrAYvdj5d6vq6UWgxccCdUXF+jbgVmuxdNAe705hxCnVM5eXX5i1QpdRlPJD4b6OZoJUi5qPLM6PYTt9fsyvAVg3l12aAijZU6kpLEqJXDaDChJi8vfY4yUWX5rONU/uy7g6cSn6dMVFmv9lO9bA1+7LmUGy6pw8M/3ssXmz4tdJsKwjXv2mDKRpXjuUZD/HLMvFxf8UZGt/qAVYeW8cGavGfudSonI1a8zLBlL9D+qtuZ2X1BUI+h9KrstYgkAPcCPYC/ge+92KwqcMjjeRLQKNs6m4HuwEdAV6C0iFRQSiXnss8KwBmllN1jnyXiUuL7Xd+y+dgGxrabSGx4bKCbo5UwUWFRjO/0NcOXv8T4jZ9wJPUwn7SfVKBq3ZuOrmf8xo+Zt+c7nMpJx6u78Fj9p0ms0rjQyT4Voisyq/vPPPnzgwxd+jxHUpIMr7L9298/s/LQUka1fI+yUeUMO05B3HvDA6xOWsF7f46mUdWm3HJ5q4vWsdgtPPtrP+bsnkmfuo8xuuV7mE3mALTWe7kGKBG5BuiJKzAlA9/iGgd18ZnnsosclmUfFTwQ+ERE+gArgMO4KqYXZZ+uFUX6Af0ALr/88vzaGtTSbem8seoV6lxSn7uuvzfQzdFKKJOYGNHyXarGVeO15S9xIu0Yk7vMolxU+Vy3cTgdLDzwE+M3fMyfh3+nVERpHk54gocSnqR6mSt80q6Y8Bi+uH0GQ5e9wLh17/Nf6mE+aPO5IeMDbQ4bI1YM4epy1/BgnUd9vv/CEhHebj2Wzcc28MTPfVjc608ql6py/vWzmWfo+2MPVietYGizkfRPfCEkMoDzuoLaBawE7siqGiEiBZl7OAnwrPkRDxzxXEEpdQTo5t53KaC7UupsHvs8CZQVkTD3VdRF+/TY93hgPLgqSRSg3UHn0/UfciT1MP/rMNmvqayalpPH6g/g0tjLeHrhw3T+tjXfdJ1LtbjqF6yTak1h+rYpTNz0Pw6e/ZtqcdV5vcXb3HdDH0NmezabzLzZ6gOqlo5n9KpXXAONb5/hdXeht6ZsGc++03uY2uW7oBosDBAbHsuETtPoML0ZT/zch1ndF2A2mTmccohec7qy//QePmk/KaS+5Ob1adcdOAosFZEJItKanK9gcrMWqOnOuovAdTU2z3MFEakocv4TdwgwKa8dKlddpqXAXe5FD1LMJ088mnqET9a+R6er76Sxj8uaGCEEvpRpPtDl2ruY0e0njqcdpdP0lmw7vhlwVfQevmIw9SZczSvLB3FJTGUmdJrGH3238Vj9AYYEpywiwtM3DeST9pP46/Bqusy8jSMpvpu67nTmKcb8MZpbqrWiTY0OPtuvL11XsRZv3voRq5NWMObP0ew8uY3bZ7TkcMohvun6Q0gFJ/CuFl8srkSEe3ElKEwB5iilfs135yIdgQ8BMzBJKTVaREYA65RS80TkLlyZewpXF99TSimLe9uVwHVAKVxdjA8rpRaKyJW4Ei7KAxuB3lnb5KYotfg2H93MusPbaH9Vl4DMVPvMwn7M2f0tKx7YyBVlr/T78QuqbEw4mTYnmbaij27Xgt+ukzvoNbcLZzLP0PzyVvx6YAEAt9fsymP1n6Z+lYYBadfKf5fS98cexEXEMa3rD1xf8YYi7/PVZYOYsHEci3uvoVal2j5opXGeWdiPmTu+JjaiFKXCS/FN1x8Ma7ORtfjyDVDZdlIeuBvooZS6tUgt8qOiBKgBPw/g478+pmrpajyc8AS9buzr826D3Gw5tpF239zM4w2e4bXmwT8ZYUyEmdJR4TiciuRUS843B7Vi57/Uw/Se241D5w7S+8aHeCjhceLjAn/fd/uJLfSacyfp9nQm3fEtzaq1yH+jXOw/vZcWU+vTo9b9vNfmfz5spTHSbel0/vZW7E47X9/5vaH/H0EToEJVUQKUUzmZsXUu49a6Lptjw0tx7w0P8Ei9pwy9olFK0W12O3Yn7+SPPlv9FhQLK8wklI+NOH/jNSXTRrpVX0WVFDaHDYdyFCirzx+Szv3LfXPu5J+z+xnbbgJ3XntPofbTZ97drPx3GX/03colsZf6uJXGsDqsmMVseKZeoKd8L9FMYqL9Vbfz/d0L+a3XH3S8ugtTtkygyZc30nfePfyZtAojgvwv+3/kj6SVDGoyLOiDkwBx0eEXZAXFRoQV6IalFtrCzeFBF5wA4uMudw80bsjjCx7kf+s+KPD7ddWh5fyy/ycGNBwUMsEJIMIcEfRp5PnRV1BeyD4f1NHUI0zePJ4pWyZwOvMUdS6pz2P1+9P5mrt8ktljdVhpMbU+YaZwlt6/NiD3vgqiVGQYsZEXtzHVYifNkteoAU3zj0x7JgMWPsK8Pd/xSMKTvN7iHa8+vB1OB+2+uZnTmadY1Wcz0WHRfmhtaNFXUEHm0lKXMfjm4ax/ZC/vtP6YDHsaT/3yEA0nXcfHf73L6cxTRdr/l5s/4+8z+xne/K2gD04RZlOOwQkgNsKss/q0oBAVFsVnHafyWP2nmbjpf/Sb35sMe0a+283cOY1tJzYzrNlIHZwCQF9BeSG/GXWdysmSf35l/IaPWfHvEqLDYuhxw/08Wu8pripXs2DHykimyZc3Uv/Sm5jebV7+GwSQCFSIjcRsyj0KpVvtpGTqqygteHy+YSzDlw/mpssaM6XL7FwHGqdZU2nyZW2qlbmcn3osC4mBrYGgr6CCnElM3FajPTO7z2dJ77/ocu1dfLPtS1cRzB/uYtWh5V73e7/352hSrOd4NQSy9uKiwvMMTgDR4WZM+o2tBZHH6g/g805fsenYejp/eyv/nj2Y43qfrHuf4+lHeb25nnctUHSA8rFalWrzYdvPWf/wHp5rNIT1//3FXbPb02ZaE2bumIbVYc11272ndjN583h6137YJ+M2jBQVZiYqPP8+fBGhVC5dgJoWKJ2v6c633eZzPO0Yt89oydbjmy54/XDKIT5b/yF3Xns3iZc1DlArNR2gDFIptjIvNn2F9Y/s4f02n2J1WBmw8BESJ17LB2veIjnj5EXbvL5iCDHhsQxqMiwALfaeSYS4aO+DTnSEOd8rLU3ztybxzfjhnsWEm8O4c2Yblv7z2/nX3lj1Kk7lZGizkQFsoaYDlMGiwqK478Y+LH9gPTO6/cgNlWrz9urXaTChJoMW9WdP8i4Alh9czKK/f+aZhi9SKeaSALc6b2WypZR7Q19FacHouoq1mN9zOdXL1OD+H7oxY/tXbDi6lu92zeCx+gMuqjGo+ZdOkvBCfkkSBbU7eScTNnzCrJ3TsDgstLqiLUnnDmKxW1jx4MagHE+SJataRGEkp1qwO0Pn781sEhwh1F6t8FIs53jox56sPLSUyrGX4lBO/uy7jVIRpQPdtKCnkySKmWsrXM+YNuNY/8heXmzyKtuOb2bvqd0Mu2VUUAenMFPR7ieVigqdq6jIMBPlYyJ0gkcJUToyjmld53LXdfdyLO0oQ5oO18EpCOgrKC/4+goqO4vdwp5TO6l9SYJhxygqwfVNKayI35ROp1mxGvi79AURqBgbickkWOwOzqTbAt0kzU+UUuxO3sm1Fa7XmXte0ldQxVxkWGRQBydwXf0UNTgBuQ7qDSZlosMxuZM6IsPMxESEdrkYzXsiwnUVa+ngFCR0gNLyFRlmIibCN4ElIsxEZFjw/tlFR5iJDLswIJWKDCNMZyFqmt8F7yeFFhREXANyfSlYM/rMJqF0Dm0TEVcx3AC0SdNKMh2gtDzFRf1/d5evhJlNXg3y9Sch7/T58DxqDmqaZgwdoLRcRYV7Vy2iMEpFBtd0HLGRYfne6I2NDCPCB/fhNE3zjn63aTkym4Q4A9PCzSYhKkiSDwpydeSa98rgBmmaBhgcoESkvYjsFpF9IjI4h9eri8hiEdkiIstEJN7jtQdFZK/750GP5cvc+9zk/gnusgshqjDVIgqqVBBMaijiOldvuQK3b+/JaZqWM8MClIiYgXFAB6AWcK+I1Mq22hhgqlKqDjACeNO9bXngNaAR0BB4TUTKeWzXSymV4P45btQ5lFTedHf5gskkRAf4KsqbiuzZGdn1qWna/zPyU6ghsE8pdUApZQVmAF2yrVMLWOx+vNTj9XbAb0qpU0qp08BvQHsD26q5hZtNfs2yi40IC1iXmbcV2XMSFxWmq0xomsGMDFBVgUMez5PcyzxtBrq7H3cFSotIBS+2/dLdvfeK5NIPJSL9RGSdiKw7ceJEUc6jxMjKZPMnk0mI9dEYqwIdV4TSRbjHJiJ+/11pWkljZIDKKXBkr6s0EGghIhuBFsBhwJ7Ptr2UUrWBW9w/9+d0cKXUeKVUolIqsVKlSoVpf4lTuhDdXb4QE+H/SQ3josOKnD4fEaZTzzXNSEYGqCSgmsfzeOCI5wpKqSNKqW5KqXrAUPeys3ltq5Q67P43BfgGV1eiVkSRYaaA3Q8SEWIj/XfsmByqRRSWrjKhacYxMkCtBWqKSA0RiQB6AvM8VxCRiiKS1YYhwCT344VAWxEp506OaAssFJEwEano3jYcuB3YZuA5lAgmCXxmWnS4fyY1LGpF9pyU0VUmNM0QhgUopZQd6I8r2OwEZiqltovICBHp7F6tJbBbRPYAlYHR7m1PASNxBbm1wAj3skhcgWoLsAlXl+AEo86hpPBFd1dR+WNq+PyqRRRWmNkUUlOJaFqo0NNteMHo6TYCKTrCHPCrJ09GTmpYOirMZ0Vvc3Im3YrFXjz/TjQtN3q6Dc0QuRVHDSSjkg4izL6ryJ6buChdZULTfEkHqBLKqO6uoooKN/t8amtm6wAAFMxJREFUkLCIq0SR0Uy6yoSm+ZQOUCWUv6pFFIav70UVplpEYUWFmwNeHUPTiovg/ITSDBUR5FNHRISZfFY1PBBliUpHhgVkPJmmFTc6QJUw/uruKipfZMUZXZE9N1lVJnSI0rSi0QGqhPFnd1dRhJtNRBVxMK0raSEw56onONS0otMBqgQpSnHUQChKdYnYyDAiwgL75x3M9/m0wNLVR7yj3z0liD/LCflCYaeG93dF9ryU0RMcajmIiw7XV9he0AGqhIiOMBMWgt/mCzo1vEBA7jvlRk9wqGUXFWY+/yVKX0nlLfQ+sbQCEwjIlBa+YC7gpIalo8KDLhBHhZuLfD9NKz48ezJ0Mk3eguudrBkiOsI/hViNEuvl1PCBrMien9J6gkONi3sywswmSusr7FzpAFXMiYTu1VMWk0mIyae/PhgqsufFZBLiokP7/0Ermtx6MqIjzEQGOKEnWOnfSjEXGxH4SuW+EBthzjPZIBgqsucnMsxMTJBe4WnGy6snQ9dxzJkOUMWYCMXmAzGv6TiifTgBodH0jfGSKb+eDJPJNbhbu5AOUMVYqciwoCsGWxTR4RdPDR+MFdnzoqtMlEze9GREhuk6jtnpAFVMmUSIDqFBud7IfhUVrBXZ86MnOCxZCtKToes4XkgHqGKqdFTxunrK4tmPH8qVGmIiwnxWEFcLbgXpydBX2Bcy9B0iIu1FZLeI7BORwTm8Xl1EFovIFhFZJiLxHq89KCJ73T8PeixvICJb3fscK8XxU7iIwkwSUiWNCqpUZFjQV2T3RpyuMlHsFaYnQ9dx/H+G/RZExAyMA9oAScBaEZmnlNrhsdoYYKpSaoqI3Aq8CdwvIuWB14BEQAHr3dueBj4F+gF/AguA9sDPRp1HKCruf9xR4eZicfVhNgnlYiKwO4yZ4t5TqsWOUxl/HO1Che3JiI0Mw2p3YnU4DWiV75hEMBv4LcvIT7KGwD6l1AEAEZkBdAE8A1Qt4Dn346XAXPfjdsBvSqlT7m1/A9qLyDIgTin1h3v5VOBOdIA6L7yQ9etCTbCnlHsr3GzCH/9dEWEmTqdbcTh1kPKXovZkxEWHk5xmIVi/V5hEKBcTbuh70civoVWBQx7Pk9zLPG0GursfdwVKi0iFPLat6n6c1z4BEJF+IrJORNadOHGi0CcRaoKlSKoWXLKu1vQNeP8pak9GMNdxNJuE8rERhpcVM3LvOb0Tsn8XGAi0EJGNQAvgMGDPY1tv9ulaqNR4pVSiUiqxUqVK3rc6hEWYTQGfYkILXmaTUD4mQo/D8gNf9WQEYx3HMPffkT++7Bj5aZYEVPN4Hg8c8VxBKXVEKdVNKVUPGOpedjaPbZPcj3PdZ0mmU5e1/Jjc33xDNfsxVPiyJyMuOnjqOIabTZSLifBbF7uRf6VrgZoiUkNEIoCewDzPFUSkoohktWEIMMn9eCHQVkTKiUg5oC2wUCn1H5AiIo3d2XsPAD8YeA4hI6uEv6blR9z3DopDokkw8nVPRlbqeaBFmE2G33PKzrC/UKWUHeiPK9jsBGYqpbaLyAgR6exerSWwW0T2AJWB0f/X3v1HyVXWdxx/f3Z+bWZ32QQSLBBKAuWnIgE2FEQRQVoOzSGethzEiKFNbbVCKQda4dBaSk89KNLiOVgpUH4paJHaSmsRkALWA0qWHyEBRBAQg7RJDyRAfu2vb/+4z5DJZDaZnZ2Z+9zJ93XOnp199s6d7zO7M9+5z33u8w33fR34G5Iktxy4vDJhAvg0cAPwAvAzfIIEkL1ihC5dkphZLkQ3fNQN2jGSUcz3pLpsWSnfw8xy5y+Kl8U6RaSFhoaGbHh4uOn7v75hhNGIp3vOKOaiPZnq4rd+0yibR8fTDqMr9OZzDJbb81o0M17fMMJYh2ditrNPFZIeM7Oh2nY/xs+4LBcjdHEYnFHwNeBapJ0jGWmsMjGj2P7ktCOeoDIu68UIXRx26y10/QXe7VZbjLAdOrmOYzmCkRlPUBnWDcUIXTz6S3m/jq5JnRzJKBfzbS9w2F/KR1Hp1xNUhnVLMUIXj75SngG/XGHKOj2S0c4ChwO9+WiOpj1BZVQ3FSN0cSkX81FMa67VG2lF4jRGMtpV4HC33gLliEZl4onETUm3FSN0camsgvDmptH6S7V0iIBSIUdf1fmdHom3t4ylGNW20hrJSAocTrBpZPozMEWy9l9s63h6gsqgbixG6OLTW8ghwfqNnU9SIhk2Kxe3L+DXV0pWVnhz82iHo9pe2iMZA2HV8+ksAixgsFygFOE1cT7El0HdWozQxaeUzzGzXOxY3SopSUCz+0sM9BYmPa8zo5iLorBf2iMZ0516LmBmuRhlcgJPUJnT7cUIXXyK+WT9tXa+D/dIDPTmmdNfor/U2JBZbyGXFH1sX1g7FMtIRrMFDiWY1VeMeoFpH+LLmFhm17hdSyHXw+7lIm9sHG1p4cNcj+gr5ukt9DR1JJLmMGRMIxl9pTxbxiYaXvGmUsup3ddtTVfc0blt7CrFCF2c8rkedu9rTZmFfJiFNru/xIxiblpv9J0ehoQ4RzIGZzQ29TwryQk8QWWKX0Tp0jbdwofFXLLo6B79pZa+wXdiGLJajCMZjRQ47FShwVbJRpTOixG6aDRT+LAUEsisvvadkK8MQ7a7dlLMIxk7KnDYyUKDreLveBnhxQhdTBotfNhbyLFHX5GZ5c6cjG/lMORkYh/JGOjdvsBhpwsNtoonqAzwYoQuRpMVPqxcwzS7v8TgjM6f62hnafssjGTUrjKRRqHBVon7o4ADvBihi1el8OGbm8bYMj5OuZinXMil/mbYE86Vrds02tJablkZyagUOByfsDB5InvJCTxBNaRczLFhi3W8UBh0Zgl/56ZDEoPlAmbxTLuGSpIqsG7jKCMtSFJZG8lI+yLiVsjOs52i3kKOPfpLzKwznNFOXozQZUmMb4aVI7xWlKfI2khGjH+PqWrru62kUyU9J+kFSRfX+f2vSnpA0hOSnpJ0WmgvSrpJ0kpJKySdWHWfB8M+nwxfe7azD9VK+Ryz+orMKhfbXo8FvBihc62QJKnipLPbGuEjGelo28dzSTngK8ApwGpguaS7zOyZqs3+ArjDzL4q6TDgP4F5wCcBzOzwkIDulrTQzCrH6UvMbLhdse9MMd9DMV9kbHyCDVvG2Tw2/dWEa3kxQudaa7BcQJuZ8urfPpKRnnZ+JDgGeMHMXjSzEeCbwOKabQzYLdweBH4Zbh8G3A9gZmuAdcBQG2NtSj7Xw2C56mr4Fu7bixE613pJvaOpHUn5SEZ62pmg9gF+UfXz6tBW7TLg45JWkxw9nRfaVwCLJeUlzQeOBvatut9NYXjvLzXJQKukP5Q0LGl47dq1LejO5CpXcM/uL1Eu5qZ9NXvaS/g7180GegsNrwThIxnpameCqvc2XTsN7izgZjObC5wGfE1SD3AjSUIbBq4GHgYqFcqWmNnhwAfC19n1HtzMrjOzITMbmjNnzrQ704ieHjHQW3hnReZmE1U3zL5xLmb9DZa295GMdLUzQa1m26OeuWwdwqtYBtwBYGaPAL3AbDMbM7MLzGyBmS0GZgLPh+1eDd/fAm4nGUqMiiT6SknpgHpXde9ILEv4O9ftysX8Dteu85GM9LUzQS0HDpQ0X1IR+ChwV802rwAnA0g6lCRBrZVUltQX2k8BxszsmTDkNzu0F4BFwKo29mFaJFEu5pkzEK6ob+CTWExL+DvX7XZU+NBHMtLXtsFVMxuTdC5wD5ADbjSzpyVdDgyb2V3AhcD1ki4gGf47x8wszNy7R9IE8Cpbh/FKob0Q9vl94Pp29aGVegs5egs5No+Os3FkvO7V7TEu4e9ct6tXU8pHMuIga2HxsVgNDQ3Z8HBqs9LrGhmbYOPIGFvGtiaqwRkFT1DOpWRkbIJ1G0cw/LXYaZIeM7PtZmr79JSUVK6lGh2fYOOWccbN/AXhXIqK+R5m9RV5e/OYvxYj4QkqZYVcD4Nlv0LduRgUckmScnHwd0bnnHNR8gTlnHMuSp6gnHPORckTlHPOuSh5gnLOORclT1DOOeei5AnKOedclDxBOeeci5InKOecc1HyBOWccy5Ku8RisZLWAj9PO46dmA38X9pBtEi39KVb+gHd05du6Qd0T19a0Y/9zGy7yrK7RILKAknD9VbzzaJu6Uu39AO6py/d0g/onr60sx8+xOeccy5KnqCcc85FyRNUPK5LO4AW6pa+dEs/oHv60i39gO7pS9v64eegnHPORcmPoJxzzkXJE5RzzrkoeYJKmaR9JT0g6VlJT0s6P+2YpkNSTtITkv4j7VimQ9JMSXdK+kn42xyXdkzNkHRB+L9aJekbknrTjqlRkm6UtEbSqqq23SXdJ+n58H1WmjE2YpJ+XBn+t56S9K+SZqYZY6Pq9aXqdxdJMkmzW/V4nqDSNwZcaGaHAscCn5F0WMoxTcf5wLNpB9ECXwa+Z2aHAEeQwT5J2gf4E2DIzN4D5ICPphvVlNwMnFrTdjFwv5kdCNwffo7dzWzfj/uA95jZe4GfApd0Oqgm3cz2fUHSvsApwCutfDBPUCkzs9fM7PFw+y2SN8J90o2qOZLmAr8F3JB2LNMhaTfgBOCfAMxsxMzWpRtV0/LADEl5oAz8MuV4GmZmPwBer2leDNwSbt8CfKSjQTWhXj/M7F4zGws//giY2/HAmjDJ3wTg74E/B1o6684TVEQkzQOOBH6cbiRNu5rkn3Qi7UCmaX9gLXBTGK68QVJf2kFNlZm9CnyJ5FPta8B6M7s33aim7V1m9hokH+6APVOOpxV+H7g77SCaJel04FUzW9HqfXuCioSkfuBfgD81szfTjmeqJC0C1pjZY2nH0gJ54Cjgq2Z2JLCBbAwlbSOcn1kMzAf2BvokfTzdqFw1SZeSDPPflnYszZBUBi4FPteO/XuCioCkAklyus3Mvp12PE06Hjhd0svAN4GTJH093ZCathpYbWaVI9k7SRJW1nwYeMnM1prZKPBt4H0pxzRd/ytpL4DwfU3K8TRN0lJgEbDEsntB6gEkH4BWhNf+XOBxSb/Sip17gkqZJJGc63jWzP4u7XiaZWaXmNlcM5tHciL+v8wsk5/Wzex/gF9IOjg0nQw8k2JIzXoFOFZSOfyfnUwGJ3vUuAtYGm4vBb6TYixNk3Qq8FngdDPbmHY8zTKzlWa2p5nNC6/91cBR4TU0bZ6g0nc8cDbJEceT4eu0tINynAfcJukpYAHw+ZTjmbJwBHgn8DiwkuT1npnldSR9A3gEOFjSaknLgCuAUyQ9TzJr7Io0Y2zEJP24BhgA7guv+WtTDbJBk/SlfY+X3SNL55xz3cyPoJxzzkXJE5RzzrkoeYJyzjkXJU9QzjnnouQJyjnnXJQ8QbnMCSsmX1X180WSLmvRvm+W9Lut2NdOHueMsEr6AzXt80L/zqtqu0bSOTvZ36ckfWIn25wj6ZpJfvf2FMJvubBy/P7h9suVFbElHS3pJUlHSlok6a/TjNN1licol0VbgN9u5bL+rSApN4XNlwF/bGYfqvO7NcD5koqN7szMrjWzW6fw+G0XFqhtZLt3Azkze7Gm/b0k13GdaWZPAN8lWa2k3PJgXZQ8QbksGiO54PSC2l/UHgFVjgwknSjpIUl3SPqppCskLZH0qKSVkg6o2s2HJf132G5RuH8u1PBZHmr4/FHVfh+QdDvJxbC18ZwV9r9K0hdC2+eA9wPXSrqyTv/WkpSSWFr7C0kHSPqepMdCjIeE9sskXRRuLwwxPhJirq7ds3e4//OSvliz76skPS7pfklzQtsCST/S1rpFs0L7g5KGwu3ZYZmbylHatyT9O3CvpL0k/SBcjLpK0gfq9HcJ268IcSjwb8DZZvYoQFgO6EGS5YHcLsATlMuqrwBLJA1O4T5HkNSrOpxk9Y6DzOwYkvIg51VtNw/4IEnpkGuVFPlbRrIa+EJgIfBJSfPD9scAl5rZNnW8JO0NfAE4iWQ1ioWSPmJmlwPDJGuw/dkksV4BXFjnqOw64DwzOxq4CPiHOve9CfiUmR0HjNf8bgFwZngOzlRSxwegD3jczI4CHgL+KrTfCnw21C1aWdW+I8cBS83sJOBjwD1mtoDk+X+yzvbHA7WLDH8HONfMfljTPgzUS3KuC3mCcpkUVny/laQgX6OWh/pbW4CfAZXSEytJklLFHWY2YWbPAy8ChwC/AXxC0pMk5VD2AA4M2z9qZi/VebyFwINhsdbKitUnNNi/l4BHSd7ggXdWvH8f8K0Qxz8Ce1XfT0ll1gEzezg03V6z6/vNbL2ZbSZZX3C/0D4B/HO4/XXg/SH5zzSzh0L7LQ3Gf5+ZVWoGLQd+L5wjPDzUPKu1F8lRY7XvA39QJ0GvIVmZ3e0CPEG5LLua5MimulbTGOH/WpKA6vM4W6puT1T9PEFSYqOidv0vA0Ry5LIgfM2vqq20YZL41GhHJvF5kgVFK6/THmBdVQwLQiXmqTxm9XMwzrb9rrazNdDeeZ6B2jLy7zwfocDdCcCrwNcmmcixqc4+zg3fa48Qe8P2bhfgCcplVviUfgdJkqp4GTg63F4MFJrY9RmSesJ5qf2B54B7gE8rKY2CpIO08yKGPwY+GM7R5ICzSIbPGmJmPyE5ylkUfn4TeEnSGSEGSTqi5j5vAG9JOjY0NVrivQeonLv7GPBDM1sPvFF13ujsqvhfZuvzPOmsR0n7kdQJu55k1f56ZUueBX6tpm2C5Pk6WNLlVe0HAatwuwRPUC7rrgKqZ/NdT5IUHgV+ncmPbnbkOZI34rtJzuVsJjlP9QxJrZtVJMNrO5ylFiq+XgI8AKwgOccz1fIQf8u25cCXAMskrQCeJknCtZYB10l6hOSIan0Dj7MBeLekx0jOmVWSwlLgSm1d1b3S/iWShP0w2z7/tU4EnpT0BPA7wJfrbPPdsN02wlDsYpKZe58JzR8K27tdgK9m7lyXkdRvZpXZixcDe5nZ+SmHNSlJM0iS+PFmVjupo3q7dwG3m9nJHQvOpcoTlHNdRtKZJEdueeDnwDlmVjsJISqSfpOkaOcrO9hmITBqZvVmArou5AnKOedclPwclHPOuSh5gnLOORclT1DOOeei5AnKOedclDxBOeeci9L/A7wJZJ1cJRoi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9459" name="Picture 3"/>
          <p:cNvPicPr>
            <a:picLocks noGrp="1" noChangeAspect="1" noChangeArrowheads="1"/>
          </p:cNvPicPr>
          <p:nvPr>
            <p:ph idx="1"/>
          </p:nvPr>
        </p:nvPicPr>
        <p:blipFill>
          <a:blip r:embed="rId2" cstate="print"/>
          <a:srcRect/>
          <a:stretch>
            <a:fillRect/>
          </a:stretch>
        </p:blipFill>
        <p:spPr bwMode="auto">
          <a:xfrm>
            <a:off x="381000" y="3962400"/>
            <a:ext cx="3705225" cy="2523732"/>
          </a:xfrm>
          <a:prstGeom prst="rect">
            <a:avLst/>
          </a:prstGeom>
          <a:noFill/>
          <a:ln w="9525">
            <a:noFill/>
            <a:miter lim="800000"/>
            <a:headEnd/>
            <a:tailEnd/>
          </a:ln>
        </p:spPr>
      </p:pic>
      <p:pic>
        <p:nvPicPr>
          <p:cNvPr id="19460" name="Picture 4"/>
          <p:cNvPicPr>
            <a:picLocks noChangeAspect="1" noChangeArrowheads="1"/>
          </p:cNvPicPr>
          <p:nvPr/>
        </p:nvPicPr>
        <p:blipFill>
          <a:blip r:embed="rId3" cstate="print"/>
          <a:srcRect/>
          <a:stretch>
            <a:fillRect/>
          </a:stretch>
        </p:blipFill>
        <p:spPr bwMode="auto">
          <a:xfrm>
            <a:off x="5029200" y="3886200"/>
            <a:ext cx="3876675" cy="2638405"/>
          </a:xfrm>
          <a:prstGeom prst="rect">
            <a:avLst/>
          </a:prstGeom>
          <a:noFill/>
          <a:ln w="9525">
            <a:noFill/>
            <a:miter lim="800000"/>
            <a:headEnd/>
            <a:tailEnd/>
          </a:ln>
        </p:spPr>
      </p:pic>
      <p:sp>
        <p:nvSpPr>
          <p:cNvPr id="19462" name="AutoShape 6" descr="data:image/png;base64,iVBORw0KGgoAAAANSUhEUgAAAagAAAEYCAYAAAAJeGK1AAAABHNCSVQICAgIfAhkiAAAAAlwSFlzAAALEgAACxIB0t1+/AAAADh0RVh0U29mdHdhcmUAbWF0cGxvdGxpYiB2ZXJzaW9uMy4xLjMsIGh0dHA6Ly9tYXRwbG90bGliLm9yZy+AADFEAAAgAElEQVR4nOzdd3iUVfbA8e+ZlkoTUWkKKNgpAVFpKgqiWFbdFVxdxQYWbKvuz4JlVWzrWlBXmnVV7LIoLIIIKohKU0QUKYoERBEE0pOZOb8/ZsLGkMAk874zk+R8nicPmZl37nuHJHPmnvfce0VVMcYYY1KNJ9kdMMYYY6piAcoYY0xKsgBljDEmJVmAMsYYk5IsQBljjElJvmR3wCl77rmntmvXLtndMMYYU0OLFi36VVVbVL6/3gSodu3asXDhwmR3wxhjTA2JyNqq7rcUnzHGmJRkAcoYY0xKsgBljDEmJdWba1DGGOO0srIycnNzKS4uTnZX6oX09HTatGmD3++P6XgLUMYYU43c3FwaNWpEu3btEJFkd6dOU1U2b95Mbm4u7du3j+k5rqb4RGSQiKwQkVUiclM1x5wtIstF5GsRebnSY41FZL2IPOFmP40xpirFxcU0b97cgpMDRITmzZvXaDTq2ghKRLzAk8AAIBdYICJTVHV5hWM6AjcDvVX1NxHZq1IzdwMfutVHY4zZHQtOzqnp/6WbI6iewCpVXaOqpcArwOmVjrkUeFJVfwNQ1V/KHxCR7sDewAwX+2iMMSZFuRmgWgPrKtzOjd5XUSegk4jME5FPRWQQgIh4gH8CN7rYP2OMqRPefvttRIRvv/022V1JKDcDVFVjucq7I/qAjsCxwDnARBFpClwBTFPVdeyCiAwXkYUisnDTpk0OdNkYd4XCSnFZKNndMHXMpEmT6NOnD6+88oqr5wmFUut3080AlQu0rXC7DbChimP+o6plqvo9sIJIwDoaGCkiPwAPAeeLyP2VT6Cq41W1h6r2aNFip2WcjEk5+cVBtheXYTtZm1jl5+czb948nn766Z0C1IMPPsjhhx9Oly5duOmmSB3aqlWrOOGEE+jSpQs5OTmsXr2aOXPmcMopp+x43siRI3nuueeAyDJxd911F3369OH1119nwoQJHHHEEXTp0oWzzjqLwsJCAH7++WfOOOMMunTpQpcuXfjkk0+47bbbeOyxx3a0e+uttzJmzBjHXrubZeYLgI4i0h5YDwwF/lzpmMlERk7PicieRFJ+a1T13PIDRGQY0ENVq6wCNKauKAmGKA5GPqHmlwRplB7bXBCTGq6dfi1fbPzC0Ta77tOVRwc9ustjJk+ezKBBg+jUqRN77LEHixcvJicnh//+979MnjyZzz77jMzMTLZs2QLAueeey0033cQZZ5xBcXEx4XCYdet2mYwiPT2duXPnArB582YuvfRSAEaNGsXTTz/NVVddxdVXX80xxxzD22+/TSgUIj8/n1atWnHmmWdyzTXXEA6HeeWVV/j8888d+J+JcC1AqWpQREYC7wFe4BlV/VpE7gIWquqU6GMDRWQ5EAJuVNXNbvXJmGRRVfKKgztuF5WGyAz48HqsQszs2qRJk7j22msBGDp0KJMmTSInJ4f333+fCy+8kMzMTAD22GMP8vLyWL9+PWeccQYQCTyxGDJkyI7vly1bxqhRo9i6dSv5+fmceOKJAHzwwQe88MILAHi9Xpo0aUKTJk1o3rw5S5Ys4eeff6Zbt240b97csdfu6kRdVZ0GTKt03+0Vvlfgr9Gv6tp4DnjOnR4akxgFpSFC4f+l9ZRIuq9Jpo2i6ordjXTcsHnzZj744AOWLVuGiBAKhRARHnzwQVR1p7Lt6lLHPp+PcDi843bluUhZWVk7vh82bBiTJ0+mS5cuPPfcc8yZM2eXfbzkkkt47rnn2LhxIxdddFENX+Gu2Vp8xrgsGApTWBLc6f7iYIiyULiKZxgT8cYbb3D++eezdu1afvjhB9atW0f79u2ZO3cuAwcO5JlnntlxjWjLli00btyYNm3aMHnyZABKSkooLCxkv/32Y/ny5ZSUlLBt2zZmzZpV7Tnz8vJo2bIlZWVlvPTSSzvuP/7443nqqaeASDHF9u3bATjjjDOYPn06CxYs2DHacooFKGNcllcc3Kl8teJjxlRn0qRJO9J15c466yxefvllBg0axGmnnUaPHj3o2rUrDz30EAD//ve/GTNmDJ07d6ZXr15s3LiRtm3bcvbZZ9O5c2fOPfdcunXrVu057777bo488kgGDBjAQQcdtOP+xx57jNmzZ3P44YfTvXt3vv76awACgQDHHXccZ599Nl6v19HXL/WlmqhHjx5qGxaaVFNcFmJbUdkuj2mS4Sfd7+wftnHGN998w8EHH5zsbqS0cDhMTk4Or7/+Oh07dtzt8VX9n4rIIlXtUflYG0EZ45LKhRHVyS8JWtm5qZOWL1/OAQccwPHHHx9TcKopW83cGJfklwQJxxB4QmGlsDREVpr9OZq65ZBDDmHNmjWutW8jKGNcUBYKU1ga+6z8gtIg4bCNooypyAKUMS6oafGDKuSXWsGEMRVZgDLGYUWltSsfLy4NEbSyc2N2sABljIPCYSWvZNdVe9VRItetjDERFqCMcVBeSZB4CvJKgmFKgzaKSlU/by929Msp8+fP37F+XnXGjh3L4YcfTteuXenTpw/Lly/f5fFV+eGHH3j55ZerffzYY4/Fyek+FqCMcUhpMOzIVhp5xbUbgSVDcVnISuQTZM6cOQwbNqzKx6ZPn86gQYOAyPSGcFgJhsO/+zp76FCWfPklCxcv5vobbuC6667b6Zjdfa1es4aXXnppx+1Q2N0PUxagjHGIU4ElWEf2jCoqjUxC3lxQaks2JdmsWbM4rv/xBENhgmElpIoqv/tq1Kjxju/zCwoQEVThkYcf4ZKLL0YVli79ii6dO1NQUMiHcz6ke04O3XNy6NG9O9u353HLzbcwd+5cuufk8Ogjj1JQWMTQoUPp3LkzQ4YMoaioyNHXZRMvjHFAYWmQoINl4nnFQdJ8np0WA00VJcHQjoAcCiu/FZSSne4jM2BvKYmg0QAURtm06Vd8Pj+NGjeudkmtck/961889ugjlJaW8t7M9wG4+pprOKF/fyZPfpv777uPf/3rKTIzM3n44X8yZszj9Ordm/z8fNLT0xl977088vA/mTzlHQAefeQRMjMzWbp0KUuXLiUnJ8fR12kjKGPiFAor+Q6vqRdWrdE8qkQKhsJsKyr73ZuhEgmq2wptM0anHXnkkXTt2pVLLrmEKVOm0KVrV7p268Z/p09HFWbOnMEJAwbE1NblV1zBt9+tZPR993HfvaMB8Hg8THzmGS684AL69e1Hr969AejVqzc33nADTzz+OFu3bsXn2/nDx8cff8R5550HQOfOnencubNDrzrCApQxccrfxWKw8SgoSb3Ju+GwsrWorNpCkOJgyFJ+Dgqr8sn8+SxctJix48ZzyqmnsnDRYhYuWszA6Mrh702fvuP7Sy6+iB7dczjtlMG7bHfIkKFM+c9/dtxetXIl2dnZbPjpf5ue/+3//o+x48dTVFRE3969+Pbbb6tsy81RvgUoY+JQcZdcpymRqsBUsq2o7Hf7WlWlPOVXaBOPa6xigUNZKEworISVaj8AqSpfffUVXbt2BWDi08+wcNFiprw7dadjV65cueP7aVOnckB07bxt27bx179ex6zZc9iyeTNvvvkGAKtXr+bwww/nxr/9jZzu3Vmx4lsaNWpEXl7+jnb69u23Y0uOZcuWsXTpUif+G3awhLExtRTrYrDxKC4LkRXw4vMm/7Pk9uIySmMcGZWn/EqDYRqn+/HUk52D924c2w61NaEaDUKqNR6JL160iK5du8Y0innqX08ya9Ys/H4/zZo24+lnngXghuv/ymWXXU6nTp0YN2EiA084nr59+/H4mMeYM2cOXq+Xgw8+mEGDTsLj8eDz+eie043zz7+AEZddxvBLLqZz58507dqVnj171uJ/oHq23YYxtZRfEqQgASOcgNdDs6yA6+fZlcLSYK2DsUeEJhl+Ar7kB9macmu7jbDqjsAUj3tHj2b/A/ZnyJChznSsFvw1/PBUk+02bARlTC2EwlrlLrluKA2FKQmGSPMlZ8+oSMVe7V9rWJWthaVkpfka9Irt5QEplhXuY3XLrbc61lYqqnsfaYxJAXnFZa4URlTH6SrBWAVDYbYVxj+/q3wZp62FpSlX+OE21fJJs+pocGoILEAZU0PFZSFKErwcUTCsFCW47DwcVn4rdDYQlwTDbC4orVPLOdX2MkhYdcfEWYtLETX9v7QAZUwNJKIwojp5JYmbY6QaKSd34xN/WJXfCksTcv0uXunp6WzevDnm//cdVXjRCjyLS/+jqmzevJn09NgLTRpuQtiYWoh1l1w3qEJBaYjsBFzH2V4cdH0uU35JpMqvSUbqVvm1adOG3NxcNm3atMvjVEFpmCMlbw1+dunp6bRp0ybm4y1AGROjYCic8DRbZYUlQTL83hq9KdRUQUkwYWsBloYiKb9UrfLz+/20b9++2seDoTCFZSGKS0MNcrQkAns1cr70vpwFKGNitN2lFSNqQokUTDTJ9LvSfnFZKOF7UpWn/LLSfAkZHTqhNBimsDSY8GuRDU3d+G0wJslqu0uuG4qDITJD3hrPP9mdslCY7UXJ2+qjoCRIWYqn/IrLQhSm0O9CfZd6Y2pjUkw8u+S6xelCjXBY2epwxV5tlIbC/FpQQolLy0fVhqpSUBJkU14J24rKLDglkI2gjNmN/NL4dsl1Q1kosjliuj/+ybtuVuzVhipsLSwjK02TmvILhZXC0iBFDfT6UipwdQQlIoNEZIWIrBKRm6o55mwRWS4iX4vIy9H7uorI/Oh9S0VkiJv9NKY6ZSlQGFGd/JKgI2Xn24vcr9irjYKSIFsKSne7OK3TyqKTk3/NL6HQglNSufbxRES8wJPAACAXWCAiU1R1eYVjOgI3A71V9TcR2Sv6UCFwvqquFJFWwCIReU9Vt7rVX1NzGt2zKBF/wD6PJGUDv2Rek9mdUFgpKgvFtUlgfknQtdXYnVAWCrO5oCRhGyGWBsMpGawbKjd/6j2BVaq6BkBEXgFOB5ZXOOZS4ElV/Q1AVX+J/vtd+QGqukFEfgFaABagUkhBaSihky0FCPg8pPm8BHweV0utwfldct2QXxIk3eetVVFBcVlif361pUqd6KdxnpspvtbAugq3c6P3VdQJ6CQi80TkUxEZVLkREekJBIDVVTw2XEQWisjC3U2kM84qC4UTtlhqOSWyVM724kj6ZXN+Cfkl7qSnwmFNeLl1bUQm79a8n8mu2DMmFm6OoKr6SFf546gP6AgcC7QBPhaRw8pTeSLSEvg3cIGq7vQupKrjgfEQ2W7Dua6bXVFVthclv+IrGFaCJUEKSiJbOkRGVx5HUoF5xalXGFGdotJImi/WEWUoRSr2jNkdNwNULtC2wu02wIYqjvlUVcuA70VkBZGAtUBEGgNTgVGq+qmL/TQ1VFAaSrnUV1iV4rIQxWUhhMgeNWn+SDqwpqlAN3fJdUNNJu9qdOuLVKnYM2ZX3EzxLQA6ikh7EQkAQ4EplY6ZDBwHICJ7Ekn5rYke/zbwgqq+7mIfTQ2VhcIpfz1AicynySsO7kgF5hWXxbSCdjIXg41HcTAU0+vbVlSWch8ujKmOawFKVYPASOA94BvgNVX9WkTuEpHTooe9B2wWkeXAbOBGVd0MnA30A4aJyBfRr65u9dXERlXZVgevWwTDkWrD3wpL+SWvmG1FZRSXhaos0S4sDbla1vzOd29xw8wrCe+csY7b7q6Z5RWX2dI8pk6xLd9NzPKKyyhM0TlBtVE5FQiwOb/EtWszP+f/RJ/nu5JXup0nBz3DWQef4/g5mmT4q5y8W1QaYntx3ftwYVKbU4vFVrfluy11ZGJSFgrXq+AEVacC3fy4dtfHt1ASKuaAZp24d94dFAWLHD9HpLjj96+iNBgmz4KTqYMsQJndqqupvZpyMzh9kvsxb377Clf2+Cv3Hz+G9XnrmLjkScfPE45Oni4XCitbi0qtYs/USRagzG7llwQTvtxMfVIWKuPmD66lTeN9ueqIG+nT9hgGdhjMmM//wa+Fzs/fKygJEg4rGt3Gop5k8U0DZAHK7FJk35v6ldpLtAlLnmDF5uWMPvafZPozARjV5x4Kywp4+LN7HT+fElngdltRmX2wMHWaBShTLVW1C+tx2pCXy0OfjmZA+5M5cf9TdtzfqflBnHf4xbywdCKrf1vp+HmLSkNWsWfqPAtQplqW2ovfnR/dRDgc4p5jH9rpsRuOuoU0bzqj545KQs+MSX0WoEyVLLUXv4/WfsCU797kqp43sl/T9js93iJrb6464gamrZrCp7lzk9BDY1KbBSizE0vtxa8kWMLNs6+lXZMOXNnjr9UeNzznKlpmt4qMtFyYvGtMXWYByuzEUnvxG7d4DKt/W8no4x4m3Vf9RMZMfyY39fo7X/y8iCnfvZHAHhqT+ixAmd+x1F781m1fyyOf3cfJB5zG8e1P3O3xfzz4HA5r0YXRc2+nJFiSgB4aUzdYgDI7WGrPGXd8+DcA7jrmHzEd7/V4ub3vvazbvpZnvnzKza4ZU6dYgDI75FlqL26zvn+PaaumcN2RN9Om8b4xP6/ffv3p3+5EHv3sAbYUbXaxh8bUHRagDBBJ7RVZai8uxcFibp39Vw5o1onLul9T4+ff1nc0eaXbefSz+13onTF1j5sbFpo6wlJ7znhy4cP8sG0Nr581jYA3UOPnH7znofz50GE8++U4Lup6Oe2adnChl84Ja5i5P86hZ+teuywEMYmlqiz/9SuWb1qGurwKowgcvvcBHNPuGFfatwBlLLXngLVbv+fxz//B6Z3+SN99j6t1OzcePYq3VrzK6Lm3MeGUlxzsofNGz72NJxc+zOF7dWXC4JdSPqDWZyXBEublfsiMNdOYuWYa6/PWJezcZx96tgUo446SYMhSe3FSVW6dcz1ej487j4kvPbd3dkuu6H4dD316Dws3fEqPVkc51Etnvfr1izy58GFOaH8SCzd8yoCXjubhAU9xaqczk921BmNT4S+8//10Zq6Zypy1sygsKyDDl8kx+/Xn+qNuoWerXvg9fnc7IbBfsz3ca942LGy4VJVf80sJ15PfgWR5b/W7XDDlT9zR7z4u735t3O0VlBXQ69nDaNt4P94ZMhsRcaCXzlmwYT5nvTGII1v15uUz/sPGgg0Mn3oeSzYu5KKul3FH3/tJ86Ulu5v1jqry7eavmbFmGjPWTGXxTwtQlJbZrRjQYTADO5xM77bHkOHLSFif3N6w0AJUA7a9uMxGT3EqLCuk3wvdyPJn8/65n+L3OvOJ9eVlz/HXmZczYfBLKTUqWbd9LSdN6kejQCOmnfMRzdIjn55LQ6WMnnsb4xaPofNeOUwY/GKVyzuZmikJljB//cfMWDOVmWv+y7rtawHosncOA6NB6bAWXZL2IcYCVIwsQNVMSTDE1kIrjIjX/fPu5NHPH+CtP82gV5u+jrUbCoc4/sUjKQ4W8dEFS2pVdOG0gtJ8Tn21P7l5PzJ16Id03OPAnY6ZvvodrnlvOIryyICxDO74hyT0tG77tXATs75/jxlrpvLhj7PIL80jw5dB3337M7DDyZzQfhD7ZLdKdjcB9wOUXYNqgFSV7UXBZHejzlv920r+tegR/njQOY4GJ4hM3r2j332c8/ZpPP/leC7NGelo+zUV1jAjp1/Et5u/5uUz/lNlcAIYtP+pzDh3PiOmnsfF757DJV2v4PZ+96VEgE1Vqsp3W76NjpKmsWDDpyjKPlktOePAsxnQ4WT6tD12x15iDYmNoBogS+3FT1U55+3TWPTT58wb9iV7Ze3jynmGvHkKS39ZwvwLl9E0vZkr54jFffPu4LHPH+SeYx/ikm5X7vb40lApd398CxOWPEnXvbszbvCL7NeknfsdrSNKQ6V8tn4eM9ZMZcaaaazd9j0Ah+/VNbp32GAO36srHkntqao2gjKOsqo9Z7y78m3mrH2fe459yLXgBHB7v3s54cWjeOzzB7mj332unWdX3vxmEo99/iB/OfxiLu56RUzPCXgD3H3sQxzdpi/XzhjBwJeO5tGB4zjpgNNc7m3qUlU+Wz+P55aOZ9b375FXup00bxp99j2OK7pfx4AOJ9GqUZtkdzOl2AiqAbGqPWcUlObT5/kuNM9owfQ/z8Xncfdz3rUzRvDWt6/w8QVfJnwUsvinzznj9YHktOzJq2e+W6tU3dqt33Pp1PNY+stiRuRcxa197mlQKb9gOMjUlZMZu/gxlmxcSLP0PTjpgNMY2OFk+u7bnyx/VrK7WGtuj6BSe/xoHLW9OGjByQEPf3YfP+Vv4L7+j7genAD+r9fteMXLffNud/1cFa3PW8cFU85mn+xWPH3KpFoHlf2atuedIR9wcdfLGbf4cf7w2gk7qtHqs4LSfCYueZKjnz2MEdP+wrbirTzQfwyLLlnJwwOeYtD+p9bp4JQIFqAaiJJgiOIyS+3Fa8Xmbxi3eAxDDz2fI1odnZBztsxuzWXdr2XyitdZvHFBQs5ZUFbAsClnUxQs5IXT32SPjOZxtZfmS2P0cQ8zYfBLrNyyggEvHs2M1VMd6m1q2Zi/gdFzbyNnYkdGzbmBVtmtefbUV/n4gi+4oMulDbLYobYsxdcAhMPK5gJL7cVLVTnrjUEs3/QVc4d9yZ6ZLRJ27vzSPI569jAOaNaRt/8009V5L2ENc+m75/Lf1VN44fQ3OaH9IEfb/2HrGoZPPY+lvyzhsu7XcGvvux2bP5ZMyzd9xdjFY3j721cJaYjBB/yBy7tfQ07LnsnummssxWfilldiqT0nTF7xGp/kfsTNvf+e0OAEkB1oxN+Ovo1P189j+up3XD3XQ/NHM3XVZG7ve6/jwQmgXdMOvDNkNhd2GcHYRY/xh9dPIHf7j46fJxFUlTlr32foW6fS/8WevLvybc7vfAnzhy1jwikv1evglAiujqBEZBDwGOAFJqrqTguVicjZwJ2AAl+q6p+j918AjIoedo+qPr+rc9kIqmo2IdcZeSXb6fN8F/bJbsW0oR/h9XgT3odgOMhx/z6CUDjIh+cvdmXUMXnF61w27XzOOfQCHh7wlOsrFPxnxRtc//4V+D1+xpw4kQEdTnL1fE4pDZXy9revMXbxY3zz6zL2ztqHi7tewV86X7xjdY2GoM6OoETECzwJnAQcApwjIodUOqYjcDPQW1UPBa6N3r8HcAdwJNATuENEkjcJpI4Kh21CrlP+Mf9ufin4mfv7P5aU4ATg8/i4ve+9rNm6ihe+muh4+0s2LuTa94ZzVOvePHD8mIQsn3P6gX9k5rnzad2oLX/5z5nc/fGtlIVS9wPV1uLfeHzBQ/R8+iCumXEpqsqjA8fz+UXfcnXPGxtUcEoEN1N8PYFVqrpGVUuBV4DTKx1zKfCkqv4GoKq/RO8/EZipqluij80EnM811HOW2nPG8k1f8fQXT/GXwy+m2z47fchLqBPaD6JP22P556f3sr1km2Pt/pS/nmFT/kSLrL2ZGEfFXm20b7o/7w6dwwWdh/Pkwoc58/WBCd0uIhY/blvLbXNuIGdiR0bPvY1OzQ9m0hlTmP2XBQw99C+2OK5L3AxQrYGKv2W50fsq6gR0EpF5IvJpNCUY63PNLhSXWdWeE1SVmz+4liZpTbmp953J7g4iwu1972VL0a88vuAhR9osLCtk2JSzyS/N54XT30z49TWAdF86Dxz/GGNPfp7lvy5jwItHM+v79xLej8oWb1zA8KnncdSzh/Dsl+M4+YDTmXXeZ7x21lSOazcg5Vaar2/cDFBV/eQqf5z3AR2BY4FzgIki0jTG5yIiw0VkoYgs3LRpU5zdrV8KSiy154TXlr/EZxs+YVTfe+IutXZK57278ceD/8z4xY/HXVygqlw3YwRLf17CUyc9x8F7HupQL2vnDweezYxzP6Flo9acO/kPjJ57G8FwYn+XwxrmvdXv8ofXTuDkSf2Ys/Z9Lu9+LZ9f9A1PDHqaQ1t0Tmh/GjI3ZxnmAm0r3G4DbKjimE9VtQz4XkRWEAlYuUSCVsXnzql8AlUdD4yHSJGEUx2v60qCIYIJ2iG3oDTf9W2lAbL82Qn/tLqteCt3fXwL3Vv2ZOih5yf03LtzU687ePe7t7h/3p08cdIztW7nkc/u5z/fvcGoPvcwcP/BDvaw9vZv1pF3h87h9jk38viCh/h8/SeMOXEizTP3dPW8ZeEy3vnuLcYtHsPq31bSulFb7jrmQf582DCyA41cPbepmpsBagHQUUTaA+uBocCfKx0zmcjI6TkR2ZNIym8NsBq4t0JhxEAixRQmBolaa++2OTcwYcmTCTlXq+zWnNDhZE7sMJjebY8h3Rd/5dDu3P/JnfxWvJlX+k9JuUU72zTel+E5VzFmwT+4NGckXfbOqXEb7658mwfn38WfDj6XK3v81YVe1l6GL4N/nPAER7fpww3vj+TIZw/Z/ZMc0mXvHMae/AKndDwjISuFmOq5XWZ+MvAokTLzZ1R1tIjcBSxU1SkS+Uj8TyIFECFgtKq+En3uRcAt0aZGq+qzuzqXlZlHBENhNheUun6e2T/M5Jy3T+O0Tme5XjgQCodY9NNnzFk7i6JgIZn+LI7Ztz8DOgxmQPtBtMja2/FzLv15CYMm9WFYl+Hce9wjjrfvhLyS7Rz17GEc2Pxg3vzj9BqNMJf+vITTXzuew1p04Y0/Tk/pi/zfb13NjDVTCWvY9XN13bsHR7XubdeWYmQbFsbIAlTEtqIy14sjtpds49gXupMVyGbmuZ8mZDQDUBwsZt66D5mxZhoz10xlQ/56BKHbPj127C568J6Hxf3mEtYwp7xyLD9uX8u8C76kSXpTh16B8575Yiy3zL6OF05/k4EdTo7pOT/n/8SgSX3wiJfp53zsSoA3DYMFqBhZgIrMe/o1v8T1K0I3zLySl79+jneHzE7aTHlV5etNS5mxZhoz1kzli58XAdC6UVsGdjiZgR0G06tNv1qNDF766lmuf/8Kxpw4kbMPOdfprjuqLFTGsf/ujkc8zP7Lwt2mpIqCRZz5+kBWbP6Gd+igIjQAACAASURBVIZ8YBf8TVwsQMXIAhTklwRdr94rX9blyh5/5ba+o109V038nP8T738/nRlrpvHRj7MoChaR5c/m2P2OZ0CHwZzQflBM5dNbijbT57kudGp+kOtr3jll+up3GDblbB7oP4YLulxa7XGqypXTL+Stb1/l2VNfbdB7MxlnWICKUUMPUKrKpvwS3Pxx5pVs59h/dyfTn5XQ1F5NFQWLmPvjHGaumcbM76fxU/4GBKF7y54M7DCYAR1O5qDmh1QZfG58fyQvL3uO98/7lIP3PCwJva85VeWM1wey6rfv+PTCZdVWnD32+YPcN+8Obul9F1f3vDHBvTT1kQWoGDX0AFVUGmJ7sbtLxNz4/kheWvYs7wz5gO4tj3T1XE5RVb765YtoKnAaS39ZDMC+jdsxoMNJDOwwmKPb9CXgDbB44wIGTzqG4Tkj+fsxD7rWJ6GKSX1xWrJxISdN6st1R97E//W6Y6fHp636Dxe9M5SzDhrKE4OeqRMjQ5P6LEDFqKEHqM35Ja7Offpo7Qec/dZgLu9+bdK2HnfCxvwNzFzzX2asmcbHP35AcaiY7EAjjt3vBFZuWcHW4i3MveBLGqU1duX8Aa+HNL+HvGLnU7GXT7uA6avfYd6wpb/bOvzrTUs59dX+HNT8EN7604yUHfmauscCVIwacoBye8Xy/NI8jnmhO+m+dN4/7zMyfBmunSuRCssKmfvj7EhV4PfT+LlgI+NO/jenH/hHV84nwB5ZAXxeD7/mlxBy+APFj9vW0uf5zpxx4BAeO3E8AJsKfmbQpD6oKtP/PJe9svZx9JymYXM7QNkstHqgsMTdsvK7Pr6VDXm5TBkyq94EJ4BMfyYD9x/MwP0HE9YwPxf8RMts95Z8zAh48XkjE36z03xsK3L2Q8W+Tfbjkq5X8tSiR7m025V03OMgLnxnCFuKtjBlyCwLTqbOsQBVxwVDYUpD7k1g/PjH2bywdAKXdb8mYVucJ4NHPK4GJ48I2Wn/+3NL93spLA1R5vDP7pqef2PS18/z949uZp/sViz86TMmnvIyh+/V1dHzGJMIFqDquAIXlzXKL83jupmXsX+zjlVeeDexa5Tu26kwITvNx2+Fzq760SS9KdcfdQuj5twAwN+Ovp1TOp7h6DmMSZTdLjAmIiNts8DUFA4rJS6uGnH3x6NYv30djwwYW69Se4nm93pI9++8yWHA5yHd5/zmh+d3vpQue+dwzqEXcN2RNznevjGJEssIah9ggYgsBp4B3tP6UllRxxWWhVxbNWLuj3N4ful4RuRcRc/WvVw6S8PQOL36P7OsNC8lQWd/jgFvgOnnzLVSclPn7XYEpaqjiGyB8TQwDFgpIveKyP4u983sgqpSWOrOqhEFpflcN/My2jfdn//rdacr52goMisURlTF5/WQHnB+FGXBydQHMe0hEB0xbYx+BYFmwBsi4t5sRrNLxWVh11aNuGfuKHK3/8ijA8eR6c905yQNgAi/K4yoTnbAV+UOncY0dLFcg7paRBYBDwLzgMNV9XKgO3CWy/0z1ShwafQ0b91HPPvlOC7tdiVHtu7tyjkaisbp/phGMh6PkBVDIDOmoYnlr2JP4ExVXVvxTlUNi8gp7nQrOYrLQlVezE41JcGQ45M8AQrKCrhuxgjaNenATb3/7nj7DUl1hRHVyQxEys7DdnnXmB1iSfFNA7aU3xCRRiJyJICqfuNWx5IhvyRI0MU5RU5xa2Lu6LmjWLd9raX2HNBoF4URVZFK86SMMbEFqKeA/Aq3C6L31TuqsN2FNdKc5NbE3E9yP+aZL8ZycdfLOapNH8fbb0gyAl78uyiM2NXzfB67GmVMuVj+iqRiWbmqhqnHE3zLQmHX91SKhxsTc8tTe/s1ac/Nfe5yvP2GRCRS9FBb2TUceRlTn8USoNZECyX80a9rgDVudyyZClI01efWxNz75t7O2m3f88jAcWT5sxxvvyFplObHE8coKM3nJVCL0Zcx9VEsH9cuA8YAo4hsYzMLGO5mp5JNgW1FZTTPrvl24W5yY2Lu/Ny5TPziX1zc9XJ6tenrcOsNi9/rIcOBOU3Z6T62FDi7BJJb0n3OTzQ28RFJ3Acdt6fb7TZAqeovwFB3u5F6gmGloCSYMuW/bkzMLSwr3JHau6XP3Y623RDVtDCiOn5vZAmk4qC7q9THK93vpUmGn2DIy9aiMlcqS01sfB4hzR8JSgFf/RmB7/YvSkTSgYuBQ4EdG3+o6kUu9islFJQESfN5drkSQKIUlYUcn5h737zb+WHbGt7843uW2otTbQsjqpOd7qMkP3VHJn6vZ8cSTj6vh+ZZAbYXByl2cW1I8z9C5GeQ5veQ5vPirafFNbH8Rf2byHp8JwIfAm2APDc7lSrKU32poNDh4ohPc+cyccm/uLDLCHq37edo2w1NvIURVfF6xJF0oRs8IjTN+P0kZBGhSYY/Mjk5iX2rz0QiKdUmGX5aNEqjWVaAzICv3gYniC1AHaCqtwEFqvo8MBg43N1upY7yVF8yFZc5OzG3sKyQ62ZeRpvG+zKqzz2OtdtQxVsYUZ2sgM/1HH9NCdA0s/rXmxHw0iwrUK/fNBPJ6xEyA16aZvrZq1E6TTL9pPu9DWatxVg+9pUPIbaKyGFE1uNr51qPUlCyU31FDo+eHvjkTr7fupo3/jidrEC2o203NE4VRlTF4xGyAj7yU2jaQ+MM/25Tmf7ylF9RMOWvo6Uiv9dDms+TMpcXkimWADU+uh/UKGAKkA3c5mqvUkwyq/rKHJ6Y+/n6Txi/+AmGdRlBn7bHONZuQ+VUYUR1UmkJpKw0X8zLN4kITTL9+EuF/OJgyl5LSwVCZG+wNJ+XNJ/HldF4XbXLvy4R8QDbVfU34COgQ0J6lYKCYSW/JJjw5WicvPZUFCzi2hkjaNN4X26z1F7cnC6MqIqI0Cjdl/Rroek+b61+9zMDPnweD9uKylIiyKYKjwhpfg+B6GipoaTsamqXf13RVSNGJqgvKa+wJEhZAifwhhyemHv/vDtZs3UVjwwYa6m9OLlRGFGddH9yl0DyeYTGGbV/rQFfJOWXVo/Kn2sr3eelWWaAFo3SaJzesK4n1UYsvzEzReQGEWkrInuUf8XSuIgMEpEVIrJKRHbae1pEhonIJhH5Ivp1SYXHHhSRr0XkGxEZIynwU1RgewI/yRaWOpcaWbBhPuMXP875nS+lz77HOtRqw+VWYUS150v3J+xcFYlA08xA3G+iHo/QNDPQIBfEFSKj7T2z02iS6a9X85TcFstvS/l8pysr3KfsJt0nIl7gSWAAkEtk2/gpqrq80qGvqurISs/tBfQGOkfvmgscA8yJob+uSlSqT1Upcmj0VJ7aa9WoDbf3He1Imw2Zm4UR1QlEL5qXBBM3ghegaYazFXlZaT783oaR8hOJpDgz/V67rlRLsawk0b6WbfcEVqnqGgAReQU4HagcoKo8LZFJwQGic9KAn2vZD8cVRqv63Lz+4OTE3Ac/uYvVv63ktTOnkh1o5EyjDZjbhRHVyU7zURJM3BJIjdLd+bRfnvLbVlTmysr8yeaNVl+m++3aUrxiWUni/KruV9UXdvPU1sC6CrdzgSOrOO4sEekHfAdcp6rrVHW+iMwGfiISoJ6oau8pERlOdF3Afffdd3cvxTHlqT43q/qcKo5YuOFTxi0ew/mHX0K//fo70mZDlojCiOr4opsgJmK1hoyA19VRoscjNMsKkF8STPo8Q6f4vR4yA946selpXRHLX9oRFb76AncCp8XwvKo+OlQeE7wDtFPVzsD7wPMAInIAcDCRVStaA/2jQez3jamOV9UeqtqjRYsWMXTJOeWpPjc4NTG3PLXXMrs1t1lqL26JLIyoTqM0n+srNQS8Hhon6JpXdpqPppn+lJuQXBNpPg/NMgPskRWw4OSwWFJ8V1W8LSJNiCx/tDu5QNsKt9sAGyq1vbnCzQnAA9HvzwA+VdX86Dn/CxxFpNQ9ZbiV6nNq9PTQ/HtY9dt3vHrmuzRKa+xImw1ZogsjquLxCJlpPtdGHV5PZMmiRErzeWmeFbkulcgq2XgIkB7wkun3NvjJtG6qzf9sIdAxhuMWAB1FpL2IBIisiD6l4gEi0rLCzdOA8jTej8AxIuITET+RAomU217ejaq+slDYkT/SRT99xlOLHuW8wy7imP2Od6BnDVsyCiOqkxXwujLiEIGmGckJwl6PsEdWgMwU+T+ujkik0GPP7EiZuAUnd8VyDeod/pea8wCHAK/t7nmqGhSRkcB7gBd4RlW/FpG7gIWqOgW4WkROA4LAFmBY9OlvAP2Br6Lnnq6q79TkhSWK01V9hSXxj56Kg8XR1F4r7uh3nwO9MskqjKiKiJCd5iOv2NlRVJOM5L/hNkqPLKW0vbjM8dX741G+Jl6GzVtKqFj+6h6q8H0QWKuqubE0rqrTgGmV7ru9wvc3AzdX8bwQMCKWc6QCp1J9obBS4sDaZZO+fp6VW1bw0h8mW2rPAen+5BVGVCcz4KOw1LlFhLPTfKT5UmP0Uv7/vbWwlGCS95iywofkiiVA/Qj8pKrFACKSISLtVPUHV3tWh5Sn+vbIim9CoxMTc8MaZsLiJ+i6d3f6txsYZ2tGJFKYkIqy05xZAind702ZjTnLlaf88kqCji+WHIs0n4fMgM8m1SZZLL+VrwO9KtwORe87wpUe1VHBsFJQGqp1qs+pibnvr/kva7auYuzJzyckFeFJULojWZM6s9N8SS+MqE66P7KQbDzXLCtuPJhqRITG6X4CXo/j6czqBHwesgJW+JAqYvnN9KnqjtmBqloaLXowlcST6nNqYu64JY/TKrs1gw84I/7GdiPg9dAsKzG/CuGwUhIMUxIMURoMJ2R1bJ9HyExyWfnuZKf5+K2wdpN3q9p4MBWl+y3F1lDF8k66KVrIAICInA786l6X6q7yVJ/WItI4UVq+7JcvmbfuQy7udgV+r7ulwkJiCwc80R1mm0YX2mySEVlo080RXLLWv6uJgM9Dei2uHe1u40FjUkEs7zCXAS+JyBPR27lAlatLmNql+pyamDtu8eNk+rM477CLdn9wnLLTfUlLg4jI7z5Vl4XCkdFVWcixi+rpfm+duf6QlealJBiq0agylo0HjUm2WCbqrgaOEpFsQFQ1z/1u1W01TfU5MXr6Of8nJq94jfM7X0KT9KZxt7crkcqm1El9+b2R/+vsNN+OSsiSssh8stqEq1QujKiKz+shPeCNuZigJhsPGpNMu30HFZF7RaSpquarap6INBMR2+1uF2qS6nNqYu6zX44jGA5yaTd3t+8SSNmL6lA+X8VHs6wKqUBfzSa2pnJhRHWyA76YXmOaz9Mgt7wwdVMsH/FPUtWt5Teiu+ue7F6X6ofyVN/uODExt7CskBeWTuTE/QfTrqm7mx5npSUvtVdT5anAJpl+9mqUTrPMyEoFu9o+oi4URlTFE11Be1d8SVjGyJh4xPKX6BWRNFUtgcg8KMC9ZbzrkYLdpPpCYaXYgYm5b3zzMluKNzMi55q429oVv9eTcvNlaiLg8xDweWgEBMuvWwV/P4KtC4UR1ckMRMrOqyrJd2rjQWMSKZZ3mxeBWSLyLJHs1UXA7rbaMFG7msBbWBr/3I6whpmw5Ak679WNo1r3jru96qR6aq+mfF4PPq+HrLT/lbCHVetMYURVypdA2l78+8m7bmw8aEwixFIk8aCILAVOIPK7freqvud6z+qJ6qr6nJqY+8EPM1i5ZQVPDnrG1U/HmXUotVdT5SXs9UFGwEthafB31YxubTxojNti+q1V1emqeoOqXg/ki8iTLverXikoCe5UCOHUxNzxix9nn6yWnNrprPgbq4bPI3ZhvQ7JrjDSdXvjQWPcFFOAEpGuIvKAiPwA3AN862qv6qFtlar6Chwojli+6Ss++vEDLu56OQGvOys6CJE5M6buSPN5CXg9Cd140Bg3VPuxWEQ6EdnD6RxgM/AqkXlQxyWob/VKqEKqr7is6gvZNTV+yRNk+DI5r/PFDvSwaplpPpvQWQc1SvclbJ1EY9yyq7zNt8DHwKmqugpARK5LSK/qqfKqPicm5m4q+Jm3vn2Fcw4dRrP0PRzo3c58HiHL0kN1Un29Xmgall39Fp8FbARmi8gEETmeSMbHxGFroTPbWj/75XhKQ6UMz3FvYm7jOrCQqDGm/qo2QKnq26o6BDgImANcB+wtIk+JiG00VEtOpPaKgkU8v3QCA9qfzP7NOjrQq51lBlJvkz5jTMOy23cgVS1Q1ZdU9RSgDfAFcJPrPUuw0lApq7Z8l+xuxOStb15hc9EmRnS/2pX2vVa1Z4xJATX6iKyqW1R1nKr2d6tDyXL+2+fzxzdOYnvJtmR3ZZdUlXGLH+fQFp3p3aafK+donG6pPWNM8lkOJ+r6o69nY8FP3PlRag8O56x9n++2fMOInKtdCSKZgbqzzYQxpn6zd6KoI1ofwcgef+XlZc8x+4eZye5OtcYvfpy9MvfhDwf+yfG2LbVnjEklFqAquOHoUXTc4yCun3l5Sqb6vv11ObPXzuTCriNcmZhrqT1jTCqxAFVBui+dxwaOY2PBT9z10S3J7s5OJix5gnRvOud3vsTxtjMstWeMSTH2jlRJTsueXN79Wl5c9gxz1r6f7O7s8GvhJt745mX+dMi5NM/Y09G2PSJ1agdZY0zDYAGqCjcefRsd9ziQ62deQV7J9mR3B4Dnl06gJFTiyo65jTN8ltozxqQcC1BVSPel8+jAcfyUv567P7412d2hOFjMs1+Oo3+7E+nU/CBH284IeEnz2XJGxpjUYwGqGt1bHsllOdfwwlcT+WjtB0nty9srXuPXwl+4LMfZibmW2jPGpDJXA5SIDBKRFSKySkR2mmAkIsNEZJOIfBH9uqTCY/uKyAwR+UZElotIOzf7WpUbe93GAc06cd3My8gvzUv06YHIxNzxix/n4D0Po+++zi4kb6k9Y0wqcy1AiYgXeBI4CTgEOEdEDqni0FdVtWv0a2KF+18A/qGqBwM9gV/c6mt1MnwZPDpwHBvycrkrSam+j3+czTe/LuPSbiMdDSbpfkvtGWNSm5sjqJ7AKlVdo6qlwCvA6bE8MRrIfKo6E0BV81W10L2uVq9Hq6MY0f1qXlg6gY9/nJ3w849b8jh7Zu7FmQcNcaxNS+0ZY+oCNwNUa2Bdhdu50fsqO0tElorIGyLSNnpfJ2CriLwlIktE5B/REVlS/F+vO9i/WceEp/pWblnBrO+nM6zzcNJ96Y612yjdh8djqT1jTGpzM0BV9Q5Yea+Jd4B2qtoZeB94Pnq/D+gL3AAcAXQAhu10ApHhIrJQRBZu2rTJqX7vJMOXwSMDxrJ++zrumXuba+epbMLiJ0jzpnFBl0sdazPd5yXdb6k9Y0zqczNA5QJtK9xuA2yoeICqblbVkujNCUD3Cs9dEk0PBoHJQE7lE6jqeFXtoao9WrRo4fgLqKhn614MzxnJc1+OY+6Pc1w9F8Dmol95/ZuXOOvgc2iRuZcjbYpERk/GGFMXuBmgFgAdRaS9iASAocCUigeISMsKN08Dvqnw3GYiUh51+gPLXexrTP6v1510aHoA1828jILSfFfP9e+lT1MULGJ4t6sca7Nxut9Se8aYOsO1ABUd+YwE3iMSeF5T1a9F5C4ROS162NUi8rWIfAlcTTSNp6ohIum9WSLyFZF04QS3+hqrTH8mjwwcS+72H7ln7ijXzlMSLOGZL8Zy7H4ncNCeVRU+1pyl9owxdY2r+R5VnQZMq3Tf7RW+vxm4uZrnzgQ6u9m/2jiydW8u7XYl45c8wSkdz6R3W+c3DfzPd2/wS+FGHs0Z50h7ltozxtRFtpJELdzU+++0a9KB62aMoKCswNG2yyfmdtrjYI7bb4AjbVpqzxhTF1mAqoVMfyaPDhzHuu1rudfhqr55uR+xbNOXDM9xZmJums9jqT1jTJ1kAaqWjmrTh4u7Xs7TXzzFJ7kfO9bu+MWPs0fGnpx18DlxtyUSGT0ZY0xdZAEqDjf3ucvRVN/q31Yyc800Luh8KRm+jLjbs9SeMaYuswAVhyx/Fo8MHMfabd9z39zbd/+E3Ziw5En8Xj8Xdhked1uW2jPG1HUWoOJ0dDTVN/GLfzE/d26t2/mteAuvfv1vzjhwCHtl7RN3v7JsrT1jTB1nAcoBt/S5m/2atOe6GSMoLKvdmrYvLn2aomAhw3Pi3zHX7/Xg99qP1hhTt9m7mAOy/Fk8PGAsP2xbw/3z7qjx80tDpTz9xVP0bXsch7aIf+pXZsBSe8aYus8ClEN6t+3HhV1GMGHJk3y2fl6NnvvOd2+yseAnhufEv6yR1yN27ckYUy9YgHLQqD730Lbxflxbg1SfqjJu8RMc0KwTx7c/Me4+2OjJGFNfWIByUFYgm4cHjuX7rat54JM7Y3rOZ+vnsfSXxVzabSQeie/HIQIZNnoyxtQTFqAc1qftMQzrMoLxi5/g8/Wf7Pb4cYvH0Cx9D/50yLlxnzvD73V0W3hjjEkmC1AuuK3PPbRpvC/XzhhBUbCo2uN+2LqG6avf5fzOl5Dpz4z7vJkBKy03xtQfFqBckBXI5pEBY1mzdRUPfPL3ao+bsOQJfB4fF3YZEfc5031evLZqhDGmHrEA5ZI++x7L+Z0vZdyiMSzYMH+nx7cVb2XS1y9w+oF/Yp/sVnGfL8OKI4wx9YwFKBfd3nc0rRq14boZl+2U6ntx2TMUlhUwwoHScr/XQ8BnP0pjTP1i72ouyg404pEBY1n123c8+MldO+4vC5XxzBdP0atNPw7fq2vc57HScmNMfWQBymX99uvP+YdfwrjFY1i44VMApq56m/V5uY6MnjxiE3ONMfWTBagEuK3vaFpmt95R1Tdu8eO0b7o/AzqcHHfbNnoyxtRXFqASoFFaYx4e8BSrfvuOi6YMYcnGhc5MzMUm5hpj6i8LUAlyzH7Hc95hFzF77UyapDVlyCHnxd1mesBrGxIaY+otm9mZQHf0u48vfl7EWQcPJSuQHXd7mTZ6MsbUYxagEqhRWmNmnjvfkeWI0nwefLbnkzGmHrN3uARzaq08m5hrjKnvLEBV4PfWjes5Po+Q5rMAZYyp3yxAVdAo3U9dCFG2KKwxpiGwAFWB1yM0Svcnuxu7JALpfvuxGWPqP3unqyQj4CWQwsUHmQGf7flkjGkQXH0nFpFBIrJCRFaJyE1VPD5MRDaJyBfRr0sqPd5YRNaLyBNu9rOyxhmpmeoTrLTcGNNwuHYxQ0S8wJPAACAXWCAiU1R1eaVDX1XVkdU0czfwoVt9rI7XI2Sn+8grDib61LuU5reJucaYhsPNEVRPYJWqrlHVUuAV4PRYnywi3YG9gRku9W+XMgO+lEv1ZVlpuTGmAXHzHbg1sK7C7dzofZWdJSJLReQNEWkLICIe4J/Ajbs6gYgMF5GFIrJw06ZNTvV7h1RK9QW8NjHXGNOwuPmOV9V7u1a6/Q7QTlU7A+8Dz0fvvwKYpqrr2AVVHa+qPVS1R4sWLeLucGXlqb5UYBNzjTENjZvvvrlA2wq32wAbKh6gqpsr3JwAPBD9/migr4hcAWQDARHJV9WdCi3clhnwUVwWpiwUTvSpd/B6bM8nY0zD42aAWgB0FJH2wHpgKPDnigeISEtV/Sl68zTgGwBVPbfCMcOAHskITuUap/vYUlC60/AvUWzPJ2NMQ+RagFLVoIiMBN4DvMAzqvq1iNwFLFTVKcDVInIaEAS2AMPc6k88fF5P0qr6RGzPJ2NMwySqyRoXOKtHjx66cOFCV8+xpaA04am+zIA35Ve3MMaYeIjIIlXtUfl+KwurgcbpvoRX9dm6e8aYhsoCVA34vB6y0hIXMNJ9Xrw2MdcY00BZgKqhrDQf/gTNR8pMs2tPxpiGywJULSQi1ef3ehIWCI0xJhXZO2AtJCLVZ6XlxpiGzgJULWWl+fC5dH3IIzYx1xhjLEDFoYlLa/XZ6MkYYyxAxcXn9ZDpcKpPsABljDFgASpu2Q6n+tIDXtsx1xhjsADlCCe35ciyibnGGANYgHKE36FUX5rPYxNzjTEmygKUQ7IC3rhTfbaskTHG/I8FKIeICI0zar+oq88jBHz24zDGmHL2juggv9dT6wq8RK7xZ4wxdYEFKIdlp/lqfB3JI0KajZ6MMeZ37F3RYSJC4xru35RhpeXGGLMTC1AuCPhiT/UJkGnLGhljzE4sQLkk1lRfmt+Lx0rLjTFmJxagXBJrqi/LljUyxpgqWYBy0e5SfQGvB5/t+WSMMVWyd0eX7SrVZzvmGmNM9SxAuay6VJ/XI6T5LEAZY0x1LEAlQMDnIaNSqs8WhTXGmF2zAJUgjdJ8eKJznUQg3W//9cYYsyv2LpkgkbX6IqOmzIDPJuYaY8xuWJ4pgdJ8XjICYTJsYq4xxuyWBagEq+kySMYY01BZis8YY0xKcjVAicggEVkhIqtE5KYqHh8mIptE5Ivo1yXR+7uKyHwR+VpElorIEDf7aYwxJvW4luITES/wJDAAyAUWiMgUVV1e6dBXVXVkpfsKgfNVdaWItAIWich7qrrVrf4aY4xJLW6OoHoCq1R1jaqWAq8Ap8fyRFX9TlVXRr/fAPwCtHCtp8YYY1KOmwGqNbCuwu3c6H2VnRVN470hIm0rPygiPYEAsLqKx4aLyEIRWbhp0yan+m2MMSYFuBmgqproo5VuvwO0U9XOwPvA879rQKQl8G/gQlUN79SY6nhV7aGqPVq0sAGWMcbUJ24GqFyg4oioDbCh4gGqullVS6I3JwDdyx8TkcbAVGCUqn7qYj+NMcakIDcD1AKgo4i0F5EAMBSYUvGA6Aip3GnAN9H7A8DbwAuq+rqLfTTGGJOiXKviU9WgiIwE3gO8wDOq+rWI3AUsVNUpwNUichoQBLYAw6JPPxvoBzQXkfL7hqnqF2711xhjTGoR1cqXheqmHj166MKFC5PdDWOMMTUkIotUtcdO99eXACUi7R3FhwAACTdJREFUm4C1ye5HjPYEfk12JxxSn14L1K/XY68lddWn1+PEa9lPVXeqdKs3AaouEZGFVX1aqIvq02uB+vV67LWkrvr0etx8LbYWnzHGmJRkAcoYY0xKsgCVHOOT3QEH1afXAvXr9dhrSV316fW49lrsGpQxxpiUZCMoY4wxKckClDHGmJRkASpBRKStiMwWkW+iGzFek+w+xUtEvCKyRETeTXZf4iUiTaMr6n8b/Rkdnew+1ZaIXBf9HVsmIpNEJD3ZfaoJEXlGRH4RkWUV7ttDRGaKyMrov82S2cdYVfNa/hH9PVsqIm+LSNNk9rEmqno9FR67QURURPZ06nwWoBInCFyvqgcDRwFXisghSe5TvK4hun5iPfAYMF1VDwK6UEdfl4i0Bq4GeqjqYUSWGRua3F7V2HPAoEr33QTMUtWOwKzo7brgOXZ+LTOBw6K7OHwH3JzoTsXhOXZ+PUS3ShoA/OjkySxAJYiq/qSqi6Pf5xF5A6xqf6w6QUTaAIOBicnuS7yiK+f3A54GUNXSOr57sw/IEBEfkEmlXQRSnap+RGRtzopO53/b8TwP/CGhnaqlql6Lqs5Q1WD05qdEdnqoE6r52QA8AvyNnbdUiosFqCQQkXZAN+Cz5PYkLo8S+YXcaZ+uOqgDsAl4NpqynCgiWcnuVG2o6nrgISKfZH8CtqnqjOT2yhF7q+pPEPmwB+yV5P445SLgv8nuRDyiC36vV9UvnW7bAlSCiUg28CZwrapuT3Z/akNETgF+UdVFye6LQ3xADvCUqnYDCqg7KaTfiV6bOR1oD7QCskTkvOT2ylRFRG4lkvp/Kdl9qS0RyQRuBW53o30LUAkkIn4iweklVX0r2f2JQ2/gNBH5AXgF6C8iLya3S3HJBXJVtXxE+waRgFUXnQB8r6qbVLUMeAvoleQ+OeHn8v3jov/+kuT+xEVELgBOAc7Vuj0ZdX8iH4a+jL4ftAEWi8g+TjRuASpBRESIXOP4RlUfTnZ/4qGqN6tqG1VtR+QC/AeqWmc/pavqRmCdiBwYvet4YHkSuxSPH4GjRCQz+jt3PHW04KOSKcAF0e8vAP6TxL7ERUQGAf8HnKaqhcnuTzxU9StV3UtV20XfD3KBnOjfVNwsQCVOb+AvREYbX0S/Tk52p8wOVwEvichSoCtwb5L7UyvRUeAbwGLgKyJ/43VqWR0RmQTMBw4UkVwRuRi4HxggIiuJVIvdn8w+xqqa1/IE0AiYGX0fGJvUTtZANa/HvfPV7dGlMcaY+spGUMYYY1KSBShjjDEpyQKUMcaYlGQByhhjTEqyAGWMMSYlWYAydUJ0leR/Vrh9g4jc6VDbz4nIH51oazfn+VN0pfTZle5vF319V1W47wkRGbab9i4TkfN3c8wwEXmimsfya9B9x0VXj+8Q/f6H8lWwRaS7iHwvIt1E5BQR+Xsy+2mSxwKUqStKgDOdXMrfCSLircHhFwNXqOpxVTz2C3CNiARibUxVx6rqCzU4v+uiC9TGctyhgFdV11S6vzOReVxDVHUJMJXIqiWZjnfWpDwLUKauCBKZcHpd5Qcqj4DKRwYicqyIfCgir4nIdyJyv4icKyKfi8hXIrJ/hWZOEJGPo8edEn2+N7p3z4Lo3j0jKrQ7W0ReJjIZtnJ/zom2v0xEHojedzvQBxgrIv+o4vVtIrKNxAWVHxCR/UVkuogsivbxoOj9d4rIDdHvj4j2cX60zxX362kVff7K/2/vfELjqqIw/vuigqKioiJxUysaFSkN1lRrtdUKuhEqSAk21CpRUGxxoaLiQigo/ivoQtF2IVYp2G4UEalaTKVUTWtNafxTRFMFN25qlGKLNsfFOS95eb5JJy50Jjk/GPLm5L737rvMzDf3nTvnk/Rs5djrJe2VtF3SuRHrlvSZJvyKzor4gKQrY/ucKG1TzNK2SnoX+EBSp6RP4keow5Kuq7nePv5ZDeIy4G1glZkNAkQZoAG8LFAyy0iBStqJl4A+SWdMY5/5uG/VPLySR5eZLcRtQtaW2l0ALMUtRF6Rm/z149XAe4Ae4B5Jc6P9QuBxM5vk6SXpfOAZYBlekaJH0q1mtg7Yg9dee7hBX58GHqyZlW0A1prZAuAh4OWafV8D7jWzRcCxyv+6gd4Yg165dw/AqcBeM7sC2AE8EfFNwCPhV7S/FJ+KRcBqM1sGrAS2mVk3Pv5DNe0XA9Viw+8Aa8xsZyW+B6gTuWSGkwKVtA1R/X0TbsjXLLvDi+so8D1QWE/sx0WpYIuZjZnZd8APwKXATcAdkoZwa5SzgYuj/aCZjdScrwcYiGKtRaXqJU1e3wgwiH/AA+PV768BtkY/XgU6y/vJHVlPN7NdEdpcOfR2Mxs1syN4jcE5ER8D3ortN4FrQ/zPNLMdEX+9yf5/aGaFT9Bu4K7IEc4L/7MqnfisscxHwN01Av0LXpk9mWWkQCXtxgv4zKbs1/QX8VqWJKCcxzla2h4rPR/DbTYKqjW/DBA+c+mOx9ySt9LhBv1TsxfSgKfwQqLFe7MD+LXUh+5wZZ7OOctjcIzJ113meHXPxscZqNrIj49HmNotAX4G3miwkOOPmmOsib/VGeLJ0T6ZZaRAJW1FfEvfgotUwUFgQWwvB076F4deIakj8lIXAgeAbcB9cpsUJHXp+EaGnwNLI0dzAnA7fvusKczsW3yWc0s8/w0YkbQi+iBJ8yv7HAJ+l3R1hJq1eO8AitzdSmCnmY0Ch0p5o1Wl/h9kYpwbrnqUNAf3C9uIV/Cvsy75BrioEhvDx+sSSetK8S5gmGTWkQKVtCPrgfJqvo24KAwCV9F4djMVB/AP4vfxXM4RPE/1Ne5vM4zfXptylVq4vT4GfAzsw3M807WGeJLJNuB9QL+kfcBXuAhX6Qc2SPoUn1GNNnGew8Dlkr7Ac2aFKKwGntNEZfci/jwu2LuYPP5VrgeGJH0J3Aa8WNPmvWg3ibgVuxxfuXd/hG+I9sksI6uZJ8kMQNJpZlasXnwU6DSzB/7nbjVE0im4iC82s+qijnK784DNZnbjf9a5pGVIgUqSGYCkXnzmdiLwI3CnmVUXIbQUkm7GDTx/mqJND/CnmdWtBExmOClQSZIkSUuSOagkSZKkJUmBSpIkSVqSFKgkSZKkJUmBSpIkSVqSFKgkSZKkJfkbF+2OUtSzAho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9463" name="Picture 7"/>
          <p:cNvPicPr>
            <a:picLocks noChangeAspect="1" noChangeArrowheads="1"/>
          </p:cNvPicPr>
          <p:nvPr/>
        </p:nvPicPr>
        <p:blipFill>
          <a:blip r:embed="rId4" cstate="print"/>
          <a:srcRect/>
          <a:stretch>
            <a:fillRect/>
          </a:stretch>
        </p:blipFill>
        <p:spPr bwMode="auto">
          <a:xfrm>
            <a:off x="5364955" y="1645958"/>
            <a:ext cx="3205163" cy="2226382"/>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Trust Performance </a:t>
            </a:r>
            <a:r>
              <a:rPr lang="en-GB" dirty="0" smtClean="0"/>
              <a:t>Graph (Emergency)</a:t>
            </a:r>
            <a:endParaRPr lang="en-GB" dirty="0"/>
          </a:p>
        </p:txBody>
      </p:sp>
      <p:pic>
        <p:nvPicPr>
          <p:cNvPr id="34817" name="Picture 1"/>
          <p:cNvPicPr>
            <a:picLocks noGrp="1" noChangeAspect="1" noChangeArrowheads="1"/>
          </p:cNvPicPr>
          <p:nvPr>
            <p:ph idx="1"/>
          </p:nvPr>
        </p:nvPicPr>
        <p:blipFill>
          <a:blip r:embed="rId2" cstate="print"/>
          <a:srcRect/>
          <a:stretch>
            <a:fillRect/>
          </a:stretch>
        </p:blipFill>
        <p:spPr bwMode="auto">
          <a:xfrm>
            <a:off x="533400" y="2286000"/>
            <a:ext cx="7574844" cy="33528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cstate="print"/>
          <a:srcRect/>
          <a:stretch>
            <a:fillRect/>
          </a:stretch>
        </p:blipFill>
        <p:spPr bwMode="auto">
          <a:xfrm>
            <a:off x="990600" y="1447800"/>
            <a:ext cx="7324725" cy="2695575"/>
          </a:xfrm>
          <a:prstGeom prst="rect">
            <a:avLst/>
          </a:prstGeom>
          <a:noFill/>
          <a:ln w="9525">
            <a:noFill/>
            <a:miter lim="800000"/>
            <a:headEnd/>
            <a:tailEnd/>
          </a:ln>
        </p:spPr>
      </p:pic>
      <p:pic>
        <p:nvPicPr>
          <p:cNvPr id="17411" name="Picture 3"/>
          <p:cNvPicPr>
            <a:picLocks noChangeAspect="1" noChangeArrowheads="1"/>
          </p:cNvPicPr>
          <p:nvPr/>
        </p:nvPicPr>
        <p:blipFill>
          <a:blip r:embed="rId3" cstate="print"/>
          <a:srcRect t="58272" r="21605"/>
          <a:stretch>
            <a:fillRect/>
          </a:stretch>
        </p:blipFill>
        <p:spPr bwMode="auto">
          <a:xfrm>
            <a:off x="0" y="4191000"/>
            <a:ext cx="4038600" cy="2245875"/>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t="10192" b="49631"/>
          <a:stretch>
            <a:fillRect/>
          </a:stretch>
        </p:blipFill>
        <p:spPr bwMode="auto">
          <a:xfrm>
            <a:off x="4038600" y="4267200"/>
            <a:ext cx="4800600" cy="2015067"/>
          </a:xfrm>
          <a:prstGeom prst="rect">
            <a:avLst/>
          </a:prstGeom>
          <a:noFill/>
          <a:ln w="9525">
            <a:noFill/>
            <a:miter lim="800000"/>
            <a:headEnd/>
            <a:tailEnd/>
          </a:ln>
        </p:spPr>
      </p:pic>
      <p:sp>
        <p:nvSpPr>
          <p:cNvPr id="7" name="Title 1"/>
          <p:cNvSpPr txBox="1">
            <a:spLocks/>
          </p:cNvSpPr>
          <p:nvPr/>
        </p:nvSpPr>
        <p:spPr>
          <a:xfrm>
            <a:off x="381000" y="228600"/>
            <a:ext cx="8229600" cy="1143000"/>
          </a:xfrm>
          <a:prstGeom prst="rect">
            <a:avLst/>
          </a:prstGeom>
        </p:spPr>
        <p:txBody>
          <a:bodyPr vert="horz" lIns="0" rIns="0" bIns="0" anchor="b">
            <a:normAutofit fontScale="90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GB" sz="5000" b="0" i="0" u="none" strike="noStrike" kern="1200" cap="none" spc="0" normalizeH="0" baseline="0" noProof="0" smtClean="0">
                <a:ln>
                  <a:noFill/>
                </a:ln>
                <a:solidFill>
                  <a:schemeClr val="tx2"/>
                </a:solidFill>
                <a:effectLst/>
                <a:uLnTx/>
                <a:uFillTx/>
                <a:latin typeface="+mj-lt"/>
                <a:ea typeface="+mj-ea"/>
                <a:cs typeface="+mj-cs"/>
              </a:rPr>
              <a:t>Diagnostic Waiting Time Performance</a:t>
            </a:r>
            <a:endParaRPr kumimoji="0" lang="en-GB"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Diagnostic Waiting Time Performance</a:t>
            </a:r>
          </a:p>
        </p:txBody>
      </p:sp>
      <p:pic>
        <p:nvPicPr>
          <p:cNvPr id="4" name="Picture 2"/>
          <p:cNvPicPr>
            <a:picLocks noGrp="1" noChangeAspect="1" noChangeArrowheads="1"/>
          </p:cNvPicPr>
          <p:nvPr>
            <p:ph idx="1"/>
          </p:nvPr>
        </p:nvPicPr>
        <p:blipFill>
          <a:blip r:embed="rId2" cstate="print"/>
          <a:srcRect/>
          <a:stretch>
            <a:fillRect/>
          </a:stretch>
        </p:blipFill>
        <p:spPr bwMode="auto">
          <a:xfrm>
            <a:off x="381000" y="1905000"/>
            <a:ext cx="4997954" cy="4389437"/>
          </a:xfrm>
          <a:prstGeom prst="rect">
            <a:avLst/>
          </a:prstGeom>
          <a:noFill/>
          <a:ln w="9525">
            <a:noFill/>
            <a:miter lim="800000"/>
            <a:headEnd/>
            <a:tailEnd/>
          </a:ln>
        </p:spPr>
      </p:pic>
      <p:pic>
        <p:nvPicPr>
          <p:cNvPr id="5" name="Picture 1"/>
          <p:cNvPicPr>
            <a:picLocks noChangeAspect="1" noChangeArrowheads="1"/>
          </p:cNvPicPr>
          <p:nvPr/>
        </p:nvPicPr>
        <p:blipFill>
          <a:blip r:embed="rId3" cstate="print"/>
          <a:srcRect/>
          <a:stretch>
            <a:fillRect/>
          </a:stretch>
        </p:blipFill>
        <p:spPr bwMode="auto">
          <a:xfrm>
            <a:off x="5334000" y="1905000"/>
            <a:ext cx="3016470" cy="438943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Admin and Day Care Waiting Lists</a:t>
            </a:r>
            <a:br>
              <a:rPr lang="en-GB" dirty="0" smtClean="0"/>
            </a:br>
            <a:r>
              <a:rPr lang="en-GB" dirty="0" smtClean="0"/>
              <a:t>(Comparison)</a:t>
            </a:r>
            <a:endParaRPr lang="en-GB" dirty="0"/>
          </a:p>
        </p:txBody>
      </p:sp>
      <p:sp>
        <p:nvSpPr>
          <p:cNvPr id="3" name="Content Placeholder 2"/>
          <p:cNvSpPr>
            <a:spLocks noGrp="1"/>
          </p:cNvSpPr>
          <p:nvPr>
            <p:ph idx="1"/>
          </p:nvPr>
        </p:nvSpPr>
        <p:spPr/>
        <p:txBody>
          <a:bodyPr/>
          <a:lstStyle/>
          <a:p>
            <a:endParaRPr lang="en-GB" dirty="0"/>
          </a:p>
        </p:txBody>
      </p:sp>
      <p:sp>
        <p:nvSpPr>
          <p:cNvPr id="23554" name="AutoShape 2" descr="data:image/png;base64,iVBORw0KGgoAAAANSUhEUgAAAeMAAAD4CAYAAADfEY7UAAAABHNCSVQICAgIfAhkiAAAAAlwSFlzAAALEgAACxIB0t1+/AAAADh0RVh0U29mdHdhcmUAbWF0cGxvdGxpYiB2ZXJzaW9uMy4xLjMsIGh0dHA6Ly9tYXRwbG90bGliLm9yZy+AADFEAAAgAElEQVR4nOzdd5iU1f3+8fdNEUQQVBAxmiAoKnVpCiKI6E/siCWKRrALxh6M2BFj+2piwYqIigURiShqIhaQpkgvCooBNIhRQAHp7fP745xZhmFmdxZ2WVg+r+vai5kz5znPeXYTz5ynnFtmhnPOOeeKT6ni7oBzzjm3q/PB2DnnnCtmPhg755xzxcwHY+ecc66Y+WDsnHPOFbMyxd0Bt3OqWrWq1axZs7i74ZxzO5WJEycuMrNqqeU+GLutUrNmTSZMmFDc3XDOuZ2KpO/Slftpauecc66Y+WDsnHPOFTM/TZ0PSR2BfwKHm9ms7bC/HGB/M3s/vu8JLDezhwvQxq1mdl/S+7FmdlRh9nP6D0up2eO9wmzS7STmlT+/uLvgXPHpubRImvXBOH+dgNHAeUDP7bC/HKAZ8P42tHErkDsYF/ZA7JzL27rdqjC/yc2srlwLUHF3xxWmmTOzqla+fHkOOOAAypYtm1V9H4zzIKki0Ao4FngH6CmpLWFQXgTUByYCfzIzk3QncBqwOzAWuDKW1waeBKoBK4HLzWyWpHOAu4ANwFLgeKAXsLuko4H7Y1fqShoB/B541Mwej/37E3AtsBswDrgKuDduPwX40swukLTczCrGbf4KXAhsBP5lZj0kXQt0BdYDX5nZeYX8q3RulzK/yc1UqtWMmnuUQfLBuETZ//B8q5gZixcvZv78+Rx00EFZNeuDcd7OAP5tZt9I+kVSk1jeGKgHLADGEAbs0cATZtYLQNLLwKnAUKAP0NXMZks6EngKaAfcCbQ3sx8kVTGztXFAb2ZmV8d2egKHEb4QVAK+lvQ0cDBwLtDKzNZJegq4IA6uV5tZTurBSDopHtORZrZS0t7xox7AQWa2RlKVwvv1ObdrWl25lg/EuzBJ7LPPPixcuDDrbfwGrrx1Al6Pr1+P7wG+MLP5ZrYRmALUjOXHShonaTphsK0XZ9dHAYPibPVZoEasPwZ4UdLlQOk8+vGema0xs0XAz0B14DigKTA+tnscUCuf4zkeeMHMVgKY2S+xfBrwapxpr8+0saQrJE2QNGHDyqK5buJcySAfiHdxBf37+8w4A0n7EAbU+pKMMFga4VrumqSqG4AyksoTZrzNzOy/cUZbnvCFZ0m6maqZdY0z5VOAKfHmrXS22B/hQtRLZnZLQQ4rHkOqU4A2wOnAHZLqmdkWg7KZ9SHM8ilX4xDP3nTOuULig3FmZwP9zezKRIGkT4GjM9QvH/9dFGfDZwNvmtkySXMlnWNmgxS+LjU0s6mSapvZOGCcpNOAA4HfCKej8/Mx8LakR8zs53jKuZKZfQesk1TWzNalbDMMuFPSa0mnqZcAB5rZcEmjgfOBirHcOVcIaj6+oFDbm3ft/nl+vnDxr3S89C8sWfYbf/vrVZxx4rEAdLj4Bp6+/1b232+LBaDo+fdneO61t6i2916sXrOWY49qxpP39aBUqcwnUHv+/Rkq7lGB7l07b9sBRa/+830efOpFACpWqMDT999Ko3p1AFiy9Dcu696LGV//Bwn6/f0uWjZrVCj7zWTE2Ak8/Ex/3u3/eJHuB3wwzksn4IGUssFAN+A/qZXNbImk54DpwDxgfNLHFwBPS7odKEs45T0VeEjSIYQZ68ex7HugRzz1fD8ZmNlXsb1hkkoB64A/A98RZq/TJE0yswuStvl3nH1PkLSWMMu/C3hFUuXYj0fMLN+BuMHvKjPhgVPyq+ZKJL9Eka+ZM1Nu9CncwZj9G+f58YA3H6fL5Vdx3nnnceKJJ3LGJTcydOhQmhx1LPs3OSH9RpVqcMNf/kr37t3ZuHEjbdq04dPZyzj22GMz76hSDahYMd/+ZOugJqv4dMxV7LXXXvzrX//iitt7Mm7cOACuu6ULJ3Y8jzcvu4y1a9eycuVKqFLEt7hUXQrlKxfa8eXFrxlnYGZtzezfKWWPm9nhZnZqUtnVZvZifH27mR1sZseb2cVm1jOWzzWzE82skZnVTdzkZWZnmlkDM6tvZtdZ8IuZNTezHDMbaGY9k58xjnXnxdcDY72GZtbUzD6P5TfHfl4Q31dM2v6B2IccM7vVzNaZ2dFJ/Uj9AuKc28mULVuWVatWsWbNGkqVKsX69et59NFHuemmm7Lafu3ataxevZq99toLgP/85z+ceOKJNG3alNatWzNr1pZLLkyZMoUWLVrQsGFDOnbsyK+//srPP/9M06ZNAZg6dSqS+P777wGoXbt2GFCTHHXUUbn7bNGiBfPnzwdg2bJljBw5kksvvRSA3XbbjSopA/GGDRuoVasWZsaSJUsoVaoUI0eOBKB169Z8++23rFixgksuuYTmzZvTuHFj3n777dxtb7rpJpo3b07Dhg159tlntzi+8ePH07hxY+bMmcOnn35KTk4OOTk5NG7cmN9++y2r32tefDB2zrkS5vzzz+eDDz7gxBNPpGfPnjz11FN07tyZChUq5LndI488Qk5ODjVq1KBOnTrk5ITbWK644gp69+7NxIkTefjhh7nqqqu22LZz5848+OCDTJs2jQYNGnD33Xez7777snr1apYtW8aoUaNo1qwZo0aN4rvvvmPffffNsz/PP/88J510EgBz5syhWrVqXHzxxTRu3JjLLruMFStWbFa/dOnS1KlTh6+++orRo0fTtGlTRo0axZo1a5g/fz4HH3ww9957L+3atWP8+PEMHz6cm266iRUrVvD8889TuXJlxo8fz/jx43nuueeYO3dubttjx46la9euvP3229SqVYuHH36YJ598kilTpjBq1Ch23333rP82mfhg7JxzJUzlypV57733mDBhAk2aNOHdd9/lrLPO4vLLL+fss8/ms88+S7vdDTfcwJQpU/j5559ZsWIFr7/+OsuXL2fs2LGcc8455OTkcOWVV/Ljjz9utt3SpUtZsmQJxxxzDABdunTJnZUeddRRjBkzhpEjR3LrrbcycuRIRo0aRevWrTP2f/jw4Tz//PM8+OCDAKxfv55JkybRrVs3Jk+ezB577MEDD2x5Eq9169aMHDmSkSNHcssttzB69GjGjx9P8+bNARg2bBgPPPAAOTk5tG3bltWrV/P9998zbNgw+vfvT05ODkceeSSLFy9m9uzZAMycOZMrrriCoUOH8vvf/x6AVq1aceONN/L444+zZMkSypTZ9iu+Phg751wJ1qtXL2677TYGDBhA06ZN6devH7feemue25QtW5YTTzyRkSNHsnHjRqpUqcKUKVNyf2ZmuQoVhAEyMRvu0KEDU6dOZfTo0bRp0yZt/WnTpnHZZZfx9ttvs88++wBwwAEHcMABB3DkkUcCcPbZZzNp0qSM+/riiy84+eSTWbJkCSNGjMjdl5kxePDg3OP4/vvvOfzwwzEzevfunVs+d+5cTjghXFuvUaMG5cuXZ/Lkybn76dGjB3379mXVqlW0aNEi7Wn7gvLB2DnnSqjZs2ezYMECjjnmGFauXEmpUqWQxOrVq/PczswYO3YstWvXZs899+Sggw5i0KBBuZ9NnTp1s/qVK1dmr732YtSoUQC8/PLLubPkNm3a8Morr3DIIYdQqlQp9t57b95//31atWq1xX6///57zjzzTF5++WXq1KmTW77ffvtx4IEH8vXXXwPw8ccfU7du3S22P/LIIxk7diylSpWifPny5OTk8Oyzz+bOwtu3b0/v3r0xC09mJgbY9u3b8/TTT7NuXXgA5Ztvvsk9DV6lShXee+89br31VkaMGAGEa+gNGjTg5ptvplmzZoUyGPvd1M45V8TmFdOTB7fddhv33nsvAJ06deKMM87gscceo1evXmnrP/LII7zyyiusW7eOhg0b5l4bfvXVV+nWrRt/+9vfWLduHeeddx6NGm3+WNFLL71E165dWblyJbVq1eKFF14AQvY5kDs7Pfroo5k/f37ujVrJevXqxeLFi3P3W6ZMmdzc9N69e3PBBRewdu3azdpPVq5cOQ488EBatGgBhJnygAEDaNCgAQB33HEH119/PQ0bNsTMqFmzJu+++y6XXXYZ8+bNo0mTJpgZ1apVY8iQIbntVq9enaFDh3LSSSfRr18/XnnlFYYPH07p0qWpW7du7rXtbaHENwTnCqJcjUOsRpdHi7sbbiezqyQ+zWz/Bof/Yd/i7oYrCgV4zGnmzJkcfvjma1lLmmhmzVLrFtlpaknLU95fJOmJotpfPn05Q9KW5zS2rPeipLO3Q1/uTHrfWdIMSV9K+kpS99S+SOqbX/8ldZW0VU/eJ/5WkqpJ+nd+9Z1zzhWuXeU09RnAu8BXxd0R4K+EZScTwQ3XAyeY2YK4pOaFqRuY2WX5NWpmz2xrx8xsoaQfJbUyszHb2p5zzrnsFMsNXJJOi4EKkyV9JKl6LN9DUj9J4+NnHWL5RZKGSBoal5a8WtKNsc7nifQhSZfHbadKGiypgqSjCIPfQ5KmSKotKSduN03SW5K2uHgh6bjY/vTYp3Kx/GRJsySNlvS4pHcllZI0W1K1WKeUpG8lVU1psw6QCHwAuAXobmYLAMxstZk9l6YvIyQ1i6+XS7o3HuPnSb+7nkmz6oPj73WqpEnxmCtK+ji+n5743aYxhLBimHPOue2kKAfj3ePgNyUu7Zh8x8BooIWZNSYsDfnXWH4b8ImZNSdEBj4kaY/4WX3CuslHEDJ7V8btPwMSp2f/GVevagTMBC41s7GELOKb4qpT/wH6AzebWUPC8pV3JXc8zlBfBM41swaEMwjdYvmzwElmdjQhn5iY3vQKmwax44GpSYNuQisg+X78RB5yQewBfB6PcSRweZo6rwJPxjpHAT8Cq4GOZtaE8Lv9e1wnO9UEIO0DgPLUJuecKxJFORivioNfTkwsujPpswOADxSiBm8iZAMDnMCmdZlHEMIXfh8/G25mv5nZQsLiuENj+XQ2RRjWlzQqtntBUru54hrMVczs01j0EiGxKNmhwFwz+yalzmHAHDNLLM0yIGmbfmz6UnAJsOWtfiE6MfuAy/TWEk65QxjIayZ/KKkS8DszewtyZ9srCetO3ydpGvAR8DtCFGOqn4G0q9CbWR8za2ZmzUpXqLyNh+Gccy6huJ4z7g08EWedV7Ip8UjAWUmD+O/NLPF0eXKM4Mak9xvZdO37ReDq2O7dSe0WVKYgyowBlWb2X+AnSe2AI4F/pam2KqVPXxIyiQtinW26BT4Rp5hNHy8gzOSbxi9HP5H+91M+9tM559x2Ulw3cFUGfoivuySVfwBcI+kaMzNJjc1s8pabZ1QJ+FFSWcLgk9hHbiyhmS2V9Kuk1mY2inDD1Kcp7cwCako62My+TaozC6glqWYMazg3Zbu+hNPVL5vZhjT9mwn8Ken9/cD/STrVzP4Xr0tfaWZbnddlIbJxvqQzzGxIbLM04Xf+s5mtk3Qs8IcMTdQBZmzt/p1zafRpW7jtXTEiz4+3JkIxodHx51K3Ti0GPLUpNK7t2Zfz8B030KxRvg+lbLMPR35Oj/seZ+269exWtgwP3X497Y4+AoC1a9dx9e0PMGLsREqVKsW9N/+Zs045rkj7M++/Czi1y3XM+GRQke6nuAbjnsAgST8AnwMHxfJ7gEcJ8X8iRBGemq6BDO4AxhFiBKezKRf4deA5SdcScoa7AM9IqgDMAS5ObsTMVku6OPaxDCEO8RkzWyPpKuDfkhYBX6Ts/x3C6el0p6ghXOP9uyTFhKb34w1YH8XjNcLp7m11IfCspF6EaMVzCNeRh0qaAEwhfLFI51jgvfx24BGKbuvsIvcabBGhWMiKIkKR8FzsxtLlGDl+Oisq12GPPeItO7tVhGqHbpcowaqHwtB/d2D//fdnxowZtG/fnh9+CPOqe++6i31r1uWbV/7Jxo0b+eWXX6Bq1Xxa3EZr94Iy5Yv82H3RjwKSVNHMlsfB80lgtpk9Ej9rRsgDzrgCuqTHgKFm9tH26XHBSBoJdDCzX/Oq16xZM0usjOOc29wWiz30LOR7LHrm/aUmsbTj+eefT8eOHRk+fDjt27dn6NCheSYl3XHHHVSqVImZM2dywgkn0KlTJwDatm1LTk4OX3zxBcuWLaNfv34cccQR/PLLL1xyySXMmTOHChUq0KdPH+rXr0+tWrWYMmVKbszhwQcfzJgxYyhVqhRdu3bNjVF89NFH0y6LmWBmVK1alQULFuSurjVr1qxNXxLSaNCgAaNGjaJy5cpUrVqVRx55hM6dO3PhhRfSpUsXjj32WHr06MGIESNYs2YNf/7zn7nyyisBeOihh3jjjTdYs2YNHTt25O6772bevHmceuqpzJgxgzlz5nDWWWfRp08fKlSowMUXX8zatWvZuHEjgwcP5pBDDtmsLzvEoh8l2OXxBrMvCad+nwWQ1AMYTHhcKS/3AXnnmBWT+GjWP/IbiJ1zO7atjVAcOHAg5557Lp06dWLAgAGbfbZixQrGjh3LU089xSWXXALAXXfdRePGjZk2bRr33XcfnTt3plSpUnTo0IG33noLgHHjxlGzZk2qV6/Oddddxw033MD48eMZPHgwl12W9xIKgwcPpnHjxpQrV44lS5YA4QtDkyZNOOecc/jpp5+22KZVq1aMGTOGL7/8klq1auWul/3555/TokWLjHGJw4YNY/bs2XzxxRdMmTKFiRMn5iZPAXz99decddZZvPDCCzRv3pxnnnmG6667jilTpjBhwgQOOOCAfP4qefPBuIDM7JF4c1ldM7sg3qmMmT1gZn8ws9H5bP+Tmb2zfXpbMGa20MyG5F/TObcj25oIxfHjx1OtWjX+8Ic/cNxxxzFp0iR+/XXT9/LELLlNmzYsW7aMJUuWMHr0aC68MKxT1K5dOxYvXszSpUs599xzGThwIACvv/46554bbq/56KOPuPrqq8nJyeH0009n2bJl/Pbbb2mP4csvv+Tmm2/m2WefBUKM4vz582nVqhWTJk2iZcuWdO/efYvtkmMUu3XrxvTp0/nhhx/Ye++9qVixYsa4xGHDhjFs2DAaN25MkyZNmDVrVm6M4sKFC+nQoQOvvPJKbsZzy5Ytue+++3jwwQf57rvvtjnT2Adj55wrwbKNUBwwYACzZs2iZs2a1K5dm2XLljF48ODcz1OXJZBEusuckmjZsiXffvstCxcuZMiQIZx55pkAbNy4kc8++yw3qvCHH36gUqVKW7Qxf/58OnbsSP/+/alduzYA++yzDxUqVKBjx44AnHPOOWljFNu0acOoUaMYNWoUbdu2pVq1arz55pu5yU2Z4hLNjFtuuSW3/Ntvv+XSSy8FwpebAw88kDFjNi1MeP755/POO++w++670759ez755JO8/xD58MHYOedKqGwjFDdu3MigQYOYNm0a8+bNY968ebz99tubnapOzHRHjx5N5cqVqVy5Mm3atOHVV18FYMSIEVStWpU999wTSXTs2JEbb7yRww8/PDeX+IQTTuCJJzZFFEyZMmWLPi9ZsoRTTjmF+++/f7PryZI47bTTcmMMM8UoHnjggSxatIjZs2dTq1Ytjj76aB5++OHNYhTTxSW2b9+efv36sXx5iFX44Ycf+PnnnwHYbbfdGDJkCP379+e1114DYM6cOdSqVYtrr72W008/nWnTpmX7Z0nPzPzHfwr807RpU3POpffVV18VdxfMzOycc86xb775xszMfvrpJ2vZsqXVrVvX3nzzzc3qDR8+3I488sjNytavX2/77befLViwwI455hjr0aOHtWzZ0urVq2fjxo0zM7PFixfb6aefbg0aNLAjjzzSpk6dmrv9+PHjDbAXX3wxt2zhwoX2xz/+0Ro0aGCHH364XXnllVv0+Z577rEKFSpYo0aNcn9++uknMzObN2+etW7d2ho0aGDt2rWz7777Lu1x/+lPf7JOnTqZmdmYMWNMki1atMjMzDZs2GC33HKL1a9f3+rVq2dt27a1JUuWmJnZo48+avXr17f69etbixYt7Ntvv7W5c+davXr1zMzs119/tWbNmtmQIUPsvvvus7p161qjRo2sffv2tnjx4i36ke5/B8AES/Pf1F3ybmpJGwiPPpUhPPvbxcxWSlpuZhW3or3rgT4Wrx9Leh8438yWZLFtdeB54ECgLDDPzE4uaB+2N49QdCVFUcQ6eoRiCbazRSju4BJLddYnLC/ZdRvbu56kO6TN7ORsBuKoF/ChmTUys7pAj4LsWFLpgtQv7O2dc85tu111ME42Cjg4uSBTwpFCqtR7MQ1phqRz40Ii+wPDJQ2P9eYlEpsU8oqnxW1eTrP/GsD8xBszmxa3ayspsQY1kp6QdFFS+3dKGg2cI6l53Mdnkh6SNCPWKx3fj4+fX5nU9nBJrwHTJd0j6bqkfd0bj8s559x2sKvkGacVV9c6Cfh3ykeJhKNlcVD9XNI7wInAAjM7JW5f2cLymjcCx1pKSpOkeoQkqlZmtkgx6jHFk8BASVcTAhxesBipmI/VFpKjiIPvFWY2VtIDSXUuBZaaWfO4LOYYScPiZ0cA9c1srqSawD+BxySVAs6Lnzvntkq8Dpg2GM3tCgp6CXhXnRnvHhfumAB8T7hmmyxTwtF04HhJD8a1rfNb268d8GZikDazX1IrmNkHQC3gOUIq1OS4+EZ+BgJIqgJUshAVCfBaUp0TgM7xWMcB+wCJJWK+sJg+ZWGd7cWSGsdtJpvZ4tQdyiMUnctK+aVzWLxifYH/g+xKBjNj8eLFlC+ffVbRrjozXmUhuSiT5ISjdZLmAeXN7BtJTYGTgfslDTOzXnm0k1hvOk9xkH4NeC2emm5DSFVK/rKU+lddkbSPvPZ/TRzwNxVKbZO2T+gLXATsR4b1sc2sD9AHwg1ceezXuV3aAZMeZD43s7ByLfL+v6jb6SydmX8doHz58gValWtXHYzzkzbhSNL+wC9m9oqk5YTBCzalQi1Kaedj4C1Jj5jZYkl7p86OFSIXP493c1cCahNm6/8D6sbTy+WB44AtVvcys18l/SaphZl9TjjFnPAB0E3SJ/FY6rApySrVW4SbycoChX97qXO7kLJrl3DQ5/mtjOt2SvmsC761fDBOL1PCUQPgIUkbCWlI3WJ5H+Bfkn40s2MTjZjZl5LuBT6Nj1NNZtMAntAUeELSesJMuK+ZjQeQ9AYwDZgdt83kUkIq1QpgBJuicfoCNYFJMdhiIXBGugbMbG28AW2JpY9/3IynNrmSwy+5uOK3Sz5nXNIkkqTi6x5ADTO7Lp/NUtsoBUwCzjGz2fnV99Qm55wrOH/OuGQ7RdKUeFd1a+BvBdlYUl3gW+DjbAZi55xzhctPU5cAZjaQeHf1Vm7/FeGObuecc8XAZ8bOOedcMfPB2DnnnCtmPhg755xzxcyvGbutMv2HpdTs8V5xd8O5QlUUCU6uhCmi54x9ZhxJ2pC4I1nS0LjMZF71ayYCGQqwjxclnZ2mvJmkx+PriyQ9EV93ldQ5qXz/LPaxWT1JfePd0s4553ZQPhhvkhyr+Avw5+21YzObYGZbpCSZ2TNm1j++vYiQDpWfzeqZ2WXxbmnnnHM7KB+M0/uMEA4BgKSbkmII706qV1rSc5K+lDRM0u6x/uWx/lRJgyVVSNrmeEmjJH0j6dRYf7O4xKT99pTUPc6mmwGvxtn77jFCcXycyfdRkK7eCEnNYnudFCIhZ0h6MGk/y2Ns4lRJn0uqXoi/S+ecc/nwwTiFpNKEdaDfie9PICQdHQHkAE0ltYnVDwGeNLN6wBLgrFj+TzNrbmaNgJmE5SoTagLHAKcAz0jKN9bDzN4kJExdEGfvq4An4j7qA7sDp2aolziu/YEHCUlSOUBzSYmlMfcgrI/dCBgJXJ7hd+OpTc45VwR8MN4kEau4GNgb+DCWnxB/JhOWizyMTTGEc81sSnw9kTDQAtSPs9/phASoekn7ecPMNsaVrubE9rbGsZLGxX20S9lHOs2BEWa20MzWE9bfTnypWAskZubJx7EZM+tjZs3MrFnpCpW3stvOOedS+WC8SSJW8Q/Abmy6Zizg/jjTzDGzg80skX+8Jmn7DWy6O/1F4GozawDczebxh6mLgRd4cfA4m34KODvu4zm2jFjcYrM8PltnmxYpTz4O55xz24EPxinMbClwLdBdUllCDOElkioCSPqdpH3zaaYS8GPc/oKUz86RVEpSbcISlF9n2bVETCNsGngXxX6dnaFesnHAMZKqxlPxnYBPs9y3c865IuQzoDTMbLKkqcB5ZvaypMOBz0IKIcuBPxFmkJncQRj8vgOms/ng+DVhEKwOdDWz1bHd/LxIuMa8CmhJmA1PB+YB4/OolzimHyXdAgwnzJLfN7O3s9lxOh6h6EomvxfCFQ+PUHRbxSMUnXOu4DxC0TnnnNtB+WDsnHPOFTMfjJ1zzrli5oOxc845V8x8MHbOOeeKmT/aVIQkbSA8flQGmAtcaGZLCrB9T2C5mT0sqRcw0sw+yqP+CKC7mRX5bc4eoejctvG4xp2URyjulAotCcrM7sxrIHbOObfz8sF4+8lNgpJUUdLHkibFFKUOiUqSbpP0taSPgEOTynOzkCUdJ2ly3LafpHKpO8sjoenSmBg1IiZOPSGpkqS5ccUwJO0paV7ivXPOuaLlg/F2kJoEBawGOppZE+BY4O8xArEpcB7QGDiTEO6Q2lZ5wipb58Z1qcsA3VLqpE1oiuV3AC2A/0cMqTCz34ARhCQpYh8Gm9m6wjh+55xzefPBuGhlSoIScJ+kacBHhBlzdaA18JaZrTSzZWwavJMdSkiL+ia+f4lN6UsJmRKajgA+NbNf4kA7KGmbvsDF8fXFwAupO/YIReecKxo+GBetTElQFwDVgKbx85/YFP6Q3/qk2SxknalOxm3NbAxQU9IxQGkzm5GmjkcoOudcEfDBeDtIkwRVGfjZzNZJOpYwWAOMBDpK2l1SJeC0NM3NIgyaB8f3F7Jl+lKmhKYvYvleksoAZ6Vs1x8YQJpZsXPOuaLjjzZtJ8lJUITTxkMlTQCmEAZYzGySpIGx7DtgVJp2VlG7/sUAACAASURBVEu6GBgUB9TxwDMpdTImNEm6jzBYLwC+YvOYmleBvxEG5Dx5apNz28ov9bhNPLVpFyOpopktjwP5W0A/M3srfnY20MHMLsyvHU9tcs65gsuU2uQz411PT0nHE65RDwOGAEjqDZwEnFyMfXPOuV2SD8a7GDPrnqH8mu3dF+ecc4HfwOWcc84VMx+MnXPOuWLmg7FzzjlXzPyasdsqntrk3PbjCU87EE9tKjqS9pE0Jf78T9IPSe93S6pXTtKQGMAwWVKtPNqsLKm/pP/En/6S0i5bFcMhvpQ0Le7zyKI4TuecczsmnxkDZraYEKiwWYZwmqp/BJaaWQNJe5H30pXPAzPMrHNs927C+s/nJFeS1BI4FWhiZmskVSUsnZkVSWXi+tNbTVJpM9uwLW0455zbej4zLpi1wO8kycx+NbMl6SrFpSqbAvckFfcCmkmqnVK9BrDIzNYAmNkiM1sQ25kXB2ckNZM0Ir7uKamPpGFAf0kVJL0RZ9YDJY2T1CzWPUHSZzGucZCkiklt3ylpNNBD0qSk/h8iaeK2/rKcc85lxwfjgplDGGTvz6deXWBK8mwzvp4C1EupOww4MGYMPxWDGrLRlLBa1vnAVcCvZtaQ8AWgKUAcyG8Hjo9xjROAG5PaWG1mR5vZvcBSSTmx/GJCTONmPLXJOeeKhg/GWZK0O2GAqgfkSLo+lr8vKXWAFelPYW9RbmbLCYPnFcBCYKCki7Lo0jtmtiq+Php4PbY3A5gWy1sQvhiMiVGOXdgUSgEwMOl1X+DiGCxxLvBa6g49tck554qGXzPOXgNgoZktkHQW8JEkA6oQAheSfQk0llTKzDYCSCoFNAJmpjYcZ80jgBGSphMGzReB9Wz6wlQ+ZbMVSa/zikz80Mw6Zfg8uY3BwF3AJ8DEeB3dOefcduAz4+zNBg6TVM/MVgCXAg8RZqips91vgcmEU8QJtwOT4me5JB0q6ZCkohxCYhPAPOIpZ7aMO0w2mnBzGZLqEr44AHwOtErELcZry3XSNWBmq4EPgKfxCEXnnNuufGacJTP7VVIX4GVJIuSfXQDcL2mkmY1N2eRSoLekbwkz1M9iWaqKsV4Vwkz4W8Ipa4C7gecl3UqIPczkKeAlSdMIXwKmEe76XhhPeQ+QVC7WvR34JkM7rwJnEq5j58kjFJ3bnvwejZLOIxRLgHidt2zMOq4NfAzUMbO1BWynO1DZzO7Ir65HKDrnXMF5hGLJVgEYLqksYRbebSsG4reA2kC7Iuifc865PPhgXAKY2W/AFt+0CthGx0LqjnPOuQLyG7icc865YpbVYCzp1PhojnPOOecKWbYD7HnAbEn/J+nwouyQc845t6vJ6pqxmf1J0p5AJ+CFuNjFC8CAeL1yq0naAEyPfZkJdDGzldvYZlugu5mdKul0oK6ZPZBP/bVpHk9KfJ5vGyn15xEWzjgrvj8bONXMLirIcRRUXLu6u5kV+W3OHqHo3PbjEYo7kOKOUDSzZYRVml4nhBt0BCZJumYb+7DKzHLMrD4hiKHrNra3GTN7J4tBtC1wVLoPYipSNm2kapZmmcxtFh9jcs45V4Jke8349PjoyydAWeAIMzuJsLxj90LszyggsVrUEEkTY85vYhGMvFKITpQ0K6YQnZlU/yJJT8TXp8VEo8mSPpJUXVJNwheAG2KWcGtJL0r6h6ThwIMpbVSX9JakqfEn7SAOPAzcmlooaQ9J/SSNj/3okNrP+P7dOGNH0nJJvSSNA1pKOi5uOz22VS7NfjrFz2dIejCp/NIYSjFC0nOSnpBUSdLc+GgUkvZUSHUqm+9fzDnn3DbLdmZ8NvCImTU0s4fM7GeAeDr5ksLoiKQywEmEU9YAl5hZU8IjO9dK2idTCpGk8sBzwGlAa2C/DLsZDbQws8aEGf5fzWwe8Ew8vhwzGxXr1on7+UtKG48Dn5pZI6AJYR3qdN4AmiSWokxyG/CJmTUHjgUekrRH5t8MAHsQspGPjMf8InCumTUgnN7vllxZ0v7Ag4RnhnOA5pLOiOV3EAIk/h9wGOQ+GjUCSCypdR4w2MzW5dMv55xzhSDbwfhHMxuZXJCYbZnZx9vYh91jotAE4Hvg+Vh+raSphPWVDwQOIXMK0WHAXDObHdeJfiXDvg4APohhDDexZZxhskHJEYhJ2hHWb8bMNphZpgsIGwhrV9+SUn4CIT94CmEALA/8Po9+JNoaHF8fSjjWxJKWLwFtUuo3B0aY2UIzW09Y5rINcAThi8QvcaAdlLRNX0J0IvHfLdanlkcoOudckch2MP5/acpOKqQ+JK4Z55jZNWa2Np6ePR5oGWegkwmDViKFKFG/rpkl1nvOZl3P3sATcUZ5JVsmISVbkcdn2XqZMAgmD7YCzko6ht+b2Uw2T2gipW+rk74YZEpoSpZXilNaZjYGqKmQp1w6RjGm1vEIReecKwJ5DsaSusVZ5GGSpiX9zGVTZm5RqAz8amYrJR1GmBFD5hSiWcBBcV1mCHd9Z2r3h/i6S1L5b0ClLPv2MfG0sKTS8S7ztOLs8xHg+qTiD4BrJCm20TiWzyPkJJeSdCBhFpvOLMKgmTj9fSHwaUqdccAxkqrGG746xTpfxPK94mWB1CSo/sAAPLXJOee2q/webXoN+BdwP9Ajqfw3M/ulyHoF/wa6KqQQfU0YhMmUQmRm38SbvN6TtIhwbbh+mnZ7AoMk/RDbPCiWDwXejDdT5Xd3+HVAH0mXEk4fdyMkMmXyPJtHKd4DPApMiwPyPOBUYAwwl3DNfAYwKV1jMQzi4ngcZYDxhGveyXV+lHQLMJwwG37fzN4GkHQfYbBeQMhhTj7f/CrwN8KAnCdPbXJue/LLQiVdnqlNkvbOa+MiHpBdEZBU0cyWx4H8LaCfmb0VPzsb6GBmF+bXjqc2OedcwWkrU5smsulabOr1RgNqFULf3PbVU9LxhGvSw4AhAJJ6E+4DOLkY++acc7ukPAdjMzsor8/dzsfM0j4XbmbbuniLc865rZR1hKKkvQiPF+Xe5Zv6uJNzzjnnCi6rwVjSZYQblw4AphDubv4MD6J3zjnntlm2zxlfR1hI4jszOxZoDCwssl4555xzu5BsT1Ovjo/UIKmcmc2SdGiR9szt0Dy1ybni5UlOxaSYU5vmS6pCuPP2Q0lvE55TdYVAUk1JM1LKekrKOoSjoPWdc87tOLLNM+4YX/aMSUaVCQtzuO1IIc5xfXH3wznnXOHKbznMPeO/eyd+CCtEjQYqbof+7fJi1OF9kj4FrpP0B0kfx2VJP5a0RciEpBxJn8c6b8U74ZHUPJZ9JumhxGxc0ihJOUnbj5HUcLsdpHPO7eLyO039Wvx3IiFVKfVft31UMbNjzOzvwBNAfzNrSFi+8vE09fsDN8c604G7YvkLQFcza0lYyjOhL3ARQFzru5yZbbH2uKc2Oedc0chzMDazU+O/B5lZrdR/t08XdwmZ1iRNlA9MKmvJpi9JLwNHJ28gqTJh8E6ER7wEtInX/CuZ2dhY/lrSZoOAUyWVJeRTv5i2M57a5JxzRSKrG7gkdYz/kU+8ryLpjKLr1i5nMbBXStnewKL4Oq84x2yiIyHv+MSVwIdAB+CPbD5QO+ecK2LZ3k19l5nlnpc0syVsOvXptpGZLQd+lHQc5AZ0nEi4Np9qLHBefH1Bap34d/pVUutYdCHwqZn9CvwmKRFHeR6b60s45T3eA0Ccc277yvY543SDdtZLabqsdAaelPT3+P5uM/tPjD1Odi3QT9JNhIVXLk7TVhfgGUkVgDlJdS4FnpO0AhhBUi6bmU2UtIwss4w9QtG54ub3bZQkeUYo5laS+gFLgCcJp0WvAfYys4uKtHeuUCXiE+PrHkANM7suvt+fMEAfZmYb82vLIxSdc67gMkUoZnua+hpgLeFGojeAVcCfC697bjs5RdKU+EhTa+BvAJI6A+OA27IZiJ1zzhWurGbGuZWTZlZu1+YzY+ecK7htmhlLOkrSV8BX8X0jSU8Vch+dc865XVK2p6kfAdoTHsHBzKYCbYqqU84559yuJNvBGDP7b0rRhrQVnXPOOVcg2T6e9F9JRwEmaTfC4zUzi65bOwZJGwjLSZYF1hNWs3p0e97kFNeM3t/M3s+n3kVAMzO7env0yyMUnSt+HqNYDIo5QrEr4e7p3wE/ADnsGndTrzKzHDOrB/w/4GQKsNiJpNKF0IecuF/nnHMlVFaDsZktMrMLzKy6mVUzsz+Z2eKi7tyOxMx+Bq4ArlZQOiYfjY9JSFcCSGorabik14DpMat4lqS+kmZIelXS8TEZabakI+J2R0gaK2ly/PfQeBaiF3BufCTp3JieNSTu8/N06UqZkp0k1Y7bjJfUS1LimeOXJXVI2v5VSacX+S/VOecckP3d1LUkDZW0UNLPkt6WtMsFRZjZHMLvbF/CalZLzaw50By4XNJBseoRhGd268b3BwOPAQ2Bw4DzCQEP3YFbY51ZQBszawzcCdxnZmvj64Fxhj4QuBuYHBOZbiUkNKXKlOz0GPBY7POCpPp9iat0xTXIjwLyPC3unHOu8GR7mvo1wmIfNYD9CSk/A4qqUzu4xPqUJwCdJU0hLJixD3BI/OwLM5ubtM1cM5serzV/CXxs4QHv6UDNWKcyMCguyPEIUC/D/o8mpDVhZp8A+ySHeESZkp1aEv52JH1OTHg6WNK+QCdgsJmt3+LAPULROeeKRLaDsczsZTNbH39eIfu0oBIjng3YAPxMGJSviTPWnBgrOSxWTU1ZWpP0emPS+41suonuHmC4mdUHTgPKZ+pGmrL8/hbZ/K1eJgRPXEyG9ak9QtE554pGtoPxcEk94vXPP0j6K/BevH65d1F2cEchqRrwDPBEnNV+AHSLGcBIqiNpj23YRWXCzXEAFyWV/wZUSno/kjBoIqktsMjMlqW0lSnZ6XPgrPg6NbXpReB6ADP7civ675xzbitl+2jTufHfK+K/idnZJYRZV0m9frx7PA2deLTpZeAf8bO+hFPMkxSilRYC25Lx/H/AS5JuBD5JKh8O9Ij9uB/oCbwgaRqwkpDQlCpTstP1wCuS/gK8x+apTT9JmgkMyaazntrk3I7ALxeVFHmuTS2pOfBfM/tffN+FMLOaB/T03NudS4xUXGVmJuk8oJOZdUj6bDrQJDm7OhNfm9o55wpua9emfpaQ1oSkNoSZ2UuEr2N9CruTrsg1BabEWfVVwF8AJB1PuJu7dzYDsXPOucKV32nq0kmz33OBPmY2GBgcT5u6nYiZjQIapSn/CPj99u+Rc845yH9mXFpSYsA+js2vZWZ7vdk555xzechvQB0AfCppEbAKGAUg6WD8zgHnnHOuUOQ5GJvZvZI+Jiz2Mcw23e1VCrimqDvnnHPO7QryvJvauUzK1TjEanR5tLi74dwuz5ObtrNtTG3a2rupd1qSqkt6TdIcSRMlfSapYzH25yJJT6Qpry7pXUlTJX0lydeEds65XUyJvAkrLsIxBHjJzM6PZX8AijSJSFKZdGs656MX8KGZPRbb2CKFKZ99ljazDQXcZ6Ft75xzbtuV1JlxO2CtmT2TKDCz78ysN4QBKI/4wxGS3oyxh6/GgR1JTSV9GmfZH0iqEctHSLpP0qfAdZJOkzQuRiF+JKl6Pn2tAcxP6ue0pL68myiX9ISki+LreZLulDQaOEdS83gcn8XjmpHFcSbHPN4j6bqkfd0r6dqt/N0755wroBI5MyYkHk3K4/Pc+ENJ5YAxkhIhD43j9guAMUArSeOA3kAHM1so6VzgXsJyoABVzOwYAEl7AS3iKleXAX8lLq6RwZPAQElXAx8BL5jZgjzqJ6w2s6PjPmcAV5jZWEkPZHmcRwD1zWyupJrAP4HHJJUirFt9ROoOJV1BXBK19J7Vsuiic865bJTUwXgzkp4kxAiujVm+JwANJZ0dq1QmxB+uJcQfzo/bTSGsP70EqA98GCfKpYEfk3YxMOn1AYTBtQawG5AcpbgFM/sgpkGdCJwETJZUP4vDGhj7WAWoZGZjY/lrwKnxdX7HOTf2YZ6kxZIaA9UJecmL0/S1D3HltXI1DvE7/5xzrpCU1MH4SzalE2Fmf5ZUFUgsppyIP/wgeaOYgpQcd7iB8DsS8KWZtcywv+TIxN7AP8zsndhez/w6G1c5ew14LZ6abgP8xOaXEVIjFRP7TBepSNJnmY4zNeaxLyEtaj+gX359ds45V3hK6jXjT4DykrollVVIel3Q+MOvgWqSWsb6ZSXVy1A3OQoxXaLSZiS1iyENSKoE1Aa+B74D6koqJ6kyYQW0LZjZr8BvklrEouRoxIIc51uE2XnzuJ1zzrntpETOjOP12jOARxSylxcSZoI3xyoFij80s7XxVO/jcWAsAzxKmIGn6gkMkvQDIT/4oHy62xR4QtJ6wpejvmY2HkDSG8A0YDYwOY82LgWek7QCGMGm1dGyPs54jMOBJdncXe0Ris7tKHwxxJLAF/0oASRVNLPl8XUPoIaZXZfPZqltlCLc9HaOmc3Or75HKDrnXMFpV1v0YxdziqQp8a7q1sDfCrKxpLrAt8DH2QzEzjnnCleJPE29qzGzgWx+R3dBt/8KqFV4PXLOOVcQPjN2zjnnipkPxs4551wx88HYOeecK2Y73TVjSRuA6YS+zwS6mNnKbWyzLdDdzE6VdDpQ18weyKf+2qRVr1I/z7eNlPqXADcARviCdJuZvV2wo9i+pv+wlJo93ivubjjnMvBoxSKyjRGKmex0gzGwysxyACS9CnQF/lFYjZvZO8A7+VRrCywHthiMY3JTNm0k6h8A3AY0MbOlkioCWS/8rK1Liir0Npxzzm29nf009SjgYABJQ2Ki0pcx0IBYfkJMM5okaVAc7JB0okIy02jgzKT6ubnD6RKYYqhCV+CG+DhRa0kvSvpHXDTjwZQ2qkt6SyGveKqko1KOYV/gN8LgjpktT6wZrZAI1Sy+rippXlIfB0kaCgyTVErSU/HY35X0fmI9amWXNnWbpLlJK3XtqZAMVbaQ/k7OOefysNMOxpLKEIIVpseiS8ysKdAMuFbSPnE96tuB482sCWFt6hsllQeeA04jPJe7X4bdjCYkMDUGXgf+ambzgGeAR8wsx8xGxbp14n5SE5oeBz41s0ZAE7ZctWsqYR3quZJekHRalr+CloRT9O0IXyZqAg2Ay+JnxMG0N3B2/N30I6RNJVQxs2PM7G7Cyl2JJbXOAwab2bos++Kcc24b7IynqXePaUoQZsbPx9fXSuoYXx9ISCeqCtQlRAdCSFH6DDgMmJtY4ELSK8RowBQFSWAalGEZyXZAZ4D4+WYXHMxsg6TEmtDHEZbwbGpmPfPYF8CHMWACQiLVIDPbCPwvztABDiX7tKm+hLjHIcDFwOWpO5RHKDrnXJHYGQfj3GvGCfGGquOBlma2UtIIQsqRCINWp5T6OYSbpfJTkASm1BSkrFlYk/QL4AtJHwIvxH0l1quGzKlNkDm5Keu0KTMbI6mmpGOA0mY2I00/PULROeeKwE57mjpFZeDXOBAfBiQSjD4HWklKXFeuIKkOMAs4SFLtWK/TFi1uajddAtNvQKUs+/Yx0C3uv7SkPZM/lLS/pCZJRTmExCaAeYQgCYCzyWw0cFa8dlydcIMZFCxtCqA/MIDwZcA559x2sjPOjNP5N9BV0jTCAPQ5gJktlHQRMEBSuVj3djP7Jp5yfU/SIsJgVj9Nuz1Jn8A0FHhTUgfgmnz6dh3QR9KlhHzkboRT5QllgYcl7Q+sJiQrdY2fPQy8IelCQixkJoMJp7hnAN8A44ClBUybAniVsK71gHyOyVObnNvheZrTzsRTm0oIxeQmSfsQTnm3MrP/FbCNs4EOZnZhfnU9tck55wpOGVKbSsrM2MG7kqoQbjS7ZysG4t6Eu9NPLorOOeecy8wH4xLCzNpu4/b5nW53zjlXRErKDVzOOefcTssHY+ecc66Y+WDsnHPOFTO/Zuy2iqc2Obfz8ASnQlREqU077cxY0oYY1DAjhiZUyKf++/Fu42zb7ynJEguGxLIbYtkWt6WXFDGEYv/i7odzzu1KdtrBmLgsppnVB9ayaaGMtMzsZDNbUsB9TCeEJiScDXxVwDZ2NhcBPhg759x2tDMPxsmyiVKcF2MIa0qaKem5WGeYpN0ztDsE6BC3r0VY0mZhUptPS5oQ27k7ZV93K8Q2To9LdCLpCEljFSIZx0o6NJZXkPSGpGmSBirENiaiEzNFQM6LEYifxT40iRGJ/5HUNakvN0kaH9u+O5al/R3ERT+aAa/Gsw6Zfi/OOecK0U4/GCuLKMU0mx0CPGlm9YAlwFkZml8G/FdSfcL61QNTPr8trqTSEDhGUsOkzxbF2Mange6xbBbQJkYy3gncF8uvIqyt3RC4h7getTJEQCbt478xBGIU8CJh5t4C6BW3PyEe6xGENa+bSmqT6XdgZm/GfVwQzzqsSj5YSVfEgX/ChpW+1J5zzhWWnfkGroJEKS5O2XaumSW2nUjIAs7kdcKp6vaE9Z8vTvrsj3H2XQaoQYhrnBY/+2dS+2fG15WBlyQdQkiNKhvLjwYeAzCzGXGNbQgDa7oIyIR34r/TgYpm9hvwm6TV8fr4CfFncqxXMf4+vi/g74DYN09tcs65IrAzD8YFiVJMtSbp9QYgr9OxQ4GHgAlmtiwOikg6iDDjbW5mv0p6MWVfiX1sYNPv+R5guJl1lFQTGJHoeoZ9p42ATLOPjSnHtDHuU8D9ZvbsZo2GfRfkd+Ccc64I7fSnqVNkilLcavFU7c3AvSkf7UnIA14aYwtPyrJ/iUjGi5LKRwN/BJBUF2gQyzNFQGbrA+CSpOvMv5O0bz7bFCQe0jnnXCHYmWfG6aSNUtxWZvZ6mrKpkiYT4gjnAGOyaOr/CKepb2TzSMSnYvk0winlaYQIxLQRkISYxGz6PUzS4cBncUa/HPgTYSacyYvAM5JWEc4wrEpXySMUnduZ+D0eOzqPUNwBSCoNlDWz1ZJqAx8DdcxsbTF3LSOPUHTOuYLzCMUdWwVguKSyhOu83Xbkgdg551zh8sF4BxDvgi6xq3o555zLW0m7gcs555zb6fhg7JxzzhUzH4ydc865YubXjIuAJAP+YWZ/ie+7E1bI6lnE+50HNDOzRUW5H/AIRed2Jh6hWIg8QnGnsgY4M64tXWgU+N/MOedKGP8Pe9FYT1jD+YbUDyRVkzQ4JimNl9QqlveMM+hEvRkxXSmRsPQUMAk4UFKnmAY1Q9KD6Tog6cb4+QxJ1yeV3yFplqQPJQ2Q1F1SbUmTkuocImli4f06nHPO5cUH46LzJHCBpMop5Y8Bj5hZc0JaVN8s2joU6B/TntYBDwLtCElMzSWdkVxZUlNCoMWRhCVBL5fUOMYyngU0JoRXNAMws/8QlvVMrPV9MWElLuecc9uBXzMuIjFUoj9wLZC8pOTxQN1E4ASwp6T81oL+zswSS3s2B0aY2UIASa8CbQjZywlHA2+Z2YpY559Aa8KXr7cTS1xKGpq0TV/g4rhU57mE2MXNxISqKwBK71ktny4755zLlg/GRetRwqnlF5LKSpFmzWdJ69n8TEVyAtSK5KpZ7DevFKhMBgN3EdbMnmhmqbGTHqHonHNFxE9TFyEz+wV4A7g0qXgYcHXiTdKp4XlAk1jWBDgoQ7PjgGMkVY1rWncCPk2pMxI4I6Y87QF0JGQ+jwZOk1Q+JjnlJj2Y2WpCytPTbP7lwTnnXBHzmXHR+ztJgy/htPWTMaGpDGHg7EqYmXaWNAUYT4ZkJjP7UdItwHDCTPd9M3s7pc6kmK/8RSzqa2aTASS9A0wFvgMmsHmcy6uEa8nD8jsoT21ybmfiqU07Ok9t2sVIqmhmyyVVIHwRuMLMJsXPugOVzeyO/Nrx1CbnnCs4T21yCX0k1SVck34paSB+C6hNuEvbOefcduSD8S7GzNIuxWNmHbd3X5xzzgV+A5dzzjlXzHwwds4554qZD8bOOedcMfNrxm6reGqTczs/T3PaCp7aVDwkVZf0mqQ5kiZK+kzSDnezk6S2kt4t7n4455wrOB+M86CwgPQQYKSZ1TKzpsB5wAHF2zPnnHMliQ/GeWsHrDWzZxIFZvadmfWWNCppKUskjZHUMEYh9pM0Is6mr02qMyTOrr+MoQuJ8hPijHuSpEFxqUokNZc0VtJUSV9IqhSXsnwhRihOlnRsaqcl7R33NU3S55IaxvJqMTpxkqRnJX0Xl9W8R9J1Sdvfm9xv55xzRcsH47zVIwQ9pNMXuAhAUh2gnJlNi58dBrQnJB/dJalsLL8kzq6bAddK2kdSVeB24Hgza0JYovJGSbsBA4HrzKwRIe1pFfBnADNrQFiX+iVJyaESAHcDk82sIXAr0D+W3wV8EvfzFvD7WP480CUeSynC7P/V1AOWdIWkCZImbFjpy+s551xh8Ru4CkDSk4R4wrXAMcAdkm4CLmHz/N/3zGwNsEbSz0B1YD5hAE5cbz4QOASoCtQFxsRYxd2AzwgZxj+a2XgIkYyxD0cDvWPZLEnfAXVSuno0IbcYM/skDvqVY3nHWP5vSb/G1/MkLZbUOPZ1sqc2Oefc9uODcd6+JA5qAP+/vXsP1qqqwzj+fTp4wwuolaJoSGGmZmDqQGoxyDjeCmfykpmiY6aOFd1GLbtYk800aaZCNoqaNokoaTlO4yUvlNNIiBh4Ix0xRUlxAkWcJPDXH+v3jq+HczjvOXDOzv0+nxmGvdd72WuxXs46a+/9ricizs6Z7EMR8Yaku4FJwHGU2W7Dm03ba4FBksZTZrfj8rX3U5akFHB3RJzQfOA8tdzVgNfXCMXo4bWNmf6OwDUtHMPMzDYSn6Zev3uBzSWd1VQ2uGl7OnAZMDfjEtdnCLA8B+I9gLFZ/iBwoKQPAWTs4e7Ak8BOkvbP8q0lNVKeTsyy3Smnmhd1Olbzc8YDr+TM+gHKLw5IOhTYtuk1twKHAftTohTNzGyAeGa8jZdrNAAACHFJREFUHhERko4GLpF0DrAMWAWcm4/Pk/QareX/3gGcmdGJiyiDMBGxTNIpwAxJm+VzvxsR/5B0PHC5pC0o14snAr8EfiVpIbAGOCUi3sxT3A0XANfmsd4grwdTriXPyPedDSwFVmY9Vku6D1gREWt7aowjFM3qwPd+/L9whOIGkLQTcD+wR0S8VXF1epSD/dqIWCNpHHBFRIzOx95DuVnt2Ih4qqf3coSimVnvOUJxI5N0MnAh8I13w0CcdgVuyoF3NXA6QEYq3g7c2spAbGZmG5cH4z6KiOt5+ytD7wo50I7povxxYOTA18jMzMA3cJmZmVXOg7GZmVnFPBibmZlVrDbXjCVtD9yTuztSFttYBowAXoyIPQewLn8EPh8RK1p47g6U5Sh3ATYBno2II/q5ihvMEYpm9eZ4xW70U4RibQbjXL6x8TWdC4DXI+IiSSModwr3iaRBEbGml3XpzWD6I8oKXJfm8fbpZf06WvlecH+93szMNly7nKbukHRVpiXdlYtoIGl0photkHSrpG2z/H5JP5E0G5gi6dOS5mRK0p9yNoukrZoSlBZI+myWP5vLZiLp5Hzs75J+00XdhlHWrQagETahTvnEkqbm4iCN9/++pAeAY1XSnRaoJD/9TNKj+byO3J+bj5/R9N73SboBWOjUJjOzarXLYDwKmBYRewEreHu96euBczPdaCEl1ahhaER8KiIupiwjOTYixgA3Aufkc74HvBoRH833uLf5oJL2As4HJmTy0hTWNQ24OgfH83MhkVb8JyIOiogbKSuAnRkR4yin5xtOy/rtT1nm8nRJu+VjBwDn5+n7llKbzMysf9TmNHUPFkfEI7k9DxiRKUZDI2J2ll8H3Nz0mplN28OBmZKGUVKVFmf5RMrABUBELO903AnArIh4JR9fZ/3qiLhT0kjKutCHA/Ml7d1Cm2YCSBoKbB0Rf83yG4CjcvtQYB9Jx+T+EMovJquBv0XE4qxDS6lNKhnMXwLo2OZ9LVTRzMxa0S4z43VSlFp4zaqm7cuBqZkhfAYlbQlKCtL61hPt6XGgDNIRcUNEnATMBT5JWXe6uX86ZxY36re+JCYBX4mI0flnt4i4q9PrGxqpTafSTWpTRFwZEftFxH4dg4f01CwzM2tRuwzG64iIV4Hlkg7OopMo4QldGQK8kNuTm8rvAr7c2Glcc25yD3Bc3umNpO06v7GkCZIG5/bWwAeB54B/AntK2ixn8Yd0047lwEpJjRSozzU9fCdwlqRN8v13l7RlN210apOZWUXa5TR1dyZTEpAGA89QZoVduQC4WdILlLSlxnXXHwPT8oaptZRUpFsaL4qIxyRdCMyWtBaYT5l9Nvs4MFVSYyY8PSLmAki6CVgAPJWv7c5pwFWSVlGCKxr33k+nfLXrYZVYp2XA0V29gVObzOydnOg0kJzaVAOStoqI13P7PGBYRHR1s9j63sOpTWZm/ay71Ka2PU1dM0dKeiRn6AdTZuwty9Smp4F7nNpkZjbw2v00dS1ExEzeefd3b1/v1CYzswr5NLX1iaSVwKKq61Gh9wKvVF2JirRz28Htd/s3rP0fiIh1vhvqmbH11aKurnu0C0kPtWv727nt4Pa7/f3Tfl8zNjMzq5gHYzMzs4p5MLa+urLqClSsndvfzm0Ht9/t7we+gcvMzKxinhmbmZlVzIOxmZlZxTwYW69IOkzSIklP59KbtSZpl8yafkLSY5KmZPl2ku6W9FT+3TkkpFYkdUiaL+n23N9N0pxs/0xJm1Zdx/4iaaikWZKezM/BuHbpf0lfz8/9o5JmSNq8zn0v6RpJL+dqho2yLvtaxWX5s3CBpH035NgejK1lkjqAaZTc5T2BE3IpzTpbA3wzIj4CjAXOzjafR1k+dBQlnavuv5hMAZ5o2v8pcEm2fzklrKSuLgXuiIg9gI9R/h1q3/+Sdga+CuwXEXsDHZRUuDr3/a8p6XXNuuvrwyn58KMoOe9XbMiBPRhbbxwAPB0Rz0TEauBGYFLFdepXEbE0Ih7O7ZWUH8Q7U9p9XT7tOrpJw6oDScOBIykpYGQC2ARgVj6ltu2XtA0lX/xqKOlmEbGC9un/QcAWkgYBg4Gl1LjvI+LPwL87FXfX15OA66N4EBgqaVhfj+3B2HpjZ+D5pv0lWdYWJI0AxgBzgB0iYimUARt4f3U163e/AM4B3sr97SlRm2tyv86fg5GU6NFr8zT99MwEr33/R8QLwEWUfPWllEzFebRP3zd019cb9eehB2PrDXVR1hbfjZO0FfA74GsR8VrV9Rkoko4CXo6Iec3FXTy1rp+DQcC+wBURMQZYRQ1PSXclr41OouS37wRsSTk121ld+74nG/X/gQdj640lwC5N+8OBFyuqy4CRtAllIP5tRNySxS81Tknl3y9XVb9+diDwGUnPUi5LTKDMlIfmqUuo9+dgCbAkIubk/izK4NwO/T8RWBwRyyLiv8AtwCdon75v6K6vN+rPQw/G1htzgVF5N+WmlJs5bqu4Tv0qr49eDTwRET9veug2YHJuTwb+MNB1GwgR8e2IGB4RIyj9fW9EnAjcBxyTT6tz+/8FPC/pw1l0CPA47dH/zwFjJQ3O/weNtrdF3zfprq9vA07Ou6rHAq82Tmf3hVfgsl6RdARlZtQBXBMRF1ZcpX4l6SDgL8BC3r5m+h3KdeObgF0pP7SOjYjON37UiqTxwLci4ihJIykz5e2A+cAXIuLNKuvXXySNpty8tinwDHAqZSJT+/6X9EPgeMq3CuYDX6RcF61l30uaAYynxCS+BPwA+D1d9HX+gjKVcvf1G8CpEfFQn4/twdjMzKxaPk1tZmZWMQ/GZmZmFfNgbGZmVjEPxmZmZhXzYGxmZlYxD8ZmZmYV82BsZmZWsf8Bh2hvD92QOZM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23556" name="Picture 4"/>
          <p:cNvPicPr>
            <a:picLocks noChangeAspect="1" noChangeArrowheads="1"/>
          </p:cNvPicPr>
          <p:nvPr/>
        </p:nvPicPr>
        <p:blipFill>
          <a:blip r:embed="rId2" cstate="print"/>
          <a:srcRect/>
          <a:stretch>
            <a:fillRect/>
          </a:stretch>
        </p:blipFill>
        <p:spPr bwMode="auto">
          <a:xfrm>
            <a:off x="381000" y="2286000"/>
            <a:ext cx="4175547" cy="3657600"/>
          </a:xfrm>
          <a:prstGeom prst="rect">
            <a:avLst/>
          </a:prstGeom>
          <a:noFill/>
          <a:ln w="9525">
            <a:noFill/>
            <a:miter lim="800000"/>
            <a:headEnd/>
            <a:tailEnd/>
          </a:ln>
        </p:spPr>
      </p:pic>
      <p:pic>
        <p:nvPicPr>
          <p:cNvPr id="23557" name="Picture 5"/>
          <p:cNvPicPr>
            <a:picLocks noChangeAspect="1" noChangeArrowheads="1"/>
          </p:cNvPicPr>
          <p:nvPr/>
        </p:nvPicPr>
        <p:blipFill>
          <a:blip r:embed="rId3" cstate="print"/>
          <a:srcRect b="50000"/>
          <a:stretch>
            <a:fillRect/>
          </a:stretch>
        </p:blipFill>
        <p:spPr bwMode="auto">
          <a:xfrm>
            <a:off x="4648200" y="2209800"/>
            <a:ext cx="4244132" cy="1905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ICATS vs. Total Waiting List Performance (Comparison)</a:t>
            </a:r>
            <a:endParaRPr lang="en-GB" dirty="0"/>
          </a:p>
        </p:txBody>
      </p:sp>
      <p:pic>
        <p:nvPicPr>
          <p:cNvPr id="4" name="Picture 5"/>
          <p:cNvPicPr>
            <a:picLocks noChangeAspect="1" noChangeArrowheads="1"/>
          </p:cNvPicPr>
          <p:nvPr/>
        </p:nvPicPr>
        <p:blipFill>
          <a:blip r:embed="rId2" cstate="print"/>
          <a:srcRect t="48000"/>
          <a:stretch>
            <a:fillRect/>
          </a:stretch>
        </p:blipFill>
        <p:spPr bwMode="auto">
          <a:xfrm>
            <a:off x="4648200" y="4038600"/>
            <a:ext cx="4244132" cy="1981200"/>
          </a:xfrm>
          <a:prstGeom prst="rect">
            <a:avLst/>
          </a:prstGeom>
          <a:noFill/>
          <a:ln w="9525">
            <a:noFill/>
            <a:miter lim="800000"/>
            <a:headEnd/>
            <a:tailEnd/>
          </a:ln>
        </p:spPr>
      </p:pic>
      <p:pic>
        <p:nvPicPr>
          <p:cNvPr id="22529" name="Picture 1"/>
          <p:cNvPicPr>
            <a:picLocks noGrp="1" noChangeAspect="1" noChangeArrowheads="1"/>
          </p:cNvPicPr>
          <p:nvPr>
            <p:ph idx="1"/>
          </p:nvPr>
        </p:nvPicPr>
        <p:blipFill>
          <a:blip r:embed="rId3" cstate="print"/>
          <a:srcRect/>
          <a:stretch>
            <a:fillRect/>
          </a:stretch>
        </p:blipFill>
        <p:spPr bwMode="auto">
          <a:xfrm>
            <a:off x="533400" y="1905000"/>
            <a:ext cx="4457903" cy="438943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Outpatient (Central) Performance</a:t>
            </a:r>
            <a:endParaRPr lang="en-GB" dirty="0"/>
          </a:p>
        </p:txBody>
      </p:sp>
      <p:pic>
        <p:nvPicPr>
          <p:cNvPr id="18434" name="Picture 2"/>
          <p:cNvPicPr>
            <a:picLocks noChangeAspect="1" noChangeArrowheads="1"/>
          </p:cNvPicPr>
          <p:nvPr/>
        </p:nvPicPr>
        <p:blipFill>
          <a:blip r:embed="rId2" cstate="print"/>
          <a:srcRect t="32201" r="1560" b="34591"/>
          <a:stretch>
            <a:fillRect/>
          </a:stretch>
        </p:blipFill>
        <p:spPr bwMode="auto">
          <a:xfrm>
            <a:off x="1905000" y="1676400"/>
            <a:ext cx="5410200" cy="2514600"/>
          </a:xfrm>
          <a:prstGeom prst="rect">
            <a:avLst/>
          </a:prstGeom>
          <a:noFill/>
          <a:ln w="9525">
            <a:noFill/>
            <a:miter lim="800000"/>
            <a:headEnd/>
            <a:tailEnd/>
          </a:ln>
        </p:spPr>
      </p:pic>
      <p:pic>
        <p:nvPicPr>
          <p:cNvPr id="5" name="Picture 2"/>
          <p:cNvPicPr>
            <a:picLocks noGrp="1" noChangeAspect="1" noChangeArrowheads="1"/>
          </p:cNvPicPr>
          <p:nvPr>
            <p:ph idx="1"/>
          </p:nvPr>
        </p:nvPicPr>
        <p:blipFill>
          <a:blip r:embed="rId2" cstate="print"/>
          <a:srcRect b="67016"/>
          <a:stretch>
            <a:fillRect/>
          </a:stretch>
        </p:blipFill>
        <p:spPr bwMode="auto">
          <a:xfrm>
            <a:off x="457200" y="4343400"/>
            <a:ext cx="4527180" cy="2057400"/>
          </a:xfrm>
          <a:prstGeom prst="rect">
            <a:avLst/>
          </a:prstGeom>
          <a:noFill/>
          <a:ln w="9525">
            <a:noFill/>
            <a:miter lim="800000"/>
            <a:headEnd/>
            <a:tailEnd/>
          </a:ln>
        </p:spPr>
      </p:pic>
      <p:pic>
        <p:nvPicPr>
          <p:cNvPr id="6" name="Picture 2"/>
          <p:cNvPicPr>
            <a:picLocks noChangeAspect="1" noChangeArrowheads="1"/>
          </p:cNvPicPr>
          <p:nvPr/>
        </p:nvPicPr>
        <p:blipFill>
          <a:blip r:embed="rId2" cstate="print"/>
          <a:srcRect t="64231"/>
          <a:stretch>
            <a:fillRect/>
          </a:stretch>
        </p:blipFill>
        <p:spPr bwMode="auto">
          <a:xfrm>
            <a:off x="4724400" y="4343400"/>
            <a:ext cx="4174711" cy="2057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Cancer Waiting Times Performance</a:t>
            </a:r>
          </a:p>
        </p:txBody>
      </p:sp>
      <p:pic>
        <p:nvPicPr>
          <p:cNvPr id="18433" name="Picture 1"/>
          <p:cNvPicPr>
            <a:picLocks noGrp="1" noChangeAspect="1" noChangeArrowheads="1"/>
          </p:cNvPicPr>
          <p:nvPr>
            <p:ph idx="1"/>
          </p:nvPr>
        </p:nvPicPr>
        <p:blipFill>
          <a:blip r:embed="rId3" cstate="print"/>
          <a:srcRect/>
          <a:stretch>
            <a:fillRect/>
          </a:stretch>
        </p:blipFill>
        <p:spPr bwMode="auto">
          <a:xfrm>
            <a:off x="152400" y="2057400"/>
            <a:ext cx="4629150" cy="2743200"/>
          </a:xfrm>
          <a:prstGeom prst="rect">
            <a:avLst/>
          </a:prstGeom>
          <a:noFill/>
          <a:ln w="9525">
            <a:noFill/>
            <a:miter lim="800000"/>
            <a:headEnd/>
            <a:tailEnd/>
          </a:ln>
        </p:spPr>
      </p:pic>
      <p:sp>
        <p:nvSpPr>
          <p:cNvPr id="18435" name="AutoShape 3" descr="data:image/png;base64,iVBORw0KGgoAAAANSUhEUgAAAYAAAAD6CAYAAACoCZCsAAAABHNCSVQICAgIfAhkiAAAAAlwSFlzAAALEgAACxIB0t1+/AAAADh0RVh0U29mdHdhcmUAbWF0cGxvdGxpYiB2ZXJzaW9uMy4xLjMsIGh0dHA6Ly9tYXRwbG90bGliLm9yZy+AADFEAAAgAElEQVR4nOzdd3iUVfrw8e+ZSS+E9EYJAUJJBRICSC8BJcG6dgGVoqtr764Nf+6uylpwXxVQUHRV1i4gCEgJKhKChCTUkAIJ6QkJIb2c948ZxhAmEDJJJuV8rivXZJ56D+W555zzPPcRUkoURVGUnkdj7gAURVEU81AJQFEUpYdSCUBRFKWHUglAURSlh1IJQFEUpYdSCUBRFKWHumQCEEKsEkLkCyGSGy1zEUJsEUKk6F+d9cuFEGKZEOK4ECJRCDGymWOOEkIk6bdbJoQQbfeRFEVRlJYQl3oOQAgxETgLrJFSBumXvQYUSyn/JYR4CnCWUj4phLgK+BtwFRAJvC2ljDRyzDjgQeB34EdgmZRy46WCdXNzk35+fpfz+RRFUXq0ffv2FUop3Y2ts7jUzlLKWCGEX5PFVwOT9b9/DOwAntQvXyN1WeV3IURvIYS3lDLn3I5CCG+gl5Ryt/79GuAa4JIJwM/Pj/j4+EttpiiKougJIU40t661YwCe5y7q+lcP/XJfILPRdln6ZY356pdfbBtFURSlnbX1ILCxvvymfUwt2ebPjYVYJISIF0LEFxQUmBScoiiK8qfWJoA8fVfOuS6dfP3yLKBvo+36ANlN9s3SL7/YNgZSyhVSynApZbi7u9FuLEVRFKUVWpsAfgDm6X+fB3zfaPlc/d1AY4DSxv3/YOgyKhNCjNHf/TO30f6KoihKB2nJbaCfA7uBIUKILCHE3cC/gBlCiBRghv496O7oSQOOAyuBvzY6TkKjw94LfKDfLpUWDAAriqIobasldwHd0syqaUa2lcB9zRwnrNHv8UBQC2NUFEVR2oF6ElhRFKWH6hEJ4P9tP86+E6fNHYbSjvLOVPHJ7gyqauvNHYqidBmX7ALq6kora/notwxe/+ko04Z68GjUEIb79DJ3WEobKS6v4f2dqXz8WwbVdQ00SJg3zs/cYSlKl9DtWwBOtpbsfHwyj88cwt6MYq5atov7P/uD1IKz5g5NMUFZVS1vbjnGxNe2s3JXGrODvfF3s2d9YrN3FCuK0kS3bwEA2FlZcN+UQdw+pj8rY9NY9Ws6PyblcMOoPjwwbTB9nO3MHaLSQpU19azZncF7O1MpqahlVqAXj0QFEODpyDs/p/DvLcfILqnEp7etuUNVlE7vksXgOpPw8HDZFrWACs9W8+72VD7dcwIk3BrZj79OGYiHo00bRKm0h5q6BtbuPck7246TX1bNxAB3HosKIKRPb8M26YXlTFm6g7/PHsaCCf5mjFZROg8hxD4pZbjRdT0xAZyTXVLJO9tS+F98FlZaDfOv8GPxRH9621m12TkU09Q3SL7bf4o3tx4j63QlEX7OPBY1hEh/V6PbR7+zC60QfH//+A6OVFE6J5UALiG9sJy3th7jhwPZOFhbsGiCP3eOH4CDdRfpIZMSitMgJwGy90N2AuQdhLqqRhs1KsFkmH7B2LKmy7lwebPbGlneym0lguq6esqq6qhtkFhqNTjaWGBtYfHnUZp+DgHFNRacPCsY2s8LG7teYGUHVvZgaa97tbIDKwew1C+3cmh+G60litLVqQTQQkdyz/DvzcfYcigPV3sr7p08kNvH9MfGUttu57xsxi72OYlQXapbr7UCzyDwDgFrxz/3ae5Yul+MLGtueftuKyXkllaSdKqU4vIanGwtCPJ1ok9vW8RF9wdkAxUVZew9mslgZw0+dvVQUwE15VBbATVnQTbQYhpLfULQ/1jaNZMwjCUW++YTj4V1kwSoKO1HJYDLtP/kaf69+Ri/HC/E28mGv00dzF/C+2Cp7eCbplp6sfcJA+8w3av7MLDoml1YcenFLP3pKHEZxfRxtuWh6QFcO8IXrebyLpbXvfsrlbUNbHxwwvkrpIS6an1CKNe91ugTQ+MkYUgaTbap1S8/91PbaN+GupYHKLRNkor9pZPGxRKRlYPu1cJGJRblAioBtNJvqYUs/ekof5wsob+rHY/MCCAmxAfNZV6QWqSHXewbS8oqZenmo+w8VoC7ozUPTB3ETRH9sLJoXcJd9Us6S9YfYusjkxjk4dDG0TajruYSSaJpUmm6TTP71Fe3PAahadIqaZQcziWTpussmySRpt1iqiusy1MJwARSSrYdyWfp5mMczjnDEE9HHo0KYMZwT1o9lXEPvtg3lpJXxhtbjrExOZfedpbcO2kgc8f6YWtlWpdb3pkqxvzzZx6cNpiHpge0UbRmUl93idaKsRbK2QuTjOHnrO7nclosWisjCaNp0jCWdJp2kzVaZ2kHmm7/GFKnoBJAG2hokGxIyuHNLcdIKywntG9vHosKYPwgt4snAnWxv0BmcQVvbj3Gd/tPYWup5e4J/iyYMIBeNm33TfOm5bspPFvN1kcmtT5Rd2d1NU1aI5dIGkaTS6OWzbn3zc/tdCFjycRoi6RJArGw1o3lyAZo0L/Kev37+kbvZZP3jdc3GNn+3HvZzPEudr52Pp6dK9z3e6v+qi+WALrIbS7mp9EIYkJ9uDLIi2/+OMXbP6dwx4dxjPF34fGZQxjV3+XPi332fv0Fv5mLffD1PeZi31jemSre2ZbC2r2ZaIRgwQR/7pk0EBf7tv/8MaE+/P27ZI7kljHMW5X+uICFle7H1rntjikl1FYa6epq0lJpuvy85HIWzuadn1zqKtsuRmOEVtd9ptG/Gt5rmrw/t15zmdtrQWNhZPvLOJ5N+/wbVi2AVqqurWP9jl/Zt3s7/WuOMdHhFAENaWhrzug26IHf7JtzWl+v56PfMqhvkNwU0Ze/TR2Ml1P7PXhXdLaa0f/4mcUT/Xli1tB2O4/SARrqzx8fqa1s4QW0Jeu7f+tQtQBMZeSbvXVOItdXl3I9UG9pyeGqfnxeF4HwHcHESTPoGzCyR17sGyurquXDX9L5YFc65TV1XBvmy0PTA+jn2v6lN1wdrBk30JX1iTk8PnOI6gbqyjT6b8Dt9C24J1MJoKkWdeMEnteNo3UfRt9awU+70vjwl3Se+6SI60ce5sHpPbPOUFWtvl7PjlRON6nX05FiQn144qtEErNKCe3b+9I7KEoPY1IXkBDiQWAhukcxV0op3xJCrAWG6DfpDZQ0ng2s0b4ZQBlQD9Q110RprM27gFp6sfcZ0eJunMKz1by3I5VPfj+BlJJbR/fjvqmDekSdoZq6BtbGZ/LOzynN1uvpSKUVtYS/soX54/x4dvZws8SgKObWLncBCSGCgC+A0UANsAm4V0qZ0mibf6ObGH6Jkf0zgHApZWFLz2lSAmiHi/3F5JRWsuzn4/wvPhNLreDOKwZ02zpD5+r1vPXzMTKLKwnv78xjM4cwppl6PR1pwcd7OZh9hl+fnNo+z28oSifXXmMAw4DfpZQV+pPsBK4FXtO/F8CNwFQTzmG6uhr47/WQfeCi3ThtPUDr7WTLP68LZvFEf97aeoz3d6by6e4TLJrYxeoMXYSUkk3Jubyx5Rgp+WcJ9OnF6juDmBzg3mn63KNDfNh6OJ99J08T4edi7nAUpVMx5SqUDLwihHAFKoGrgMZfzycAeY1bBE1IYLMQQgLLpZQrjG0khFgELALo16/f5UdpYaW7d9hMt176udnz1s0juGfyQN7YfIx/bznG6t8y+GtnrDPUQlJKYlN0T0knnSploLs97942klmBXp3uW/b04Z5YW2hYfyBbJQBFacLUMYC7gfuAs8AhoFJK+bB+3XvAcSnlv5vZ10dKmS2E8AC2AH+TUsZe7Hyd6TbQ1krILOHfm4+yK6UQr142PDDNTHWGWqlxvR7f3rY8PCOAa8J8sOjE8d/76T72ZpxmzzPTLruukKJ0dRfrAjLpf62U8kMp5Ugp5USgGEjRn9ACuA5Ye5F9s/Wv+cC36MYSur2wvr355O5IPl84Bl9nW575Nonpb+zku/2nqG/ovM9kJJ8qZf7qOG5cvpv0onKWXB3ItscmccOoPp364g+6u4EKz1azJ63I3KEoSqdi0v9c/bd3hBD90F3wP9evmg4ckVJmNbOfvRDC8dzvQBS6LqUeY+xAV766Zyyr5odjZ2XBQ2sTuOrtXfx0MJfO9HDe8fwy/vrffUS/8wsJmSU8deVQYh+fwtyxflhbdI3uqylDPLCz0rJOzResKOcxdSTya/0YQC1wn5TytH75zfyZDABdlw/wgZTyKsAT+FY/UGgBfCal3GRiLF2OEIKpQz2ZHODBj8k5vLH5GIs/2UdoHycemznk0nWG2lFmcQVvbU3h2/1Z2FpqeWDa4Dav19NRbK20zBjuycbkXJZcHdRlutsUpb2pUhCdSF19A9/sP8XbW1M4VVJJ5ABdnaHwDhy8zD9TxTvbjvPF3pMIIZg3tj/3TBqIq4N1h8XQHrYcymPhmnhW3xnBlCEe5g5HUTqMKgXRRVhoNdwY3perw3z4Ii6Td7Yd54b3dzN1qAePRgUQ6OPUbuc+V6/n490Z1NV3TL2ejjQxwA1HGwvWH8hRCUBR9FQC6ISsLbTMG+fHX8L78PFvJ3h/Zyqzl/3C7BBvHpkRwED3tpvkxFi9ngenD6a/q32bnaMzsLbQMivQi03JuVTVBnXJ228Vpa2pBNCJ2VlZcO/kgdwa2Y8P9HWGNiblcP3IPibXGaqqreeT3Sd4d8dxTlfUMjPQk0ejhnR4vZ6OFB3qw5f7sog9VkBUoJe5w1EUs1MJoAtwsrXk0aghzBvnZ6gz9F3CqVbVGaqpa+B/8Zm8sy2FvDPVTBjsxmNRQ3pEsbRxA11xsbdiXWKOSgCKgkoAXYqbgzXPRQ9nwYQBLPv5OP/dc5K18ZnMHzeAeyZdvM5QfYPk+4RTvLn1z3o9b988olPU6+kolloNs4K8+PaPU1TU1GFnpf75Kz2buguoC8soLOetrcf4/kA2DlYWLJzoz11N6gxJKfnpYC7/3vxnvZ7HooYweUjnqdfTkXanFnHLyt/5z60jiA7xMXc4itLu1JzA3dzR3DL+vfkomw/l4WJvZagztCe9mH9vPkpiVin+7vY8OmMIVwZ1vno9Ham+QTLmnz8zqp8z798xytzhKEq7U7eBdnNDvBxZMTfcUGfo/zYc5s0txyivqce3ty2v3xDCtSN8O33Jho6g1QhmB3vzWdxJyqpqceyCD7YpSltRCaAbOVdnaHdqEZ/FnSS8vzM3j+7bZUo2dJSYUG8++i2DLYfyuG5kH3OHoyhmoxJANzR2oCtjB/acwd3LNaKvM769bVmfmKMSgNKjqT4BpcfRaASzQ7yJPVZASUWNucNRFLNRCUDpkWJCfKhr0N0hpSg9lUoASo8U5NuL/q52rDuQY+5QFMVsVAJQeiQhBDEhPvyWWkjh2Wpzh6MoZqESgNJjRYd60yBhY5JqBSg9k0oASo81xNORwR4OrEtUCUDpmUydEvJBIUSyEOKgEOIh/bIXhRCnhBAJ+p+rmtl3lhDiqBDiuBDiKVPiUJTWEEIQE+rD3oxickurzB2OonS4VicAIUQQsBDdZO6hQLQQYrB+9ZtSyjD9z49G9tUC/w+4EhgO3CKEGN7aWBSltaJDvJESNqhuIKUHMqUFMAz4XUpZIaWsA3YC17Zw39HAcSllmpSyBvgCuNqEWBSlVfzdHQj06cW6A2rCeKXnMSUBJAMThRCuQgg74Cqgr37d/UKIRCHEKiGEs5F9fYHMRu+z9MsUpcNFh/iQkFlCZnGFuUNRlA7V6gQgpTwMvApsATYBB4A64D1gIBAG5AD/NrK7sXKURsuSCiEWCSHihRDxBQUFrQ1XUZoVHeINwHo1GKz0MCYNAkspP5RSjpRSTgSKgRQpZZ6Usl5K2QCsRNfd01QWf7YWAPoARtvgUsoVUspwKWW4u7u7KeEqilF9XewI69ub9YmqG0jpWUy9C8hD/9oPuA74XAjh3WiTa9F1FTW1FxgshBgghLACbgZ+MCUWRTFFTKgPB7PPkFpw1tyhKEqHMfU5gK+FEIeAdcB9UsrTwGtCiCQhRCIwBXgYQAjhI4T4EUA/aHw/8BNwGPiflPKgibEoSqvNDvZGCFivSkMoPYhJ5aCllBOMLLujmW2z0Q0Un3v/I3DBLaKKYg5eTjZE+LmwLjGbB6YN6pHTZSo9j3oSWFH0YkK8OZ5/lqN5ZeYORVE6hEoAiqJ3ZbA3GtUNpPQgKgEoip6bgzXjBrqxLjEbKY3elawo3YpKAIrSSEyoNyeKKkg+dcbcoShKu1MJQFEamRnohYVGsE49E6D0ACoBKEojve2smBjgzobEHBoaVDeQ0r2pBKAoTcSEenOqpJL9mafNHYqitCuVABSlienDPLGy0Kj5gpVuTyUARWnC0caSqUM82JCUQ73qBlK6MZUAFMWI6FBvCsqqiUsvNncoitJuVAJQFCOmDvXAzkqr7gZSujWVABTFCDsrC6YN82RTci619Q3mDkdR2oVKAIrSjJgQb4rLa/gttcjcoShKu1AJQFGaMWmIO47WFqxX8wUr3ZRKAIrSDGsLLVGBXmw6mEt1Xb25w1GUNqcSgKJcRHSoN2VVdcQeKzR3KEoP9fFvGdz32R9U1bb9lxBTp4R8UAiRLIQ4KIR4SL/sdSHEESFEohDiWyFE72b2zdDPHJYghIg3JQ5FaS/jB7nR285SzResmEVtfQMrYtMoOFONjaW2zY/f6gQghAgCFqKb9D0UiBZCDAa2AEFSyhDgGPD0RQ4zRUoZJqUMb20citKeLLUargzyYsuhPCprVDeQ0rF+TMrhVEkliyb6t8vxTWkBDAN+l1JW6Of43QlcK6XcrH8P8DvQx9QgFcWcYkJ8qKipZ/vRfHOHovQgUkqW70xjoLs9U4d6tMs5TEkAycBEIYSrEMIO3Xy/fZtscxewsZn9JbBZCLFPCLHIhDgUpV1F+rvi5mDNOnU3kNKBfjleyKGcMyyeOBCNpn3mqG71pPBSysNCiFfRdfmcBQ4A5775I4R4Vv/+v80c4gopZbYQwgPYIoQ4IqWMbbqRPjksAujXr19rw1WUVtNqBLODvfhibyZnq+twsG71fxtFabEVsWl4OFpz9QifdjuHSYPAUsoPpZQjpZQTgWIgBUAIMQ+IBm6TzcytJ6XM1r/mA9+iG0swtt0KKWW4lDLc3d3dlHAVpdViQn2ormtg66E8c4ei9AAHs0vZlVLI/Cv8sLZo+8Hfc0y9C8hD/9oPuA74XAgxC3gSmCOlrGhmP3shhOO534EodF1KitIpjeznjLeTjbobSOkQK2PTsLfScltk/3Y9j6nPAXwthDgErAPuk1KeBv4DOKLr1kkQQrwPIITwEUL8qN/PE/hFCHEAiAM2SCk3mRiLorQbjUYQHeLNzmMFlFbUmjscpRvLOl3BusQcbhndDydby3Y9l0mdmVLKCUaWDWpm22x0A8VIKdPQ3TqqKF1GdIgPK3el89OhXG4Mb3q/g6K0jVW/ZCCAu8YPaPdzqSeBFaWFQvo40c/FTt0NpLSb0opavth7kphQH3x627b7+VQCUJQWEkLXDfRbahFFZ6vNHY7SDX265wQVNfUsnNA+D341pRKAolyGmFAf6hskG5NzzR2K0s1U1daz+tcMJga4M9ynV4ecUyUARbkMQ70cGehur+4GUtrcd/tPUXi2msXtVPbBGJUAFOUyCCGICfVhT3oxeWeqzB2O0k00NEhW7Eoj0KcX4wa6dth5VQJQlMsUHeKDlLAhMcfcoSjdxNbDeaQVlLNooj9CtE/ZB2NUAlCUyzTIw4Fh3r1UN5DSZlbEpuHb25bZwd4del6VABSlFaJDvPnjZAlZp40+7K4oLbbvxGniT5xmwYQBWGg79pKsEoCitEJMiK5Al+oGUky1IjYVJ1tLszxcqBKAorRCP1c7Qvs4sU51AykmSCs4y+ZDedwxpj/2ZqgyqxKAorRSTKgPyafOkF5Ybu5QlC5q5a50LLUa5o3zM8v5VQJQlFaaHaIbsFuvSkMorVBQVs3Xf2Rx/cg+uDtamyUGlQAUpZW8nWyJ8HNmvRoHUFphze4MausbWDih/Yu+NUclAEUxQUyoD0fzyjiWV2buUJQupLy6jjW7TzBjmCf+7g5mi0MlAEUxwZVB3miE6gZSLs//4jMpraxl8aSBZo1DJQBFMYG7ozVjB7qyLjGHZmY/VZTz1NU38OEv6YT3d2ZUf2ezxqISgKKYKDrEh/TCcg5mnzF3KEoX8GNyLlmnK1nUgUXfmmPqnMAPCiGShRAHhRAP6Ze5CCG2CCFS9K9GU5wQYp5+mxT9JPKK0iXNCvTCQiPUMwHKJUkpWb4zFX93e6YP8zR3OK1PAEKIIGAhMBrd9I7RQojBwFPAz1LKwcDP+vdN93UBXgAi9fu/0FyiUJTOztneivGD3Vh/QHUDKRf3W2oRB7PPsGiCPxpNxxV9a44pLYBhwO9SygopZR2wE7gWuBr4WL/Nx8A1RvadCWyRUhbrJ5LfAswyIRZFMauYEB9OlVSyP7PE3KEondjy2DTcHKy5ZoSvuUMBTEsAycBEIYSrEMIO3YTvfQFPKWUOgP7Vw8i+vkBmo/dZ+mWK0iXNCPTESqtR8wUrzTqcc4bYYwXceYUfNpZac4cDmJAApJSHgVfRfXvfBBwA6lq4u7G2j9G2sxBikRAiXggRX1BQ0KpYe5qzNWfZn7+f3HI1bWFH6WVjyeQh7mxIzKG+QXUDKRdaEZuGnZWW2yP7mzsUA5OqD0kpPwQ+BBBC/APdN/k8IYS3lDJHCOEN5BvZNQuY3Oh9H2BHM+dYAawACA8PV/+zmqhrqON4yXESCxJJKkwiqSCJtNI0pD6fett7E+YRxgiPEYzwGMHg3oPRajrHt4/uJjrUh82H8tibUcwY/46b1Unp/LJLKll3IJu5Y/1wsrM0dzgGJiUAIYSHlDJfCNEPuA4YCwwA5gH/0r9+b2TXn4B/NBr4jQKeNiWWnkBKSV5FnuFin1iQyOHiw1TWVQLQ27o3wW7BzBwwk6HOQzl19hT78/ezL3cfG9M3AmBvaU+IWwgjPEYQ6hFKqHso9pb25vxY3cb0YR7YWmpZn5itEoBynlW/pCOBu8b7mTuU85haf/RrIYQrUAvcJ6U8LYT4F/A/IcTdwEngLwBCiHDgHinlAillsRDiZWCv/jhLpJTFJsbS7ZTXlnOw8CCJhYkkFSSRVJhEQaWuG8xSY8kwl2FcN/g6gt2CCXELoY9jnwumk7t9+O1IKckuz2Z//n4S8hPYn7+f9w68h0SiERoCnAMIc/+zleDt0LGzEnUXdlYWTBvmwcakXF6MCezwyT2Uzqm0spbP404SHeJNH2c7c4dzHtGVblsLDw+X8fHx5g6jXdQ31HO85LiuG0f/7T6tNI0G2QBAP8d+BLsHGy72Q1yGYKW1avX5ymrKSCxINCSFxMJEQ0vC086TER4jDF1HAc4BWGg6vlZ5V7QpOZd7Pt3HJ3ePZsJgd3OHo3QC7+44zmubjrLhgfEE+jh1+PmFEPuklOHG1qn/1WaSV56nu9Drv90fLDpouAA7WTsR5BbEjP4zCHbTXfR72/Ru0/M7Wjlyhe8VXOF7BaAbSzh2+th5rYRNGZsAsLWwJcQtxJAQQtxDcLRybNN4uovJQ9xxsLZg3YFslQAUquvqWf1rBhMGu5nl4n8pKgF0gIraCg4WHTQM0iYWJpJfoRsbt9BYMNR5KNcMukb37d49hH6O/S7oymlvFhoLhrsOZ7jrcG4bdhsAOWdz2J+/n/35+zlQcICVSStpkA0IBIOdB5/XSvCx9+nwmDsjG0stUcM92ZScy/9dE4yVheoG6sm+359NQVk1b9wYau5QjFIJoI3VN9STVppm6MZJKkzieMlxQ1dOH4c+jPIcRYhbCMHuwQx1GYq11jyTQVyKt4M33g7eXOV/FaAbk0gsSDS0ENanrWft0bUAeNh6EOoRahhHGOIyBEtN57nboSPFhPrwzf5T7EopYFoneNxfMY+GBsmKXWkM9+7F+EFu5g7HKJUATFRQUXDeIO3BooOU1+qmCOxl1Ytgt2Cm9ptKsFswQW5BuNi4mDni1rO3tGesz1jG+owFdMkupSTF0EpIyE9gy4ktgK7bKMgtyDC4HOoRSi+rXuYMv8NcMcgNJ1tL1ifmqATQg207ks/x/LO8fXNYp20dqwRwGSrrKjlUdMjQjZNUmGR42MpCWBDgEkC0fzSh7qEEuwXTv1f/TvsX3xa0Gi1DXYYy1GUotwy9BYDc8lwSChIMrYRVyauol/UIBAN7D/zzmQT3EUbvWuoOrCw0XBnkxboD2VTV1neapz6VjrUiNg3f3rZcFdx576pTCaAZDbKB9NL0Px+wKkwi5XQK9bIeAF8HX8Lcwwgepuu3H+oyFBsLGzNHbX5e9l7Msp/FLD9daaeK2gqSCpMMLYRN6Zv46thXALjauJ43jjDMZRiW2u7RbRQd4sMXezPZcTSfWUGd9wKgtI/9J08Tl1HMc9HDsezEtwOrBKBXWFlo6MZJLEzkYOFBztaeBcDR0pEgtyDuDr6bELcQgtyCcLVVD/q0hJ2lHZHekUR6RwK6bqPU0lRDC2F//n62ntwKgLXW+rxuozCPMJysO9+dEy0xxt8FNwcr1h3IUQmgB1oRm0YvGwtujuhr7lAuqkcmgKq6Kg4XHz6vfEJ2ua6Il1ZoCXAOYLb/bN0tmO7B+PXyQyM6bxbvSrQa3Z9vgHMANw65EdCNozQeR/j44Md8mPwhAP5O/ue1Esxxh1RrWGg1XBnkzZf7MimvrsPeukf+V+uR0gvL2XQwl79OHtjp/947d3RtQEpJ+pn0P7/dFySScjqFOqmrW+dj70OwezC3DrvV0JVja2Fr5qh7Fnc7d6L8oojyiwJ0Yy3JhcmGVsLmE5v5OuVrAFxsXAhzDzMkhOGuw016IK49xYT68MnvJ9h6OI+rw1Sx257ig11pWGo0zBvnZ+5QLqnbJ4C6hjr+8sNfqGmowd7SniC3IO4MutPw7d7NtnPentWT2VrYEuEVQYRXBKAbj0krSWN/wXV6pGQAACAASURBVJ8PqW3L3AaAlcaKQLdAwjzCCPcMZ7zv+E7TWgvv74xXLxvWHchRCaCHKDxbzVf7srhupC8ejp1/TLDbJwBLrSVLJy2lr2NfBjgNUJUwuyCN0DDIeRCDnAfxl4C/ALoxm4R8/d1GBfv55NAnrE5ezZV+V/LK+Fc6xWCyRiOYHeLNJ7tPUFpZi5Ot+WNS2tea3zKormtgwQTzz/fbEt0+AQBM6TfF3CEobczN1o3p/aczvf90QDeu8+nhT3n7j7c5U3OGNya/gZ2l+QtvRYd48+Ev6Ww+mMtfwjv3gKBimoqaOtb8foIZwz0Z5OFg7nBapHO0lRXFRDYWNiwIXsBL415id85uFm5eSEmV+adnDOvbmz7OtqxPzDF3KEo7+zI+i5KKWhZP7Brf/kElAKWbuW7wdbwx6Q2OFB9h/qb5Zp8VTQhBTKgPvxwvpLi8xqyxKO2nrr6BD35JY2S/3oT7dZ2n/VUCULqdaf2n8f6M98mtyGXuxrmkl6abNZ7oEG/qGySbktUUnd3VxuRcMosrWTRxoLlDuSwqASjdUoRXBKtmrqK6vpp5G+dxsPCg2WIZ7t0Lf3d7NWF8NyWlZEVsGv5u9swY3rVqP5mUAIQQDwshDgohkoUQnwshbIQQu4QQCfqfbCHEd83sW99oux9MiUNRjBnuOpw1V67B1sKWu366iz05e8wShxCC6BAffk8vIv9MlVliUNrP7rQikk6VsmCCP1pN539IsbFWJwAhhC/wABAupQwCtMDNUsoJUsowKWUYsBv4pplDVJ7bTko5p7VxKMrF9O/VnzVXrsHHwYd7t95rqFba0WJCvJESfkxSg8HdzYrYNNwcrLhuZNd71sPULiALwFYIYQHYAYY2rhDCEZgKGG0BKEpH8bT35KNZHxHoGshjOx8zFKPrSIM9HRnq5ajuBupmjuSeYcfRAuaN9euSVV9bnQCklKeApegmfs8BSqWUmxttci3ws5TyTDOHsBFCxAshfhdCXNPaOBSlJZysnVgRtYJxPuN4afdLrExcSUfPhx0T6kP8idNkl1R26HmV9rMiNg1bSy13jO1v7lBaxZQuIGfgamAA4APYCyFub7TJLcDnFzlEP/1ExbcCbwkhjA6fCyEW6RNFfEFBQWvDVRRsLWxZNnUZs/1ns2z/Ml6Pf90wU1tHiA7RVQXdoFoB3UJOaSU/JGRzU0Rfett1znpUl2JKF9B0IF1KWSClrEXX1z8OQAjhCowGNjS3s5QyW/+aBuwARjSz3QopZbiUMtzdXU2yrZjGUmPJP8b/g9uG3cYnhz7h77/8ndqG2g45d39Xe0L6OLEuUd0N1B2s/jUDCdw9foC5Q2k1UxLASWCMEMJO6OrzTgMO69f9BVgvpTR6y4MQwlkIYa3/3Q24AjhkQiyK0mIaoeHJiCe5P+x+1qWt46HtD1FZ1zHdMtEh3iRmlXKiqLxDzqe0jzNVtXy25yRXBXvT18X8JUday5QxgD3AV8AfQJL+WCv0q2+mSfePECJcCPGB/u0wIF4IcQDYDvxLSqkSgNJhhBAsDl3Mc2OeY1fWLhZvWUxpdWm7n3d2iA+AGgzu4j7bc5Kz1XVdquyDMaKjB8JMER4eLuPj480dhtLN/JTxE0/teooBTgNYPn057nbt29V4/Xu/UV5dx6aHJrbreZT2UVPXwITXtjHIw4H/Lhhj7nAuSQixTz/eegH1JLDS4830m8m7094lqyyLOzbewckzJ9v1fDEh3hzJLSMlr6xdz6O0j+8TTpF3prrLlX0wRiUARQHG+oxl1cxVlNeWM3fjXI4UH2m3c10V7I0QsE51A3U5DQ26sg9DvRyZOLjrTyalEoCi6AW5BfHxlR9jqbXkzk13sjd3b7ucx6OXDWMGuLI+MbvDn0VQTLPjWD4p+WdZPMm/S8xNfSkqAShKI/5O/nxy5Se427lzz5Z72H5ye7ucJybUh7SCcg7lNPecpNIZLd+Zho+TDdH6wfyuTiUARWnCy96Lj2d9zBCXITy842G+O9721UxmBXmh1Qh1N1AXkpBZwp70Yu4aPwBLbfe4dHaPT6EobczZxpkPoj5gtNdonvv1OVYnr27T47vYWzF+kBvrDqhuoK5iRWwqjjYW3Dy6n7lDaTMqAShKM+ws7fjPtP8w028mb+x7gzfi32jTi3V0iDdZpys5kNX+zx8opjlRVM6m5FxuH9MfB+vuM5W6SgCKchFWWitenfAqNw25idUHV/PCby9Q11DXJseOCvTCSqtRE8V0AR/sSsdCo+HOcX7mDqVNqQSgKJeg1Wh5NvJZ7gm9h2+Pf8ujOx6lur7a5OM62VoyMcCdDYk5NDSobqDOquhsNV/uy+SaET549LIxdzhtSiUARWkBIQT3hd3HU6OfYlvmNu7Zcg9lNaY/yBUT6k3umSriT5xugyiV9rBm9wmqahtY1MXLPhijEoCiXIbbht3GqxNeJSE/gbt+uovCykKTjjd9mCc2lhrWqwqhnVJlTT1rdmcwfZgHgzwczR1Om1MJQFEu01X+V/HOtHfIKM1g3sZ5ZJVltfpY9tYWTBvqyY9JOdTVd9zcBErLfLUvk9MVtd2i7IMxKgEoSiuM9x3PyqiVlFSXMHfjXI6dPtbqY0WHeFN4toY96cVtGKFiqvoGycpd6YT17U2En7O5w2kXKgEoSiuFeYTx8ayPEQjmb5rP/vz9rTrOlKEe2Ftp1d1Ancym5FxOFleweGL3KPtgjEoAimKCQc6DWHPVGlxsXFi0eRGxWbGXfQwbSy0zhnuy6WAuNXWqG6gzkFKyIjYVP1c7ogK9zB1Ou1EJQFFM5Ovgy8ezPmaA0wAe2PYA61LXXfYxYkJ9KKmo5dfjpg0qK21jT3oxB7JKWTDBH62me377B5UAFKVNuNq6smrmKkZ5juKZX57h00OfXtb+Ewa708vGQnUDdRLLd6biam/FDaP6mDuUdmVSAhBCPCyEOCiESBZCfC6EsBFCfCSESBdCJOh/wprZd54QIkX/M8+UOBSlM3CwcuDd6e8yvd90Xt37Ksv+WNbi0hFWFhpmBXmx+VAeVbX17RypcjHH8srYfrSAuWP9sLHUmjucdtXqBCCE8AUeAMKllEGAFt1cwACPSynD9D8JRvZ1AV4AIoHRwAtCiO45zK70KNZaa5ZOWsr1g69nZdJKXv79ZeobWnZBjwn14Wx1HTuOFrRzlMrFrIhNw9ZSy9yx/c0dSrsztQvIArAVQlgAdkBL268zgS1SymIp5WlgCzDLxFgUpVPQarS8MPYFFgQv4MtjX/J47OPU1Ndccr+x/q642luph8LMKLe0iu8TTnFjeB+c7a3MHU67a3UCkFKeApYCJ4EcoFRKuVm/+hUhRKIQ4k0hhLWR3X2BzEbvs/TLLiCEWCSEiBdCxBcUqG9GStcghODBkQ/yWPhjbDmxhb/+/FfKa8svuo+FVsOVwV78fDifipq2KTinXJ7Vv6ZT3yBZMKH7lX0wxpQuIGfgamAA4APYCyFuB54GhgIRgAvwpLHdjSwz2lkqpVwhpQyXUoa7u7u3NlxFMYt5gfN4ZfwrxOfGc/dPd1NcdfGHvaJDfKisrefnw/kdFKFyTllVLZ/tOclVwd70dbEzdzgdwpQuoOlAupSyQEpZC3wDjJNS5kidamA1uj7+prKAvo3e96Hl3UeK0qXMGTiHt6a8xfGS48zbOI+cs83PAhbh54JnL2t1N5AZfB53krLqOhZ307IPxpiSAE4CY4QQdkL3mNw04LAQwhtAv+waINnIvj8BUUIIZ31LIkq/TFG6pcl9J7N8xnKKKou4fePtpJakGt1OqxFcFezNjmMFnKmq7eAoe66augZW/ZLBWH9Xgvs4mTucDmPKGMAe4CvgDyBJf6wVwH+FEEn6ZW7A/wEIIcKFEB/o9y0GXgb26n+W6JcpSrc1ynMUq2etpkE2MG/TPBILEo1uFxPqQ01dA1sO5nVwhD3XDweyyT1TxaJJPaPv/xzRleYjDQ8Pl/Hx8eYOQ1FMklmWyaLNiyiqKuKtyW8xznfceeullIx/dTsBng6svtNYD6rSlqSUzHprFwCbHprQ7er+CCH2SSnDja1TTwIrSgfr69iXT676hH6O/bhv231sSt903nohBNGh3uxKKeR0+aVvH1VMs+NYAUfzyljUjYu+NUclAEUxAzdbN1bNWkWIWwhPxD7BF0e+OG99TIgPdQ2Snw7mminCnmPFzjS8etkQE+pj7lA6nEoAimImvax6sXzGcib1mcQre17hvYT3DKUjAn16McDNnnXqobB2lZhVwu60Iu4a74eVRc+7HPa8T6wonYiNhQ1vTnmTOQPn8O6Bd/ln3D9pkA26bqAQb3anFlFQZvoE9Ipxy2PTcLS24JbR/cwdillYmDsAU9XW1pKVlUVVVZW5Q1F6IBsbG/r06YOlpWWrj2GhseDlK17G2dqZjw99TElVCa+Mf4WYUB/e2Xacjck5zB3r13ZBKwCcLKpgY1IOCyf642jT+r+/9nKm5gx7c/cSlxPH6erTvDbxtTY/R5dPAFlZWTg6OuLn59fjBnAU85JSUlRURFZWFgMGDDDpWBqh4bGIx3CxdeHNfW9ypuYMb0x+gwBPB9YdyFYJoB18+EsaWo3gritM+7trK5V1lezP38+enD3sydnD4eLDNMgGbLQ2hHuFU99Qj1bTttVJu3wCqKqqUhd/xSyEELi6utKWNaruCrqL3ta9eWn3SyzcvJAZgY/y/7blkFNaibeTbZudp6crLq9hbXwmV4f54tnLxiwx1DbUklyYzO85vxOXE8eBggPUNtRiISwIcQ9hcchiRnuNJsQ9BCtt+xSm6/IJAFAXf8Vs2uPf3nWDr8PJyoknYp/gtN2LCIub2ZCY02MKlHWET3afoKq2gUUTO+7PtEE2cLT4KHG5cfye8zv78vZRWVeJQDDUZSi3DbuNSO9IRnqMxM6yY2oRqUFgExUUFDB+/HiCgoL47rvvDMuvvvpqsrM7/x0cP/zwA//6178A+O677zh06JBh3eTJkzH24F18fDwPPPDAZZ3n2WefpW/fvjg4OBhd/9VXXyGEMHq+pubPn89XX311Wefvaqb1n8b7M96nuDofp4HL+TqpdRPOKxeqqq1nze4Mpg71IMDTsd3OI6UkozSDtUfW8siOR5i4diI3rr+RpfFLOXX2FHMGzuHNyW8Se1Ms/4v5H4+GP8p43/EddvGHbtICMKfPP/+cefPmcfPNNzNr1iyuueYa1q1bx8iRI/Hx6fz3Fc+ZM4c5c+YAugQQHR3N8OHDL7pPeHg44eFGHyxsVkxMDPfffz+DBw++YF1ZWRnLli0jMjLyso7Z3UV4RbBq5irm/7iIk9av83OqH9MGjjJ3WF3eV/uyKCqvaZdv/7nluezJ2WP4lp9foavq6mXvxeQ+k4n0jmS012g87T3b/NytoVoAJrK0tKSyspLq6mo0Gg11dXW89dZbPP74483u8+WXXxIUFERoaCgTJ04EoL6+nscff5yIiAhCQkJYvny5YfvXX3/dsPyFF14AICMjg2HDhrFw4UICAwOJioqisrLyvPPU19fj7++PlJKSkhI0Gg2xsbEATJgwgePHj/PRRx9x//3389tvv/HDDz/w+OOPExYWRmpqqiHW0aNHExAQwK5dusfld+zYQXR0NAAvvvgid911F5MnT8bf359ly5YZ/cxjxozB29vb6LrnnnuOJ554Ahsb432xUkruv/9+hg8fzuzZs8nP/7NU8pIlS4iIiCAoKIhFixYhpSQ1NZWRI0catklJSWHUKN2F86mnnmL48OGEhITw2GOPGT1fZzLcdTjLJn8ADZY8/us97MnZY+6QurT6BsnKXWmE9nEicoCLycc7XXWazRmbeXn3y0R/G82Mr2bw91//zq6sXYS5h/HcmOfYcO0GNl+/mf8b/3/EDIzpNBd/6GYtgJfWHeRQ9pk2PeZwn168EBPY7Ppbb72VW2+9lTVr1vDqq6/y7rvvMnfuXOzsmm/GLVmyhJ9++glfX19KSkoA+PDDD3FycmLv3r1UV1dzxRVXEBUVRUpKCikpKcTFxSGlZM6cOcTGxtKvXz9SUlL4/PPPWblyJTfeeCNff/01t99+u+E8Wq2WgIAADh06RHp6OqNGjWLXrl1ERkaSlZXFoEGD+OWXXwAYN24cc+bMITo6mhtuuMFwjLq6OuLi4vjxxx956aWX2Lp16wWf58iRI2zfvp2ysjKGDBnCvffe2+LbIvfv309mZibR0dEsXbrU6DbffvstR48eJSkpiby8PIYPH85dd90FwP3338/zzz8PwB133MH69euJiYnBycmJhIQEwsLCWL16NfPnz6e4uJhvv/2WI0eOIIQw/Nl3dmP6DmVg3ZNkapdx79Z7eXXiq8zoP8PcYXVJmw/mcqKogidvG9mq8Zvy2nL25e0zfMs/UnwEADsLO8K9wrkx4EYivSMZ7DwYjej836+7VQIwBycnJzZs2ADA6dOnefXVV/nmm29YuHAhp0+f5tFHH2Xs2LHn7XPFFVcwf/58brzxRq677joANm/eTGJioqFvu7S0lJSUFDZv3szmzZsZMWIEAGfPniUlJYV+/foxYMAAwsLCABg1ahQZGRkXxDdhwgRiY2NJT0/n6aefZuXKlUyaNImIiIgWfb5z8TV3fIDZs2djbW2NtbU1Hh4e5OXl0adPn0seu6GhgYcffpiPPvrootvFxsZyyy23oNVq8fHxYerUqYZ127dv57XXXqOiooLi4mICAwOJiYlhwYIFrF69mjfeeIO1a9cSFxdHr169sLGxYcGCBcyePdvQiukKrgkOZMmPC4mI/JbHdj7Gc2Oe44aAGy69o2IgpWR5bBr9Xe2YGejVon1q6ms4UHDAcGtmcmEydbIOS40lIzxGcH/Y/UR6RxLoFoilpvM9S3Ap3SoBXOybekdYsmQJzz77LJ9//jmjRo3i1ltv5eqrr2b79u3nbff++++zZ88eNmzYQFhYGAkJCUgpeeedd5g5c+Z52/700088/fTTLF68+LzlGRkZWFv/OdumVqu9oAsIdAng/fffJzs7myVLlvD666+zY8cOQ9fTpZw7h1arpa7O+DSFTeNobrumysrKSE5OZvLkyQDk5uYyZ84cfvjhhwvGGIx9W6uqquKvf/0r8fHx9O3blxdffNHwQOD111/PSy+9xNSpUxk1ahSurq4AxMXF8fPPP/PFF1/wn//8h23btrUoVnObHeLNyxvsiLR9Gjf7d3lp90ucrjrNguAF6i64FtqbcZqEzBJevjoQrcb4n1l9Qz2Hiw/ze87v7MnZw/78/VTXV6MRGoJcg5gfNJ9I70jC3MOwsTDP7aNtqVslAHNKSUkhOzubSZMmkZCQgK2tLUIIo08op6amEhkZSWRkJOvWrSMzM5OZM2fy3nvvMXXqVCwtLTl27Bi+vr7MnDmT5557jttuuw0HBwdOnTp1WU+dRkZGMnfuXPz9/bGxsSEsLIzly5ezfv36C7Z1dHSkrKzMpD+Hy+Hk5ERhYaHh/eTJk1m6dOkFF/+JEyeyfPly5s6dS35+Ptu3b+fWW281/Nm6ublx9uxZvvrqK0P3lY2NDTNnzuTee+/lww8/BHStp4qKCq666irGjBnDoEGDOuiTms6zlw2j/VzYmFTExofe5vnfnmfZ/mXkVeQxpe8UXG1dcbVxxdnGGQuN+m9tzPKdqbjYW3HDqD8nI5RSklqSyp5c3Tf8+Nx4ymp1/wcG9R7EXwL+wmiv0YR7heNo1X53DJmL+pfSRp599lleeeUVAG655RauueYa3n77bZYsWXLBto8//jgpKSlIKZk2bRqhoaGEhISQkZHByJEjkVLi7u7Od999R1RUFIcPHzZ0Izk4OPDpp5+i1bbsiUBra2v69u3LmDFjAF2L4PPPPyc4OPiCbW+++WYWLlzIsmXL2vw2yyeeeILPPvuMiooK+vTpw4IFC3jxxRdbtO+1117Ltm3bCA4OJiAggEmTJgHQu3dvFi5cSHBwMH5+fhd0a91222188803REVFAboWx9VXX01VVRVSSt588802/YztLSbUh79/l0xqfhX/GP8PnK2d+fTwp6w9utawjUDQ27q3ISG42LrgauOKm62bYVnjdV2x26I1UvLK+PlIPg9NH0xRdQ5xJ+IMD2AVVRUB0MehD1F+UUR6RxLhFYGbrZuZo25/Jk0II4R4GFiAbkL3JOBO4EMgHKgF4oDF+jmDm+5br98H4KSUcs6lzmdsQpjDhw8zbNiwVn8GpftaunQppaWlvPzyy+16no76N1h0tprR//iZeyb58/jMoQCcOnuKvPI8iqqKKKos+vO18e9VRVTWXdg9COBk7XReUmj86mbrZvjdxcal3Z5GbW+FlYU89P2X7M/fi69PNjnlpwBdSe7RXqMZ4z2G0d6j8XXwNXOk7eNiE8K0ugUghPAFHgCGSykrhRD/A24G/gucuxXlM3QJ4j0jh6iUUoa19vyKcjHXXnstqampXaaPvyVcHawZN9CVdQdyeCxqCEIIfB18W3ThqqituGSSOFR0iKKqIspry40ew9HKsdlkcV7SsHXFWmtt9Bgd4UzNGeJz44nLjWNPzh6OlxwHwNrJnmEukcwLvIMx3mPwd+p5E8A0ZWoXkAVgK4SoBeyAbCnl5nMrhRBxwKVvB1GUNvbtt9+aO4R2ERPiwxNfJ5J0qpSQPr1bvJ+dpR12lnb0dex7yW2r6qqaTRJFlUUUVhZy7PQxirKLDP3lTTlYOpyXGFxsXJpNHKY++VpZV0lCfoLh1syDRQcNRdRGeIzAoTaS3Qed+f6+W/B362XSubqbVicAKeUpIcRS4CRQCWxucvG3BO4AHmzmEDZCiHigDviXlPK7ZrZTFEVvZqAXz36XxLoD2ZeVAC6HjYVNi1sW1fXVFFcWX9i6aPSaWpJKXFUcpdWlRo9hZ2F30VZF49/tLOyok3UcLDyo68PPjSMhP8FQRC3YPZhFIYsY7TWaUPdQauo0jP3nz8wc7K4u/kaY0gXkDFwNDABKgC+FELdLKT/Vb/IuECul3NXMIfpJKbOFEP7ANiFEkpQy1ch5FgGLAPr165mTNijKOU52lkwKcGdDYg5PXzkMTTO3M3YUa6013g7eeDsYf8q7sdr6WoqriimsKjTauiiuLObEmRP8kfcHJdUlSC4cn7TR2iCEOK+I2q1DbyXSO5JRnqMuaE2s+S2Nsqq6Di361pWY0gU0HUiXUhYACCG+AcYBnwohXgDcgcXN7SylzNa/pgkhdgAjgAsSgJRyBbACdIPAJsSrKN1CdIgPWw/n88fJ04T7mV7OoKNYai3xtPdsUSmEuoY6TledNjpuUS/rGek5kgjPCHrbNN8Kqq1v4MNf0okc4EJo3/ZpLXV1piSAk8AYIYQdui6gaUC8EGIBMBOYJqVsMLajvvVQIaWsFkK4AVcAbT/djaJ0Q9OHe2JtoWHdgewulQAuh4XGAnc7d9zt3Ft9jHUHsskpreKVa4PaMLLupdXFKqSUe4CvgD/Q3c6pQfdN/X3AE9gthEgQQjwPIIQIF0J8oN99GLpkcQDYjm4M4FDTc3QFrSkH3bTssqkSEhL48ccfL3u/5so9X8rzzz9vqAn01ltvUVFRYVjXXLnn999/nzVr1rT4HCdOnGDUqFGEhYURGBjI+++/b1h3qdLSxvj5+Z330FlX5mBtwdShHmxIyqW+QTWKjZFSsiI2jQBPByYHeJg7nM5LStllfkaNGiWbOnTo0AXLOtLbb78tV6xYIc+cOSPHjRsnpZTyhx9+kC+++GKz+8ybN09++eWXRtfV1tZedgyrV6+W991332XvN2nSJLl3797L3q+x/v37y4KCAsN7e3t7k453TnV1tayqqpJSSllWVib79+8vT506JaWUcvfu3TI7O/uyztU0zrZkjn+DGxKzZf8n18tfU9rnM3V1O47my/5Prpf/23vS3KGYHRAvm7mmdv5ydZ3c5ZaDNlZ2efLkyTzzzDNMmjSJt99+m4KCAq6//noiIiKIiIjg119/BXR1bMaNG8eIESMYN24cR48epaamhueff561a9cSFhbG2rVrKS8v56677iIiIoIRI0bw/fffA1BZWcnNN99MSEgIN910k9HaQXFxcYYCcN9//z22trbU1NRQVVWFv79uIO3chCzLli0jOzubKVOmMGXKFMMxnn32WUJDQxkzZgx5eXmArmz0uWqfkydP5sknn7ygzHRjVlZWhhpD1dXVNDT82Zt4sdLS5xQVFREVFcWIESNYvHgxstEDj9dccw2jRo0iMDCQFStWALpqrA8//LBhm5UrV/LII49QXl7O7NmzCQ0NJSgoiLVr115wLnOYMsQDOyst6xJzzB1Kp7R8Zyqevay5Oqx7PtzVVrpXKYiNT0Fu0qW3uxxewXDlv5pdfbnloJsru1xSUsLOnTsNx3z44YcZP348J0+eZObMmRw+fJihQ4cSGxuLhYUFW7du5ZlnnuHrr79myZIlxMfH85///AeAZ555hqlTp7Jq1SpKSkoYPXo006dPZ/ny5djZ2ZGYmEhiYuJ5NfPPGTlyJPv362af2rVrF0FBQezdu5e6uroLJmx54IEHeOONN9i+fTtubrrH5svLyxkzZgyvvPIKTzzxBCtXruTvf//7BedpSZnpzMxMZs+ezfHjx3n99dcva4Kdl156ifHjx/P888+zYcMGw4UeYNWqVbi4uFBZWUlERATXX3+9ITG+9tprWFpasnr1apYvX86mTZvw8fExVHwtLTV+K2NHs7XSMmO4JxuTc7jzCj8Gezj0+Ieazkk+VcpvqUU8deVQrCzUd9yL6V4JwAxaUw7amJtuusnw+9atW88bIzhz5gxlZWWUlpYyb948UlJSEEJQW3tBhQ1AV1r6hx9+MHzjrqqq4uTJk8TGxhqmcgwJCSEkJOSCfS0sLBg0aBCHDx8mLi6ORx55hNjYWOrrLopftwAAEYpJREFU65kwYcIlP4eVlZWhzPKoUaPYsmWL0e1aUma6b9++JCYmkp2dzTXXXMMNN9yAp2fLJtOIjY3lm2++AXTlqp2dnQ3rli1bZnhQLDMzk5SUFMaMGcPUqVNZv349w4YNo7a2luDgYKytrXnsscd48skniY6ObtGfQUe5dXQ/1ifmEPVmLP5u9swK8mJWkBfBvk49Ohksj03DwdqCWyPVbeOX0r0SwEW+qXeElpaDNsbe3t7we0NDA7t378bW1va8bf72t78xZcoUvv32WzIyMgxllJuSUvL1118zZMiQC9a15MIwYcIENm7ciKWlJdOnT2f+/PnU19c3O2FLY5aWloZztKSEdEvKR/v4+BAYGMiuXbvOazVdirHPumPHDrZu3cru3buxs7Nj8uTJhqqiCxYs4B//+AdDhw7lzjvvBCAgIIB9+/bx448/8vTTTxMVFWWYgMbcIv1d2f3UVH46lMem5ByWx6bx7o5UfHvbGpLBqH7OZn9WoCNlFlfwY1IOd48fQC+bnlHozhSqfdRGGpeDrqioQKPRNFsO+lJll6OiogzdOaC7ywd03Q++vro+zcaTqDQ93syZM3nnnXcM/d7nunQmTpzI/2/v3KOqqvY9/vkJGoKpYCAimqYdFBCBFEFOvkAP2MOyLDumglYje5x7Gtcsj5dMk2GlPezcbumwsqcdb3ZPee4FNOumGZT4BIFLvlIUEJVSypSN8/6xlvugbp57w2az52eMNVh77jknv+/ce8/fWnPN+ZsffvghAPn5+ezdu9fm/x81ahSvvvoqcXFx+Pv7c+rUKYqKiggLu3q/hZYKIV1SUmJ9RlFZWcm2bdtsOrS6qK01IyODyspKwGhDX19fvL29KSoqIicnx1pmxIgRHD16lI8++oj77rsPgOPHj+Pt7c3999/P3Llz2blzp6MkOoSArl5Mj72eDx+IJXdBIi/eHUFI4LW8n/0jU97MZsTSzfzb3/P45oeTVNfYnJXdrnjrm0MIkBrfz9mmuATaATiIBQsWsGTJEsAIB71mzRpiY2Nt7js7depUli1bRlRUlHXv3dq89tpr5ObmEhERQWhoqHUK5Lx585g/fz7x8fHU1NRY848dO5aCggLrQ+C0tDSqq6uJiIggPDyctLQ0AObMmUNVVZV1rDsmJsamlhEjRlBeXm7dNObScJGtK+qHHnqI5OTkyx4CO4LCwkJGjBjB0KFDGT16NHPnzrWGsJ43bx7BwcHW0NK2wkovXLiQLVu2EB0dzcaNG62ryJOSkrBYLERERJCWlmYNk32Je+65h/j4eOuQUV5eHjExMURGRpKenm7zeUZbwdenE/cM68PbKcPZkZbIiqmRDO/ny/odx7j/re8Ynv4Fc/9zD5sLyzlvqWm4Qhej8pcL/G37UW6PDKJXt84NF9DYFw66tdHhoDUtza233soTTzxBQkJCo8u09e/guQs1fF1cQda+Mr4oLOfsbxa6XOPJ2EEBJIcHMibEH+9Orj8a/NfNP/DSpmIy/3wzgwJ13J9LtEg4aI2mPXFpttTQoUOb1Pm7Ap07eVifCVywXOTbAyfJzC9jY0E5G/Yc5xrPDoz+nT/JQwIZN6gn3Tq73tj5b9U1vJt9mDEh/rrzbwLaAWg0GLuLFRcXO9uMFqeTZwfGhAQwJiSAJXdcZPvhSjLzS8ncZziEjh7CyAHXkRweyPjQnvTo4ry4/k1h/c4STlZd0EHfmoh2ABqNm+Lp0YG4AT2IG9CDhbeFsbvkJzLzy8jIL+XpT/P4y3/lEdPfj6SwQJLCexHYrW1ugl5zUbF66yGG9O5G3A09nG2OS6EdgEajoUMHIbqvL9F9fZmfPIiC0jNk5peRmV/GsxsKeHZDAVF9u5MUFkhyeC/69rBvExdHsqmgnEMnf+Hf/xjl1usfmoN2ABqN5jJEhLCgboQFdeNfJ4Sw/0QVWfuMO4OlGUUszSgitFdXksIDSQ4P5Mae1zrNVqUUK7ccoI9fZ5LCAp1mh6uiHYBGo6mXgQFdGBgwkEfHDuTo6V9NZ1DGy5uKeXlTMQP8fUxn0IuwoK6tehWe+2Mlu478xKLbw/D00LPam4puMTvR4aBbJhw0wJEjR5gwYQKDBw8mNDTUGjJi2rRphISEEB4ezqxZs+oMiVGb5mrVXE4fP28euPkG1s8ZyXd/SeC5SWH07OrFm18f5Na/fsPNL37Fkn8UkHv4NBdbIVT1yq8P0t27I1OG6a3Hm4N2AHaydu1aZs6cSXZ2NsuWLQNgw4YNREdH1xm8rD4H0FBYBFs01wE0l8WLF5OYmAhc7QDq4uGHH2bGjBlN+j8zZszgySeftMYlCggw4rpPmzaNoqIi8vLyOHfuHKtXr26gJk1L0LOrF9Pj+vHRg7FsX5DIi3dFcGNAF97NPszdb2YTu3QzaX/PZ9v+k1haYBXy/hNVfFFYzoy4fu1iHYMz0A7ATnQ46JYJB11QUIDFYmH8+PGAcWdxKcLqxIkTERFEhJiYGEpKSq4qX5/WOXPmMGzYMMLCwli4cCEAmzdv5s4777Tm2bRpE5MnT6ampoaUlBTCw8MZMmQIr7zyis3P1d3x8+nEPcP78E5qDDvSxrNiaiQ3Xe/LJztKmLbaWIU875M9fFnkuFXIq7ce5BrPDsyMu94h9bkjdrlNEXkCeABQGLuCpQK9gI8BP4zdwqYrpS7YKDsfmA3UAH9SSmXZYwvAC9+/QNHpInuruYxBfoN4KuapOt/X4aBbJhx0cXEx3bt3Z/LkyRw6dIjExESef/55PDw8rHmqq6t5//33WbFixVX1v/HGG3VqTU9Px8/Pj5qaGhISEti7dy/jxo3j0UcfpaKiAn9/f9555x1SU1PZvXs3x44dIz8/3/o5aeqnq1dHJkX2ZlJkb+sq5Mz8UjLyyliXW2Ld0Sw5PJDRzVyFfOLMb3y68xhThgW7zFqFtkizHYCI9Ab+BIQqpc6JyDpgKjAReEUp9bGIvInRyb9xRdlQM28YEAR8ISK/U0q5XIASHQ76chwVDtpisbB161Z27dpF3759uffee1mzZg2zZ8+25nnkkUcYNWqUTbvq07pu3TpWrVqFxWKhtLSUgoICIiIimD59Oh988AGpqalkZ2fz3nvvcfbsWQ4ePMjjjz/OLbfcwoQJExpsA80/qb0K+bylhm8PnCIzr4yNBWV8vuc4Xh3NVcjhvRg3OKDRETzXfHuY6osXeeBmvfDLHuwdOPMEOotINeANlALjgD+a778LPMsVDgCYBHyslDoPHBKR/UAMkG2PMfVdqbcGOhy048JBBwcHExUVZR12uuOOO8jJybE6gEWLFlFRUcHKlSvrtMWW1kOHDrF8+XK2b9+Or68vKSkp1oitqamp3HbbbXh5eTFlyhQ8PT3x9fVlz549ZGVl8frrr7Nu3TrefvvtBttBczXXeHowNiSAsSEBpNeE8/3h02Tml5G1r4ysfcYq5PiBxirkxMF1r0KuOm/hg5wfSQoLpP91PjbzaBqHPZvCHwOWA0cwOv6fgR3AT0qpS7/oEsDWnmy9gaO1XteVz2XQ4aAdy/Dhw6msrKSiogKAL7/8ktDQUABWr15NVlYWa9eupUMH21/hurSeOXMGHx8funXrRnl5ORkZGdYyQUFBBAUFsWTJElJSUgA4efIkFy9e5K677uK5555rc+GgXRVPjw6MHHAdiyeFk/10AuvnjCRlZD/2n6jiqfV5DE//gvtW5fBe9mHKfr78N/S37Uc585tFh31wAM12ACLii3El3x9jGMcHSLaR1dZcMFuXoTbnjInIQyKSKyK5lzqDtogOB+3YcNAeHh4sX76chIQEhgwZglKKBx98EDBmFJWXlxMXF0dkZCSLFy++qnxdWocOHUpUVBRhYWHMmjWL+Pj4y8pNmzaNPn36WJ3NsWPHGDNmDJGRkaSkpLB06VKH6tQYq5Bvut6XBbeEsnXeWP7x+O95ZMxAKqrO88xn+4hdupnJ/7GNVVsOcLCiire2HiSmnx9RfX0brlxTL80OBy0iU4AkpdRs8/UMIA6YAgQqpSwiEgc8q5T6wxVl5wMopZaar7PMfPUOAelw0JqW5rHHHiMqKuqyZw0Nob+DLcf+E2fN+ERl7Dt+xpq+esYwEkMbtz2ou9NS4aCPALEi4g2cAxKAXOAr4G6MmUAzgc9slP0c+EhEXsa4e7gR+N4OWzQau7npppvw8fHhpZdecrYpGpOBAdfy2LhreWzcjRw9/SuZ+WWc/vUC4wYFONu0dkGzHYBS6jsR+QRjqqcF2AWsAv4b+FhElphpbwGIyO3AMKXUM0qpfeasoQKz7KOuOANI077YsWOHs03Q1EMfP28e1OP+DsWuWUBKqYXAwiuSD2LM6Lky7+cYV/6XXqcD6fb8f41Go9E0n3axEtiVtrXUtC/0d0/jyri8A/Dy8uLUqVP6h6hpdZRSnDp1Ci+vtrlRikbTEC4fQSk4OJiSkhLa8hRRTfvFy8uL4GAdiVLjmri8A+jYsSP9+/d3thkajUbjcrj8EJBGo9Fomod2ABqNRuOmaAeg0Wg0bkqzQ0E4AxGpAH5sZvHrgJMONMcV0JrbP+6mF7TmpnK9Usrf1hsu5QDsQURy64qH0V7Rmts/7qYXtGZHooeANBqNxk3RDkCj0WjcFHdyAKucbYAT0JrbP+6mF7Rmh+E2zwA0Go1GcznudAeg0Wg0mlq4rAMQkT4i8pWIFIrIPhH5FzPdT0Q2icgP5l9fM11E5DUR2S8ie0UkulZdL5p1FJp5Gt453Qk4WPMLIpJvHvc6S1NDNEPzIBHJFpHzIjL3irqSROT/zPZ42hl6GsLBet8WkRMiku8MLY3FUZrrqqct4kDNXiLyvYjsMetZ1CRDlFIueQC9gGjz/FqgGAgFXgSeNtOfBl4wzycCGRj7EccC35npI4FtgId5ZANjnK2vhTXfAmzCiAXlg7GTW1dn63OQ5gBgOMZeE3Nr1eMBHABuADoBe4BQZ+trKb3me6OAaCDf2bpa6TO2WY+z9bWwZgG6mOcdge+A2Mba4bJ3AEqpUqXUTvP8LFAI9MbYqP5dM9u7wB3m+STgPWWQA3QXkV4Ym9F7YXQK12A0YnmrCWkCDtQcCnytlLIopX7B6AyTWlFKo2mqZqXUCaXUdqD6iqpigP1KqYNKqQsYW5ZOagUJTcKBelFKbQFOt4bd9uAozfXU0+ZwoGallKoyX3Y0j0Y/2HVZB1AbEekHRGF4v55KqVIwGhnDc4LRuEdrFSsBeitjI/qvgFLzyFJKFbaO5c3HHs0YHX6yiHiLyHXAWKBP61jefBqpuS7qaos2i516XRJHab6injaNvZpFxENEdgMngE1KqUZrdnkHICJdgPXAn5VSZ+rLaiNNichAYDAQjNEhjBORUY631HHYq1kptRH4H+BbYC3GsJfF4YY6kCZorrMKG2ltdgqcA/S6HI7S7Ept5whblVI1SqlIjD4sRkTCG1vWpR2AiHTEaLwPlVKfmsnl5jAH5t8TZnoJl1/lBgPHgTuBHKVUlXkrlYExXt4mcZBmlFLpSqlIpdR4jM7xh9awvzk0UXNd1NkWbQ0H6XUpHKW5jnraJI7+nJVSPwH/SxOGc13WAYiIAG8BhUqpl2u99Tkw0zyfCXxWK32GMTFGYoGfzVusI8BoEfE0P5DRGONxbQ5HaTZvGXuYdUYAEcDGVhHRRJqhuS62AzeKSH8R6QRMNetoUzhQr8vgKM311NPmcKBmfxHpbp53BhKBokYbYs+TbGcewO8xbuH3ArvNYyLQA9iMcUW7GfBT/3xa/jrGTJA8YJiZ7gGsxOj0C4CXna2tFTR7mVoLgBwg0tnaHKg5EONq/wzwk3ne1XxvIsZsiwPAAmdrawW9azGea1Wb6bOdra8lNddVj7P1tbDmCGCXWU8+8ExT7NArgTUajcZNcdkhII1Go9HYh3YAGo1G46ZoB6DRaDRuinYAGo1G46ZoB6DRaDRuinYAGo1G46ZoB6DRaDRuinYAGo1G46b8P03caoiKVmB7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18436" name="Picture 4"/>
          <p:cNvPicPr>
            <a:picLocks noChangeAspect="1" noChangeArrowheads="1"/>
          </p:cNvPicPr>
          <p:nvPr/>
        </p:nvPicPr>
        <p:blipFill>
          <a:blip r:embed="rId4" cstate="print"/>
          <a:srcRect/>
          <a:stretch>
            <a:fillRect/>
          </a:stretch>
        </p:blipFill>
        <p:spPr bwMode="auto">
          <a:xfrm>
            <a:off x="4550898" y="2057400"/>
            <a:ext cx="4248150" cy="28003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Cancer Waiting Time Patterns</a:t>
            </a:r>
          </a:p>
        </p:txBody>
      </p:sp>
      <p:pic>
        <p:nvPicPr>
          <p:cNvPr id="17409" name="Picture 1"/>
          <p:cNvPicPr>
            <a:picLocks noGrp="1" noChangeAspect="1" noChangeArrowheads="1"/>
          </p:cNvPicPr>
          <p:nvPr>
            <p:ph idx="1"/>
          </p:nvPr>
        </p:nvPicPr>
        <p:blipFill>
          <a:blip r:embed="rId2" cstate="print"/>
          <a:srcRect/>
          <a:stretch>
            <a:fillRect/>
          </a:stretch>
        </p:blipFill>
        <p:spPr bwMode="auto">
          <a:xfrm>
            <a:off x="457200" y="1905000"/>
            <a:ext cx="3961365" cy="4389437"/>
          </a:xfrm>
          <a:prstGeom prst="rect">
            <a:avLst/>
          </a:prstGeom>
          <a:noFill/>
          <a:ln w="9525">
            <a:noFill/>
            <a:miter lim="800000"/>
            <a:headEnd/>
            <a:tailEnd/>
          </a:ln>
        </p:spPr>
      </p:pic>
      <p:pic>
        <p:nvPicPr>
          <p:cNvPr id="17410" name="Picture 2"/>
          <p:cNvPicPr>
            <a:picLocks noChangeAspect="1" noChangeArrowheads="1"/>
          </p:cNvPicPr>
          <p:nvPr/>
        </p:nvPicPr>
        <p:blipFill>
          <a:blip r:embed="rId3" cstate="print"/>
          <a:srcRect/>
          <a:stretch>
            <a:fillRect/>
          </a:stretch>
        </p:blipFill>
        <p:spPr bwMode="auto">
          <a:xfrm>
            <a:off x="4533900" y="1828800"/>
            <a:ext cx="4183583" cy="2514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Cancer Waiting Times Patterns</a:t>
            </a:r>
          </a:p>
        </p:txBody>
      </p:sp>
      <p:pic>
        <p:nvPicPr>
          <p:cNvPr id="30722" name="Picture 2"/>
          <p:cNvPicPr>
            <a:picLocks noGrp="1" noChangeAspect="1" noChangeArrowheads="1"/>
          </p:cNvPicPr>
          <p:nvPr>
            <p:ph idx="1"/>
          </p:nvPr>
        </p:nvPicPr>
        <p:blipFill>
          <a:blip r:embed="rId2" cstate="print"/>
          <a:srcRect/>
          <a:stretch>
            <a:fillRect/>
          </a:stretch>
        </p:blipFill>
        <p:spPr bwMode="auto">
          <a:xfrm>
            <a:off x="457201" y="1905000"/>
            <a:ext cx="3733800" cy="2624423"/>
          </a:xfrm>
          <a:prstGeom prst="rect">
            <a:avLst/>
          </a:prstGeom>
          <a:noFill/>
          <a:ln w="9525">
            <a:noFill/>
            <a:miter lim="800000"/>
            <a:headEnd/>
            <a:tailEnd/>
          </a:ln>
        </p:spPr>
      </p:pic>
      <p:pic>
        <p:nvPicPr>
          <p:cNvPr id="30723" name="Picture 3"/>
          <p:cNvPicPr>
            <a:picLocks noChangeAspect="1" noChangeArrowheads="1"/>
          </p:cNvPicPr>
          <p:nvPr/>
        </p:nvPicPr>
        <p:blipFill>
          <a:blip r:embed="rId3" cstate="print"/>
          <a:srcRect/>
          <a:stretch>
            <a:fillRect/>
          </a:stretch>
        </p:blipFill>
        <p:spPr bwMode="auto">
          <a:xfrm>
            <a:off x="5029200" y="1905000"/>
            <a:ext cx="3505200" cy="2507083"/>
          </a:xfrm>
          <a:prstGeom prst="rect">
            <a:avLst/>
          </a:prstGeom>
          <a:noFill/>
          <a:ln w="9525">
            <a:noFill/>
            <a:miter lim="800000"/>
            <a:headEnd/>
            <a:tailEnd/>
          </a:ln>
        </p:spPr>
      </p:pic>
      <p:pic>
        <p:nvPicPr>
          <p:cNvPr id="30724" name="Picture 4"/>
          <p:cNvPicPr>
            <a:picLocks noChangeAspect="1" noChangeArrowheads="1"/>
          </p:cNvPicPr>
          <p:nvPr/>
        </p:nvPicPr>
        <p:blipFill>
          <a:blip r:embed="rId4" cstate="print"/>
          <a:srcRect/>
          <a:stretch>
            <a:fillRect/>
          </a:stretch>
        </p:blipFill>
        <p:spPr bwMode="auto">
          <a:xfrm>
            <a:off x="3048000" y="4343400"/>
            <a:ext cx="3200400" cy="2378479"/>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a:t>
            </a:r>
          </a:p>
        </p:txBody>
      </p:sp>
      <p:sp>
        <p:nvSpPr>
          <p:cNvPr id="3" name="Content Placeholder 2"/>
          <p:cNvSpPr>
            <a:spLocks noGrp="1"/>
          </p:cNvSpPr>
          <p:nvPr>
            <p:ph idx="1"/>
          </p:nvPr>
        </p:nvSpPr>
        <p:spPr/>
        <p:txBody>
          <a:bodyPr>
            <a:normAutofit/>
          </a:bodyPr>
          <a:lstStyle/>
          <a:p>
            <a:pPr algn="just"/>
            <a:r>
              <a:rPr lang="en-GB" dirty="0"/>
              <a:t>This project looks at examining trends and behaviours across the wide range of hospitals in Northern Ireland. Healthcare waiting lists, like all aspects of national public sector healthcare policy are deeply sensitive issues.</a:t>
            </a:r>
          </a:p>
          <a:p>
            <a:r>
              <a:rPr lang="en-GB" dirty="0"/>
              <a:t>The problem of Northern Ireland’s waiting lists is difficult, and there are no easy or obvious answers.</a:t>
            </a:r>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129" y="685800"/>
            <a:ext cx="8229600" cy="1143000"/>
          </a:xfrm>
        </p:spPr>
        <p:txBody>
          <a:bodyPr>
            <a:normAutofit fontScale="90000"/>
          </a:bodyPr>
          <a:lstStyle/>
          <a:p>
            <a:r>
              <a:rPr lang="en-GB" dirty="0" smtClean="0"/>
              <a:t>Cancer Treatment </a:t>
            </a:r>
            <a:r>
              <a:rPr lang="en-GB" dirty="0"/>
              <a:t>Time Performance</a:t>
            </a:r>
          </a:p>
        </p:txBody>
      </p:sp>
      <p:pic>
        <p:nvPicPr>
          <p:cNvPr id="31746" name="Picture 2"/>
          <p:cNvPicPr>
            <a:picLocks noGrp="1" noChangeAspect="1" noChangeArrowheads="1"/>
          </p:cNvPicPr>
          <p:nvPr>
            <p:ph idx="1"/>
          </p:nvPr>
        </p:nvPicPr>
        <p:blipFill rotWithShape="1">
          <a:blip r:embed="rId2" cstate="print"/>
          <a:srcRect b="51393"/>
          <a:stretch/>
        </p:blipFill>
        <p:spPr bwMode="auto">
          <a:xfrm>
            <a:off x="314293" y="2118362"/>
            <a:ext cx="4213779" cy="2895599"/>
          </a:xfrm>
          <a:prstGeom prst="rect">
            <a:avLst/>
          </a:prstGeom>
          <a:noFill/>
          <a:ln w="9525">
            <a:noFill/>
            <a:miter lim="800000"/>
            <a:headEnd/>
            <a:tailEnd/>
          </a:ln>
        </p:spPr>
      </p:pic>
      <p:pic>
        <p:nvPicPr>
          <p:cNvPr id="3" name="Picture 2">
            <a:extLst>
              <a:ext uri="{FF2B5EF4-FFF2-40B4-BE49-F238E27FC236}">
                <a16:creationId xmlns="" xmlns:a16="http://schemas.microsoft.com/office/drawing/2014/main" id="{ECDCC853-EFE1-4336-9E34-2A7ABD02C3D6}"/>
              </a:ext>
            </a:extLst>
          </p:cNvPr>
          <p:cNvPicPr>
            <a:picLocks noChangeAspect="1"/>
          </p:cNvPicPr>
          <p:nvPr/>
        </p:nvPicPr>
        <p:blipFill rotWithShape="1">
          <a:blip r:embed="rId3" cstate="print"/>
          <a:srcRect t="45136"/>
          <a:stretch/>
        </p:blipFill>
        <p:spPr>
          <a:xfrm>
            <a:off x="4615929" y="1981201"/>
            <a:ext cx="4418436" cy="34289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Discussion</a:t>
            </a:r>
          </a:p>
        </p:txBody>
      </p:sp>
      <p:sp>
        <p:nvSpPr>
          <p:cNvPr id="3" name="Content Placeholder 2"/>
          <p:cNvSpPr>
            <a:spLocks noGrp="1"/>
          </p:cNvSpPr>
          <p:nvPr>
            <p:ph idx="1"/>
          </p:nvPr>
        </p:nvSpPr>
        <p:spPr/>
        <p:txBody>
          <a:bodyPr/>
          <a:lstStyle/>
          <a:p>
            <a:r>
              <a:rPr lang="en-GB" dirty="0"/>
              <a:t>Much of the numerical and temporal data from the raw sources are alphanumeric instead of pure numeric and datetime, so data-cleaning is necessary</a:t>
            </a:r>
          </a:p>
          <a:p>
            <a:r>
              <a:rPr lang="en-GB" dirty="0"/>
              <a:t>Performance metrics for waiting times are readily available for data analysis.</a:t>
            </a:r>
          </a:p>
          <a:p>
            <a:r>
              <a:rPr lang="en-GB" dirty="0"/>
              <a:t>Comparative measures are needed to weigh up how a combined score for diagnostic, emergency, inpatient, outpatient and cancer results.</a:t>
            </a:r>
          </a:p>
          <a:p>
            <a:endParaRPr lang="en-GB" dirty="0"/>
          </a:p>
          <a:p>
            <a:pPr marL="0" indent="0">
              <a:buNone/>
            </a:pP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r>
              <a:rPr lang="en-GB" dirty="0"/>
              <a:t>This investigation was a time limited proof of concept look at trying to apply a data science methodology onto the Hospital waiting times of Northern Ireland.</a:t>
            </a:r>
          </a:p>
          <a:p>
            <a:r>
              <a:rPr lang="en-GB" dirty="0"/>
              <a:t>Aspects such as performance metrics can be brought to light with sound application of these techniques.</a:t>
            </a:r>
          </a:p>
          <a:p>
            <a:r>
              <a:rPr lang="en-GB" dirty="0"/>
              <a:t>A through analysis of this problem however will require a more holistic approach taking account the constraints placed on trusts in terms of both human and material resources, as well as the geographic change in demand.</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a:t>
            </a:r>
          </a:p>
        </p:txBody>
      </p:sp>
      <p:sp>
        <p:nvSpPr>
          <p:cNvPr id="3" name="Content Placeholder 2"/>
          <p:cNvSpPr>
            <a:spLocks noGrp="1"/>
          </p:cNvSpPr>
          <p:nvPr>
            <p:ph idx="1"/>
          </p:nvPr>
        </p:nvSpPr>
        <p:spPr>
          <a:xfrm>
            <a:off x="457200" y="1981200"/>
            <a:ext cx="3200400" cy="4144963"/>
          </a:xfrm>
        </p:spPr>
        <p:txBody>
          <a:bodyPr>
            <a:normAutofit fontScale="70000" lnSpcReduction="20000"/>
          </a:bodyPr>
          <a:lstStyle/>
          <a:p>
            <a:pPr algn="just"/>
            <a:r>
              <a:rPr lang="en-GB" dirty="0"/>
              <a:t>According to Professor Deirdre </a:t>
            </a:r>
            <a:r>
              <a:rPr lang="en-GB" dirty="0" err="1"/>
              <a:t>Heenan</a:t>
            </a:r>
            <a:r>
              <a:rPr lang="en-GB" dirty="0"/>
              <a:t>, when compared to the Merseyside and Wirral region. Northern Ireland’s statistics on long term waiting lists are poor. </a:t>
            </a:r>
          </a:p>
          <a:p>
            <a:endParaRPr lang="en" dirty="0"/>
          </a:p>
          <a:p>
            <a:r>
              <a:rPr lang="en-GB" i="1" dirty="0"/>
              <a:t>"Merseyside and Wirral has a population of two million and has 10 people on its waiting lists for more than a year," she said. "The equivalent here - where there is a population of 1.8m - is 120,000.” </a:t>
            </a:r>
          </a:p>
          <a:p>
            <a:r>
              <a:rPr lang="en-GB" i="1" dirty="0"/>
              <a:t>(cite Newspaper)</a:t>
            </a:r>
          </a:p>
          <a:p>
            <a:endParaRPr lang="en-GB" dirty="0"/>
          </a:p>
        </p:txBody>
      </p:sp>
      <p:graphicFrame>
        <p:nvGraphicFramePr>
          <p:cNvPr id="1026" name="Object 2"/>
          <p:cNvGraphicFramePr>
            <a:graphicFrameLocks noChangeAspect="1"/>
          </p:cNvGraphicFramePr>
          <p:nvPr/>
        </p:nvGraphicFramePr>
        <p:xfrm>
          <a:off x="3733800" y="1447800"/>
          <a:ext cx="5257800" cy="4267200"/>
        </p:xfrm>
        <a:graphic>
          <a:graphicData uri="http://schemas.openxmlformats.org/presentationml/2006/ole">
            <p:oleObj spid="_x0000_s1032" name="Picture" r:id="rId3" imgW="5257143" imgH="4266667" progId="StaticMetafile">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77500" lnSpcReduction="20000"/>
          </a:bodyPr>
          <a:lstStyle/>
          <a:p>
            <a:endParaRPr lang="en" dirty="0"/>
          </a:p>
          <a:p>
            <a:pPr algn="ctr">
              <a:buNone/>
            </a:pPr>
            <a:r>
              <a:rPr lang="en-GB" dirty="0"/>
              <a:t>In response to this challenge, Professor </a:t>
            </a:r>
            <a:r>
              <a:rPr lang="en-GB" dirty="0" err="1"/>
              <a:t>Heenan</a:t>
            </a:r>
            <a:r>
              <a:rPr lang="en-GB" dirty="0"/>
              <a:t>, co-wrote a report with Mark Dayan, a Nuffield Trust policy analyst, called the “Change or Collapse: Lessons from the drive to reform health and social care in Northern Ireland” </a:t>
            </a:r>
            <a:r>
              <a:rPr lang="en-GB" dirty="0">
                <a:hlinkClick r:id="rId2"/>
              </a:rPr>
              <a:t>https://www.nuffieldtrust.org.uk/files/2019-07/nuffield-trust-change-or-collapse-web-final.pdf</a:t>
            </a:r>
          </a:p>
          <a:p>
            <a:pPr algn="ctr"/>
            <a:endParaRPr lang="en" dirty="0"/>
          </a:p>
          <a:p>
            <a:pPr algn="ctr">
              <a:buNone/>
            </a:pPr>
            <a:r>
              <a:rPr lang="en-GB" dirty="0"/>
              <a:t>One of the main methods of addressing the crisis looks at community care and centralisation, highlighted in the opening section. </a:t>
            </a:r>
          </a:p>
          <a:p>
            <a:pPr algn="ctr">
              <a:buNone/>
            </a:pPr>
            <a:r>
              <a:rPr lang="en-GB" i="1" dirty="0"/>
              <a:t>“The health and social care system in Northern Ireland has seen seven fundamental reviews setting out major changes of direction in the last 20 years. Each has delivered a similar verdict: the country needs to reduce its reliance on hospitals, centralise some services for a critical mass at a smaller number of sites, and focus more on prevention and keeping people healthy.”</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20000"/>
          </a:bodyPr>
          <a:lstStyle/>
          <a:p>
            <a:pPr marL="0" indent="0" algn="just">
              <a:buNone/>
            </a:pPr>
            <a:r>
              <a:rPr lang="en-GB" dirty="0"/>
              <a:t>The report looks at what is helping and hindering the system from delivering four broad goals indicated in the </a:t>
            </a:r>
            <a:r>
              <a:rPr lang="en-GB" dirty="0" err="1"/>
              <a:t>Bengoa</a:t>
            </a:r>
            <a:r>
              <a:rPr lang="en-GB" dirty="0"/>
              <a:t> review and set out in detail in “Delivering together” a Northern Ireland Executive paper that focuses on Health reform. </a:t>
            </a:r>
          </a:p>
          <a:p>
            <a:pPr>
              <a:buNone/>
            </a:pPr>
            <a:endParaRPr lang="en-GB" dirty="0"/>
          </a:p>
          <a:p>
            <a:pPr>
              <a:buNone/>
            </a:pPr>
            <a:r>
              <a:rPr lang="en-GB" dirty="0"/>
              <a:t>It suggests:</a:t>
            </a:r>
          </a:p>
          <a:p>
            <a:pPr lvl="1"/>
            <a:r>
              <a:rPr lang="en-GB" dirty="0"/>
              <a:t>  Shifting care out of hospital, so that greater use is made of services that treat people in their neighbourhoods or their own home.</a:t>
            </a:r>
          </a:p>
          <a:p>
            <a:pPr lvl="1"/>
            <a:r>
              <a:rPr lang="en-GB" dirty="0"/>
              <a:t> Greater focus on prevention rather than curative services, and a focus on the health of the population as the essential task of health and social care.</a:t>
            </a:r>
          </a:p>
          <a:p>
            <a:pPr lvl="1"/>
            <a:r>
              <a:rPr lang="en-GB" dirty="0"/>
              <a:t> Increasing public trust in the system by </a:t>
            </a:r>
            <a:r>
              <a:rPr lang="en-GB" b="1" dirty="0"/>
              <a:t>reducing waiting times to an acceptable level </a:t>
            </a:r>
          </a:p>
          <a:p>
            <a:pPr lvl="1"/>
            <a:r>
              <a:rPr lang="en-GB" dirty="0"/>
              <a:t> The </a:t>
            </a:r>
            <a:r>
              <a:rPr lang="en-GB" b="1" dirty="0"/>
              <a:t>centralisation of hospital services where this improves quality or safety by concentrating key staff.</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dirty="0"/>
              <a:t>What isn’t explored in this report, and what I believe is a good challenge for a data scientist, is the relationship between waiting times and the positioning of hospitals. Data on the waiting lists from Open NI, and vocational data for the hospitals involved can offer new insights into the scale of this issue.</a:t>
            </a:r>
          </a:p>
          <a:p>
            <a:r>
              <a:rPr lang="en-GB" dirty="0"/>
              <a:t>It is my belief that clustering tools looking at waiting times in the context of regional performance can provide a useful metric in identifying where the scale of the problem exists in terms of either a trust. </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GB" dirty="0"/>
              <a:t>Emergency Waiting Lists</a:t>
            </a:r>
          </a:p>
        </p:txBody>
      </p:sp>
      <p:pic>
        <p:nvPicPr>
          <p:cNvPr id="16386" name="Picture 2"/>
          <p:cNvPicPr>
            <a:picLocks noGrp="1" noChangeAspect="1" noChangeArrowheads="1"/>
          </p:cNvPicPr>
          <p:nvPr>
            <p:ph idx="1"/>
          </p:nvPr>
        </p:nvPicPr>
        <p:blipFill>
          <a:blip r:embed="rId2" cstate="print"/>
          <a:srcRect l="27522" t="28825" r="23120" b="17360"/>
          <a:stretch>
            <a:fillRect/>
          </a:stretch>
        </p:blipFill>
        <p:spPr bwMode="auto">
          <a:xfrm>
            <a:off x="609600" y="1447800"/>
            <a:ext cx="7848600" cy="4813540"/>
          </a:xfrm>
          <a:prstGeom prst="rect">
            <a:avLst/>
          </a:prstGeom>
          <a:noFill/>
          <a:ln w="9525">
            <a:noFill/>
            <a:miter lim="800000"/>
            <a:headEnd/>
            <a:tailEnd/>
          </a:ln>
        </p:spPr>
      </p:pic>
      <p:sp>
        <p:nvSpPr>
          <p:cNvPr id="16388" name="AutoShape 4" descr="data:image/png;base64,iVBORw0KGgoAAAANSUhEUgAAAdcAAAD4CAYAAAC+CayWAAAABHNCSVQICAgIfAhkiAAAAAlwSFlzAAALEgAACxIB0t1+/AAAADh0RVh0U29mdHdhcmUAbWF0cGxvdGxpYiB2ZXJzaW9uMy4xLjMsIGh0dHA6Ly9tYXRwbG90bGliLm9yZy+AADFEAAAgAElEQVR4nO3dd7hcVb3G8e9LqCEQQCIiAkF6DySgka7IVWnmApIISrAAgiAiIHaKCgpeUJAmYEBC6HDpPYFQQ3qhKRAuvbdQQ/LeP9aaZOdkZs5MMnPq7/M85zkza3ZZ+5wnWWftvda7ZJsQQgghNM4i7V2BEEIIoauJxjWEEEJosGhcQwghhAaLxjWEEEJosGhcQwghhAZbtL0rENrfiiuu6L59+7Z3NUIIoVMZN27ca7b7lPssGtdA3759GTt2bHtXI4QQOhVJz1T6LG4LhxBCCA3WrXuukk4FnrF9Wn5/K/Cs7R/k938Bnge+bHuXMvufB/yP7Uck/dL2HxeiLtOBAbZfa1E+DLjB9pULeuzWTHn+bfoec+M8ZdNP2rlZpwshhC6vu/dc7we+BCBpEWBFYMPC518CFqu0s+0f2H4kv/1lsyoZQgihc+nujet95MaV1KhOBd6VtLykJYD1gQlAL0lXSnpM0nBJApA0StIASScBS0maKGl4/mxfSWNy2TmSeuTysySNlTRN0nEt6nNU3meMpLUK5TtKGi3pCUm75OP0kHSypIclTZZ0YC7/l6TdSzvm+u7W6B9cCCGEyrp142r7BeATSauRGtkHgIeAgcAAYDLwMbAZcDiwAfB5YKsWxzkG+MB2P9v7SFof2BvYynY/YBawT978V7YHAJsA20napHCod2xvCZwBnFYo7wtsB+wMnC1pSeD7wNu2twC2AH4oaQ3gPGB/AEm983Xd1PLaJR2QG/mxs95/u86fXAghhGq6deOalXqvpcb1gcL7+/M2Y2w/Z3s2MJHU2FXzFaA/8LCkifn95/Nn35I0ntQj3pDUYJeMKHwfWCi/3PZs2/8GngLWA3YCvpuP/xDwKWBt23cDa0n6NDAEuMr2Jy0raPtc2wNsD+jRs3crlxNCCKEe3XpAU1Z67rox6bbws8DPgHeAC/I2HxW2n0XrPzcBF9r+xTyFqWd5JLCF7TfzYKUlC5u4htel9wIOtX1rmfP/i9RTHgx8r5W6hhBCaLBoXFPP9WfAU7ZnAW9IWo7Uq/whsFGNx5kpaTHbM4E7gf+VdKrtVyStACwDLAu8B7wtaSXg68CowjH2Bk7K3x8olO8l6UJgDVIP+HHgVuBHku6yPVPSOsDztt8DhgFjgJdsT2ut4huv0puxMTo4hBAaJhpXmEIaJXxJi7Jetl/LY5dqcS4wWdL4/Nz118BteRTyTOAQ2w9KmgBMI93eva/FMZaQ9BDpdv2QQvnjwN3ASsBBtj/M04D6AuPzAKtXgW8C2H5Z0qPAtbVWPoQQQuMoFkvveiT1JP2BsLntVkcrDRgwwJHQFEII9ZE0Lg9QnU8MaOpiJO0IPAacXkvDGkIIofHitnAXY/sOYLX2rkcIIXRn0bi2A0l9SZGGGxXKjgVmkAZQVYw7lPRN4IlCMtRCKxd/GELo3iICdeHEbeHO55vMOze2VZLij6gQQmhD8Z9uB5ZjFXcDPgFuA67O77fLo5H3yJv+HegDvA/80PZjeQ7tG6R0qfGk6UYhhBDaQDSuHVSeGzsIWM+2JS1n+y1J11G4bSzpTtL0nH9L+gJwJvDlfJh1gB3z/N2Wxz8AOACgx7Jl1/oNIYSwgKJxbR+V5j8Vy98BPgTOk3QjcEPLjSX1IqVLXVGYj7tEYZMryjWskOIPSXNzWWLltWM+VgghNFA0ru3jdWD5FmUrAE+X3tj+RNKWpFziwcCPmdsjLVkEeCsvDlDOe7VUJhKaQgihsWJAUzuwPQN4UdJXYM4t4K8B95a2yb3S3rZvIq3IU2pA3yVFKWL7HeBpSXvlfSRp0za7kBBCCGVF49p+vgv8Oq9qcxdwnO0nC58vA9wgaTIp+vCnufxS0rqvEyStSQro/76kSaRYxd0JIYTQriL+MET8YQghLICIPwwhhBDaUJdoXCV9StLE/PWSpOcL7xdv57rtLGmcpEckPSbpT004xxGSlmx9yxBCCG2hSzSutl+33S+Pmj0bOLX03vbH1fZtZnpRHlx0GjDE9gakaMPpTTjVEcy76HpdIv4whBAaq0s0rpVIOlHSIYX3f5J0sKQdJd0h6VJgQv7saElT89ehuWyt/P58SdMk3VzqIUpaW9KtuVd6T16svKWfAyfYfgLS9BrbZ+X915A0UtJkSbdL+lwuvzjnB5fqPCN/31HSnZKulvS4pIty+U+BTwOj8zUdKOnkwv4/kvTnBv5YQwghtKJLN67AecBQAEk9gL2AEfmzLwJH2944zyfdB9gSGAgcLGmTvN26wGm2NwQ+IC9ITgpgONh2f+AXwBllzr8RMK5C3c4EzrO9CXAFqYfbms2BQ0jZwutL+qLtU4FXgG1s70ha9P2/Cz3y/YFhNRw7hBBCg3TpEAnbT0p6V9LGwOrAGNtv5jSjB2z/X950G+Aq2+8DSLoW2JqU5/sf21PyduOAvpKWIzXOVxWSker9WX4B2CW/vgg4oYZ9HrT9Yq7jRKAv8GBxA9vvSroH+Lqkp4BZ5VbQifjDEEJoni7duGbnk3qvfYFzCuXF9CJR2UeF17NIPzMBr1VJRiqZBvTP32v1CfmOQu5tF39H5epSznmk57DTgX+W2yDiD0MIoXm6+m1hgKuAXUkJR3dU2OYeYJCkpXIy0u7A6EoHtP0mKWFpEICkRSokI/2ZFBSxVt6uh6Qj8mcPAt/Kr/fNdYDUIPbPrwcBPVq9wkJqU67ffcCapNvgl7W288ar9I61G0MIoYG6fONq+0NSwzXC9uwK24whPYt9mNTonVW4FVzJYOCgQjLSLi03sD0BOBK4XNKjwBTS0nCQsoIPyAlMezM3gekc4KuSxpD+IPiI1p0L3CGp+MfDlcA9tt+uYf8QQggN1OUTmiQtAkwEvmn7qfauT1uRdAtwou27W9s2EppCCKF+3TahKQ9kehK4pbs0rDlQ4wngzVoa1hBCCI3XpQc05Vu7a7R3PdqS7ddJi6SHEEJoJx2m5yrpVzmoYXKOLfzCAh5ne0lfKrwfJmnPVvY5VdLhhfe3Sjqv8P4vhYFI9dTlcEk9q3zeR9JMSQfWe+zCMZaTdPCC7h9CCKHxOkTPVdJA0oCgzW1/JGlFYEEzgbcHZgD317HP/aSRtaflZ7QrAssWPv8SaU3Veh0OXAy8X+HzvUgDqIYw7zSheiwHHEwKpVggEX/YvcVI8RAar6P0XFcmzRv9CMD2a7ZfAJD0lbx26RRJF0haIpdPz40wkgZIGiWpL3AQ8NPc+90mH39bSfdLeqpCL/Y+UgMKsCEwFXhX0vL5fOszNybxKEkP5x72cblsaUk3SpqU4xL3lnQY8FlgpKSRFa57CPAz4HOSVikVSvqapPH5eHfmsmMlHVnYZmq+3pOANfP1nlypjiGEENpOR2lcbwNWlfSEpDMlbQeglOM7DNjb9saknvaPKh3E9nTmDe4vzVVdmZS4tAupMWq53wvAJ5JWIzWyDwAPkaIQBwCTbX8saSdgbVJMYj+gv6Rtga8BL9je1PZGpAFUfwNeAHawvUPLc0paFfhMngZ0OWk6DpL6AP8A9rC9Kal3W80xwJP5eo+qUseW5z9A0lhJY2e9H7N1QgihkTpE42p7Bik44QDgVeAySUNJub5Pl4LvgQuB+RqKGlxre3aOAVypwjal3mupcX2g8L50i3mn/DUBGA+sR2rIpgA7Ki0MsE2Nc0sHkxpVgEtJvVhIsYr32H4awPYbNV9l9TrOw/a5tgfYHtCjZ+86TxFCCKGaDvHMFcD2LGAUMErSFGA/0vzUSubEBNL6cmvFIIZKUYf3kxrSjUm3hZ8l3bJ9B7igsO+Jtud7PiqpP/AN4ERJt9k+vpU6DQFWkrRPfv9ZSWvnc5SbfFy8Xqh8zRXrGEIIoW10iMZV0rrAbNv/zkX9gGeAx0hB+WvZ/g/wHaA0d3M6qbd7M7BH4XDvMu9gpFrdR2pMn8oN/Rs5oH9D4Id5m1uBEyQNtz0jPyedSfo5vmH7YqUl4oYW6rIM8FqZ613advE563Gk3uzZwN8lrWH7aUkr5N7rdHIKlKTNmTvFaJ7ow0p1tP1KpQvfeJXejI1BLSGE0DAdonEFegGn58bsE+A/wAG2P5S0P3CF0hJqD5MaH4DjgPMl/ZL0fLTkeuBKSbsDh9ZRhymkUcKXtCjrZfs1ANu3SVofeEBpNZwZpFzgtYCTJc0mNbal58LnAjdLerHFc9chwDUtzn8VcKntE5RWrLk6j1x+Bfhq/vy7SqvhPAyU1oh9XdJ9kqYCN+fnruXqWLFxDSGE0FhdPv4wtC7iD0MIoX7dNv4whBBCaA/RuIYQQggN1i0a1/aKVlQK0Z+Yv16S9Hzh/YImUIUQQujgOsqApqZpz2jFHKLfL9fjWGCG7VNqPZmkRW1/Un81QwghtKfu0HNt72jFsiSdKOmQwvs/STpY0o6S7pB0KXMjF4/OcYdTJR2ay9bK78/PvfKbc6IVktZWWnxgnKR7JMUqOSGE0Ia6Q+PartGKVZxHng8rqQcp5nBE/uyLwNG2N5a0JbAPKc5wIHCwpE3ydusCp9neEPgA+GYuPxc42HZ/4BfAGS1PXow/fPXVV+uodgghhNZ0+ca1g0QrlqvXk6TFATYGvg6Msf1m/vgB2/+XX28DXGX7fdvvAteSGnOA/+Q1awHGkQI3liM1zlflObF/Jy0g0PL8c+IP+/TpU98VhxBCqKrLP3OFDhGtWMn5pN5rX+Zdcu69Go9ZPPcs0u9TpNvg/eqsSwghhAbp8j1XSevmzN6S+aIVc3m5aEWYP1qxGDW4sK4Cds11uqPCNvcAgyQtJakXsDswusK25N7vi5IGAUhaRNKmDaxzCCGEVnT5xpUUrXihpEckTQY2AI61/SFQilacAsxm3mjFv0oaTeoRllxPauiKA5oWWK7DPcAI27MrbDOG9Cz2YdLC6mcVbgVXMhg4SNIkYBo5kziEEELbiPjDdpSzgycC37T9VHvVI+IPQwihfhF/2AHlgUxPkhZWb7eGNYQQQuN1iwFNHVG+tbtGqxuGEELodLps4yppFmnJuEWBp4Hv2H6rgcfvC9xge6MW5U8DX7P9eKHsNOAF4C7gu7YPq3LcX9r+4wLU5ybg2wtyjVOef5u+x9xY724hhDpMjzWTu5WufFv4gxz2sBHwBnBIazs0yKWkAUXAnOeqewKX2R5brWHNflnPyZQsYvsbjfzjIYQQwoLryo1r0QPAKjCnMTo5RwdOkbR3Lv9XXmCd/H64pN0k9ZU0WtL4/PWlCucoGUGhcSUFU0y3/UwO/r8hH7+XpH/mOkyWtIekk4Cl8mjk4Xm7IwrRh4fnsr6SHpV0JjCelEBVjGy8NkcfTlNaeD2EEEIb6rK3hUtytOBXSIENAP9Nmle6KbAi8LCke0hxhD8F/ldSb+BLpLCJxYGv2v4wz5cdAZQdHQZge7Kk2ZI2tT2J1NCOKLPpb4C3c/Qikpa3fZWkH5cCICT1J00X+gIpHOIhSXcDb5ISpva3fXDetnjs79l+Q9JS+fquyosIFH8uB5BSq+ixbCQ0hRBCI3XlnutSOf7vdWAF4PZcvjVpXuks2y+TgiO2sH03sJakTwNDSJGDnwCLAf/Ic2GvIM2Tbc0IYLCkRUmhD1eU2WZHUjQhMCf8oaWtgWtsv5djHK8mxSECPGP7wQrnPyzPcX0QWBVYu+UGxfjDHj1713BJIYQQatWVG9cPcg9wdVLvs/TMtVqc4L9IIfn7A//MZT8FXib1dAdQ23J1I4BvkRrQybZfKbONgNYmGVer63vlCiVtn8870PampJV1WotwDCGE0EBd/raw7bclHUa63XsWKRHpQEkXknq02wJH5c2HAWOAl2xPy2W9gedsz5a0H9CjhnM+Kel10io5p1XY7Dbgx0DpOeryufc6U9Jitmfmug7Lz2IFDCLFNFbTG3jT9vuS1iOF+Fe18Sq9GRsjGUMIoWG6cs91DtsTgNLzz2uAyfn9XaSl3V7K270MPMrcXivAmcB+kh4E1qFCj7GMEcB6+Xzl/B5YPg9UmgTskMvPBSZLGm57PHMb/IeA8/K1VHMLsGiOejyBdGs4hBBCG4r4wwJJPUlzYze3/XZ716etRPxhCCHUL+IPayBpR9JKOad3p4Y1hBBC43X5Z661sn0HsFp71yOEEELnF41rG6gUxZgjFB8FHicNWHqPNHf18Tzq90jbuxSOM4wUuXilpF1Iz1QXIU0X+qvtc/J23wWOzscUcIHtUyrVL+IPw8KIWL8Q5he3hdtGtSjGJ/NnmwIXUkP8oaTFSAOfds37bQaMyp99nTQCeSfbGwKbA3GbO4QQ2lA0rm1vThRjGcuS0pdaswypF/w6gO2PCgsF/ILU430hf/ah7X8sXJVDCCHUI24Lt6EyUYwAa+YkqWWAnqSow5Jt8mclq5FuC78h6TrgGUl3AjeQUqdmAxsB42qoS8QfhhBCk0TPtW1UimKEubeF1yTdzj238Nno/Fm/nDZ1XekD2z8gNdRjgCOBC+qpUMQfhhBC80Tj2jYqRTG2dB0pMaomtqfYPhX4KrBHLp4G9F+IuoYQQlhIcVu4DZWJYmxpa+DJ1o4jqRcwwPaoXNQPeCa/PhH4s6RdbL8kaQngQNt/q3S8iD8MIYTGisa1jdmekOMOBwOjmfvMVcDHwA9qOIyAoyWdA3xAmsIzNB//JkkrAXcorUNn6rxlHEIIYeFE/GGI+MMQQlgAEX8YQgghtKFoXEMIIYQGa/WZq6TTqbKot+3DGlqjDkaSgYttfye/XxR4EXjI9i6SdgM2sH1SmX1n2O5VpnwYOcaw5bY5EvGGnOZUrj7LAd+2febCX11SLf4wou1CCKF+tQxo6u4P494DNpK0lO0PSNNeni99aPs6CvNP28BywMGkdWZrkgc2KYdMhBBCaLJWG1fbF7ZFRTq4m4GdgSuBIaSF0LcBkDSUNC3mx5LWAC4h/VxvWdiTStqQtHD74qRb+HuQwvpLI4xvt32UpKOAbwFLANfY/l3uAd8MjAQGAt9k7nSdEEIITVTzM1dJfSSdIukmSXeVvppZuQ7kUmCwpCWBTYCHKmz3V+As21sALzXgvAeRVrvpBwwAngOOYW6q01GSdgLWBrYkzXftL6kURLEucJHtzWzP07BKOkDSWEljZ70fuf4hhNBI9QxoGk5aHm0N4DhgOvBwE+rU4dieDPQl9VpvqrLpVqReLcC/qh2yxrIHgF9K+jmwer4t3dJO+WsCMB5Yj9TYAjxj+8GyFYj4wxBCaJp6GtdP2T4fmGn7btvfA77YpHp1RNcBpzC38axkvkZS0h8kTSyE8L8OLF/4fAXgtfkOZF8C7EYKirhV0pfLnE/AiYUM4rXy7wnS8+IQQghtrJ6Eppn5+4uSdgZeAD7X+Cp1WBcAb9uekhcyL+c+UvLSxcA+pULbvwJ+VdhuFHC4pAttf0xKVxrZ8mCSPg88Zftv+fUmwCTSCjoltwInSBpue4akVZj7u6pJxB+GEEJj1dO4/l5Sb+BnwOmktUcPb0qtOiDbz5GeqVbzE+ASST8BrqpyrBsk9QfGSZpFyhM+qMymewP7SppJeoZ7fF5u7j5JU4Gb83PX9YEH0qBgZgD7ArPqvMQQQggNUnP8oaStbN/XWlnofCL+MIQQ6teo+MPTaywLIYQQurVaEpoGAl8C+kg6ovDRskCPZlUshBBC6Kxqeea6ONArb1scSPMOsGczKtUdtBarWGW/fsBnbVebElSXavGHIYRQScSjVlZLQtPdwN2ShrUMIggLpWqsYhWlQImaG1dJi9r+ZMGqGUIIoV6tPnOVdFp+eYak61p+Nbl+XV0pVhHmxioCIGlLSfdLmpC/rytpceB4YO88b3ZvSUtLukDSw3nb3fP+QyVdIel64La2vrAQQujOarktXEoaOqWZFemmLgV+K+kG0hzWC8iZxcBjwLa2P5G0I/BH23tI+i05yxhA0h+Bu2x/L6+YM0bSHfkYA4FNbL/R8sSSDgAOAOixbJ8mXmIIIXQ/tdwWHpe/3517TuuRUogezwEIYQHZnpwD9svFKvYGLpS0NunnvViFw+wE7CbpyPx+SWC1/Pr2cg1rPve5wLkAS6y8dm3zsUIIIdSk5hCJnMp0NinwQMAakg60fXOzKtdNlGIVtwc+VSg/ARhpe1BugEdV2F/AHrYfn6dQ+gI1xh9GQlMIITRWPfNc/wLsYHt729sBOwCnNqda3coFpOSlKS3KezN3gNPQQvm7zB9/eGhesxVJmzWpniGEEGpUT+P6iu3/FN4/BbzS4Pp0O7afs10uVvHPwImS7mPe+cQjgQ1KA5pIPdzFgMk5EvGEplc6hBBCVfXEH54FrA5cTnoGuBfwOCmsHttXN6mOocki/jCEEOpXLf6wnuD+JYGXge3y+1eBFYBdSY1tNK4hhBACdTSutvdvZkXagqQZtnu14/n7AvcCq9meXSifCBxge0yF/YaSp99IOhaYYTumRoUQQgdVz2jhPwO/Jy3cfQuwKXC47YubVLcux/Z0Sc+S5rLeDSBpPWCZSg1rW4j4w84vYuhC6FjqGdC0k+13gF2A54B1gKOaUqs2JGlXSQ/ldKM7JK2Uy/tIul3SeEnnSHpG0or5s2sljZM0LYcxlI41Q9IfJE2S9GDpWC2MIC2oXjI4l1WsS5W6rynpllyX0ZLWk7SMpKclLZa3WVbS9NL7EEIIzVdP41r6z/kbwIhK4QSd0L3AF21vRkpMOjqX/46UfLQ5cA1zgxkAvme7Pynj9zBJpfmpSwMP2t4UuAf4YZnzXQ58Mwf1Q1oQ/dJW6lLJucChuS5HAmfafpc0J7bUlRkMXGV7ZivHCiGE0CD1DGi6XtJjpNvCB0vqA3zYnGq1qc8Bl0lambQC0NO5fGtgEIDtWyS9WdjnMEmD8utVgbWB14GPgRty+ThSGP88bL8kaRrwFUkvAzNtT22lLvOR1Iu0FOAVeYorwBL5+3mkhvlaYH/KNPIRfxhCCM1Tc8/V9jGkrNoBuRf0HrB7syrWhk4HzrC9MXAgaVQ0pOSj+UjaHtgRGJh7qBMK+8z03LlNs6j8x0vp1vCcW8Kt1KWcRYC3bPcrfK0PYPs+oK+k7YAehcZ7Dtvn2h5ge0CPnr2rnCaEEEK96hnQtBjwHWDb3FO6mxSH2NkVk5D2K5TfC3wL+JOknYDlC9u/afv9PBjpiwtwzquAPwLvA1+uoS7zsf1Ofra6l+0rckLTJrYn5U0uIjXcrYZKRPxhCCE0Vj3PXM8C+gNn5q/Nc1ln0lPSc4WvI4BjSbdWRwOvFbY9DthJ0njg66SFzN8ljZReVNJkUsP1YL2VsP1W3u9l28Vbv5XqUsk+wPclTQKmMe+dhOGkPwhGlNsxhBBC89ST0DQp3watWtZVSFoCmJWXfBsInGW7X3vXq1aS9gR2t/2d1raNhKYQQqhfoxKaZkla0/aT+aCfJz1X7KpWAy6XtAhpoFK5kb8dkqTTSb3tb7R3XUIIoTuqp3E9Chgp6SnSYJ/VSSNRuyTb/wY65Qoztg9t7zqEEEJ3Vk/84Z154e51SY3rY7Y/alrNuhBJs4AppLnCnwAXAqcVIxBDCCF0Ha02rpL+u8JHa0qK1XBq80Hpea2kTwOXkEYG/65da5VF/GH7iMjCELquWkYL71r4OrfF+12aV7WuyfYrpPCGHytZUtI/JU3JsYc7AEi6SdIm+fUESb/Nr0+Q9ANJ20saJelKSY9JGl5YML2/pLtzLOKtOZQihBBCG2m151pcDUfShK6wOk57s/1UHij1aWDfXLZxnjd7m6R1SPGJ20iaTrqVvFXefWvgYmBl0jPhDYEXSOvqbiXpIVIYxe62X1VaUP0PwPfa6vpCCKG7q2dAE6R1W0NjlBKgtiY1hth+TNIzpEURRgOHkSIQbwS+Kqkn0Nf247k3Osb2czBn2bq+wFvARsDtuSPbgzRHd96TR/xhCCE0Tb2Na2iAwjSmV6gQswg8TFoY4CngdmBF0nSgcYVtigPKSnGLAqbZHlitDrbPJd3mZ4mV144/mkIIoYFqGdB0PXN7rJ+XdF3xc9u7NaNiXVVe8OBsUoawJd1DSlq6K98OXg143PbHSmu/fouUBNUHOCV/VfM40EfSQNsP5NjKdWxPq7RDxB+GEEJj1dJzLf5n/pdmVaSLWyrfti1NxfkX8D/5szOBsyVNyZ8NLUxxGg18JecYjyatmjO62olyo7wn8DdJvUm/49NI8YghhBDaQM3xh60eSLrK9h4NOVhoUxF/GEII9asWf1hPcH9rPt/AY4UQQgidViMb1xgUE0IIIdDYxrVbkDRL0kRJ0yRNknREnrNabZ/PSrqyAeee0eL9UEln5NcHSfpufj0sP3clB02UvW0RQgihORo5FafSlJKupu4oQ9svAHs2s1K2F3jh+og/DBBxjCE0Us09V0lfziEGlfy8AfXpVMpEGfaVNFrS+Pz1JYBcPjW/3lDSmNz7nSxp7Rxp+JPScSX9QdJh9dRF0rGSjmzk9YUQQlgw9fRch5KmjLxOmg4yGrjX9psAtm9rfPU6vhZRhq8AX7X9YV5BaAQpCKLoIOCvtodLWpyUoHQ+cDXw13yswcCWZU5XmtJTsgJwXZntWhUJTSGE0Dz1LDlXep73WdItzr8Dn63nGF1Y6Zb4YsAZkvqREpPWKbPtA8CvJH0OuDqvGztd0uuSNgNWAibYfr3MvnNuSUN65sr8jXdNIqEphBCap+aGUdK+wDbAxsBrwBm0EmjQHbSIMvwd8DKwKemW+4ctt7d9SQ7X3xm4VdIPbN8FnEe6O/AZ4IK2qX0IIYRmqKfXeRrwJCm6b6Tt6U2pUSdSJsqwN/Cc7dmS9iPd8m25z+eBp2z/Lb/eBLgLuAY4ntT7/XabXQQRfxhCCI1Wz23hFSVtCGwL/CE/U3zc9neaVruOqbUow6sk7QWMBN4rs//ewL6SZgIvkRrUUmzhSOAt27OafA0hhBCaqCBNd1wAABsZSURBVOb4Q0nLktYU3Y50e3hF4EHb+zWvet1HHsg0HtgrP4dtMxF/GEII9asWf1jPbeF7C19nlNYRDQtP0gbADcA1bd2whhBCaLx6bgtvAiBpadvlbneGBWT7ESKbOYQQuox6QiQGSnoEeDS/31TSmU2rWev1+YykSyU9KekRSTfl9VDrOcZNkpZrVh0XlKSfSvowD5AKIYTQydTzzPUh0vzW62xvlsum2t6oifWrVBcB9wMXlmL/8tzSZWyPLmzXozMODpI0BvgION/2sDKfL2r7k0adb4mV1/bK+53WqMOFEBooYik7roYtOWf72RZF7dVw7QDMLObp2p5oe7Sk7SWNlHQJMAVA0rWSxuWw/QNK+0iaLmnF/Po3kh6TdLukEaUoQUk/lPRwDum/SlJPSb3zvovkbXpKelbSYpL6SXowRxteI2n5vM0oSX/K0YdPSNqm3IVJWhPoBfwaGFIoHyrpCknXA7flsqNy3SZLOq6wbdnrDSGE0DbqaVyfzVm5lrR4bnwebVK9WrMRMK7K51sCv7K9QX7/Pdv9SWlGh0n6VHFjpVVj9gA2A/6beVOPrra9he1NSdf7fdtvA5NII6cBdgVutT0TuAj4eX5GPYV5A/0Xtb0lcDiVg/6HkGITRwPrKi0OUDIQ2M/2lyXtBKydr7Uf0F/StrVcb77mAySNlTR21vtvV6hKCCGEBVFP43oQcAiwCvAc6T/0Q5pRqQYYY/vpwvvDJE0CHgRWJTVKRVsD/2v7A9vvAtcXPttIKYx/CrAPsGEuv4w0ZxVSFvBl+RnpcrbvzuUXkuYFl1ydv48D+lao+2DgUtuz8/Z7FT673fYb+fVO+WsCaQrPeoXrau16sX2u7QG2B/ToGY92QwihkeoZLfwaqXHpCKZRfQm3OaOZJW0P7AgMtP2+pFHAki22r7Zc3jDgm7Yn5Szf7XP5dcCJklYA+pNSlnq1Uu+P8vdZlPnZS9qE1BDenh4rszjwFCnHeZ7rynU+0fY5LY6xPa1fbwghhCZqtXGV9NsqH9v2CQ2sT63uAv4o6Ye2/wEgaQug3JJ4vYE3c0OzHvDFMtvcC5wj6UTSz2Rn4B/5s2WAFyUtRvrj4nkA2zPywKO/AjfkgVNvS3pT0jZ5YNV3gLup3RDgWNsnlgokPS1p9TLb3gqcIGl4rssqwMwar3ceEX8YQgiNVUvPtdyc1qWB7wOfAtq8cc05voOA0yQdQwrIn056lrlKi81vAQ6SNBl4nHSrtOXxHpZ0Hek56jPAWKD0IPI3wEO5fAqpsS25DLiCub1ZgP1IS/P1JPU696/j0gYDX29Rdk0uf7lFnW+TtD7wQO7lzgD2reV6QwghNFfNU3EAJC0D/ITUsF4O/CUvGN7pSeqVe4A9gXuAA2yPb+96tYWIPwwhhPotdPxhfq54BOm26IXA5qVF0ruQc3MM4ZKk+bPdomENIYTQeLU8cz2ZND3lXGBj2zOaXqt2YLtNl3kLIYTQdbV6W1jSbNIo10+A4sYiPf5ctnnV6xgkfYa0nu0WpJ/FdOBw20+0Z70aJRKaQujYIqWpY1qo28K260px6mpy1OI1pFvFg3NZP2AloEs0riGEEBqrWzecNSobtQhMkHSnpPGSpkjaHUBSX0lTS9tKOlLSsfn1YUqLDEyWdGkuW1rSBTnGcELhODflea/k8t/m1ydI+oGkXhXOf4KknxTO/wdJhzX5ZxRCCKGgnvVcu6tKUYsfAoNsv6OUT/xgns5TzTHAGrY/0tzVeH4F3GX7e7lsjKQ7SCOWt5E0nXRLfqu8/dbAxVXOfz4p2emvOft4MCkicR45c/gAgB7L9qnpBxFCCKE20XNdcCIFWUwG7iDNr12plX0mA8Ml7UtqMCFFGB4jaSIwijRaeTVStvC2pMb0RqBXnibU1/bjlc5vezrwuqTN8rEn2H69ZUUi/jCEEJoneq6tqxS1uA/QB+hve2buYS5JajSLf7QUowd3JjWYuwG/kbQhqZHcIzeYc0hanBS8/xRwO7Ai8EPm9qIrnR/gPGAo8BnggrqvOIQQwkKJxrV1laIWVwdeyQ3bDvk9pCSlT+eVaGYAuwC35Fu0q9oeKele4NukLOJbgUMlHZqTpzazPcH2x5KeBb5FSsHqA5ySvyDFHJY7P6QBWMcDi+XzVBXxhyGE0FjRuLaiStTiscDfJI0FJgKP5e1nSjqeFJn4dKkc6AFcnFfOEXCq7bcknUCa5jM5j0yeTmqQId0a/krOCR4NfC6XAQwHrm95/lyHjyWNBN7qjIvFhxBCZ1dX/GHoHHIveTywl+1/t7Z9xB+GEEL9qs1zjQFNXUyOcPwPcGctDWsIIYTGi9vCXYztR4DPt3c9QgihO4vGNZM0i7SknEiLmf/Y9v2t7DPDdq/8+mTgG8BNto+q47x9gS/ZvqTC5+uQnsmuQ1qvdQpwKLAq8F3bh+UF0j9urb6VTHn+bfoec+OC7BpC6OQiWrE5onGd6wPb/QAk/RdwIrBdHfsfCPSx/VGd5+1LGtE7X+MqaUnSHNcjbF+fy3bI5xlLWncW0nqyM4AFalxDCCE0VjxzLW9ZYM6SepKOyvGEkyUd13LjnIy0NPCQpL0l7SrpoRxbeIeklfJ220mamL8m5PVxTyIlMU2U9NMWh/428ECpYQWwPdL2VEnbS7oh93wPAn6aj7GNpKclLZbPuayk6aX3IYQQmi96rnMtlVOSlgRWBr4MIGknYG1ShKCA6yRta/ue0o62d8u3iEs93+WBL+ZpPD8AjgZ+BhwJHGL7Pkm9SNN6jgGOtL0L86sUvTiH7emSzgZm2D4ln38UKbDiWlL84VW2Zxb3i/jDEEJonui5zvWB7X621wO+BlyU553ulL8mkKa3rEdqbKv5HHCrpCnAUcCGufw+4H9ykP5ytj+pdICFdB6wf369P/DPlhtE/GEIITRPNK5l2H6AFDfYh9RbPTE3vP1sr2X7/FYOcTpwhu2NSc9il8zHPQn4AbAUKWh/vVaOMw3ovwD1vw/oK2k7oIftqa3tE0IIoXHitnAZudHrAbxOiic8QdJw2zMkrUJagu6VKofoDTyfX+9XOO6atqcAUyQNJPWCnwWWqXCcS4BfSNrZ9o35GF8rHLvkXdJz4qKLgBGk6MSqIv4whBAaK3qucy1VGmwEXAbsZ3uW7dtIjdwD+TbvlVRuDEuOBa7IkYWvFcoPlzRV0iTgA+Bm0ko5n0ia1HJAk+0PSFGIh0r6t6RHSIH8LRv264FBpQFNuWw4sDypgQ0hhNCGIv6wi5K0J7C77e+0tm3EH4YQQv2qxR/GbeEuSNLpwNdJoRYhhBDaWDSuXZDtQ9u7DiGE0J3FM1dS9GF+XjlJ0nhJX2rvOpVIsqR/Fd4vKulVSTfk90MlnZFfD8u3g4v7z2jbGocQQoiea7Kw0YcNIWnRMnNf3wM2krRUHuD0VeYfLRxCCKEDiZ7r/OZEH0rqJenO3JudImn3XN5X0qOS/iFpmqTbJC2VP9sixyQ+IOlkSVNz+ZKS/pmPMyFnBJd6nldIuh64rUKdbiYlLgEMIUYAhxBChxaNa1KahvMYKd2oNDf0Q2CQ7c2BHYC/5NQmSClNf7e9IfAWsEcu/ydwkO2BpNV1Sg4ByMESQ4ALczA/wEDS1J8vV6jfpcDgvP0mwEMLd7kp/lDSWEljX3311YU9XAghhIJoXJNK0YcC/ihpMnAHsAqwUt7nadsT8+txpESk5YBlCku/FVe62Rr4F4Dtx4BnSMvIAdxu+41KlbM9mbR6zhDgpirXUW5eVdm5VsX4wz59Ils4hBAaKZ65tmD7AUml6MNv5O/9bc+UNJ0cZQgUl5abRYo0FJVV++y9Gqp2HXAKaXm5T1XY5nVScEQ6obQC84ZYhBBCaAPRc22hRfRhb+CV3LDuAKxebV/bbwLvSvpiLhpc+PgeYJ98jnWA1YDH66jaBcDxOT6xklHA3pIWz++HAiPrOEcIIYQGiJ5rUlpuDlIPcz/bsyQNB66XNBaYCDxWw7G+D/xD0nukxu7tXH4mcHaOUPwEGGr7o7mPcKuz/Rzw11a2uUFSf2CcpFnAk6S1XkMIIbShiD9sMEm9bM/Ir48BVrb9k3auVlURfxhCCPWL+MO2tbOkX5B+ts+Qbs2GEELoRqJxbTDbl5FW1QkhhNBNNX1Ak6RBOcKvtYXBm3X+muL/JH09z/t8VNJjkk5pdt0WhqSDJH03vx4q6bPtXacQQghJW4wWHgLcy7wjZ+eQ1KMN6lCVpI2AM4B9ba8PbAQ81b61qs722bYvym+HAtG4hhBCB9HUxlVSL2Ar0gjawYXy7SWNlHQJMCXHCT4m6by8mPhwSTtKui8vEr5l3m9LSffn+MD7Ja2by3tKujzHDl4m6SFJAwrn+0MO5X9Q0krM72jgDzncAduf2D4z77t6jkCcnL+vlsuHSTorX8dTkraTdEHu+Q4rnHuGpD9JGifpjnwNo/I+u+Vt5oTv5/c3SNq+sP989Zd0rKQjlYL6BwDDc8rUzpKuKRzrq5KuXvDfYgghhHo1u+f6TeAW208Ab0javPDZlsCvbG+Q369FmmqyCbAe8G1SqtGRwC/zNo8B29reDPgt8MdcfjDwpu1NSNGF/QvnWRp40PampLmmPyxTz41IKUvlnAFclI89HPhb4bPlgS8DPwWuB04FNgQ2ltSvcP5RtvsD7wK/J4XvDwKOr3DOoqr1t30lMBbYJy8+cBOwvqRS7NL+pEjGeUT8YQghNE+zG9chpFxc8vchhc/G2H668P5p21NszwamAXc6zROaQor+gxTqcIVSGH6pIYPUCF8KYHsqMLlw3I+BG/LrcYVj1Wogc2MM/5XPVXJ9oY4vt6h/6TwfA7fk11OAu23PbHFd1dRV/1yffwH75jjGgaTg/5bbRfxhCCE0SdNGC0v6FKlXt5Ekk1KPLOnovEnLyL9inODswvvZhXqeAIy0PUhSX1JIA1SPFpzpuZN5Z1H+mqeReruTqhynpDgxuFjHlvUvnad4/jnb2Z4tqbTNJ8z7h86Shde11L+lf5J60h8CV5RZxi6EEEITNbPnuifpdurqtvvaXhV4mnl7fvXqzdy1TIcWyu8FvgUgaQNg4zqPezLwyxxLiKRFJB2RP7ufuc+L98nnarTpQL983lVJt8zr8S6wTOmN7ReAF4BfA8MaVMcQQgg1ambjOgS4pkXZVaRnqQvqz8CJku4j9YRLzgT65NVrfk66Lfx2mf3LyqvOHA6MkPQoMBVYOX98GLB/PvZ3gGakLd1H+sNjCimcf3yd+w8jRStOVF5XlvR8+FnbjzSsliGEEGrSJeIP83SexWx/KGlN4E5gHdsft3PV2k0efTzB9vmtbRvxhyGEUL/uEH/YExgpaTHS89cfdfOGdRzpmfbP2rsuIYTQHXWJJedsv5tHvm5qexPb842ObZYFSaAqzVGtcdvt8/G/XyjbLJcdmd8Py/NdUVpz9r9sb5tX3dle0g3ljx5CCKEZukTj2s7aIoFqCrB34f1gahvZHEIIoR1E47oQak2gymW/kvS4pDuAdQvbHibpkZwAdSnl/R+wpKSVJAn4GmXmroYQQugYusoz1/YyJ4FK0huSNrddGum7JbCR7aeVFjAfDGxG+pmPZ24i1DHAGvkW7nJVznUlsBcwIe//UZVtQwghtKPouS6cWhOotgGusf2+7XeA6wrbTSblAu9LCpOo5HJS4zoEGFFlu3LDv+cri/jDEEJonmhcF1Ahgeq8PIjoKGDvfNsW5k+gqjTnaWfg76SEqHGF1KZ5d7ZfAmaSconvrFK110mZxyUrAK+VOV7EH4YQQpNE47rg6kmgugcYJGkpScsAu0JKggJWtT2StDLPckCvKuf8LfBz27OqbDOKFHZRGky1LzCyrisLIYSwUOKZ64IbApzUoqyUQHVZsdD2eEmXAROBZ4DR+aMewMWSepPm555q+61KJ7R9fw31OgE4S9KkfMxbgItr2C+EEEKDdImEprBwIqEphBDqVy2hKW4LhxBCCA0WjWsIIYTQYN2+ca03vlDS4ZJ6Vvn8vLzs3cLU6aeSPszPYkMIIXQy3f6Zq6TLScvL3Wn72Bq2nw4MsD3f9BZJPVoZyVtrncaQQiLOtz2szOeLNnIB9CVWXtsr73daow4XQgidwvSTdl6o/eOZawWtxBeOknSlpMckDVdyGPBZ0go8I/O2MyQdL+khYGDeb0Dhsz9JGifpDklb5s+fkrRbhTqtSZqO82sKoRSShkq6QtL1wG257ChJD+foxOMK216bzzlN0gGN/amFEEJoTbduXCnEFwJvSNq88NlmpAXUNwA+D2xl+2/AC8AOtnfI2y0NTLX9Bdv3tjj+0sAo2/2Bd4Hfk0IgBgHHV6hTKYFpNLCupE8XPhsI7Gf7y5J2AtYmxSz2A/pL2jZv9718zgHAYTnwYh7FhKZZ79e8rnwIIYQadPfGtbX4wudszybNT+1b4RizSPNby/mYNM8UUoD/3bZn5teVjjcYuDSf92pS5GHJ7bbfyK93yl+lrOH1SI0tpAZ1EvAgsGqhfI5iQlOPnvFoN4QQGqnbhkgU4gs3kmRSoIMlHZ03KQbjz6Lyz+rDKs9ZZ3ruQ+3ZpWPanl0u5lDSJqSG8Pacorg48BQpHhHmjVQUcKLtc1ocY3tgR2Cg7fcljQKWrFC/EEIITdBtG1fmxhceWCqQdDfl4wuL3gWWoUxebwMMAY61fWKhTk9LWr3MtrcCJ0gabnuGpFVI2cO9gTdzw7oe8MXWTrrxKr0Zu5AP9kMIIczVnW8LDwGuaVFWii+s5lzg5tKApgYbXKZO11BmIXbbtwGXAA9ImkJakm4Z0m3oRSVNJkUhPtiEeoYQQqii20/FCRF/GEIICyKm4oQQQghtKBrXEEIIocE6ReNaLqJQUl9JU/PrfpK+0cZ1GirpjFa2OV7Sjgtw7L9Kej6v9xpCCKGT6SyjhYcA95IG9hxb5vN+pMCEm9qwTq2y/dt698kN6iDgWWBb0uLnLbdpaPzhlOffpu8xNzbqcCGETmZhYwDD/Dp8z6hSRGHh88VJaUd7S5ooaW9Jx0q6oBA1eFhh+7LRgJK+L+mJvM8/Sr1SSX0kXZVjBh+WtFWL8/eWNL3Uy5TUU9KzkhaTNEzSnrl8uqTjJI2XNEWVFwrYAZgKnMW88YfHSjpX0m3ARZJ6SDq5EH94YOnnJenOwnl2r/+nHkIIYWF0+MaV6hGF2P4Y+C1wme1+ti/LH60H/BcpHvB3khbL5fNFA0r6LPAb0pzQr+Z9S/4KnGp7C2AP4LwW538bmARsl4t2BW7NSUwtvWZ7c1LDeWSF6y3FH14D7FKoN0B/YHfb3yb9sfF2rtcWwA8lrQF8CAzK59kB+ItyIkVRxB+GEELzdIbGtVpEYTU32v4or17zCrBSLi8XDbglKZrwjdwoXlE4zo7AGZImAtcBy0papsW5LgP2zq8H5/flXJ2/j6NM/GHuhX8DuNb2O8BDpIjDkutsf5Bf7wR8N9frIeBT+VoE/DHPc70DWKVw7XNE/GEIITRPh37mWkNEYTXzxRdWiQacr2dXsEje/oNiYYvO4HXAiZJWIPUu72qlTpXiFL9GSliako/fE3gfKD0QbRl/eKjtW1vUayjQB+hve6bSEnkRfxhCCG2oQzeuVI8ofLawXSmSsDWVogHHAKdKWj4faw9SuD6k5d1+DJycz9/P9sTiQXP84BjSLeQbFmJN1yHAD2yPyOdaGnha5RdnvxX4kaS7ciO6DvB8vsZXctkOQLnoxHlE/GEIITRWR78tXGtE4Uhgg9KApirHKxsNaPt54I+k26t3AI8ApQeRhwED8qChR4CDKhz7MmBfKt8Srio3oP/F3F4qtt8jjZLetcwu5+V6js9Tks4h/bE0PNd3LLAP8NiC1CeEEMKCi/jDTFKv3ANdlNSgX2C7ZcPeJUX8YQgh1K9a/GE0rpmkU0jPY5ck3Qr+ibvJD0fSu8Dj7V2PBliR5qxW1B66yrXEdXQscR2NtbrtPuU+iMY1IGlspb++OpOuch3Qda4lrqNjietoOx39mWsIIYTQ6UTjGkIIITRYNK4B0gLwXUFXuQ7oOtcS19GxxHW0kXjmGkIIITRY9FxDCCGEBovGNYQQQmiwaFy7OUlfk/S4pP9IOqa967Og8pJ+U3JKV6dJxMhLI76SU7ZKZStIul3Sv/P35duzjrWocB3HSno+/04mSvpGe9axFpJWlTRS0qN5Wcqf5PJO9Tupch2d8XeypKQxkiblazkul68h6aH8O7ksL3zSYcQz125MUg/gCdIye88BDwNDbD/SrhVbAHmBggF5FaROQ9K2wAxShvZGuezPwBu2T8p/8Cxv++ftWc/WVLiOY4EZtk9pz7rVQ9LKwMq2x+fVr8aRlr0cSif6nVS5jm/R+X4nApbOCXqLkSJhfwIcAVxt+1JJZwOTbJ/VnnUtip5r97Yl8B/bT+V1cS8FYnH1NmT7HuCNFsW7Axfm1xeS/lPs0CpcR6dj+0Xb4/Prd4FHScs2dqrfSZXr6HSczMhvF8tfJq2YdmUu73C/k2hcu7dVmHd1oefopP8ASf/YbpM0TtIB7V2ZhbSS7Rch/ScJfLqd67MwfpwXvbigo99KbUlSX2Az0oIenfZ30uI6oBP+TiT1yGtXvwLcDjwJvGX7k7xJh/u/KxrX7q3cOrad9TnBVrY3B74OHJJvU4b2dRawJtAPeBH4S/tWp3aSepFW4Drc9jvtXZ8FVeY6OuXvxPYs2/2Az5HuuK1fbrO2rVV10bh2b88Bqxbefw54oZ3qslBsv5C/v0Ja1WjL9q3RQnk5PzMrPTt7pZ3rs0Bsv5z/U5wN/INO8jvJz/WuAobbvjoXd7rfSbnr6Ky/kxLbbwGjSGtxL5dXMYMO+H9XNK7d28PA2nnU3eLAYOC6dq5T3SQtnQdtlBaY3wmYWn2vDu06YL/8ej/gf9uxLgus1Bhlg+gEv5M8eOZ84FHb/1P4qFP9TipdRyf9nfSRtFx+vRRp9bJHSet475k363C/kxgt3M3lofinAT1Ia9j+oZ2rVDdJnyf1ViEtGH9JZ7kOSSOA7UlLaL0M/A64FrgcWA34P2Av2x16sFCF69iedPvRwHTgwNJzy45K0tbAaGAKMDsX/5L0vLLT/E6qXMcQOt/vZBPSgKUepA7h5baPz//uLwVWACYA+9r+qP1qOq9oXEMIIYQGi9vCIYQQQoNF4xpCCCE0WDSuIYQQQoNF4xpCCCE0WDSuIYQQQoNF4xpCCCE0WDSuIYQQQoP9PyLQ5aEHyoQw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6" name="Picture 1"/>
          <p:cNvPicPr>
            <a:picLocks noChangeAspect="1" noChangeArrowheads="1"/>
          </p:cNvPicPr>
          <p:nvPr/>
        </p:nvPicPr>
        <p:blipFill>
          <a:blip r:embed="rId3" cstate="print"/>
          <a:srcRect l="27917" t="26667" r="22916" b="20741"/>
          <a:stretch>
            <a:fillRect/>
          </a:stretch>
        </p:blipFill>
        <p:spPr bwMode="auto">
          <a:xfrm>
            <a:off x="457200" y="4876800"/>
            <a:ext cx="2667000" cy="1604720"/>
          </a:xfrm>
          <a:prstGeom prst="rect">
            <a:avLst/>
          </a:prstGeom>
          <a:noFill/>
          <a:ln w="9525">
            <a:solidFill>
              <a:schemeClr val="tx1"/>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Emergency Waiting Lists</a:t>
            </a:r>
          </a:p>
        </p:txBody>
      </p:sp>
      <p:pic>
        <p:nvPicPr>
          <p:cNvPr id="22529" name="Picture 1"/>
          <p:cNvPicPr>
            <a:picLocks noGrp="1" noChangeAspect="1" noChangeArrowheads="1"/>
          </p:cNvPicPr>
          <p:nvPr>
            <p:ph idx="1"/>
          </p:nvPr>
        </p:nvPicPr>
        <p:blipFill>
          <a:blip r:embed="rId2" cstate="print"/>
          <a:srcRect l="26564" t="22319" r="45118" b="52079"/>
          <a:stretch>
            <a:fillRect/>
          </a:stretch>
        </p:blipFill>
        <p:spPr bwMode="auto">
          <a:xfrm>
            <a:off x="609600" y="2057400"/>
            <a:ext cx="7848600" cy="399130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Emergency Waiting List Times Performance </a:t>
            </a:r>
          </a:p>
        </p:txBody>
      </p:sp>
      <p:pic>
        <p:nvPicPr>
          <p:cNvPr id="26626" name="Picture 2"/>
          <p:cNvPicPr>
            <a:picLocks noGrp="1" noChangeAspect="1" noChangeArrowheads="1"/>
          </p:cNvPicPr>
          <p:nvPr>
            <p:ph idx="1"/>
          </p:nvPr>
        </p:nvPicPr>
        <p:blipFill>
          <a:blip r:embed="rId2" cstate="print"/>
          <a:srcRect/>
          <a:stretch>
            <a:fillRect/>
          </a:stretch>
        </p:blipFill>
        <p:spPr bwMode="auto">
          <a:xfrm>
            <a:off x="533400" y="1981200"/>
            <a:ext cx="2600264" cy="4389437"/>
          </a:xfrm>
          <a:prstGeom prst="rect">
            <a:avLst/>
          </a:prstGeom>
          <a:noFill/>
          <a:ln w="9525">
            <a:noFill/>
            <a:miter lim="800000"/>
            <a:headEnd/>
            <a:tailEnd/>
          </a:ln>
        </p:spPr>
      </p:pic>
      <p:pic>
        <p:nvPicPr>
          <p:cNvPr id="26627" name="Picture 3"/>
          <p:cNvPicPr>
            <a:picLocks noChangeAspect="1" noChangeArrowheads="1"/>
          </p:cNvPicPr>
          <p:nvPr/>
        </p:nvPicPr>
        <p:blipFill>
          <a:blip r:embed="rId3" cstate="print"/>
          <a:srcRect t="2273"/>
          <a:stretch>
            <a:fillRect/>
          </a:stretch>
        </p:blipFill>
        <p:spPr bwMode="auto">
          <a:xfrm>
            <a:off x="3352800" y="2438400"/>
            <a:ext cx="5180617" cy="32766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1679</TotalTime>
  <Words>666</Words>
  <Application>Microsoft Office PowerPoint</Application>
  <PresentationFormat>On-screen Show (4:3)</PresentationFormat>
  <Paragraphs>47</Paragraphs>
  <Slides>22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Flow</vt:lpstr>
      <vt:lpstr>Picture</vt:lpstr>
      <vt:lpstr>Hospital Waiting Lists</vt:lpstr>
      <vt:lpstr>Intro</vt:lpstr>
      <vt:lpstr>Intro</vt:lpstr>
      <vt:lpstr>Slide 4</vt:lpstr>
      <vt:lpstr>Slide 5</vt:lpstr>
      <vt:lpstr>Slide 6</vt:lpstr>
      <vt:lpstr>Emergency Waiting Lists</vt:lpstr>
      <vt:lpstr>Emergency Waiting Lists</vt:lpstr>
      <vt:lpstr>Emergency Waiting List Times Performance </vt:lpstr>
      <vt:lpstr>K-means clustering tests</vt:lpstr>
      <vt:lpstr>Trust Performance Graph (Emergency)</vt:lpstr>
      <vt:lpstr>Slide 12</vt:lpstr>
      <vt:lpstr>Diagnostic Waiting Time Performance</vt:lpstr>
      <vt:lpstr>Admin and Day Care Waiting Lists (Comparison)</vt:lpstr>
      <vt:lpstr>ICATS vs. Total Waiting List Performance (Comparison)</vt:lpstr>
      <vt:lpstr>Outpatient (Central) Performance</vt:lpstr>
      <vt:lpstr>Cancer Waiting Times Performance</vt:lpstr>
      <vt:lpstr>Cancer Waiting Time Patterns</vt:lpstr>
      <vt:lpstr>Cancer Waiting Times Patterns</vt:lpstr>
      <vt:lpstr>Cancer Treatment Time Performance</vt:lpstr>
      <vt:lpstr>Discussion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Pat</dc:creator>
  <cp:lastModifiedBy>Pat</cp:lastModifiedBy>
  <cp:revision>22</cp:revision>
  <dcterms:created xsi:type="dcterms:W3CDTF">2006-08-16T00:00:00Z</dcterms:created>
  <dcterms:modified xsi:type="dcterms:W3CDTF">2020-04-19T03:30:19Z</dcterms:modified>
</cp:coreProperties>
</file>