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6" r:id="rId8"/>
    <p:sldId id="282" r:id="rId9"/>
    <p:sldId id="283" r:id="rId10"/>
    <p:sldId id="264" r:id="rId11"/>
    <p:sldId id="267" r:id="rId12"/>
    <p:sldId id="268" r:id="rId13"/>
    <p:sldId id="269" r:id="rId14"/>
    <p:sldId id="270" r:id="rId15"/>
    <p:sldId id="284" r:id="rId16"/>
    <p:sldId id="272" r:id="rId17"/>
    <p:sldId id="273" r:id="rId18"/>
    <p:sldId id="274" r:id="rId19"/>
    <p:sldId id="275" r:id="rId20"/>
    <p:sldId id="276" r:id="rId21"/>
    <p:sldId id="277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7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40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5739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0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760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724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539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27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6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60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91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00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62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08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38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U-16</a:t>
            </a:r>
            <a:br>
              <a:rPr lang="en-US" altLang="ja-JP" dirty="0"/>
            </a:br>
            <a:r>
              <a:rPr lang="en-US" altLang="ja-JP" dirty="0"/>
              <a:t>PROGRAMMING CONTEST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6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その１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511"/>
          <a:stretch/>
        </p:blipFill>
        <p:spPr>
          <a:xfrm>
            <a:off x="1794942" y="1546327"/>
            <a:ext cx="8647216" cy="224540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794942" y="1733265"/>
            <a:ext cx="1043792" cy="38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79467" y="4709313"/>
            <a:ext cx="683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ハートを相手より多く獲得する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90298" y="4269996"/>
            <a:ext cx="380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残りターンが０になったとき</a:t>
            </a:r>
            <a:endParaRPr kumimoji="1" lang="ja-JP" altLang="en-US" sz="2000" dirty="0"/>
          </a:p>
        </p:txBody>
      </p:sp>
      <p:sp>
        <p:nvSpPr>
          <p:cNvPr id="8" name="正方形/長方形 7"/>
          <p:cNvSpPr/>
          <p:nvPr/>
        </p:nvSpPr>
        <p:spPr>
          <a:xfrm>
            <a:off x="9035935" y="1721891"/>
            <a:ext cx="1043899" cy="38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48546" y="2145809"/>
            <a:ext cx="3985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現在のハートの取得数</a:t>
            </a:r>
          </a:p>
        </p:txBody>
      </p:sp>
      <p:sp>
        <p:nvSpPr>
          <p:cNvPr id="5" name="右矢印 4"/>
          <p:cNvSpPr/>
          <p:nvPr/>
        </p:nvSpPr>
        <p:spPr>
          <a:xfrm rot="20327689">
            <a:off x="8226395" y="2081376"/>
            <a:ext cx="709685" cy="2774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15222" y="1932290"/>
            <a:ext cx="7127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7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その２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150" y="1709488"/>
            <a:ext cx="2103752" cy="215222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890" y="1690688"/>
            <a:ext cx="2103302" cy="215817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/>
          <a:srcRect l="31892" t="32226" r="31711" b="32226"/>
          <a:stretch/>
        </p:blipFill>
        <p:spPr>
          <a:xfrm>
            <a:off x="2984269" y="2401329"/>
            <a:ext cx="768544" cy="768542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>
          <a:xfrm>
            <a:off x="4744920" y="2442441"/>
            <a:ext cx="2352502" cy="943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65182" y="40036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r>
              <a:rPr kumimoji="1" lang="en-US" altLang="ja-JP" dirty="0"/>
              <a:t>ot</a:t>
            </a:r>
            <a:r>
              <a:rPr kumimoji="1" lang="ja-JP" altLang="en-US" dirty="0"/>
              <a:t>が・・・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811983" y="40036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壁を置いた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52813" y="4598633"/>
            <a:ext cx="4312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敵を壁に埋める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25553" y="5368074"/>
            <a:ext cx="1467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put</a:t>
            </a:r>
            <a:r>
              <a:rPr kumimoji="1" lang="ja-JP" altLang="en-US" sz="2800" dirty="0"/>
              <a:t>勝ち</a:t>
            </a:r>
          </a:p>
        </p:txBody>
      </p:sp>
    </p:spTree>
    <p:extLst>
      <p:ext uri="{BB962C8B-B14F-4D97-AF65-F5344CB8AC3E}">
        <p14:creationId xmlns:p14="http://schemas.microsoft.com/office/powerpoint/2010/main" val="17405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その３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60" y="1784647"/>
            <a:ext cx="2161492" cy="221787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89" y="2509504"/>
            <a:ext cx="768163" cy="76816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223" y="1784647"/>
            <a:ext cx="2161492" cy="222153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59" y="2509504"/>
            <a:ext cx="2371550" cy="97544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6979" y="2491214"/>
            <a:ext cx="786453" cy="7864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532910" y="4611989"/>
            <a:ext cx="5636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相手が自ら壁に埋まる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15706" y="5411762"/>
            <a:ext cx="137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悲しい結末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843558" y="4100139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Hot</a:t>
            </a:r>
            <a:r>
              <a:rPr lang="ja-JP" altLang="en-US" dirty="0"/>
              <a:t>の勝利！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13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16" y="1777955"/>
            <a:ext cx="2158171" cy="22191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その４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60" y="1784647"/>
            <a:ext cx="2161492" cy="221787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374" y="2509504"/>
            <a:ext cx="768163" cy="76816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59" y="2509504"/>
            <a:ext cx="2371550" cy="97544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390206" y="4572060"/>
            <a:ext cx="5852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相手の四方を壁</a:t>
            </a:r>
            <a:r>
              <a:rPr lang="ja-JP" altLang="en-US" sz="4000" dirty="0"/>
              <a:t>で</a:t>
            </a:r>
            <a:r>
              <a:rPr kumimoji="1" lang="ja-JP" altLang="en-US" sz="4000" dirty="0"/>
              <a:t>埋める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64894" t="65545"/>
          <a:stretch/>
        </p:blipFill>
        <p:spPr>
          <a:xfrm>
            <a:off x="2309460" y="1784645"/>
            <a:ext cx="686914" cy="76459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290" y="1789621"/>
            <a:ext cx="688908" cy="76206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933" y="3235484"/>
            <a:ext cx="688908" cy="76206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738" y="2518297"/>
            <a:ext cx="702459" cy="75327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7"/>
          <a:srcRect l="32767" t="32197" r="32009" b="33036"/>
          <a:stretch/>
        </p:blipFill>
        <p:spPr>
          <a:xfrm>
            <a:off x="3734667" y="3257646"/>
            <a:ext cx="715723" cy="739904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576" y="2510851"/>
            <a:ext cx="768163" cy="76816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915" y="1792774"/>
            <a:ext cx="688908" cy="76206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492" y="1777496"/>
            <a:ext cx="688908" cy="76206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4383" y="3235484"/>
            <a:ext cx="688908" cy="76206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3343" y="2492561"/>
            <a:ext cx="786453" cy="78645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9923" y="3249844"/>
            <a:ext cx="713294" cy="74377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2652917" y="4096485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r>
              <a:rPr kumimoji="1" lang="en-US" altLang="ja-JP" dirty="0"/>
              <a:t>ot</a:t>
            </a:r>
            <a:r>
              <a:rPr kumimoji="1" lang="ja-JP" altLang="en-US" dirty="0"/>
              <a:t>が・・・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936674" y="40808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壁を置いた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9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74569" y="2637905"/>
            <a:ext cx="10414462" cy="4220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800" dirty="0" smtClean="0">
                <a:solidFill>
                  <a:schemeClr val="tx1"/>
                </a:solidFill>
              </a:rPr>
              <a:t>相手の通信エラー、バグなどで</a:t>
            </a:r>
            <a:endParaRPr kumimoji="1" lang="en-US" altLang="ja-JP" sz="4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4800" dirty="0" smtClean="0">
                <a:solidFill>
                  <a:schemeClr val="tx1"/>
                </a:solidFill>
              </a:rPr>
              <a:t>試合</a:t>
            </a:r>
            <a:r>
              <a:rPr kumimoji="1" lang="ja-JP" altLang="en-US" sz="4800" dirty="0">
                <a:solidFill>
                  <a:schemeClr val="tx1"/>
                </a:solidFill>
              </a:rPr>
              <a:t>が</a:t>
            </a:r>
            <a:r>
              <a:rPr kumimoji="1" lang="ja-JP" altLang="en-US" sz="4800" dirty="0" smtClean="0">
                <a:solidFill>
                  <a:schemeClr val="tx1"/>
                </a:solidFill>
              </a:rPr>
              <a:t>止まる</a:t>
            </a:r>
            <a:endParaRPr kumimoji="1" lang="en-US" altLang="ja-JP" sz="4800" dirty="0">
              <a:solidFill>
                <a:schemeClr val="tx1"/>
              </a:solidFill>
            </a:endParaRPr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94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36" y="3774142"/>
            <a:ext cx="6364776" cy="168873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chemeClr val="tx1"/>
                </a:solidFill>
                <a:latin typeface="+mn-ea"/>
                <a:ea typeface="+mn-ea"/>
              </a:rPr>
              <a:t>引き分け条件</a:t>
            </a:r>
            <a:endParaRPr kumimoji="1" lang="ja-JP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693564" y="1756616"/>
            <a:ext cx="9147048" cy="906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400" dirty="0">
                <a:solidFill>
                  <a:schemeClr val="tx1"/>
                </a:solidFill>
              </a:rPr>
              <a:t>残りターンが０になった時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に</a:t>
            </a:r>
            <a:endParaRPr kumimoji="1" lang="en-US" altLang="ja-JP" sz="4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400" dirty="0" smtClean="0">
                <a:solidFill>
                  <a:schemeClr val="tx1"/>
                </a:solidFill>
              </a:rPr>
              <a:t>ハートの</a:t>
            </a:r>
            <a:r>
              <a:rPr lang="ja-JP" altLang="en-US" sz="4400" dirty="0">
                <a:solidFill>
                  <a:schemeClr val="tx1"/>
                </a:solidFill>
              </a:rPr>
              <a:t>獲得</a:t>
            </a:r>
            <a:r>
              <a:rPr lang="ja-JP" altLang="en-US" sz="4400" dirty="0" smtClean="0">
                <a:solidFill>
                  <a:schemeClr val="tx1"/>
                </a:solidFill>
              </a:rPr>
              <a:t>数が同じ</a:t>
            </a:r>
            <a:r>
              <a:rPr lang="ja-JP" altLang="en-US" sz="4400" dirty="0">
                <a:solidFill>
                  <a:schemeClr val="tx1"/>
                </a:solidFill>
              </a:rPr>
              <a:t>場合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229336" y="3971412"/>
            <a:ext cx="710737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7179" y="3893575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0322FF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Cool: 5</a:t>
            </a:r>
            <a:endParaRPr kumimoji="1" lang="ja-JP" altLang="en-US" sz="1600" dirty="0">
              <a:solidFill>
                <a:srgbClr val="0322FF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806" y="3957131"/>
            <a:ext cx="725487" cy="195089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462304" y="3893575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Hot</a:t>
            </a:r>
            <a:r>
              <a:rPr kumimoji="1" lang="en-US" altLang="ja-JP" sz="1600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: 5</a:t>
            </a:r>
            <a:endParaRPr kumimoji="1" lang="ja-JP" altLang="en-US" sz="1600" dirty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513" y="3971412"/>
            <a:ext cx="725487" cy="19508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5242960" y="3893575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０</a:t>
            </a:r>
            <a:endParaRPr kumimoji="1" lang="ja-JP" altLang="en-US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229336" y="3957131"/>
            <a:ext cx="911820" cy="240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528806" y="3954935"/>
            <a:ext cx="911820" cy="240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2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7822" y="503716"/>
            <a:ext cx="433427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5890" y="2423449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 smtClean="0">
                <a:solidFill>
                  <a:schemeClr val="tx1"/>
                </a:solidFill>
              </a:rPr>
              <a:t>同じ</a:t>
            </a:r>
            <a:r>
              <a:rPr lang="ja-JP" altLang="en-US" sz="4400" dirty="0" smtClean="0">
                <a:solidFill>
                  <a:schemeClr val="tx1"/>
                </a:solidFill>
              </a:rPr>
              <a:t>マップで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先攻</a:t>
            </a:r>
            <a:r>
              <a:rPr kumimoji="1" lang="ja-JP" altLang="en-US" sz="4400" dirty="0">
                <a:solidFill>
                  <a:schemeClr val="tx1"/>
                </a:solidFill>
              </a:rPr>
              <a:t>と後攻を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入れ替えて</a:t>
            </a:r>
            <a:endParaRPr kumimoji="1" lang="en-US" altLang="ja-JP" sz="4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400" dirty="0" smtClean="0">
                <a:solidFill>
                  <a:schemeClr val="tx1"/>
                </a:solidFill>
              </a:rPr>
              <a:t>二回</a:t>
            </a:r>
            <a:r>
              <a:rPr lang="ja-JP" altLang="en-US" sz="4400" dirty="0">
                <a:solidFill>
                  <a:schemeClr val="tx1"/>
                </a:solidFill>
              </a:rPr>
              <a:t>ずつ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試合</a:t>
            </a:r>
            <a:r>
              <a:rPr kumimoji="1" lang="ja-JP" altLang="en-US" sz="4400" dirty="0">
                <a:solidFill>
                  <a:schemeClr val="tx1"/>
                </a:solidFill>
              </a:rPr>
              <a:t>をする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67485" y="428688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Cool</a:t>
            </a:r>
            <a:r>
              <a:rPr kumimoji="1" lang="ja-JP" altLang="en-US" sz="2800" dirty="0"/>
              <a:t>と</a:t>
            </a:r>
            <a:r>
              <a:rPr kumimoji="1" lang="en-US" altLang="ja-JP" sz="2800" dirty="0"/>
              <a:t>Hot</a:t>
            </a:r>
            <a:r>
              <a:rPr kumimoji="1" lang="ja-JP" altLang="en-US" sz="2800" dirty="0"/>
              <a:t>が入れ替わる</a:t>
            </a:r>
          </a:p>
        </p:txBody>
      </p:sp>
    </p:spTree>
    <p:extLst>
      <p:ext uri="{BB962C8B-B14F-4D97-AF65-F5344CB8AC3E}">
        <p14:creationId xmlns:p14="http://schemas.microsoft.com/office/powerpoint/2010/main" val="42863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4" y="506308"/>
            <a:ext cx="433427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27462" y="2385858"/>
            <a:ext cx="6848898" cy="9059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5400" dirty="0" smtClean="0">
                <a:solidFill>
                  <a:schemeClr val="tx1"/>
                </a:solidFill>
              </a:rPr>
              <a:t>最大三回対戦を行う</a:t>
            </a:r>
            <a:endParaRPr kumimoji="1" lang="en-US" altLang="ja-JP" sz="5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ja-JP" sz="5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9374" y="3971031"/>
            <a:ext cx="4075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先に二回勝つ</a:t>
            </a:r>
            <a:endParaRPr kumimoji="1" lang="ja-JP" altLang="en-US" sz="4800" dirty="0"/>
          </a:p>
        </p:txBody>
      </p:sp>
      <p:sp>
        <p:nvSpPr>
          <p:cNvPr id="5" name="右矢印 4"/>
          <p:cNvSpPr/>
          <p:nvPr/>
        </p:nvSpPr>
        <p:spPr>
          <a:xfrm>
            <a:off x="4914592" y="3971031"/>
            <a:ext cx="1996440" cy="71628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119522" y="3601699"/>
            <a:ext cx="264687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勝者</a:t>
            </a:r>
            <a:endParaRPr lang="ja-JP" alt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13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4" y="492659"/>
            <a:ext cx="6826346" cy="1143000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形式　</a:t>
            </a:r>
            <a:r>
              <a:rPr lang="ja-JP" altLang="en-US" sz="2800" dirty="0" smtClean="0">
                <a:solidFill>
                  <a:schemeClr val="tx1"/>
                </a:solidFill>
              </a:rPr>
              <a:t>一勝</a:t>
            </a:r>
            <a:r>
              <a:rPr lang="ja-JP" altLang="en-US" sz="2800" dirty="0">
                <a:solidFill>
                  <a:schemeClr val="tx1"/>
                </a:solidFill>
              </a:rPr>
              <a:t>一敗の</a:t>
            </a:r>
            <a:r>
              <a:rPr lang="ja-JP" altLang="en-US" sz="2800" dirty="0" smtClean="0">
                <a:solidFill>
                  <a:schemeClr val="tx1"/>
                </a:solidFill>
              </a:rPr>
              <a:t>ときは</a:t>
            </a:r>
            <a:r>
              <a:rPr lang="ja-JP" altLang="en-US" sz="2800" dirty="0">
                <a:solidFill>
                  <a:schemeClr val="tx1"/>
                </a:solidFill>
              </a:rPr>
              <a:t>・・・</a:t>
            </a:r>
            <a:r>
              <a:rPr lang="en-US" altLang="ja-JP" sz="2800" dirty="0">
                <a:solidFill>
                  <a:schemeClr val="tx1"/>
                </a:solidFill>
              </a:rPr>
              <a:t/>
            </a:r>
            <a:br>
              <a:rPr lang="en-US" altLang="ja-JP" sz="2800" dirty="0">
                <a:solidFill>
                  <a:schemeClr val="tx1"/>
                </a:solidFill>
              </a:rPr>
            </a:b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9374" y="1518531"/>
            <a:ext cx="11905323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800" dirty="0">
                <a:solidFill>
                  <a:schemeClr val="tx1"/>
                </a:solidFill>
              </a:rPr>
              <a:t>壁を置いて相手を埋めて</a:t>
            </a:r>
            <a:endParaRPr lang="en-US" altLang="ja-JP" sz="4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800" dirty="0">
                <a:solidFill>
                  <a:schemeClr val="tx1"/>
                </a:solidFill>
              </a:rPr>
              <a:t>勝った回数（</a:t>
            </a:r>
            <a:r>
              <a:rPr lang="en-US" altLang="ja-JP" sz="4800" dirty="0">
                <a:solidFill>
                  <a:schemeClr val="tx1"/>
                </a:solidFill>
              </a:rPr>
              <a:t>put</a:t>
            </a:r>
            <a:r>
              <a:rPr lang="ja-JP" altLang="en-US" sz="4800" dirty="0">
                <a:solidFill>
                  <a:schemeClr val="tx1"/>
                </a:solidFill>
              </a:rPr>
              <a:t>勝ち）の多い方が勝利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40" y="4404606"/>
            <a:ext cx="2103438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6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6" y="492661"/>
            <a:ext cx="6856824" cy="635099"/>
          </a:xfrm>
        </p:spPr>
        <p:txBody>
          <a:bodyPr>
            <a:normAutofit fontScale="90000"/>
          </a:bodyPr>
          <a:lstStyle/>
          <a:p>
            <a:r>
              <a:rPr kumimoji="1" lang="ja-JP" altLang="en-US" sz="4000" b="1" dirty="0">
                <a:solidFill>
                  <a:schemeClr val="tx1"/>
                </a:solidFill>
              </a:rPr>
              <a:t>対戦</a:t>
            </a:r>
            <a:r>
              <a:rPr kumimoji="1" lang="ja-JP" altLang="en-US" sz="4000" b="1" dirty="0" smtClean="0">
                <a:solidFill>
                  <a:schemeClr val="tx1"/>
                </a:solidFill>
              </a:rPr>
              <a:t>形式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　</a:t>
            </a:r>
            <a:r>
              <a:rPr lang="ja-JP" altLang="en-US" sz="3100" dirty="0">
                <a:solidFill>
                  <a:schemeClr val="tx1"/>
                </a:solidFill>
              </a:rPr>
              <a:t>一勝一敗のときは・・・</a:t>
            </a:r>
            <a:r>
              <a:rPr lang="en-US" altLang="ja-JP" sz="3100" dirty="0">
                <a:solidFill>
                  <a:schemeClr val="tx1"/>
                </a:solidFill>
              </a:rPr>
              <a:t/>
            </a:r>
            <a:br>
              <a:rPr lang="en-US" altLang="ja-JP" sz="3100" dirty="0">
                <a:solidFill>
                  <a:schemeClr val="tx1"/>
                </a:solidFill>
              </a:rPr>
            </a:br>
            <a:endParaRPr kumimoji="1" lang="ja-JP" altLang="en-US" sz="3100" b="1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83651" y="1853273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どちらも相手を埋めて勝ったときは・・・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800" dirty="0">
                <a:solidFill>
                  <a:schemeClr val="tx1"/>
                </a:solidFill>
              </a:rPr>
              <a:t>　二試合の</a:t>
            </a:r>
            <a:endParaRPr lang="en-US" altLang="ja-JP" sz="4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800" dirty="0">
                <a:solidFill>
                  <a:schemeClr val="tx1"/>
                </a:solidFill>
              </a:rPr>
              <a:t>　合計</a:t>
            </a:r>
            <a:r>
              <a:rPr lang="ja-JP" altLang="en-US" sz="4800" dirty="0" smtClean="0">
                <a:solidFill>
                  <a:schemeClr val="tx1"/>
                </a:solidFill>
              </a:rPr>
              <a:t>ハート</a:t>
            </a:r>
            <a:r>
              <a:rPr lang="ja-JP" altLang="en-US" sz="4800" dirty="0">
                <a:solidFill>
                  <a:schemeClr val="tx1"/>
                </a:solidFill>
              </a:rPr>
              <a:t>獲得</a:t>
            </a:r>
            <a:r>
              <a:rPr lang="ja-JP" altLang="en-US" sz="4800" dirty="0" smtClean="0">
                <a:solidFill>
                  <a:schemeClr val="tx1"/>
                </a:solidFill>
              </a:rPr>
              <a:t>数</a:t>
            </a:r>
            <a:r>
              <a:rPr lang="ja-JP" altLang="en-US" sz="4800" dirty="0">
                <a:solidFill>
                  <a:schemeClr val="tx1"/>
                </a:solidFill>
              </a:rPr>
              <a:t>の多い方が勝利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192" y="2802933"/>
            <a:ext cx="1011238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1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Chaser(</a:t>
            </a:r>
            <a:r>
              <a:rPr kumimoji="1" lang="ja-JP" altLang="en-US" b="1" dirty="0"/>
              <a:t>チェイサー）とは？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14694" y="175868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　  碁盤目のフィールド上でプログラム同士が戦う競技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137" y="2217558"/>
            <a:ext cx="4460769" cy="39251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773979" y="6176963"/>
            <a:ext cx="413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チェイサーの全体画像</a:t>
            </a:r>
          </a:p>
        </p:txBody>
      </p:sp>
    </p:spTree>
    <p:extLst>
      <p:ext uri="{BB962C8B-B14F-4D97-AF65-F5344CB8AC3E}">
        <p14:creationId xmlns:p14="http://schemas.microsoft.com/office/powerpoint/2010/main" val="2741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4" y="506310"/>
            <a:ext cx="7527386" cy="1143000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形式　</a:t>
            </a:r>
            <a:r>
              <a:rPr lang="ja-JP" altLang="en-US" sz="2700" dirty="0">
                <a:solidFill>
                  <a:schemeClr val="tx1"/>
                </a:solidFill>
              </a:rPr>
              <a:t>一勝一敗のときは・・・</a:t>
            </a:r>
            <a:r>
              <a:rPr lang="en-US" altLang="ja-JP" sz="2700" dirty="0">
                <a:solidFill>
                  <a:schemeClr val="tx1"/>
                </a:solidFill>
              </a:rPr>
              <a:t/>
            </a:r>
            <a:br>
              <a:rPr lang="en-US" altLang="ja-JP" sz="2700" dirty="0">
                <a:solidFill>
                  <a:schemeClr val="tx1"/>
                </a:solidFill>
              </a:rPr>
            </a:br>
            <a:endParaRPr kumimoji="1" lang="ja-JP" altLang="en-US" sz="2700" b="1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06984" y="2112582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アイテム</a:t>
            </a:r>
            <a:r>
              <a:rPr lang="ja-JP" altLang="en-US" sz="4000" dirty="0" smtClean="0">
                <a:solidFill>
                  <a:schemeClr val="tx1"/>
                </a:solidFill>
              </a:rPr>
              <a:t>の</a:t>
            </a:r>
            <a:r>
              <a:rPr lang="ja-JP" altLang="en-US" sz="4000" dirty="0">
                <a:solidFill>
                  <a:schemeClr val="tx1"/>
                </a:solidFill>
              </a:rPr>
              <a:t>獲得</a:t>
            </a:r>
            <a:r>
              <a:rPr lang="ja-JP" altLang="en-US" sz="4000" dirty="0" smtClean="0">
                <a:solidFill>
                  <a:schemeClr val="tx1"/>
                </a:solidFill>
              </a:rPr>
              <a:t>数</a:t>
            </a:r>
            <a:r>
              <a:rPr lang="ja-JP" altLang="en-US" sz="4000" dirty="0">
                <a:solidFill>
                  <a:schemeClr val="tx1"/>
                </a:solidFill>
              </a:rPr>
              <a:t>も同じときは・・・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6000" dirty="0">
                <a:solidFill>
                  <a:schemeClr val="tx1"/>
                </a:solidFill>
              </a:rPr>
              <a:t>　違うマップで再試合</a:t>
            </a:r>
            <a:endParaRPr lang="en-US" altLang="ja-JP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3024" y="506308"/>
            <a:ext cx="433427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68825" y="1907863"/>
            <a:ext cx="11376587" cy="3456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通信エラーなどで試合が止まったら・・・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6000" dirty="0">
                <a:solidFill>
                  <a:schemeClr val="tx1"/>
                </a:solidFill>
              </a:rPr>
              <a:t>　　原因となった</a:t>
            </a:r>
            <a:r>
              <a:rPr lang="ja-JP" altLang="en-US" sz="6000" dirty="0" smtClean="0">
                <a:solidFill>
                  <a:schemeClr val="tx1"/>
                </a:solidFill>
              </a:rPr>
              <a:t>方が</a:t>
            </a:r>
            <a:endParaRPr lang="en-US" altLang="ja-JP" sz="6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6000" dirty="0">
                <a:solidFill>
                  <a:schemeClr val="tx1"/>
                </a:solidFill>
              </a:rPr>
              <a:t>　　</a:t>
            </a:r>
            <a:r>
              <a:rPr lang="en-US" altLang="ja-JP" sz="6000" dirty="0">
                <a:solidFill>
                  <a:schemeClr val="tx1"/>
                </a:solidFill>
              </a:rPr>
              <a:t>put</a:t>
            </a:r>
            <a:r>
              <a:rPr lang="ja-JP" altLang="en-US" sz="6000" dirty="0">
                <a:solidFill>
                  <a:schemeClr val="tx1"/>
                </a:solidFill>
              </a:rPr>
              <a:t>負け扱いとなる</a:t>
            </a:r>
            <a:endParaRPr lang="en-US" altLang="ja-JP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b="1" dirty="0">
                <a:solidFill>
                  <a:schemeClr val="accent1">
                    <a:lumMod val="50000"/>
                  </a:schemeClr>
                </a:solidFill>
              </a:rPr>
              <a:t>最後に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676400" y="2448577"/>
            <a:ext cx="9264588" cy="3624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4400" dirty="0" err="1">
                <a:solidFill>
                  <a:schemeClr val="tx1"/>
                </a:solidFill>
              </a:rPr>
              <a:t>CHaser</a:t>
            </a:r>
            <a:r>
              <a:rPr lang="ja-JP" altLang="en-US" sz="4400" dirty="0">
                <a:solidFill>
                  <a:schemeClr val="tx1"/>
                </a:solidFill>
              </a:rPr>
              <a:t>は</a:t>
            </a:r>
            <a:r>
              <a:rPr lang="ja-JP" altLang="en-US" sz="4400" dirty="0" smtClean="0">
                <a:solidFill>
                  <a:schemeClr val="tx1"/>
                </a:solidFill>
              </a:rPr>
              <a:t>、奥</a:t>
            </a:r>
            <a:r>
              <a:rPr lang="ja-JP" altLang="en-US" sz="4400" dirty="0">
                <a:solidFill>
                  <a:schemeClr val="tx1"/>
                </a:solidFill>
              </a:rPr>
              <a:t>が深いゲームです。</a:t>
            </a:r>
            <a:endParaRPr lang="en-US" altLang="ja-JP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400" dirty="0" smtClean="0">
                <a:solidFill>
                  <a:schemeClr val="tx1"/>
                </a:solidFill>
              </a:rPr>
              <a:t>本戦に向けて、</a:t>
            </a:r>
            <a:r>
              <a:rPr lang="ja-JP" altLang="en-US" sz="4400" dirty="0" smtClean="0">
                <a:solidFill>
                  <a:schemeClr val="tx1"/>
                </a:solidFill>
              </a:rPr>
              <a:t>様々</a:t>
            </a:r>
            <a:r>
              <a:rPr lang="ja-JP" altLang="en-US" sz="4400" dirty="0">
                <a:solidFill>
                  <a:schemeClr val="tx1"/>
                </a:solidFill>
              </a:rPr>
              <a:t>な戦術を考え</a:t>
            </a:r>
            <a:r>
              <a:rPr lang="ja-JP" altLang="en-US" sz="4400" dirty="0" smtClean="0">
                <a:solidFill>
                  <a:schemeClr val="tx1"/>
                </a:solidFill>
              </a:rPr>
              <a:t>、コードを書き換えて行きましょう。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242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79846" y="4229199"/>
            <a:ext cx="4124498" cy="1325563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1"/>
                </a:solidFill>
              </a:rPr>
              <a:t>プレイヤー本体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70" y="2666510"/>
            <a:ext cx="1457358" cy="152545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2005" r="1098"/>
          <a:stretch/>
        </p:blipFill>
        <p:spPr>
          <a:xfrm>
            <a:off x="8919580" y="2666510"/>
            <a:ext cx="1529518" cy="156268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197137" y="2106055"/>
            <a:ext cx="228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Hot(</a:t>
            </a:r>
            <a:r>
              <a:rPr kumimoji="1" lang="ja-JP" altLang="en-US" sz="2800" dirty="0"/>
              <a:t>先攻）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67478" y="2106055"/>
            <a:ext cx="2155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Cool</a:t>
            </a:r>
            <a:r>
              <a:rPr kumimoji="1" lang="en-US" altLang="ja-JP" sz="2800" dirty="0"/>
              <a:t>(</a:t>
            </a:r>
            <a:r>
              <a:rPr lang="ja-JP" altLang="en-US" sz="2800" dirty="0"/>
              <a:t>後</a:t>
            </a:r>
            <a:r>
              <a:rPr kumimoji="1" lang="ja-JP" altLang="en-US" sz="2800" dirty="0"/>
              <a:t>攻）</a:t>
            </a: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40138" y="5106231"/>
            <a:ext cx="37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プログラムで動く</a:t>
            </a:r>
          </a:p>
        </p:txBody>
      </p:sp>
      <p:sp>
        <p:nvSpPr>
          <p:cNvPr id="14" name="楕円 13"/>
          <p:cNvSpPr/>
          <p:nvPr/>
        </p:nvSpPr>
        <p:spPr>
          <a:xfrm>
            <a:off x="1338350" y="4347557"/>
            <a:ext cx="631768" cy="6339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020" y="4307902"/>
            <a:ext cx="70719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02" y="2570017"/>
            <a:ext cx="2284616" cy="22846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494716" y="1876972"/>
            <a:ext cx="3990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ハート</a:t>
            </a:r>
            <a:endParaRPr kumimoji="1" lang="ja-JP" altLang="en-US" sz="4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92239" y="5031542"/>
            <a:ext cx="448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相手より多く</a:t>
            </a:r>
            <a:r>
              <a:rPr kumimoji="1" lang="ja-JP" altLang="en-US" sz="2800" dirty="0"/>
              <a:t>取ったら勝ち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641" y="2707969"/>
            <a:ext cx="70719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25635" y="1799720"/>
            <a:ext cx="432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壁（障害物）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25635" y="4964000"/>
            <a:ext cx="37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めり込んだらダメ</a:t>
            </a:r>
            <a:endParaRPr kumimoji="1" lang="ja-JP" altLang="en-US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716" y="2628877"/>
            <a:ext cx="2227313" cy="221660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l="32813" t="33760" r="33112" b="32825"/>
          <a:stretch/>
        </p:blipFill>
        <p:spPr>
          <a:xfrm>
            <a:off x="8205204" y="3334011"/>
            <a:ext cx="806335" cy="80633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055575" y="5548775"/>
            <a:ext cx="138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置いて攻撃</a:t>
            </a:r>
          </a:p>
        </p:txBody>
      </p:sp>
    </p:spTree>
    <p:extLst>
      <p:ext uri="{BB962C8B-B14F-4D97-AF65-F5344CB8AC3E}">
        <p14:creationId xmlns:p14="http://schemas.microsoft.com/office/powerpoint/2010/main" val="9950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7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591" y="1584596"/>
            <a:ext cx="1230283" cy="6139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l="39710" t="642" r="41163" b="89250"/>
          <a:stretch/>
        </p:blipFill>
        <p:spPr>
          <a:xfrm>
            <a:off x="6342609" y="1511291"/>
            <a:ext cx="4537345" cy="2111433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6971189" y="3299558"/>
            <a:ext cx="3469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残りターン数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656163" y="4163456"/>
            <a:ext cx="409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自分と相手が動いて</a:t>
            </a:r>
            <a:r>
              <a:rPr lang="ja-JP" altLang="en-US" dirty="0"/>
              <a:t>１</a:t>
            </a:r>
            <a:r>
              <a:rPr lang="ja-JP" altLang="en-US" dirty="0" smtClean="0"/>
              <a:t>ターン減る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3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/>
                </a:solidFill>
              </a:rPr>
              <a:t>プレイヤー本体</a:t>
            </a:r>
            <a:r>
              <a:rPr kumimoji="1" lang="ja-JP" altLang="en-US" b="1" dirty="0">
                <a:solidFill>
                  <a:schemeClr val="tx1"/>
                </a:solidFill>
              </a:rPr>
              <a:t>ができること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45657" y="2086338"/>
            <a:ext cx="7321952" cy="4351338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上下左右に移動する</a:t>
            </a:r>
            <a:endParaRPr kumimoji="1" lang="en-US" altLang="ja-JP" sz="4800" dirty="0"/>
          </a:p>
          <a:p>
            <a:r>
              <a:rPr lang="ja-JP" altLang="en-US" sz="4800" dirty="0"/>
              <a:t>壁を置く</a:t>
            </a:r>
            <a:endParaRPr lang="en-US" altLang="ja-JP" sz="4800" dirty="0"/>
          </a:p>
          <a:p>
            <a:r>
              <a:rPr kumimoji="1" lang="ja-JP" altLang="en-US" sz="4800" dirty="0"/>
              <a:t>周りの情報を得る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09975" y="5014888"/>
            <a:ext cx="663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これらを組み合わせて</a:t>
            </a:r>
            <a:r>
              <a:rPr lang="ja-JP" altLang="en-US" sz="2400" dirty="0"/>
              <a:t>勝利を目指す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03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236" y="541078"/>
            <a:ext cx="9145665" cy="1530228"/>
          </a:xfrm>
        </p:spPr>
        <p:txBody>
          <a:bodyPr>
            <a:noAutofit/>
          </a:bodyPr>
          <a:lstStyle/>
          <a:p>
            <a:r>
              <a:rPr kumimoji="1" lang="ja-JP" altLang="en-US" sz="4400" dirty="0">
                <a:solidFill>
                  <a:schemeClr val="tx1"/>
                </a:solidFill>
                <a:latin typeface="+mn-ea"/>
                <a:ea typeface="+mn-ea"/>
              </a:rPr>
              <a:t>プレイヤーが</a:t>
            </a:r>
            <a:r>
              <a:rPr lang="ja-JP" altLang="en-US" sz="4400" dirty="0">
                <a:solidFill>
                  <a:schemeClr val="tx1"/>
                </a:solidFill>
                <a:latin typeface="+mn-ea"/>
                <a:ea typeface="+mn-ea"/>
              </a:rPr>
              <a:t>１ターンでできること</a:t>
            </a:r>
            <a:endParaRPr kumimoji="1" lang="ja-JP" altLang="en-US" sz="4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51344"/>
              </p:ext>
            </p:extLst>
          </p:nvPr>
        </p:nvGraphicFramePr>
        <p:xfrm>
          <a:off x="8195846" y="1491037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="" xmlns:a16="http://schemas.microsoft.com/office/drawing/2014/main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="" xmlns:a16="http://schemas.microsoft.com/office/drawing/2014/main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="" xmlns:a16="http://schemas.microsoft.com/office/drawing/2014/main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9824223"/>
                  </a:ext>
                </a:extLst>
              </a:tr>
            </a:tbl>
          </a:graphicData>
        </a:graphic>
      </p:graphicFrame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35040" t="33422" r="32803" b="32930"/>
          <a:stretch/>
        </p:blipFill>
        <p:spPr>
          <a:xfrm>
            <a:off x="8692170" y="2009222"/>
            <a:ext cx="470517" cy="51490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513347" y="1616469"/>
            <a:ext cx="675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1. </a:t>
            </a:r>
            <a:r>
              <a:rPr kumimoji="1" lang="ja-JP" altLang="en-US" sz="2800" dirty="0"/>
              <a:t>プレイヤーの周囲</a:t>
            </a:r>
            <a:r>
              <a:rPr kumimoji="1" lang="en-US" altLang="ja-JP" sz="2800" dirty="0"/>
              <a:t>8</a:t>
            </a:r>
            <a:r>
              <a:rPr kumimoji="1" lang="ja-JP" altLang="en-US" sz="2800" dirty="0"/>
              <a:t>マスを見る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8608" y="3054550"/>
            <a:ext cx="10355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2. </a:t>
            </a:r>
            <a:r>
              <a:rPr kumimoji="1" lang="ja-JP" altLang="en-US" sz="2800" dirty="0"/>
              <a:t>動くか、さらに周囲を見るか、壁を置くことができる</a:t>
            </a:r>
            <a:endParaRPr kumimoji="1" lang="en-US" altLang="ja-JP" sz="2800" dirty="0"/>
          </a:p>
          <a:p>
            <a:r>
              <a:rPr kumimoji="1" lang="en-US" altLang="ja-JP" sz="2800" dirty="0"/>
              <a:t>															</a:t>
            </a:r>
            <a:r>
              <a:rPr kumimoji="1" lang="ja-JP" altLang="en-US" sz="2800" dirty="0"/>
              <a:t>（どれか一つ</a:t>
            </a:r>
            <a:r>
              <a:rPr kumimoji="1" lang="ja-JP" altLang="en-US" sz="2400" dirty="0"/>
              <a:t>）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/>
          </p:nvPr>
        </p:nvGraphicFramePr>
        <p:xfrm>
          <a:off x="838200" y="4130107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="" xmlns:a16="http://schemas.microsoft.com/office/drawing/2014/main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="" xmlns:a16="http://schemas.microsoft.com/office/drawing/2014/main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="" xmlns:a16="http://schemas.microsoft.com/office/drawing/2014/main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9824223"/>
                  </a:ext>
                </a:extLst>
              </a:tr>
            </a:tbl>
          </a:graphicData>
        </a:graphic>
      </p:graphicFrame>
      <p:pic>
        <p:nvPicPr>
          <p:cNvPr id="33" name="図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86" y="4639167"/>
            <a:ext cx="475529" cy="512108"/>
          </a:xfrm>
          <a:prstGeom prst="rect">
            <a:avLst/>
          </a:prstGeom>
        </p:spPr>
      </p:pic>
      <p:graphicFrame>
        <p:nvGraphicFramePr>
          <p:cNvPr id="41" name="表 40"/>
          <p:cNvGraphicFramePr>
            <a:graphicFrameLocks noGrp="1"/>
          </p:cNvGraphicFramePr>
          <p:nvPr>
            <p:extLst/>
          </p:nvPr>
        </p:nvGraphicFramePr>
        <p:xfrm>
          <a:off x="3716245" y="4109646"/>
          <a:ext cx="1954880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720">
                  <a:extLst>
                    <a:ext uri="{9D8B030D-6E8A-4147-A177-3AD203B41FA5}">
                      <a16:colId xmlns="" xmlns:a16="http://schemas.microsoft.com/office/drawing/2014/main" val="1726606313"/>
                    </a:ext>
                  </a:extLst>
                </a:gridCol>
                <a:gridCol w="488720">
                  <a:extLst>
                    <a:ext uri="{9D8B030D-6E8A-4147-A177-3AD203B41FA5}">
                      <a16:colId xmlns="" xmlns:a16="http://schemas.microsoft.com/office/drawing/2014/main" val="2000374804"/>
                    </a:ext>
                  </a:extLst>
                </a:gridCol>
                <a:gridCol w="488720">
                  <a:extLst>
                    <a:ext uri="{9D8B030D-6E8A-4147-A177-3AD203B41FA5}">
                      <a16:colId xmlns="" xmlns:a16="http://schemas.microsoft.com/office/drawing/2014/main" val="70356761"/>
                    </a:ext>
                  </a:extLst>
                </a:gridCol>
                <a:gridCol w="488720">
                  <a:extLst>
                    <a:ext uri="{9D8B030D-6E8A-4147-A177-3AD203B41FA5}">
                      <a16:colId xmlns="" xmlns:a16="http://schemas.microsoft.com/office/drawing/2014/main" val="1011603094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862762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👀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7765930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3277315"/>
                  </a:ext>
                </a:extLst>
              </a:tr>
            </a:tbl>
          </a:graphicData>
        </a:graphic>
      </p:graphicFrame>
      <p:pic>
        <p:nvPicPr>
          <p:cNvPr id="42" name="図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596" y="4614078"/>
            <a:ext cx="475529" cy="512108"/>
          </a:xfrm>
          <a:prstGeom prst="rect">
            <a:avLst/>
          </a:prstGeom>
        </p:spPr>
      </p:pic>
      <p:graphicFrame>
        <p:nvGraphicFramePr>
          <p:cNvPr id="44" name="表 43"/>
          <p:cNvGraphicFramePr>
            <a:graphicFrameLocks noGrp="1"/>
          </p:cNvGraphicFramePr>
          <p:nvPr>
            <p:extLst/>
          </p:nvPr>
        </p:nvGraphicFramePr>
        <p:xfrm>
          <a:off x="7430610" y="4105018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="" xmlns:a16="http://schemas.microsoft.com/office/drawing/2014/main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="" xmlns:a16="http://schemas.microsoft.com/office/drawing/2014/main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="" xmlns:a16="http://schemas.microsoft.com/office/drawing/2014/main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9824223"/>
                  </a:ext>
                </a:extLst>
              </a:tr>
            </a:tbl>
          </a:graphicData>
        </a:graphic>
      </p:graphicFrame>
      <p:pic>
        <p:nvPicPr>
          <p:cNvPr id="45" name="図 44"/>
          <p:cNvPicPr>
            <a:picLocks noChangeAspect="1"/>
          </p:cNvPicPr>
          <p:nvPr/>
        </p:nvPicPr>
        <p:blipFill rotWithShape="1">
          <a:blip r:embed="rId2"/>
          <a:srcRect l="35040" t="33422" r="32803" b="32930"/>
          <a:stretch/>
        </p:blipFill>
        <p:spPr>
          <a:xfrm>
            <a:off x="7926934" y="4612679"/>
            <a:ext cx="470517" cy="514906"/>
          </a:xfrm>
          <a:prstGeom prst="rect">
            <a:avLst/>
          </a:prstGeom>
        </p:spPr>
      </p:pic>
      <p:graphicFrame>
        <p:nvGraphicFramePr>
          <p:cNvPr id="46" name="表 45"/>
          <p:cNvGraphicFramePr>
            <a:graphicFrameLocks noGrp="1"/>
          </p:cNvGraphicFramePr>
          <p:nvPr>
            <p:extLst/>
          </p:nvPr>
        </p:nvGraphicFramePr>
        <p:xfrm>
          <a:off x="8397451" y="4617399"/>
          <a:ext cx="496324" cy="50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24">
                  <a:extLst>
                    <a:ext uri="{9D8B030D-6E8A-4147-A177-3AD203B41FA5}">
                      <a16:colId xmlns="" xmlns:a16="http://schemas.microsoft.com/office/drawing/2014/main" val="4131415336"/>
                    </a:ext>
                  </a:extLst>
                </a:gridCol>
              </a:tblGrid>
              <a:tr h="50546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627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52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-0.0393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="" xmlns:a16="http://schemas.microsoft.com/office/drawing/2014/main" id="{0A54A222-0D14-47A6-B417-50568EAF6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62610"/>
              </p:ext>
            </p:extLst>
          </p:nvPr>
        </p:nvGraphicFramePr>
        <p:xfrm>
          <a:off x="4057150" y="3005675"/>
          <a:ext cx="2958486" cy="3156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81">
                  <a:extLst>
                    <a:ext uri="{9D8B030D-6E8A-4147-A177-3AD203B41FA5}">
                      <a16:colId xmlns="" xmlns:a16="http://schemas.microsoft.com/office/drawing/2014/main" val="2828972309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2723691098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878714757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1913135217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4201542503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810969331"/>
                    </a:ext>
                  </a:extLst>
                </a:gridCol>
              </a:tblGrid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882891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911865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142513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2929386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39752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3846136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  <a:latin typeface="+mn-ea"/>
                <a:ea typeface="+mn-ea"/>
              </a:rPr>
              <a:t>補足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7095" y="1270000"/>
            <a:ext cx="10479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プレイヤー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が動く先にハートがある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とハート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を回収</a:t>
            </a:r>
            <a:r>
              <a:rPr kumimoji="1" lang="ja-JP" altLang="en-US" sz="3200" dirty="0">
                <a:solidFill>
                  <a:prstClr val="black"/>
                </a:solidFill>
                <a:latin typeface="+mn-ea"/>
              </a:rPr>
              <a:t>する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そのとき、自分のいた場所に必ず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壁</a:t>
            </a:r>
            <a:r>
              <a:rPr kumimoji="1" lang="ja-JP" altLang="en-US" sz="3200" smtClean="0">
                <a:solidFill>
                  <a:prstClr val="black"/>
                </a:solidFill>
                <a:latin typeface="+mn-ea"/>
              </a:rPr>
              <a:t>が設置される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00395"/>
              </p:ext>
            </p:extLst>
          </p:nvPr>
        </p:nvGraphicFramePr>
        <p:xfrm>
          <a:off x="4057150" y="3005675"/>
          <a:ext cx="2958486" cy="3156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81">
                  <a:extLst>
                    <a:ext uri="{9D8B030D-6E8A-4147-A177-3AD203B41FA5}">
                      <a16:colId xmlns="" xmlns:a16="http://schemas.microsoft.com/office/drawing/2014/main" val="2828972309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2723691098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878714757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1913135217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4201542503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810969331"/>
                    </a:ext>
                  </a:extLst>
                </a:gridCol>
              </a:tblGrid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882891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911865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142513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2929386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39752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3846136"/>
                  </a:ext>
                </a:extLst>
              </a:tr>
            </a:tbl>
          </a:graphicData>
        </a:graphic>
      </p:graphicFrame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/>
          <a:srcRect l="32221" t="33803" r="33735" b="33534"/>
          <a:stretch/>
        </p:blipFill>
        <p:spPr>
          <a:xfrm>
            <a:off x="5032163" y="4069310"/>
            <a:ext cx="504230" cy="51490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3"/>
          <a:srcRect l="35040" t="33422" r="32803" b="32930"/>
          <a:stretch/>
        </p:blipFill>
        <p:spPr>
          <a:xfrm>
            <a:off x="4561646" y="4069310"/>
            <a:ext cx="470517" cy="514906"/>
          </a:xfrm>
          <a:prstGeom prst="rect">
            <a:avLst/>
          </a:prstGeom>
        </p:spPr>
      </p:pic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73533"/>
              </p:ext>
            </p:extLst>
          </p:nvPr>
        </p:nvGraphicFramePr>
        <p:xfrm>
          <a:off x="4535839" y="4078608"/>
          <a:ext cx="496324" cy="50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24">
                  <a:extLst>
                    <a:ext uri="{9D8B030D-6E8A-4147-A177-3AD203B41FA5}">
                      <a16:colId xmlns="" xmlns:a16="http://schemas.microsoft.com/office/drawing/2014/main" val="4131415336"/>
                    </a:ext>
                  </a:extLst>
                </a:gridCol>
              </a:tblGrid>
              <a:tr h="50546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627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98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04115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418</Words>
  <Application>Microsoft Office PowerPoint</Application>
  <PresentationFormat>ワイド画面</PresentationFormat>
  <Paragraphs>128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HGS明朝E</vt:lpstr>
      <vt:lpstr>メイリオ</vt:lpstr>
      <vt:lpstr>Arial</vt:lpstr>
      <vt:lpstr>Trebuchet MS</vt:lpstr>
      <vt:lpstr>Wingdings 3</vt:lpstr>
      <vt:lpstr>ファセット</vt:lpstr>
      <vt:lpstr>U-16 PROGRAMMING CONTEST</vt:lpstr>
      <vt:lpstr>Chaser(チェイサー）とは？</vt:lpstr>
      <vt:lpstr>プレイヤー本体</vt:lpstr>
      <vt:lpstr>PowerPoint プレゼンテーション</vt:lpstr>
      <vt:lpstr>PowerPoint プレゼンテーション</vt:lpstr>
      <vt:lpstr>PowerPoint プレゼンテーション</vt:lpstr>
      <vt:lpstr>プレイヤー本体ができること</vt:lpstr>
      <vt:lpstr>プレイヤーが１ターンでできること</vt:lpstr>
      <vt:lpstr>補足</vt:lpstr>
      <vt:lpstr>勝利条件　その１</vt:lpstr>
      <vt:lpstr>勝利条件　その２</vt:lpstr>
      <vt:lpstr>勝利条件　その３</vt:lpstr>
      <vt:lpstr>勝利条件　その４</vt:lpstr>
      <vt:lpstr>勝利条件　その５</vt:lpstr>
      <vt:lpstr>引き分け条件</vt:lpstr>
      <vt:lpstr>対戦形式</vt:lpstr>
      <vt:lpstr>対戦形式</vt:lpstr>
      <vt:lpstr>対戦形式　一勝一敗のときは・・・ </vt:lpstr>
      <vt:lpstr>対戦形式　一勝一敗のときは・・・ </vt:lpstr>
      <vt:lpstr>対戦形式　一勝一敗のときは・・・ </vt:lpstr>
      <vt:lpstr>対戦形式</vt:lpstr>
      <vt:lpstr>最後に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U-16 PROGRAMMING CONTEST</dc:title>
  <dc:creator>堀内 琉郁</dc:creator>
  <cp:lastModifiedBy>p160101@kushiro.kosen-ac.jp</cp:lastModifiedBy>
  <cp:revision>50</cp:revision>
  <dcterms:created xsi:type="dcterms:W3CDTF">2018-01-12T06:36:33Z</dcterms:created>
  <dcterms:modified xsi:type="dcterms:W3CDTF">2018-07-06T04:17:27Z</dcterms:modified>
</cp:coreProperties>
</file>