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2" r:id="rId6"/>
    <p:sldId id="265" r:id="rId7"/>
    <p:sldId id="272" r:id="rId8"/>
    <p:sldId id="274" r:id="rId9"/>
    <p:sldId id="264" r:id="rId10"/>
    <p:sldId id="267" r:id="rId11"/>
    <p:sldId id="268" r:id="rId12"/>
    <p:sldId id="269" r:id="rId13"/>
    <p:sldId id="270" r:id="rId14"/>
    <p:sldId id="271" r:id="rId15"/>
    <p:sldId id="273" r:id="rId16"/>
    <p:sldId id="266" r:id="rId1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2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19" autoAdjust="0"/>
    <p:restoredTop sz="94660"/>
  </p:normalViewPr>
  <p:slideViewPr>
    <p:cSldViewPr snapToGrid="0">
      <p:cViewPr varScale="1">
        <p:scale>
          <a:sx n="91" d="100"/>
          <a:sy n="91" d="100"/>
        </p:scale>
        <p:origin x="102" y="6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3C6D-282E-42C1-9E7D-429647502DFC}" type="datetimeFigureOut">
              <a:rPr kumimoji="1" lang="ja-JP" altLang="en-US" smtClean="0"/>
              <a:t>2018/1/13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3CA9B-CCFC-4673-9E7E-B5DFFFD599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4445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3C6D-282E-42C1-9E7D-429647502DFC}" type="datetimeFigureOut">
              <a:rPr kumimoji="1" lang="ja-JP" altLang="en-US" smtClean="0"/>
              <a:t>2018/1/13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3CA9B-CCFC-4673-9E7E-B5DFFFD599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7940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3C6D-282E-42C1-9E7D-429647502DFC}" type="datetimeFigureOut">
              <a:rPr kumimoji="1" lang="ja-JP" altLang="en-US" smtClean="0"/>
              <a:t>2018/1/13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3CA9B-CCFC-4673-9E7E-B5DFFFD599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1853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3C6D-282E-42C1-9E7D-429647502DFC}" type="datetimeFigureOut">
              <a:rPr kumimoji="1" lang="ja-JP" altLang="en-US" smtClean="0"/>
              <a:t>2018/1/13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3CA9B-CCFC-4673-9E7E-B5DFFFD599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8634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3C6D-282E-42C1-9E7D-429647502DFC}" type="datetimeFigureOut">
              <a:rPr kumimoji="1" lang="ja-JP" altLang="en-US" smtClean="0"/>
              <a:t>2018/1/13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3CA9B-CCFC-4673-9E7E-B5DFFFD599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3325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3C6D-282E-42C1-9E7D-429647502DFC}" type="datetimeFigureOut">
              <a:rPr kumimoji="1" lang="ja-JP" altLang="en-US" smtClean="0"/>
              <a:t>2018/1/13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3CA9B-CCFC-4673-9E7E-B5DFFFD599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8452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3C6D-282E-42C1-9E7D-429647502DFC}" type="datetimeFigureOut">
              <a:rPr kumimoji="1" lang="ja-JP" altLang="en-US" smtClean="0"/>
              <a:t>2018/1/13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3CA9B-CCFC-4673-9E7E-B5DFFFD599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1338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3C6D-282E-42C1-9E7D-429647502DFC}" type="datetimeFigureOut">
              <a:rPr kumimoji="1" lang="ja-JP" altLang="en-US" smtClean="0"/>
              <a:t>2018/1/13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3CA9B-CCFC-4673-9E7E-B5DFFFD599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8092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3C6D-282E-42C1-9E7D-429647502DFC}" type="datetimeFigureOut">
              <a:rPr kumimoji="1" lang="ja-JP" altLang="en-US" smtClean="0"/>
              <a:t>2018/1/13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3CA9B-CCFC-4673-9E7E-B5DFFFD599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3097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3C6D-282E-42C1-9E7D-429647502DFC}" type="datetimeFigureOut">
              <a:rPr kumimoji="1" lang="ja-JP" altLang="en-US" smtClean="0"/>
              <a:t>2018/1/13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3CA9B-CCFC-4673-9E7E-B5DFFFD599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439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3C6D-282E-42C1-9E7D-429647502DFC}" type="datetimeFigureOut">
              <a:rPr kumimoji="1" lang="ja-JP" altLang="en-US" smtClean="0"/>
              <a:t>2018/1/13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3CA9B-CCFC-4673-9E7E-B5DFFFD599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4038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3B3C6D-282E-42C1-9E7D-429647502DFC}" type="datetimeFigureOut">
              <a:rPr kumimoji="1" lang="ja-JP" altLang="en-US" smtClean="0"/>
              <a:t>2018/1/13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3CA9B-CCFC-4673-9E7E-B5DFFFD599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6150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4.png"/><Relationship Id="rId7" Type="http://schemas.openxmlformats.org/officeDocument/2006/relationships/image" Target="../media/image1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6.png"/><Relationship Id="rId9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 smtClean="0"/>
              <a:t>U-16</a:t>
            </a:r>
            <a:br>
              <a:rPr lang="en-US" altLang="ja-JP" dirty="0" smtClean="0"/>
            </a:br>
            <a:r>
              <a:rPr lang="en-US" altLang="ja-JP" dirty="0" smtClean="0"/>
              <a:t>PROGRAMMING CONTEST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競技説明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23664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勝利条件　その２</a:t>
            </a:r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2150" y="1709488"/>
            <a:ext cx="2103752" cy="2152225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6890" y="1690688"/>
            <a:ext cx="2103302" cy="2158171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 rotWithShape="1">
          <a:blip r:embed="rId4"/>
          <a:srcRect l="31892" t="32226" r="31711" b="32226"/>
          <a:stretch/>
        </p:blipFill>
        <p:spPr>
          <a:xfrm>
            <a:off x="2984269" y="2401329"/>
            <a:ext cx="768544" cy="768542"/>
          </a:xfrm>
          <a:prstGeom prst="rect">
            <a:avLst/>
          </a:prstGeom>
        </p:spPr>
      </p:pic>
      <p:sp>
        <p:nvSpPr>
          <p:cNvPr id="14" name="右矢印 13"/>
          <p:cNvSpPr/>
          <p:nvPr/>
        </p:nvSpPr>
        <p:spPr>
          <a:xfrm>
            <a:off x="4744920" y="2442441"/>
            <a:ext cx="2352502" cy="94311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565182" y="4003687"/>
            <a:ext cx="1606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H</a:t>
            </a:r>
            <a:r>
              <a:rPr kumimoji="1" lang="en-US" altLang="ja-JP" dirty="0" smtClean="0"/>
              <a:t>ot</a:t>
            </a:r>
            <a:r>
              <a:rPr kumimoji="1" lang="ja-JP" altLang="en-US" dirty="0" smtClean="0"/>
              <a:t>が・・・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7811983" y="4003687"/>
            <a:ext cx="1606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壁</a:t>
            </a:r>
            <a:r>
              <a:rPr lang="ja-JP" altLang="en-US" dirty="0" smtClean="0"/>
              <a:t>を</a:t>
            </a:r>
            <a:r>
              <a:rPr lang="ja-JP" altLang="en-US" dirty="0"/>
              <a:t>置</a:t>
            </a:r>
            <a:r>
              <a:rPr lang="ja-JP" altLang="en-US" dirty="0" smtClean="0"/>
              <a:t>いた</a:t>
            </a:r>
            <a:endParaRPr kumimoji="1"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3764842" y="4789701"/>
            <a:ext cx="43126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dirty="0" smtClean="0"/>
              <a:t>敵を壁に埋める</a:t>
            </a:r>
            <a:endParaRPr kumimoji="1" lang="ja-JP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740599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勝利条件　その３</a:t>
            </a:r>
            <a:endParaRPr kumimoji="1" lang="ja-JP" altLang="en-US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460" y="1784647"/>
            <a:ext cx="2161492" cy="2217879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2789" y="2509504"/>
            <a:ext cx="768163" cy="768163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0223" y="1784647"/>
            <a:ext cx="2161492" cy="2221533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2159" y="2509504"/>
            <a:ext cx="2371550" cy="975445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96979" y="2491214"/>
            <a:ext cx="786453" cy="786453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3532910" y="4611989"/>
            <a:ext cx="56360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 smtClean="0"/>
              <a:t>相手が自ら壁に埋まる</a:t>
            </a:r>
            <a:endParaRPr kumimoji="1" lang="ja-JP" altLang="en-US" sz="4000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5215706" y="5411762"/>
            <a:ext cx="1376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悲しい結末</a:t>
            </a:r>
            <a:endParaRPr kumimoji="1" lang="ja-JP" altLang="en-US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7843558" y="4100139"/>
            <a:ext cx="1606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Hot</a:t>
            </a:r>
            <a:r>
              <a:rPr lang="ja-JP" altLang="en-US" dirty="0" smtClean="0"/>
              <a:t>の勝利！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3131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図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4916" y="1777955"/>
            <a:ext cx="2158171" cy="2219136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勝利条件　その４</a:t>
            </a:r>
            <a:endParaRPr kumimoji="1" lang="ja-JP" altLang="en-US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9460" y="1784647"/>
            <a:ext cx="2161492" cy="2217879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6374" y="2509504"/>
            <a:ext cx="768163" cy="768163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2159" y="2509504"/>
            <a:ext cx="2371550" cy="975445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3390206" y="4572060"/>
            <a:ext cx="58521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 smtClean="0"/>
              <a:t>相手の四方を壁</a:t>
            </a:r>
            <a:r>
              <a:rPr lang="ja-JP" altLang="en-US" sz="4000" dirty="0"/>
              <a:t>で</a:t>
            </a:r>
            <a:r>
              <a:rPr kumimoji="1" lang="ja-JP" altLang="en-US" sz="4000" dirty="0" smtClean="0"/>
              <a:t>埋める</a:t>
            </a:r>
            <a:endParaRPr kumimoji="1" lang="ja-JP" altLang="en-US" sz="4000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/>
          <a:srcRect l="64894" t="65545"/>
          <a:stretch/>
        </p:blipFill>
        <p:spPr>
          <a:xfrm>
            <a:off x="2309460" y="1784645"/>
            <a:ext cx="686914" cy="764590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51290" y="1789621"/>
            <a:ext cx="688908" cy="762066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16933" y="3235484"/>
            <a:ext cx="688908" cy="762066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37738" y="2518297"/>
            <a:ext cx="702459" cy="753273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 rotWithShape="1">
          <a:blip r:embed="rId7"/>
          <a:srcRect l="32767" t="32197" r="32009" b="33036"/>
          <a:stretch/>
        </p:blipFill>
        <p:spPr>
          <a:xfrm>
            <a:off x="3734667" y="3257646"/>
            <a:ext cx="715723" cy="739904"/>
          </a:xfrm>
          <a:prstGeom prst="rect">
            <a:avLst/>
          </a:prstGeom>
        </p:spPr>
      </p:pic>
      <p:pic>
        <p:nvPicPr>
          <p:cNvPr id="16" name="図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0576" y="2510851"/>
            <a:ext cx="768163" cy="768163"/>
          </a:xfrm>
          <a:prstGeom prst="rect">
            <a:avLst/>
          </a:prstGeom>
        </p:spPr>
      </p:pic>
      <p:pic>
        <p:nvPicPr>
          <p:cNvPr id="17" name="図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04915" y="1792774"/>
            <a:ext cx="688908" cy="762066"/>
          </a:xfrm>
          <a:prstGeom prst="rect">
            <a:avLst/>
          </a:prstGeom>
        </p:spPr>
      </p:pic>
      <p:pic>
        <p:nvPicPr>
          <p:cNvPr id="18" name="図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35492" y="1777496"/>
            <a:ext cx="688908" cy="762066"/>
          </a:xfrm>
          <a:prstGeom prst="rect">
            <a:avLst/>
          </a:prstGeom>
        </p:spPr>
      </p:pic>
      <p:pic>
        <p:nvPicPr>
          <p:cNvPr id="19" name="図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14383" y="3235484"/>
            <a:ext cx="688908" cy="762066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93343" y="2492561"/>
            <a:ext cx="786453" cy="786453"/>
          </a:xfrm>
          <a:prstGeom prst="rect">
            <a:avLst/>
          </a:prstGeom>
        </p:spPr>
      </p:pic>
      <p:pic>
        <p:nvPicPr>
          <p:cNvPr id="22" name="図 2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929923" y="3249844"/>
            <a:ext cx="713294" cy="743776"/>
          </a:xfrm>
          <a:prstGeom prst="rect">
            <a:avLst/>
          </a:prstGeom>
        </p:spPr>
      </p:pic>
      <p:sp>
        <p:nvSpPr>
          <p:cNvPr id="23" name="テキスト ボックス 22"/>
          <p:cNvSpPr txBox="1"/>
          <p:nvPr/>
        </p:nvSpPr>
        <p:spPr>
          <a:xfrm>
            <a:off x="2652917" y="4096485"/>
            <a:ext cx="1606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H</a:t>
            </a:r>
            <a:r>
              <a:rPr kumimoji="1" lang="en-US" altLang="ja-JP" dirty="0" smtClean="0"/>
              <a:t>ot</a:t>
            </a:r>
            <a:r>
              <a:rPr kumimoji="1" lang="ja-JP" altLang="en-US" dirty="0" smtClean="0"/>
              <a:t>が・・・</a:t>
            </a:r>
            <a:endParaRPr kumimoji="1" lang="ja-JP" altLang="en-US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7936674" y="4080887"/>
            <a:ext cx="1606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壁</a:t>
            </a:r>
            <a:r>
              <a:rPr lang="ja-JP" altLang="en-US" dirty="0" smtClean="0"/>
              <a:t>を</a:t>
            </a:r>
            <a:r>
              <a:rPr lang="ja-JP" altLang="en-US" dirty="0"/>
              <a:t>置</a:t>
            </a:r>
            <a:r>
              <a:rPr lang="ja-JP" altLang="en-US" dirty="0" smtClean="0"/>
              <a:t>いた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02958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勝利条件　その５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600498" y="2028305"/>
            <a:ext cx="7474527" cy="330015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ja-JP" altLang="en-US" sz="4800" dirty="0" smtClean="0"/>
              <a:t>相手が</a:t>
            </a:r>
            <a:endParaRPr kumimoji="1" lang="en-US" altLang="ja-JP" sz="4800" dirty="0" smtClean="0"/>
          </a:p>
          <a:p>
            <a:pPr marL="0" indent="0">
              <a:buNone/>
            </a:pPr>
            <a:r>
              <a:rPr kumimoji="1" lang="ja-JP" altLang="en-US" sz="4800" dirty="0" smtClean="0"/>
              <a:t>通信エラーやバグなどの</a:t>
            </a:r>
            <a:endParaRPr kumimoji="1" lang="en-US" altLang="ja-JP" sz="4800" dirty="0" smtClean="0"/>
          </a:p>
          <a:p>
            <a:pPr marL="0" indent="0">
              <a:buNone/>
            </a:pPr>
            <a:r>
              <a:rPr kumimoji="1" lang="ja-JP" altLang="en-US" sz="4800" dirty="0" smtClean="0"/>
              <a:t>試合が止まる原因を作る</a:t>
            </a:r>
            <a:endParaRPr kumimoji="1" lang="en-US" altLang="ja-JP" sz="4800" dirty="0" smtClean="0"/>
          </a:p>
          <a:p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729481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9336" y="3774142"/>
            <a:ext cx="6364776" cy="1688738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引き分け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>
          <a:xfrm>
            <a:off x="838200" y="2279311"/>
            <a:ext cx="9147048" cy="9062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ja-JP" altLang="en-US" sz="3200" dirty="0" smtClean="0"/>
              <a:t>残りターンが０になった時に</a:t>
            </a:r>
            <a:r>
              <a:rPr lang="ja-JP" altLang="en-US" sz="3200" dirty="0"/>
              <a:t>ハート</a:t>
            </a:r>
            <a:r>
              <a:rPr lang="ja-JP" altLang="en-US" sz="3200" dirty="0" smtClean="0"/>
              <a:t>の持っている数がプレイヤー同士で同じ場合</a:t>
            </a:r>
            <a:endParaRPr kumimoji="1" lang="ja-JP" altLang="en-US" sz="3200" dirty="0"/>
          </a:p>
        </p:txBody>
      </p:sp>
      <p:sp>
        <p:nvSpPr>
          <p:cNvPr id="10" name="正方形/長方形 9"/>
          <p:cNvSpPr/>
          <p:nvPr/>
        </p:nvSpPr>
        <p:spPr>
          <a:xfrm>
            <a:off x="2229336" y="3971412"/>
            <a:ext cx="710737" cy="1828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147179" y="3893575"/>
            <a:ext cx="1024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>
                <a:solidFill>
                  <a:srgbClr val="0322FF"/>
                </a:solidFill>
                <a:latin typeface="HGS明朝E" panose="02020900000000000000" pitchFamily="18" charset="-128"/>
                <a:ea typeface="HGS明朝E" panose="02020900000000000000" pitchFamily="18" charset="-128"/>
              </a:rPr>
              <a:t>Cool: 5</a:t>
            </a:r>
            <a:endParaRPr kumimoji="1" lang="ja-JP" altLang="en-US" sz="1600" dirty="0">
              <a:solidFill>
                <a:srgbClr val="0322FF"/>
              </a:solidFill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8806" y="3957131"/>
            <a:ext cx="725487" cy="195089"/>
          </a:xfrm>
          <a:prstGeom prst="rect">
            <a:avLst/>
          </a:prstGeom>
        </p:spPr>
      </p:pic>
      <p:sp>
        <p:nvSpPr>
          <p:cNvPr id="12" name="テキスト ボックス 11"/>
          <p:cNvSpPr txBox="1"/>
          <p:nvPr/>
        </p:nvSpPr>
        <p:spPr>
          <a:xfrm>
            <a:off x="7462304" y="3893575"/>
            <a:ext cx="1024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>
                <a:solidFill>
                  <a:srgbClr val="FF0000"/>
                </a:solidFill>
                <a:latin typeface="HGS明朝E" panose="02020900000000000000" pitchFamily="18" charset="-128"/>
                <a:ea typeface="HGS明朝E" panose="02020900000000000000" pitchFamily="18" charset="-128"/>
              </a:rPr>
              <a:t>Ho</a:t>
            </a:r>
            <a:r>
              <a:rPr lang="en-US" altLang="ja-JP" sz="1600" dirty="0">
                <a:solidFill>
                  <a:srgbClr val="FF0000"/>
                </a:solidFill>
                <a:latin typeface="HGS明朝E" panose="02020900000000000000" pitchFamily="18" charset="-128"/>
                <a:ea typeface="HGS明朝E" panose="02020900000000000000" pitchFamily="18" charset="-128"/>
              </a:rPr>
              <a:t>t</a:t>
            </a:r>
            <a:r>
              <a:rPr kumimoji="1" lang="en-US" altLang="ja-JP" sz="1600" dirty="0" smtClean="0">
                <a:solidFill>
                  <a:srgbClr val="FF0000"/>
                </a:solidFill>
                <a:latin typeface="HGS明朝E" panose="02020900000000000000" pitchFamily="18" charset="-128"/>
                <a:ea typeface="HGS明朝E" panose="02020900000000000000" pitchFamily="18" charset="-128"/>
              </a:rPr>
              <a:t>: 5</a:t>
            </a:r>
            <a:endParaRPr kumimoji="1" lang="ja-JP" altLang="en-US" sz="1600" dirty="0">
              <a:solidFill>
                <a:srgbClr val="FF0000"/>
              </a:solidFill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0513" y="3971412"/>
            <a:ext cx="725487" cy="195089"/>
          </a:xfrm>
          <a:prstGeom prst="rect">
            <a:avLst/>
          </a:prstGeom>
        </p:spPr>
      </p:pic>
      <p:sp>
        <p:nvSpPr>
          <p:cNvPr id="14" name="テキスト ボックス 13"/>
          <p:cNvSpPr txBox="1"/>
          <p:nvPr/>
        </p:nvSpPr>
        <p:spPr>
          <a:xfrm>
            <a:off x="5242960" y="3893575"/>
            <a:ext cx="1024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>
                <a:latin typeface="HGS明朝E" panose="02020900000000000000" pitchFamily="18" charset="-128"/>
                <a:ea typeface="HGS明朝E" panose="02020900000000000000" pitchFamily="18" charset="-128"/>
              </a:rPr>
              <a:t>０</a:t>
            </a:r>
            <a:endParaRPr kumimoji="1" lang="ja-JP" altLang="en-US" sz="16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2229336" y="3957131"/>
            <a:ext cx="911820" cy="2402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/>
        </p:nvSpPr>
        <p:spPr>
          <a:xfrm>
            <a:off x="7528806" y="3954935"/>
            <a:ext cx="911820" cy="2402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8246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6000" dirty="0" smtClean="0"/>
              <a:t>まと</a:t>
            </a:r>
            <a:r>
              <a:rPr lang="ja-JP" altLang="en-US" sz="6000" dirty="0"/>
              <a:t>め</a:t>
            </a:r>
            <a:endParaRPr kumimoji="1" lang="ja-JP" altLang="en-US" sz="6000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>
          <a:xfrm>
            <a:off x="838200" y="2021857"/>
            <a:ext cx="9264588" cy="362433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sz="4400" dirty="0" err="1" smtClean="0"/>
              <a:t>CHaser</a:t>
            </a:r>
            <a:r>
              <a:rPr lang="ja-JP" altLang="en-US" sz="4400" dirty="0" smtClean="0"/>
              <a:t>は、簡単に見えて結構奥が深いゲームです。</a:t>
            </a:r>
            <a:endParaRPr lang="en-US" altLang="ja-JP" sz="4400" dirty="0" smtClean="0"/>
          </a:p>
          <a:p>
            <a:pPr marL="0" indent="0">
              <a:buNone/>
            </a:pPr>
            <a:r>
              <a:rPr lang="ja-JP" altLang="en-US" sz="4400" dirty="0" smtClean="0"/>
              <a:t>様々な戦術を考え、コードにしていき、より良いプログラムを目指しましょう！</a:t>
            </a:r>
            <a:endParaRPr lang="en-US" altLang="ja-JP" sz="4400" dirty="0" smtClean="0"/>
          </a:p>
          <a:p>
            <a:pPr marL="0" indent="0">
              <a:buNone/>
            </a:pPr>
            <a:endParaRPr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62420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15675"/>
            <a:ext cx="10515600" cy="1325563"/>
          </a:xfrm>
        </p:spPr>
        <p:txBody>
          <a:bodyPr/>
          <a:lstStyle/>
          <a:p>
            <a:r>
              <a:rPr lang="ja-JP" altLang="en-US" dirty="0" smtClean="0"/>
              <a:t>プレイヤー本体</a:t>
            </a:r>
            <a:r>
              <a:rPr kumimoji="1" lang="ja-JP" altLang="en-US" dirty="0" smtClean="0"/>
              <a:t>ができること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70709" y="1690688"/>
            <a:ext cx="10515600" cy="4351338"/>
          </a:xfrm>
        </p:spPr>
        <p:txBody>
          <a:bodyPr/>
          <a:lstStyle/>
          <a:p>
            <a:r>
              <a:rPr kumimoji="1" lang="ja-JP" altLang="en-US" dirty="0" smtClean="0"/>
              <a:t>上下左右に移動する</a:t>
            </a:r>
            <a:endParaRPr kumimoji="1" lang="en-US" altLang="ja-JP" dirty="0" smtClean="0"/>
          </a:p>
          <a:p>
            <a:r>
              <a:rPr lang="ja-JP" altLang="en-US" dirty="0" smtClean="0"/>
              <a:t>壁を置く</a:t>
            </a:r>
            <a:endParaRPr lang="en-US" altLang="ja-JP" dirty="0" smtClean="0"/>
          </a:p>
          <a:p>
            <a:r>
              <a:rPr kumimoji="1" lang="ja-JP" altLang="en-US" dirty="0" smtClean="0"/>
              <a:t>周りの情報を得る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546466" y="3940234"/>
            <a:ext cx="6633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これらを組み合わせてプレイヤー本体を動かす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10340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Chaser(</a:t>
            </a:r>
            <a:r>
              <a:rPr kumimoji="1" lang="ja-JP" altLang="en-US" dirty="0" smtClean="0"/>
              <a:t>チェイサー）とは？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 smtClean="0"/>
              <a:t>碁盤目のフィールド上でプログラム同士が戦う競技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7762" y="2251779"/>
            <a:ext cx="4460769" cy="3925184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3773979" y="6176963"/>
            <a:ext cx="4139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チェイサーの全体画像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41625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579846" y="4229199"/>
            <a:ext cx="4124498" cy="1325563"/>
          </a:xfrm>
        </p:spPr>
        <p:txBody>
          <a:bodyPr>
            <a:normAutofit/>
          </a:bodyPr>
          <a:lstStyle/>
          <a:p>
            <a:r>
              <a:rPr kumimoji="1" lang="ja-JP" altLang="en-US" sz="3600" dirty="0" smtClean="0"/>
              <a:t>プレイヤー本体</a:t>
            </a:r>
            <a:endParaRPr kumimoji="1" lang="ja-JP" altLang="en-US" sz="3600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9623" y="1690688"/>
            <a:ext cx="4391321" cy="3864074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7170" y="2666510"/>
            <a:ext cx="1457358" cy="1525454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 rotWithShape="1">
          <a:blip r:embed="rId4"/>
          <a:srcRect t="2005" r="1098"/>
          <a:stretch/>
        </p:blipFill>
        <p:spPr>
          <a:xfrm>
            <a:off x="8919580" y="2666510"/>
            <a:ext cx="1529518" cy="1562689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6197137" y="2106055"/>
            <a:ext cx="2286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/>
              <a:t>Hot(</a:t>
            </a:r>
            <a:r>
              <a:rPr kumimoji="1" lang="ja-JP" altLang="en-US" sz="2800" dirty="0" smtClean="0"/>
              <a:t>先攻）</a:t>
            </a:r>
            <a:endParaRPr kumimoji="1" lang="ja-JP" altLang="en-US" sz="28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8767478" y="2106055"/>
            <a:ext cx="21554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smtClean="0"/>
              <a:t>Coo</a:t>
            </a:r>
            <a:r>
              <a:rPr lang="en-US" altLang="ja-JP" sz="2800" dirty="0"/>
              <a:t>l</a:t>
            </a:r>
            <a:r>
              <a:rPr kumimoji="1" lang="en-US" altLang="ja-JP" sz="2800" dirty="0" smtClean="0"/>
              <a:t>(</a:t>
            </a:r>
            <a:r>
              <a:rPr lang="ja-JP" altLang="en-US" sz="2800" dirty="0" smtClean="0"/>
              <a:t>後</a:t>
            </a:r>
            <a:r>
              <a:rPr kumimoji="1" lang="ja-JP" altLang="en-US" sz="2800" dirty="0" smtClean="0"/>
              <a:t>攻）</a:t>
            </a:r>
            <a:endParaRPr kumimoji="1" lang="ja-JP" altLang="en-US" sz="2800" dirty="0"/>
          </a:p>
        </p:txBody>
      </p:sp>
      <p:sp>
        <p:nvSpPr>
          <p:cNvPr id="10" name="タイトル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mtClean="0"/>
              <a:t>Chaser(</a:t>
            </a:r>
            <a:r>
              <a:rPr lang="ja-JP" altLang="en-US" smtClean="0"/>
              <a:t>チェイサー）とは？</a:t>
            </a:r>
            <a:endParaRPr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7340138" y="5106231"/>
            <a:ext cx="3782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プログラムで動く</a:t>
            </a:r>
            <a:endParaRPr kumimoji="1" lang="ja-JP" altLang="en-US" dirty="0"/>
          </a:p>
        </p:txBody>
      </p:sp>
      <p:sp>
        <p:nvSpPr>
          <p:cNvPr id="14" name="楕円 13"/>
          <p:cNvSpPr/>
          <p:nvPr/>
        </p:nvSpPr>
        <p:spPr>
          <a:xfrm>
            <a:off x="1338350" y="4347557"/>
            <a:ext cx="631768" cy="633984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pic>
        <p:nvPicPr>
          <p:cNvPr id="15" name="図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99020" y="4307902"/>
            <a:ext cx="707197" cy="713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111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9623" y="1690688"/>
            <a:ext cx="4391321" cy="3864074"/>
          </a:xfrm>
          <a:prstGeom prst="rect">
            <a:avLst/>
          </a:prstGeom>
        </p:spPr>
      </p:pic>
      <p:sp>
        <p:nvSpPr>
          <p:cNvPr id="10" name="タイトル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mtClean="0"/>
              <a:t>Chaser(</a:t>
            </a:r>
            <a:r>
              <a:rPr lang="ja-JP" altLang="en-US" smtClean="0"/>
              <a:t>チェイサー）とは？</a:t>
            </a:r>
            <a:endParaRPr lang="ja-JP" altLang="en-US" dirty="0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9902" y="2570017"/>
            <a:ext cx="2284616" cy="2284616"/>
          </a:xfrm>
          <a:prstGeom prst="rect">
            <a:avLst/>
          </a:prstGeom>
        </p:spPr>
      </p:pic>
      <p:sp>
        <p:nvSpPr>
          <p:cNvPr id="12" name="テキスト ボックス 11"/>
          <p:cNvSpPr txBox="1"/>
          <p:nvPr/>
        </p:nvSpPr>
        <p:spPr>
          <a:xfrm>
            <a:off x="7494716" y="1876972"/>
            <a:ext cx="39901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800" dirty="0"/>
              <a:t>ハート</a:t>
            </a:r>
            <a:endParaRPr kumimoji="1" lang="ja-JP" altLang="en-US" sz="4800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6492239" y="5031542"/>
            <a:ext cx="44805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 smtClean="0"/>
              <a:t>相手より多く</a:t>
            </a:r>
            <a:r>
              <a:rPr kumimoji="1" lang="ja-JP" altLang="en-US" sz="2800" dirty="0" smtClean="0"/>
              <a:t>取ったら勝ち</a:t>
            </a:r>
            <a:endParaRPr kumimoji="1" lang="ja-JP" altLang="en-US" sz="2800" dirty="0"/>
          </a:p>
        </p:txBody>
      </p:sp>
      <p:pic>
        <p:nvPicPr>
          <p:cNvPr id="16" name="図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0641" y="2707969"/>
            <a:ext cx="707197" cy="713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046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9623" y="1690688"/>
            <a:ext cx="4391321" cy="3864074"/>
          </a:xfrm>
          <a:prstGeom prst="rect">
            <a:avLst/>
          </a:prstGeom>
        </p:spPr>
      </p:pic>
      <p:sp>
        <p:nvSpPr>
          <p:cNvPr id="10" name="タイトル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mtClean="0"/>
              <a:t>Chaser(</a:t>
            </a:r>
            <a:r>
              <a:rPr lang="ja-JP" altLang="en-US" smtClean="0"/>
              <a:t>チェイサー）とは？</a:t>
            </a:r>
            <a:endParaRPr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7025635" y="1799720"/>
            <a:ext cx="43220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 smtClean="0"/>
              <a:t>壁（障害物）</a:t>
            </a:r>
            <a:endParaRPr kumimoji="1" lang="ja-JP" altLang="en-US" sz="4800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7025635" y="4964000"/>
            <a:ext cx="37651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 smtClean="0"/>
              <a:t>めり込んだら</a:t>
            </a:r>
            <a:r>
              <a:rPr lang="ja-JP" altLang="en-US" sz="3200" dirty="0"/>
              <a:t>ダメ</a:t>
            </a:r>
            <a:endParaRPr kumimoji="1" lang="ja-JP" altLang="en-US" sz="3200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4716" y="2628877"/>
            <a:ext cx="2227313" cy="2216604"/>
          </a:xfrm>
          <a:prstGeom prst="rect">
            <a:avLst/>
          </a:prstGeom>
        </p:spPr>
      </p:pic>
      <p:pic>
        <p:nvPicPr>
          <p:cNvPr id="2" name="図 1"/>
          <p:cNvPicPr>
            <a:picLocks noChangeAspect="1"/>
          </p:cNvPicPr>
          <p:nvPr/>
        </p:nvPicPr>
        <p:blipFill rotWithShape="1">
          <a:blip r:embed="rId4"/>
          <a:srcRect l="32813" t="33760" r="33112" b="32825"/>
          <a:stretch/>
        </p:blipFill>
        <p:spPr>
          <a:xfrm>
            <a:off x="8205204" y="3334011"/>
            <a:ext cx="806335" cy="806335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8055575" y="5548775"/>
            <a:ext cx="1383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置いて攻撃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9508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5073" y="1690688"/>
            <a:ext cx="4391321" cy="3864074"/>
          </a:xfrm>
          <a:prstGeom prst="rect">
            <a:avLst/>
          </a:prstGeom>
        </p:spPr>
      </p:pic>
      <p:sp>
        <p:nvSpPr>
          <p:cNvPr id="10" name="タイトル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mtClean="0"/>
              <a:t>Chaser(</a:t>
            </a:r>
            <a:r>
              <a:rPr lang="ja-JP" altLang="en-US" smtClean="0"/>
              <a:t>チェイサー）とは？</a:t>
            </a:r>
            <a:endParaRPr lang="ja-JP" altLang="en-US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5591" y="1584596"/>
            <a:ext cx="1230283" cy="613996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 rotWithShape="1">
          <a:blip r:embed="rId4"/>
          <a:srcRect l="39710" t="642" r="41163" b="89250"/>
          <a:stretch/>
        </p:blipFill>
        <p:spPr>
          <a:xfrm>
            <a:off x="6342609" y="1511291"/>
            <a:ext cx="4537345" cy="2111433"/>
          </a:xfrm>
          <a:prstGeom prst="rect">
            <a:avLst/>
          </a:prstGeom>
        </p:spPr>
      </p:pic>
      <p:sp>
        <p:nvSpPr>
          <p:cNvPr id="17" name="テキスト ボックス 16"/>
          <p:cNvSpPr txBox="1"/>
          <p:nvPr/>
        </p:nvSpPr>
        <p:spPr>
          <a:xfrm>
            <a:off x="6971189" y="3299558"/>
            <a:ext cx="3469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 smtClean="0"/>
              <a:t>残りターン数</a:t>
            </a:r>
            <a:endParaRPr kumimoji="1" lang="ja-JP" altLang="en-US" sz="3600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6907876" y="4015048"/>
            <a:ext cx="3532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自分が動いて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ターン</a:t>
            </a:r>
            <a:endParaRPr kumimoji="1" lang="en-US" altLang="ja-JP" dirty="0" smtClean="0"/>
          </a:p>
          <a:p>
            <a:r>
              <a:rPr lang="ja-JP" altLang="en-US" dirty="0"/>
              <a:t>相手</a:t>
            </a:r>
            <a:r>
              <a:rPr lang="ja-JP" altLang="en-US" dirty="0" smtClean="0"/>
              <a:t>が動いて１ターンずつ減る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1314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プレイヤーが</a:t>
            </a:r>
            <a:r>
              <a:rPr lang="ja-JP" altLang="en-US" dirty="0" smtClean="0"/>
              <a:t>１ターンでできること</a:t>
            </a:r>
            <a:endParaRPr kumimoji="1" lang="ja-JP" altLang="en-US" dirty="0"/>
          </a:p>
        </p:txBody>
      </p:sp>
      <p:graphicFrame>
        <p:nvGraphicFramePr>
          <p:cNvPr id="26" name="表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6828610"/>
              </p:ext>
            </p:extLst>
          </p:nvPr>
        </p:nvGraphicFramePr>
        <p:xfrm>
          <a:off x="8455411" y="1522012"/>
          <a:ext cx="1463166" cy="15302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722">
                  <a:extLst>
                    <a:ext uri="{9D8B030D-6E8A-4147-A177-3AD203B41FA5}">
                      <a16:colId xmlns:a16="http://schemas.microsoft.com/office/drawing/2014/main" val="2712960937"/>
                    </a:ext>
                  </a:extLst>
                </a:gridCol>
                <a:gridCol w="487722">
                  <a:extLst>
                    <a:ext uri="{9D8B030D-6E8A-4147-A177-3AD203B41FA5}">
                      <a16:colId xmlns:a16="http://schemas.microsoft.com/office/drawing/2014/main" val="1352865225"/>
                    </a:ext>
                  </a:extLst>
                </a:gridCol>
                <a:gridCol w="487722">
                  <a:extLst>
                    <a:ext uri="{9D8B030D-6E8A-4147-A177-3AD203B41FA5}">
                      <a16:colId xmlns:a16="http://schemas.microsoft.com/office/drawing/2014/main" val="455385180"/>
                    </a:ext>
                  </a:extLst>
                </a:gridCol>
              </a:tblGrid>
              <a:tr h="510076"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solidFill>
                            <a:srgbClr val="00B050"/>
                          </a:solidFill>
                          <a:latin typeface="+mn-ea"/>
                          <a:ea typeface="+mn-ea"/>
                        </a:rPr>
                        <a:t>１</a:t>
                      </a:r>
                      <a:endParaRPr kumimoji="1" lang="ja-JP" altLang="en-US" dirty="0">
                        <a:solidFill>
                          <a:srgbClr val="00B05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solidFill>
                            <a:srgbClr val="00B050"/>
                          </a:solidFill>
                        </a:rPr>
                        <a:t>２</a:t>
                      </a:r>
                      <a:endParaRPr kumimoji="1" lang="ja-JP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solidFill>
                            <a:srgbClr val="00B050"/>
                          </a:solidFill>
                        </a:rPr>
                        <a:t>３</a:t>
                      </a:r>
                      <a:endParaRPr kumimoji="1" lang="ja-JP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1424847"/>
                  </a:ext>
                </a:extLst>
              </a:tr>
              <a:tr h="510076"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solidFill>
                            <a:srgbClr val="00B050"/>
                          </a:solidFill>
                        </a:rPr>
                        <a:t>４</a:t>
                      </a:r>
                      <a:endParaRPr kumimoji="1" lang="ja-JP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solidFill>
                            <a:srgbClr val="00B050"/>
                          </a:solidFill>
                        </a:rPr>
                        <a:t>６</a:t>
                      </a:r>
                      <a:endParaRPr kumimoji="1" lang="ja-JP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7364987"/>
                  </a:ext>
                </a:extLst>
              </a:tr>
              <a:tr h="510076"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solidFill>
                            <a:srgbClr val="00B050"/>
                          </a:solidFill>
                        </a:rPr>
                        <a:t>７</a:t>
                      </a:r>
                      <a:endParaRPr kumimoji="1" lang="ja-JP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solidFill>
                            <a:srgbClr val="00B050"/>
                          </a:solidFill>
                        </a:rPr>
                        <a:t>８</a:t>
                      </a:r>
                      <a:endParaRPr kumimoji="1" lang="ja-JP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solidFill>
                            <a:srgbClr val="00B050"/>
                          </a:solidFill>
                        </a:rPr>
                        <a:t>９</a:t>
                      </a:r>
                      <a:endParaRPr kumimoji="1" lang="ja-JP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9824223"/>
                  </a:ext>
                </a:extLst>
              </a:tr>
            </a:tbl>
          </a:graphicData>
        </a:graphic>
      </p:graphicFrame>
      <p:pic>
        <p:nvPicPr>
          <p:cNvPr id="18" name="図 17"/>
          <p:cNvPicPr>
            <a:picLocks noChangeAspect="1"/>
          </p:cNvPicPr>
          <p:nvPr/>
        </p:nvPicPr>
        <p:blipFill rotWithShape="1">
          <a:blip r:embed="rId2"/>
          <a:srcRect l="35040" t="33422" r="32803" b="32930"/>
          <a:stretch/>
        </p:blipFill>
        <p:spPr>
          <a:xfrm>
            <a:off x="8951735" y="2029673"/>
            <a:ext cx="470517" cy="514906"/>
          </a:xfrm>
          <a:prstGeom prst="rect">
            <a:avLst/>
          </a:prstGeom>
        </p:spPr>
      </p:pic>
      <p:sp>
        <p:nvSpPr>
          <p:cNvPr id="28" name="テキスト ボックス 27"/>
          <p:cNvSpPr txBox="1"/>
          <p:nvPr/>
        </p:nvSpPr>
        <p:spPr>
          <a:xfrm>
            <a:off x="838200" y="1769707"/>
            <a:ext cx="65924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/>
              <a:t>1. </a:t>
            </a:r>
            <a:r>
              <a:rPr kumimoji="1" lang="ja-JP" altLang="en-US" sz="2000" dirty="0" smtClean="0"/>
              <a:t>プレイヤーの周囲</a:t>
            </a:r>
            <a:r>
              <a:rPr kumimoji="1" lang="en-US" altLang="ja-JP" sz="2000" dirty="0" smtClean="0"/>
              <a:t>8</a:t>
            </a:r>
            <a:r>
              <a:rPr kumimoji="1" lang="ja-JP" altLang="en-US" sz="2000" dirty="0" smtClean="0"/>
              <a:t>マスを見ます</a:t>
            </a:r>
            <a:endParaRPr kumimoji="1" lang="ja-JP" altLang="en-US" sz="2000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838200" y="3222595"/>
            <a:ext cx="103553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/>
              <a:t>2. </a:t>
            </a:r>
            <a:r>
              <a:rPr kumimoji="1" lang="ja-JP" altLang="en-US" sz="2000" dirty="0" smtClean="0"/>
              <a:t>動くか、さらに周囲を見るか、壁を置くことができます（どれか一つ）</a:t>
            </a:r>
            <a:endParaRPr kumimoji="1" lang="ja-JP" altLang="en-US" sz="2000" dirty="0"/>
          </a:p>
        </p:txBody>
      </p:sp>
      <p:graphicFrame>
        <p:nvGraphicFramePr>
          <p:cNvPr id="36" name="表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0675684"/>
              </p:ext>
            </p:extLst>
          </p:nvPr>
        </p:nvGraphicFramePr>
        <p:xfrm>
          <a:off x="838200" y="4130107"/>
          <a:ext cx="1463166" cy="15302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722">
                  <a:extLst>
                    <a:ext uri="{9D8B030D-6E8A-4147-A177-3AD203B41FA5}">
                      <a16:colId xmlns:a16="http://schemas.microsoft.com/office/drawing/2014/main" val="2712960937"/>
                    </a:ext>
                  </a:extLst>
                </a:gridCol>
                <a:gridCol w="487722">
                  <a:extLst>
                    <a:ext uri="{9D8B030D-6E8A-4147-A177-3AD203B41FA5}">
                      <a16:colId xmlns:a16="http://schemas.microsoft.com/office/drawing/2014/main" val="1352865225"/>
                    </a:ext>
                  </a:extLst>
                </a:gridCol>
                <a:gridCol w="487722">
                  <a:extLst>
                    <a:ext uri="{9D8B030D-6E8A-4147-A177-3AD203B41FA5}">
                      <a16:colId xmlns:a16="http://schemas.microsoft.com/office/drawing/2014/main" val="455385180"/>
                    </a:ext>
                  </a:extLst>
                </a:gridCol>
              </a:tblGrid>
              <a:tr h="510076"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rgbClr val="00B05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1424847"/>
                  </a:ext>
                </a:extLst>
              </a:tr>
              <a:tr h="510076"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7364987"/>
                  </a:ext>
                </a:extLst>
              </a:tr>
              <a:tr h="510076"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9824223"/>
                  </a:ext>
                </a:extLst>
              </a:tr>
            </a:tbl>
          </a:graphicData>
        </a:graphic>
      </p:graphicFrame>
      <p:pic>
        <p:nvPicPr>
          <p:cNvPr id="33" name="図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7186" y="4639167"/>
            <a:ext cx="475529" cy="512108"/>
          </a:xfrm>
          <a:prstGeom prst="rect">
            <a:avLst/>
          </a:prstGeom>
        </p:spPr>
      </p:pic>
      <p:graphicFrame>
        <p:nvGraphicFramePr>
          <p:cNvPr id="41" name="表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3454116"/>
              </p:ext>
            </p:extLst>
          </p:nvPr>
        </p:nvGraphicFramePr>
        <p:xfrm>
          <a:off x="3716245" y="4109646"/>
          <a:ext cx="1954880" cy="15302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8720">
                  <a:extLst>
                    <a:ext uri="{9D8B030D-6E8A-4147-A177-3AD203B41FA5}">
                      <a16:colId xmlns:a16="http://schemas.microsoft.com/office/drawing/2014/main" val="1726606313"/>
                    </a:ext>
                  </a:extLst>
                </a:gridCol>
                <a:gridCol w="488720">
                  <a:extLst>
                    <a:ext uri="{9D8B030D-6E8A-4147-A177-3AD203B41FA5}">
                      <a16:colId xmlns:a16="http://schemas.microsoft.com/office/drawing/2014/main" val="2000374804"/>
                    </a:ext>
                  </a:extLst>
                </a:gridCol>
                <a:gridCol w="488720">
                  <a:extLst>
                    <a:ext uri="{9D8B030D-6E8A-4147-A177-3AD203B41FA5}">
                      <a16:colId xmlns:a16="http://schemas.microsoft.com/office/drawing/2014/main" val="70356761"/>
                    </a:ext>
                  </a:extLst>
                </a:gridCol>
                <a:gridCol w="488720">
                  <a:extLst>
                    <a:ext uri="{9D8B030D-6E8A-4147-A177-3AD203B41FA5}">
                      <a16:colId xmlns:a16="http://schemas.microsoft.com/office/drawing/2014/main" val="1011603094"/>
                    </a:ext>
                  </a:extLst>
                </a:gridCol>
              </a:tblGrid>
              <a:tr h="510076"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solidFill>
                            <a:srgbClr val="00B050"/>
                          </a:solidFill>
                        </a:rPr>
                        <a:t>１</a:t>
                      </a:r>
                      <a:endParaRPr kumimoji="1" lang="ja-JP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solidFill>
                            <a:srgbClr val="00B050"/>
                          </a:solidFill>
                        </a:rPr>
                        <a:t>２</a:t>
                      </a:r>
                      <a:endParaRPr kumimoji="1" lang="ja-JP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solidFill>
                            <a:srgbClr val="00B050"/>
                          </a:solidFill>
                        </a:rPr>
                        <a:t>３</a:t>
                      </a:r>
                      <a:endParaRPr kumimoji="1" lang="ja-JP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3862762"/>
                  </a:ext>
                </a:extLst>
              </a:tr>
              <a:tr h="510076"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solidFill>
                            <a:srgbClr val="00B050"/>
                          </a:solidFill>
                        </a:rPr>
                        <a:t>４</a:t>
                      </a:r>
                      <a:endParaRPr kumimoji="1" lang="ja-JP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solidFill>
                            <a:srgbClr val="00B050"/>
                          </a:solidFill>
                        </a:rPr>
                        <a:t>５</a:t>
                      </a:r>
                      <a:endParaRPr kumimoji="1" lang="ja-JP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solidFill>
                            <a:srgbClr val="00B050"/>
                          </a:solidFill>
                        </a:rPr>
                        <a:t>👀</a:t>
                      </a:r>
                      <a:endParaRPr kumimoji="1" lang="ja-JP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7765930"/>
                  </a:ext>
                </a:extLst>
              </a:tr>
              <a:tr h="510076"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solidFill>
                            <a:srgbClr val="00B050"/>
                          </a:solidFill>
                        </a:rPr>
                        <a:t>７</a:t>
                      </a:r>
                      <a:endParaRPr kumimoji="1" lang="ja-JP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solidFill>
                            <a:srgbClr val="00B050"/>
                          </a:solidFill>
                        </a:rPr>
                        <a:t>８</a:t>
                      </a:r>
                      <a:endParaRPr kumimoji="1" lang="ja-JP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solidFill>
                            <a:srgbClr val="00B050"/>
                          </a:solidFill>
                        </a:rPr>
                        <a:t>９</a:t>
                      </a:r>
                      <a:endParaRPr kumimoji="1" lang="ja-JP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3277315"/>
                  </a:ext>
                </a:extLst>
              </a:tr>
            </a:tbl>
          </a:graphicData>
        </a:graphic>
      </p:graphicFrame>
      <p:pic>
        <p:nvPicPr>
          <p:cNvPr id="42" name="図 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5596" y="4614078"/>
            <a:ext cx="475529" cy="512108"/>
          </a:xfrm>
          <a:prstGeom prst="rect">
            <a:avLst/>
          </a:prstGeom>
        </p:spPr>
      </p:pic>
      <p:graphicFrame>
        <p:nvGraphicFramePr>
          <p:cNvPr id="44" name="表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7487508"/>
              </p:ext>
            </p:extLst>
          </p:nvPr>
        </p:nvGraphicFramePr>
        <p:xfrm>
          <a:off x="7430610" y="4105018"/>
          <a:ext cx="1463166" cy="15302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722">
                  <a:extLst>
                    <a:ext uri="{9D8B030D-6E8A-4147-A177-3AD203B41FA5}">
                      <a16:colId xmlns:a16="http://schemas.microsoft.com/office/drawing/2014/main" val="2712960937"/>
                    </a:ext>
                  </a:extLst>
                </a:gridCol>
                <a:gridCol w="487722">
                  <a:extLst>
                    <a:ext uri="{9D8B030D-6E8A-4147-A177-3AD203B41FA5}">
                      <a16:colId xmlns:a16="http://schemas.microsoft.com/office/drawing/2014/main" val="1352865225"/>
                    </a:ext>
                  </a:extLst>
                </a:gridCol>
                <a:gridCol w="487722">
                  <a:extLst>
                    <a:ext uri="{9D8B030D-6E8A-4147-A177-3AD203B41FA5}">
                      <a16:colId xmlns:a16="http://schemas.microsoft.com/office/drawing/2014/main" val="455385180"/>
                    </a:ext>
                  </a:extLst>
                </a:gridCol>
              </a:tblGrid>
              <a:tr h="510076"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solidFill>
                            <a:srgbClr val="00B050"/>
                          </a:solidFill>
                          <a:latin typeface="+mn-ea"/>
                          <a:ea typeface="+mn-ea"/>
                        </a:rPr>
                        <a:t>１</a:t>
                      </a:r>
                      <a:endParaRPr kumimoji="1" lang="ja-JP" altLang="en-US" dirty="0">
                        <a:solidFill>
                          <a:srgbClr val="00B05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solidFill>
                            <a:srgbClr val="00B050"/>
                          </a:solidFill>
                        </a:rPr>
                        <a:t>２</a:t>
                      </a:r>
                      <a:endParaRPr kumimoji="1" lang="ja-JP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solidFill>
                            <a:srgbClr val="00B050"/>
                          </a:solidFill>
                        </a:rPr>
                        <a:t>３</a:t>
                      </a:r>
                      <a:endParaRPr kumimoji="1" lang="ja-JP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1424847"/>
                  </a:ext>
                </a:extLst>
              </a:tr>
              <a:tr h="510076"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solidFill>
                            <a:srgbClr val="00B050"/>
                          </a:solidFill>
                        </a:rPr>
                        <a:t>４</a:t>
                      </a:r>
                      <a:endParaRPr kumimoji="1" lang="ja-JP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solidFill>
                            <a:srgbClr val="00B050"/>
                          </a:solidFill>
                        </a:rPr>
                        <a:t>６</a:t>
                      </a:r>
                      <a:endParaRPr kumimoji="1" lang="ja-JP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7364987"/>
                  </a:ext>
                </a:extLst>
              </a:tr>
              <a:tr h="510076"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solidFill>
                            <a:srgbClr val="00B050"/>
                          </a:solidFill>
                        </a:rPr>
                        <a:t>７</a:t>
                      </a:r>
                      <a:endParaRPr kumimoji="1" lang="ja-JP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solidFill>
                            <a:srgbClr val="00B050"/>
                          </a:solidFill>
                        </a:rPr>
                        <a:t>８</a:t>
                      </a:r>
                      <a:endParaRPr kumimoji="1" lang="ja-JP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solidFill>
                            <a:srgbClr val="00B050"/>
                          </a:solidFill>
                        </a:rPr>
                        <a:t>９</a:t>
                      </a:r>
                      <a:endParaRPr kumimoji="1" lang="ja-JP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9824223"/>
                  </a:ext>
                </a:extLst>
              </a:tr>
            </a:tbl>
          </a:graphicData>
        </a:graphic>
      </p:graphicFrame>
      <p:pic>
        <p:nvPicPr>
          <p:cNvPr id="45" name="図 44"/>
          <p:cNvPicPr>
            <a:picLocks noChangeAspect="1"/>
          </p:cNvPicPr>
          <p:nvPr/>
        </p:nvPicPr>
        <p:blipFill rotWithShape="1">
          <a:blip r:embed="rId2"/>
          <a:srcRect l="35040" t="33422" r="32803" b="32930"/>
          <a:stretch/>
        </p:blipFill>
        <p:spPr>
          <a:xfrm>
            <a:off x="7926934" y="4612679"/>
            <a:ext cx="470517" cy="514906"/>
          </a:xfrm>
          <a:prstGeom prst="rect">
            <a:avLst/>
          </a:prstGeom>
        </p:spPr>
      </p:pic>
      <p:graphicFrame>
        <p:nvGraphicFramePr>
          <p:cNvPr id="46" name="表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401586"/>
              </p:ext>
            </p:extLst>
          </p:nvPr>
        </p:nvGraphicFramePr>
        <p:xfrm>
          <a:off x="8397451" y="4617399"/>
          <a:ext cx="496324" cy="5054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6324">
                  <a:extLst>
                    <a:ext uri="{9D8B030D-6E8A-4147-A177-3AD203B41FA5}">
                      <a16:colId xmlns:a16="http://schemas.microsoft.com/office/drawing/2014/main" val="4131415336"/>
                    </a:ext>
                  </a:extLst>
                </a:gridCol>
              </a:tblGrid>
              <a:tr h="505466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6277807"/>
                  </a:ext>
                </a:extLst>
              </a:tr>
            </a:tbl>
          </a:graphicData>
        </a:graphic>
      </p:graphicFrame>
      <p:sp>
        <p:nvSpPr>
          <p:cNvPr id="48" name="テキスト ボックス 47"/>
          <p:cNvSpPr txBox="1"/>
          <p:nvPr/>
        </p:nvSpPr>
        <p:spPr>
          <a:xfrm>
            <a:off x="4191774" y="6161147"/>
            <a:ext cx="30744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/>
              <a:t>※</a:t>
            </a:r>
            <a:r>
              <a:rPr kumimoji="1" lang="ja-JP" altLang="en-US" sz="2000" dirty="0" smtClean="0"/>
              <a:t>　これらは一例です！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687528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1.11111E-6 L -0.03933 1.11111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6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補足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838200" y="1690688"/>
            <a:ext cx="78301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 smtClean="0"/>
              <a:t>プレイヤーが動く先にハートがあると自動でハートを回収します</a:t>
            </a:r>
            <a:endParaRPr kumimoji="1" lang="en-US" altLang="ja-JP" sz="2000" dirty="0" smtClean="0"/>
          </a:p>
          <a:p>
            <a:endParaRPr lang="en-US" altLang="ja-JP" sz="2000" dirty="0" smtClean="0"/>
          </a:p>
          <a:p>
            <a:r>
              <a:rPr lang="ja-JP" altLang="en-US" sz="2000" dirty="0" smtClean="0"/>
              <a:t>そのとき、自分のいた場所に必ず壁を置きます</a:t>
            </a:r>
            <a:endParaRPr lang="en-US" altLang="ja-JP" sz="2000" dirty="0"/>
          </a:p>
        </p:txBody>
      </p:sp>
      <p:graphicFrame>
        <p:nvGraphicFramePr>
          <p:cNvPr id="20" name="表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678571"/>
              </p:ext>
            </p:extLst>
          </p:nvPr>
        </p:nvGraphicFramePr>
        <p:xfrm>
          <a:off x="2838216" y="3005675"/>
          <a:ext cx="2958486" cy="31567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081">
                  <a:extLst>
                    <a:ext uri="{9D8B030D-6E8A-4147-A177-3AD203B41FA5}">
                      <a16:colId xmlns:a16="http://schemas.microsoft.com/office/drawing/2014/main" val="2828972309"/>
                    </a:ext>
                  </a:extLst>
                </a:gridCol>
                <a:gridCol w="493081">
                  <a:extLst>
                    <a:ext uri="{9D8B030D-6E8A-4147-A177-3AD203B41FA5}">
                      <a16:colId xmlns:a16="http://schemas.microsoft.com/office/drawing/2014/main" val="2723691098"/>
                    </a:ext>
                  </a:extLst>
                </a:gridCol>
                <a:gridCol w="493081">
                  <a:extLst>
                    <a:ext uri="{9D8B030D-6E8A-4147-A177-3AD203B41FA5}">
                      <a16:colId xmlns:a16="http://schemas.microsoft.com/office/drawing/2014/main" val="878714757"/>
                    </a:ext>
                  </a:extLst>
                </a:gridCol>
                <a:gridCol w="493081">
                  <a:extLst>
                    <a:ext uri="{9D8B030D-6E8A-4147-A177-3AD203B41FA5}">
                      <a16:colId xmlns:a16="http://schemas.microsoft.com/office/drawing/2014/main" val="1913135217"/>
                    </a:ext>
                  </a:extLst>
                </a:gridCol>
                <a:gridCol w="493081">
                  <a:extLst>
                    <a:ext uri="{9D8B030D-6E8A-4147-A177-3AD203B41FA5}">
                      <a16:colId xmlns:a16="http://schemas.microsoft.com/office/drawing/2014/main" val="4201542503"/>
                    </a:ext>
                  </a:extLst>
                </a:gridCol>
                <a:gridCol w="493081">
                  <a:extLst>
                    <a:ext uri="{9D8B030D-6E8A-4147-A177-3AD203B41FA5}">
                      <a16:colId xmlns:a16="http://schemas.microsoft.com/office/drawing/2014/main" val="810969331"/>
                    </a:ext>
                  </a:extLst>
                </a:gridCol>
              </a:tblGrid>
              <a:tr h="526133"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8828915"/>
                  </a:ext>
                </a:extLst>
              </a:tr>
              <a:tr h="526133"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9118659"/>
                  </a:ext>
                </a:extLst>
              </a:tr>
              <a:tr h="526133"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1425135"/>
                  </a:ext>
                </a:extLst>
              </a:tr>
              <a:tr h="526133"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2929386"/>
                  </a:ext>
                </a:extLst>
              </a:tr>
              <a:tr h="526133">
                <a:tc>
                  <a:txBody>
                    <a:bodyPr/>
                    <a:lstStyle/>
                    <a:p>
                      <a:endParaRPr kumimoji="1" lang="ja-JP" altLang="en-US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397529"/>
                  </a:ext>
                </a:extLst>
              </a:tr>
              <a:tr h="526133">
                <a:tc>
                  <a:txBody>
                    <a:bodyPr/>
                    <a:lstStyle/>
                    <a:p>
                      <a:endParaRPr kumimoji="1" lang="ja-JP" altLang="en-US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3846136"/>
                  </a:ext>
                </a:extLst>
              </a:tr>
            </a:tbl>
          </a:graphicData>
        </a:graphic>
      </p:graphicFrame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766316"/>
              </p:ext>
            </p:extLst>
          </p:nvPr>
        </p:nvGraphicFramePr>
        <p:xfrm>
          <a:off x="2838216" y="3005817"/>
          <a:ext cx="2958486" cy="31567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081">
                  <a:extLst>
                    <a:ext uri="{9D8B030D-6E8A-4147-A177-3AD203B41FA5}">
                      <a16:colId xmlns:a16="http://schemas.microsoft.com/office/drawing/2014/main" val="2828972309"/>
                    </a:ext>
                  </a:extLst>
                </a:gridCol>
                <a:gridCol w="493081">
                  <a:extLst>
                    <a:ext uri="{9D8B030D-6E8A-4147-A177-3AD203B41FA5}">
                      <a16:colId xmlns:a16="http://schemas.microsoft.com/office/drawing/2014/main" val="2723691098"/>
                    </a:ext>
                  </a:extLst>
                </a:gridCol>
                <a:gridCol w="493081">
                  <a:extLst>
                    <a:ext uri="{9D8B030D-6E8A-4147-A177-3AD203B41FA5}">
                      <a16:colId xmlns:a16="http://schemas.microsoft.com/office/drawing/2014/main" val="878714757"/>
                    </a:ext>
                  </a:extLst>
                </a:gridCol>
                <a:gridCol w="493081">
                  <a:extLst>
                    <a:ext uri="{9D8B030D-6E8A-4147-A177-3AD203B41FA5}">
                      <a16:colId xmlns:a16="http://schemas.microsoft.com/office/drawing/2014/main" val="1913135217"/>
                    </a:ext>
                  </a:extLst>
                </a:gridCol>
                <a:gridCol w="493081">
                  <a:extLst>
                    <a:ext uri="{9D8B030D-6E8A-4147-A177-3AD203B41FA5}">
                      <a16:colId xmlns:a16="http://schemas.microsoft.com/office/drawing/2014/main" val="4201542503"/>
                    </a:ext>
                  </a:extLst>
                </a:gridCol>
                <a:gridCol w="493081">
                  <a:extLst>
                    <a:ext uri="{9D8B030D-6E8A-4147-A177-3AD203B41FA5}">
                      <a16:colId xmlns:a16="http://schemas.microsoft.com/office/drawing/2014/main" val="810969331"/>
                    </a:ext>
                  </a:extLst>
                </a:gridCol>
              </a:tblGrid>
              <a:tr h="526133"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8828915"/>
                  </a:ext>
                </a:extLst>
              </a:tr>
              <a:tr h="526133"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solidFill>
                            <a:srgbClr val="00B050"/>
                          </a:solidFill>
                        </a:rPr>
                        <a:t>１</a:t>
                      </a:r>
                      <a:endParaRPr kumimoji="1" lang="ja-JP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solidFill>
                            <a:srgbClr val="00B050"/>
                          </a:solidFill>
                        </a:rPr>
                        <a:t>２</a:t>
                      </a:r>
                      <a:endParaRPr kumimoji="1" lang="ja-JP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solidFill>
                            <a:srgbClr val="00B050"/>
                          </a:solidFill>
                        </a:rPr>
                        <a:t>３</a:t>
                      </a:r>
                      <a:endParaRPr kumimoji="1" lang="ja-JP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9118659"/>
                  </a:ext>
                </a:extLst>
              </a:tr>
              <a:tr h="526133"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solidFill>
                            <a:srgbClr val="00B050"/>
                          </a:solidFill>
                        </a:rPr>
                        <a:t>４</a:t>
                      </a:r>
                      <a:endParaRPr kumimoji="1" lang="ja-JP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solidFill>
                            <a:srgbClr val="00B050"/>
                          </a:solidFill>
                        </a:rPr>
                        <a:t>６</a:t>
                      </a:r>
                      <a:endParaRPr kumimoji="1" lang="ja-JP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1425135"/>
                  </a:ext>
                </a:extLst>
              </a:tr>
              <a:tr h="526133"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solidFill>
                            <a:srgbClr val="00B050"/>
                          </a:solidFill>
                        </a:rPr>
                        <a:t>７</a:t>
                      </a:r>
                      <a:endParaRPr kumimoji="1" lang="ja-JP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solidFill>
                            <a:srgbClr val="00B050"/>
                          </a:solidFill>
                        </a:rPr>
                        <a:t>８</a:t>
                      </a:r>
                      <a:endParaRPr kumimoji="1" lang="ja-JP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solidFill>
                            <a:srgbClr val="00B050"/>
                          </a:solidFill>
                        </a:rPr>
                        <a:t>９</a:t>
                      </a:r>
                      <a:endParaRPr kumimoji="1" lang="ja-JP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2929386"/>
                  </a:ext>
                </a:extLst>
              </a:tr>
              <a:tr h="526133">
                <a:tc>
                  <a:txBody>
                    <a:bodyPr/>
                    <a:lstStyle/>
                    <a:p>
                      <a:endParaRPr kumimoji="1" lang="ja-JP" altLang="en-US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397529"/>
                  </a:ext>
                </a:extLst>
              </a:tr>
              <a:tr h="526133">
                <a:tc>
                  <a:txBody>
                    <a:bodyPr/>
                    <a:lstStyle/>
                    <a:p>
                      <a:endParaRPr kumimoji="1" lang="ja-JP" altLang="en-US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3846136"/>
                  </a:ext>
                </a:extLst>
              </a:tr>
            </a:tbl>
          </a:graphicData>
        </a:graphic>
      </p:graphicFrame>
      <p:pic>
        <p:nvPicPr>
          <p:cNvPr id="21" name="図 20"/>
          <p:cNvPicPr>
            <a:picLocks noChangeAspect="1"/>
          </p:cNvPicPr>
          <p:nvPr/>
        </p:nvPicPr>
        <p:blipFill rotWithShape="1">
          <a:blip r:embed="rId2"/>
          <a:srcRect l="32221" t="33803" r="33735" b="33534"/>
          <a:stretch/>
        </p:blipFill>
        <p:spPr>
          <a:xfrm>
            <a:off x="3812963" y="4069168"/>
            <a:ext cx="504230" cy="514906"/>
          </a:xfrm>
          <a:prstGeom prst="rect">
            <a:avLst/>
          </a:prstGeom>
        </p:spPr>
      </p:pic>
      <p:pic>
        <p:nvPicPr>
          <p:cNvPr id="19" name="図 18"/>
          <p:cNvPicPr>
            <a:picLocks noChangeAspect="1"/>
          </p:cNvPicPr>
          <p:nvPr/>
        </p:nvPicPr>
        <p:blipFill rotWithShape="1">
          <a:blip r:embed="rId3"/>
          <a:srcRect l="35040" t="33422" r="32803" b="32930"/>
          <a:stretch/>
        </p:blipFill>
        <p:spPr>
          <a:xfrm>
            <a:off x="3342446" y="4069310"/>
            <a:ext cx="470517" cy="514906"/>
          </a:xfrm>
          <a:prstGeom prst="rect">
            <a:avLst/>
          </a:prstGeom>
        </p:spPr>
      </p:pic>
      <p:graphicFrame>
        <p:nvGraphicFramePr>
          <p:cNvPr id="22" name="表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8603143"/>
              </p:ext>
            </p:extLst>
          </p:nvPr>
        </p:nvGraphicFramePr>
        <p:xfrm>
          <a:off x="3820869" y="4078608"/>
          <a:ext cx="496324" cy="5054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6324">
                  <a:extLst>
                    <a:ext uri="{9D8B030D-6E8A-4147-A177-3AD203B41FA5}">
                      <a16:colId xmlns:a16="http://schemas.microsoft.com/office/drawing/2014/main" val="4131415336"/>
                    </a:ext>
                  </a:extLst>
                </a:gridCol>
              </a:tblGrid>
              <a:tr h="505466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62778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3981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2.96296E-6 L 0.04115 -0.0009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57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115 -0.00093 L 0.08164 -0.00093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1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勝利条件　その１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89" r="-189" b="69860"/>
          <a:stretch/>
        </p:blipFill>
        <p:spPr>
          <a:xfrm>
            <a:off x="2787343" y="1690688"/>
            <a:ext cx="6362783" cy="1688659"/>
          </a:xfrm>
          <a:prstGeom prst="rect">
            <a:avLst/>
          </a:prstGeom>
        </p:spPr>
      </p:pic>
      <p:sp>
        <p:nvSpPr>
          <p:cNvPr id="6" name="正方形/長方形 5"/>
          <p:cNvSpPr/>
          <p:nvPr/>
        </p:nvSpPr>
        <p:spPr>
          <a:xfrm>
            <a:off x="2787343" y="1862460"/>
            <a:ext cx="911820" cy="2402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7337" y="1862460"/>
            <a:ext cx="944962" cy="256054"/>
          </a:xfrm>
          <a:prstGeom prst="rect">
            <a:avLst/>
          </a:prstGeom>
        </p:spPr>
      </p:pic>
      <p:sp>
        <p:nvSpPr>
          <p:cNvPr id="11" name="テキスト ボックス 10"/>
          <p:cNvSpPr txBox="1"/>
          <p:nvPr/>
        </p:nvSpPr>
        <p:spPr>
          <a:xfrm>
            <a:off x="2679467" y="4258937"/>
            <a:ext cx="68330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 smtClean="0"/>
              <a:t>ハートを相手より多く獲得する</a:t>
            </a:r>
            <a:endParaRPr kumimoji="1" lang="ja-JP" altLang="en-US" sz="36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490299" y="3900664"/>
            <a:ext cx="3807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残りターンが０になったとき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62779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</TotalTime>
  <Words>352</Words>
  <Application>Microsoft Office PowerPoint</Application>
  <PresentationFormat>ワイド画面</PresentationFormat>
  <Paragraphs>94</Paragraphs>
  <Slides>16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21" baseType="lpstr">
      <vt:lpstr>HGS明朝E</vt:lpstr>
      <vt:lpstr>游ゴシック</vt:lpstr>
      <vt:lpstr>游ゴシック Light</vt:lpstr>
      <vt:lpstr>Arial</vt:lpstr>
      <vt:lpstr>Office テーマ</vt:lpstr>
      <vt:lpstr>U-16 PROGRAMMING CONTEST</vt:lpstr>
      <vt:lpstr>Chaser(チェイサー）とは？</vt:lpstr>
      <vt:lpstr>プレイヤー本体</vt:lpstr>
      <vt:lpstr>PowerPoint プレゼンテーション</vt:lpstr>
      <vt:lpstr>PowerPoint プレゼンテーション</vt:lpstr>
      <vt:lpstr>PowerPoint プレゼンテーション</vt:lpstr>
      <vt:lpstr>プレイヤーが１ターンでできること</vt:lpstr>
      <vt:lpstr>補足</vt:lpstr>
      <vt:lpstr>勝利条件　その１</vt:lpstr>
      <vt:lpstr>勝利条件　その２</vt:lpstr>
      <vt:lpstr>勝利条件　その３</vt:lpstr>
      <vt:lpstr>勝利条件　その４</vt:lpstr>
      <vt:lpstr>勝利条件　その５</vt:lpstr>
      <vt:lpstr>引き分け</vt:lpstr>
      <vt:lpstr>まとめ</vt:lpstr>
      <vt:lpstr>プレイヤー本体ができること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U-16 PROGRAMMING CONTEST</dc:title>
  <dc:creator>堀内 琉郁</dc:creator>
  <cp:lastModifiedBy>木澤 涼花</cp:lastModifiedBy>
  <cp:revision>34</cp:revision>
  <dcterms:created xsi:type="dcterms:W3CDTF">2018-01-12T06:36:33Z</dcterms:created>
  <dcterms:modified xsi:type="dcterms:W3CDTF">2018-01-13T07:52:22Z</dcterms:modified>
</cp:coreProperties>
</file>