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65" r:id="rId2"/>
    <p:sldId id="261" r:id="rId3"/>
    <p:sldId id="284" r:id="rId4"/>
    <p:sldId id="266" r:id="rId5"/>
    <p:sldId id="268" r:id="rId6"/>
    <p:sldId id="276" r:id="rId7"/>
    <p:sldId id="277" r:id="rId8"/>
    <p:sldId id="278" r:id="rId9"/>
    <p:sldId id="279" r:id="rId10"/>
    <p:sldId id="280" r:id="rId11"/>
    <p:sldId id="281" r:id="rId12"/>
    <p:sldId id="282" r:id="rId13"/>
    <p:sldId id="283" r:id="rId14"/>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1300" y="3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cs typeface="+mn-cs"/>
              </a:defRPr>
            </a:lvl1pPr>
          </a:lstStyle>
          <a:p>
            <a:pPr>
              <a:defRPr/>
            </a:pPr>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cs typeface="+mn-cs"/>
              </a:defRPr>
            </a:lvl1pPr>
          </a:lstStyle>
          <a:p>
            <a:pPr>
              <a:defRPr/>
            </a:pPr>
            <a:fld id="{DBBB55B1-E1C5-4E87-9394-C374D0CEDF77}" type="datetimeFigureOut">
              <a:rPr lang="en-GB"/>
              <a:pPr>
                <a:defRPr/>
              </a:pPr>
              <a:t>28/03/2025</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GB"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GB"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cs typeface="+mn-cs"/>
              </a:defRPr>
            </a:lvl1pPr>
          </a:lstStyle>
          <a:p>
            <a:pPr>
              <a:defRPr/>
            </a:pPr>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406D7A45-FA50-491C-A9C8-BFD3EE3F642E}" type="slidenum">
              <a:rPr lang="en-GB" altLang="en-US"/>
              <a:pPr>
                <a:defRPr/>
              </a:pPr>
              <a:t>‹#›</a:t>
            </a:fld>
            <a:endParaRPr lang="en-GB" altLang="en-US"/>
          </a:p>
        </p:txBody>
      </p:sp>
    </p:spTree>
    <p:extLst>
      <p:ext uri="{BB962C8B-B14F-4D97-AF65-F5344CB8AC3E}">
        <p14:creationId xmlns:p14="http://schemas.microsoft.com/office/powerpoint/2010/main" val="335581998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8CBFB64E-A6DA-431D-8C57-F9DDA948123B}" type="slidenum">
              <a:rPr lang="en-GB" altLang="en-US">
                <a:latin typeface="Arial" panose="020B0604020202020204" pitchFamily="34" charset="0"/>
              </a:rPr>
              <a:pPr>
                <a:spcBef>
                  <a:spcPct val="0"/>
                </a:spcBef>
              </a:pPr>
              <a:t>2</a:t>
            </a:fld>
            <a:endParaRPr lang="en-GB" altLang="en-US">
              <a:latin typeface="Arial" panose="020B0604020202020204" pitchFamily="34" charset="0"/>
            </a:endParaRPr>
          </a:p>
        </p:txBody>
      </p:sp>
      <p:sp>
        <p:nvSpPr>
          <p:cNvPr id="1126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Tree>
    <p:extLst>
      <p:ext uri="{BB962C8B-B14F-4D97-AF65-F5344CB8AC3E}">
        <p14:creationId xmlns:p14="http://schemas.microsoft.com/office/powerpoint/2010/main" val="26587764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8CBFB64E-A6DA-431D-8C57-F9DDA948123B}" type="slidenum">
              <a:rPr lang="en-GB" altLang="en-US">
                <a:latin typeface="Arial" panose="020B0604020202020204" pitchFamily="34" charset="0"/>
              </a:rPr>
              <a:pPr>
                <a:spcBef>
                  <a:spcPct val="0"/>
                </a:spcBef>
              </a:pPr>
              <a:t>11</a:t>
            </a:fld>
            <a:endParaRPr lang="en-GB" altLang="en-US">
              <a:latin typeface="Arial" panose="020B0604020202020204" pitchFamily="34" charset="0"/>
            </a:endParaRPr>
          </a:p>
        </p:txBody>
      </p:sp>
      <p:sp>
        <p:nvSpPr>
          <p:cNvPr id="1126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Tree>
    <p:extLst>
      <p:ext uri="{BB962C8B-B14F-4D97-AF65-F5344CB8AC3E}">
        <p14:creationId xmlns:p14="http://schemas.microsoft.com/office/powerpoint/2010/main" val="14219292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8CBFB64E-A6DA-431D-8C57-F9DDA948123B}" type="slidenum">
              <a:rPr lang="en-GB" altLang="en-US">
                <a:latin typeface="Arial" panose="020B0604020202020204" pitchFamily="34" charset="0"/>
              </a:rPr>
              <a:pPr>
                <a:spcBef>
                  <a:spcPct val="0"/>
                </a:spcBef>
              </a:pPr>
              <a:t>12</a:t>
            </a:fld>
            <a:endParaRPr lang="en-GB" altLang="en-US">
              <a:latin typeface="Arial" panose="020B0604020202020204" pitchFamily="34" charset="0"/>
            </a:endParaRPr>
          </a:p>
        </p:txBody>
      </p:sp>
      <p:sp>
        <p:nvSpPr>
          <p:cNvPr id="1126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Tree>
    <p:extLst>
      <p:ext uri="{BB962C8B-B14F-4D97-AF65-F5344CB8AC3E}">
        <p14:creationId xmlns:p14="http://schemas.microsoft.com/office/powerpoint/2010/main" val="20311132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8CBFB64E-A6DA-431D-8C57-F9DDA948123B}" type="slidenum">
              <a:rPr lang="en-GB" altLang="en-US">
                <a:latin typeface="Arial" panose="020B0604020202020204" pitchFamily="34" charset="0"/>
              </a:rPr>
              <a:pPr>
                <a:spcBef>
                  <a:spcPct val="0"/>
                </a:spcBef>
              </a:pPr>
              <a:t>13</a:t>
            </a:fld>
            <a:endParaRPr lang="en-GB" altLang="en-US">
              <a:latin typeface="Arial" panose="020B0604020202020204" pitchFamily="34" charset="0"/>
            </a:endParaRPr>
          </a:p>
        </p:txBody>
      </p:sp>
      <p:sp>
        <p:nvSpPr>
          <p:cNvPr id="1126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Tree>
    <p:extLst>
      <p:ext uri="{BB962C8B-B14F-4D97-AF65-F5344CB8AC3E}">
        <p14:creationId xmlns:p14="http://schemas.microsoft.com/office/powerpoint/2010/main" val="16945790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8CBFB64E-A6DA-431D-8C57-F9DDA948123B}" type="slidenum">
              <a:rPr lang="en-GB" altLang="en-US">
                <a:latin typeface="Arial" panose="020B0604020202020204" pitchFamily="34" charset="0"/>
              </a:rPr>
              <a:pPr>
                <a:spcBef>
                  <a:spcPct val="0"/>
                </a:spcBef>
              </a:pPr>
              <a:t>3</a:t>
            </a:fld>
            <a:endParaRPr lang="en-GB" altLang="en-US">
              <a:latin typeface="Arial" panose="020B0604020202020204" pitchFamily="34" charset="0"/>
            </a:endParaRPr>
          </a:p>
        </p:txBody>
      </p:sp>
      <p:sp>
        <p:nvSpPr>
          <p:cNvPr id="1126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Tree>
    <p:extLst>
      <p:ext uri="{BB962C8B-B14F-4D97-AF65-F5344CB8AC3E}">
        <p14:creationId xmlns:p14="http://schemas.microsoft.com/office/powerpoint/2010/main" val="18963614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8CBFB64E-A6DA-431D-8C57-F9DDA948123B}" type="slidenum">
              <a:rPr lang="en-GB" altLang="en-US">
                <a:latin typeface="Arial" panose="020B0604020202020204" pitchFamily="34" charset="0"/>
              </a:rPr>
              <a:pPr>
                <a:spcBef>
                  <a:spcPct val="0"/>
                </a:spcBef>
              </a:pPr>
              <a:t>4</a:t>
            </a:fld>
            <a:endParaRPr lang="en-GB" altLang="en-US">
              <a:latin typeface="Arial" panose="020B0604020202020204" pitchFamily="34" charset="0"/>
            </a:endParaRPr>
          </a:p>
        </p:txBody>
      </p:sp>
      <p:sp>
        <p:nvSpPr>
          <p:cNvPr id="1126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Tree>
    <p:extLst>
      <p:ext uri="{BB962C8B-B14F-4D97-AF65-F5344CB8AC3E}">
        <p14:creationId xmlns:p14="http://schemas.microsoft.com/office/powerpoint/2010/main" val="16925809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8CBFB64E-A6DA-431D-8C57-F9DDA948123B}" type="slidenum">
              <a:rPr lang="en-GB" altLang="en-US">
                <a:latin typeface="Arial" panose="020B0604020202020204" pitchFamily="34" charset="0"/>
              </a:rPr>
              <a:pPr>
                <a:spcBef>
                  <a:spcPct val="0"/>
                </a:spcBef>
              </a:pPr>
              <a:t>5</a:t>
            </a:fld>
            <a:endParaRPr lang="en-GB" altLang="en-US">
              <a:latin typeface="Arial" panose="020B0604020202020204" pitchFamily="34" charset="0"/>
            </a:endParaRPr>
          </a:p>
        </p:txBody>
      </p:sp>
      <p:sp>
        <p:nvSpPr>
          <p:cNvPr id="1126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Tree>
    <p:extLst>
      <p:ext uri="{BB962C8B-B14F-4D97-AF65-F5344CB8AC3E}">
        <p14:creationId xmlns:p14="http://schemas.microsoft.com/office/powerpoint/2010/main" val="12810806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8CBFB64E-A6DA-431D-8C57-F9DDA948123B}" type="slidenum">
              <a:rPr lang="en-GB" altLang="en-US">
                <a:latin typeface="Arial" panose="020B0604020202020204" pitchFamily="34" charset="0"/>
              </a:rPr>
              <a:pPr>
                <a:spcBef>
                  <a:spcPct val="0"/>
                </a:spcBef>
              </a:pPr>
              <a:t>6</a:t>
            </a:fld>
            <a:endParaRPr lang="en-GB" altLang="en-US">
              <a:latin typeface="Arial" panose="020B0604020202020204" pitchFamily="34" charset="0"/>
            </a:endParaRPr>
          </a:p>
        </p:txBody>
      </p:sp>
      <p:sp>
        <p:nvSpPr>
          <p:cNvPr id="1126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Tree>
    <p:extLst>
      <p:ext uri="{BB962C8B-B14F-4D97-AF65-F5344CB8AC3E}">
        <p14:creationId xmlns:p14="http://schemas.microsoft.com/office/powerpoint/2010/main" val="20015762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8CBFB64E-A6DA-431D-8C57-F9DDA948123B}" type="slidenum">
              <a:rPr lang="en-GB" altLang="en-US">
                <a:latin typeface="Arial" panose="020B0604020202020204" pitchFamily="34" charset="0"/>
              </a:rPr>
              <a:pPr>
                <a:spcBef>
                  <a:spcPct val="0"/>
                </a:spcBef>
              </a:pPr>
              <a:t>7</a:t>
            </a:fld>
            <a:endParaRPr lang="en-GB" altLang="en-US">
              <a:latin typeface="Arial" panose="020B0604020202020204" pitchFamily="34" charset="0"/>
            </a:endParaRPr>
          </a:p>
        </p:txBody>
      </p:sp>
      <p:sp>
        <p:nvSpPr>
          <p:cNvPr id="1126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Tree>
    <p:extLst>
      <p:ext uri="{BB962C8B-B14F-4D97-AF65-F5344CB8AC3E}">
        <p14:creationId xmlns:p14="http://schemas.microsoft.com/office/powerpoint/2010/main" val="29458001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8CBFB64E-A6DA-431D-8C57-F9DDA948123B}" type="slidenum">
              <a:rPr lang="en-GB" altLang="en-US">
                <a:latin typeface="Arial" panose="020B0604020202020204" pitchFamily="34" charset="0"/>
              </a:rPr>
              <a:pPr>
                <a:spcBef>
                  <a:spcPct val="0"/>
                </a:spcBef>
              </a:pPr>
              <a:t>8</a:t>
            </a:fld>
            <a:endParaRPr lang="en-GB" altLang="en-US">
              <a:latin typeface="Arial" panose="020B0604020202020204" pitchFamily="34" charset="0"/>
            </a:endParaRPr>
          </a:p>
        </p:txBody>
      </p:sp>
      <p:sp>
        <p:nvSpPr>
          <p:cNvPr id="1126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smtClean="0"/>
          </a:p>
        </p:txBody>
      </p:sp>
    </p:spTree>
    <p:extLst>
      <p:ext uri="{BB962C8B-B14F-4D97-AF65-F5344CB8AC3E}">
        <p14:creationId xmlns:p14="http://schemas.microsoft.com/office/powerpoint/2010/main" val="26206082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8CBFB64E-A6DA-431D-8C57-F9DDA948123B}" type="slidenum">
              <a:rPr lang="en-GB" altLang="en-US">
                <a:latin typeface="Arial" panose="020B0604020202020204" pitchFamily="34" charset="0"/>
              </a:rPr>
              <a:pPr>
                <a:spcBef>
                  <a:spcPct val="0"/>
                </a:spcBef>
              </a:pPr>
              <a:t>9</a:t>
            </a:fld>
            <a:endParaRPr lang="en-GB" altLang="en-US">
              <a:latin typeface="Arial" panose="020B0604020202020204" pitchFamily="34" charset="0"/>
            </a:endParaRPr>
          </a:p>
        </p:txBody>
      </p:sp>
      <p:sp>
        <p:nvSpPr>
          <p:cNvPr id="1126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Tree>
    <p:extLst>
      <p:ext uri="{BB962C8B-B14F-4D97-AF65-F5344CB8AC3E}">
        <p14:creationId xmlns:p14="http://schemas.microsoft.com/office/powerpoint/2010/main" val="406341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8CBFB64E-A6DA-431D-8C57-F9DDA948123B}" type="slidenum">
              <a:rPr lang="en-GB" altLang="en-US">
                <a:latin typeface="Arial" panose="020B0604020202020204" pitchFamily="34" charset="0"/>
              </a:rPr>
              <a:pPr>
                <a:spcBef>
                  <a:spcPct val="0"/>
                </a:spcBef>
              </a:pPr>
              <a:t>10</a:t>
            </a:fld>
            <a:endParaRPr lang="en-GB" altLang="en-US">
              <a:latin typeface="Arial" panose="020B0604020202020204" pitchFamily="34" charset="0"/>
            </a:endParaRPr>
          </a:p>
        </p:txBody>
      </p:sp>
      <p:sp>
        <p:nvSpPr>
          <p:cNvPr id="1126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Tree>
    <p:extLst>
      <p:ext uri="{BB962C8B-B14F-4D97-AF65-F5344CB8AC3E}">
        <p14:creationId xmlns:p14="http://schemas.microsoft.com/office/powerpoint/2010/main" val="185943742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10"/>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userDrawn="1"/>
        </p:nvSpPr>
        <p:spPr>
          <a:xfrm>
            <a:off x="341313" y="5084763"/>
            <a:ext cx="8569325" cy="1368425"/>
          </a:xfrm>
          <a:prstGeom prst="rect">
            <a:avLst/>
          </a:prstGeom>
          <a:gradFill>
            <a:gsLst>
              <a:gs pos="0">
                <a:schemeClr val="accent1">
                  <a:alpha val="60000"/>
                </a:schemeClr>
              </a:gs>
              <a:gs pos="64000">
                <a:schemeClr val="accent1"/>
              </a:gs>
              <a:gs pos="100000">
                <a:schemeClr val="accent1">
                  <a:alpha val="4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GB"/>
          </a:p>
        </p:txBody>
      </p:sp>
      <p:sp>
        <p:nvSpPr>
          <p:cNvPr id="2" name="Title 1"/>
          <p:cNvSpPr>
            <a:spLocks noGrp="1"/>
          </p:cNvSpPr>
          <p:nvPr>
            <p:ph type="ctrTitle"/>
          </p:nvPr>
        </p:nvSpPr>
        <p:spPr>
          <a:xfrm>
            <a:off x="703040" y="5140966"/>
            <a:ext cx="7772400" cy="722511"/>
          </a:xfrm>
        </p:spPr>
        <p:txBody>
          <a:bodyPr>
            <a:normAutofit/>
          </a:bodyPr>
          <a:lstStyle>
            <a:lvl1pPr algn="ctr">
              <a:defRPr sz="3600" b="1"/>
            </a:lvl1pPr>
          </a:lstStyle>
          <a:p>
            <a:r>
              <a:rPr lang="en-US" dirty="0" smtClean="0"/>
              <a:t>Click to edit Master title style</a:t>
            </a:r>
            <a:endParaRPr lang="en-GB" dirty="0"/>
          </a:p>
        </p:txBody>
      </p:sp>
      <p:sp>
        <p:nvSpPr>
          <p:cNvPr id="3" name="Subtitle 2"/>
          <p:cNvSpPr>
            <a:spLocks noGrp="1"/>
          </p:cNvSpPr>
          <p:nvPr>
            <p:ph type="subTitle" idx="1"/>
          </p:nvPr>
        </p:nvSpPr>
        <p:spPr>
          <a:xfrm>
            <a:off x="1348880" y="5863477"/>
            <a:ext cx="6400800" cy="478904"/>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GB" dirty="0"/>
          </a:p>
        </p:txBody>
      </p:sp>
      <p:sp>
        <p:nvSpPr>
          <p:cNvPr id="6" name="Date Placeholder 3"/>
          <p:cNvSpPr>
            <a:spLocks noGrp="1"/>
          </p:cNvSpPr>
          <p:nvPr>
            <p:ph type="dt" sz="half" idx="10"/>
          </p:nvPr>
        </p:nvSpPr>
        <p:spPr/>
        <p:txBody>
          <a:bodyPr/>
          <a:lstStyle>
            <a:lvl1pPr>
              <a:defRPr/>
            </a:lvl1pPr>
          </a:lstStyle>
          <a:p>
            <a:pPr>
              <a:defRPr/>
            </a:pPr>
            <a:fld id="{6F7CA7A9-EDE4-43EF-99CF-7BB6D9AD557B}" type="datetimeFigureOut">
              <a:rPr lang="en-GB"/>
              <a:pPr>
                <a:defRPr/>
              </a:pPr>
              <a:t>28/03/2025</a:t>
            </a:fld>
            <a:endParaRPr lang="en-GB"/>
          </a:p>
        </p:txBody>
      </p:sp>
      <p:sp>
        <p:nvSpPr>
          <p:cNvPr id="7" name="Footer Placeholder 4"/>
          <p:cNvSpPr>
            <a:spLocks noGrp="1"/>
          </p:cNvSpPr>
          <p:nvPr>
            <p:ph type="ftr" sz="quarter" idx="11"/>
          </p:nvPr>
        </p:nvSpPr>
        <p:spPr/>
        <p:txBody>
          <a:bodyPr/>
          <a:lstStyle>
            <a:lvl1pPr>
              <a:defRPr/>
            </a:lvl1pPr>
          </a:lstStyle>
          <a:p>
            <a:pPr>
              <a:defRPr/>
            </a:pPr>
            <a:endParaRPr lang="en-GB"/>
          </a:p>
        </p:txBody>
      </p:sp>
      <p:sp>
        <p:nvSpPr>
          <p:cNvPr id="8" name="Slide Number Placeholder 5"/>
          <p:cNvSpPr>
            <a:spLocks noGrp="1"/>
          </p:cNvSpPr>
          <p:nvPr>
            <p:ph type="sldNum" sz="quarter" idx="12"/>
          </p:nvPr>
        </p:nvSpPr>
        <p:spPr/>
        <p:txBody>
          <a:bodyPr/>
          <a:lstStyle>
            <a:lvl1pPr>
              <a:defRPr smtClean="0"/>
            </a:lvl1pPr>
          </a:lstStyle>
          <a:p>
            <a:pPr>
              <a:defRPr/>
            </a:pPr>
            <a:fld id="{D301CEA2-B5FF-4E5E-8EF8-149E9F37718A}" type="slidenum">
              <a:rPr lang="en-GB" altLang="en-US"/>
              <a:pPr>
                <a:defRPr/>
              </a:pPr>
              <a:t>‹#›</a:t>
            </a:fld>
            <a:endParaRPr lang="en-GB" altLang="en-US"/>
          </a:p>
        </p:txBody>
      </p:sp>
    </p:spTree>
    <p:extLst>
      <p:ext uri="{BB962C8B-B14F-4D97-AF65-F5344CB8AC3E}">
        <p14:creationId xmlns:p14="http://schemas.microsoft.com/office/powerpoint/2010/main" val="7870065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lvl1pPr>
              <a:defRPr/>
            </a:lvl1pPr>
          </a:lstStyle>
          <a:p>
            <a:pPr>
              <a:defRPr/>
            </a:pPr>
            <a:fld id="{584DFB11-3F25-4BB4-8507-F91BD54436B9}" type="datetimeFigureOut">
              <a:rPr lang="en-GB"/>
              <a:pPr>
                <a:defRPr/>
              </a:pPr>
              <a:t>28/03/2025</a:t>
            </a:fld>
            <a:endParaRPr lang="en-GB"/>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4A134795-5926-4705-AB20-917C21F89A5E}" type="slidenum">
              <a:rPr lang="en-GB" altLang="en-US"/>
              <a:pPr>
                <a:defRPr/>
              </a:pPr>
              <a:t>‹#›</a:t>
            </a:fld>
            <a:endParaRPr lang="en-GB" altLang="en-US"/>
          </a:p>
        </p:txBody>
      </p:sp>
    </p:spTree>
    <p:extLst>
      <p:ext uri="{BB962C8B-B14F-4D97-AF65-F5344CB8AC3E}">
        <p14:creationId xmlns:p14="http://schemas.microsoft.com/office/powerpoint/2010/main" val="1174935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lvl1pPr>
              <a:defRPr/>
            </a:lvl1pPr>
          </a:lstStyle>
          <a:p>
            <a:pPr>
              <a:defRPr/>
            </a:pPr>
            <a:fld id="{CD688C1C-A9B6-4B60-ABBD-E73A1F4330F8}" type="datetimeFigureOut">
              <a:rPr lang="en-GB"/>
              <a:pPr>
                <a:defRPr/>
              </a:pPr>
              <a:t>28/03/2025</a:t>
            </a:fld>
            <a:endParaRPr lang="en-GB"/>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306DB92F-939D-4690-90C4-C36C053DAD93}" type="slidenum">
              <a:rPr lang="en-GB" altLang="en-US"/>
              <a:pPr>
                <a:defRPr/>
              </a:pPr>
              <a:t>‹#›</a:t>
            </a:fld>
            <a:endParaRPr lang="en-GB" altLang="en-US"/>
          </a:p>
        </p:txBody>
      </p:sp>
    </p:spTree>
    <p:extLst>
      <p:ext uri="{BB962C8B-B14F-4D97-AF65-F5344CB8AC3E}">
        <p14:creationId xmlns:p14="http://schemas.microsoft.com/office/powerpoint/2010/main" val="3378286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GB"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lvl1pPr>
              <a:defRPr/>
            </a:lvl1pPr>
          </a:lstStyle>
          <a:p>
            <a:pPr>
              <a:defRPr/>
            </a:pPr>
            <a:fld id="{402ED323-C1A3-484B-8AF2-7E1F3AC292AB}" type="datetimeFigureOut">
              <a:rPr lang="en-GB"/>
              <a:pPr>
                <a:defRPr/>
              </a:pPr>
              <a:t>28/03/2025</a:t>
            </a:fld>
            <a:endParaRPr lang="en-GB"/>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A0EDF8BA-E0B4-4CE7-84D9-1CFB2932AE84}" type="slidenum">
              <a:rPr lang="en-GB" altLang="en-US"/>
              <a:pPr>
                <a:defRPr/>
              </a:pPr>
              <a:t>‹#›</a:t>
            </a:fld>
            <a:endParaRPr lang="en-GB" altLang="en-US"/>
          </a:p>
        </p:txBody>
      </p:sp>
    </p:spTree>
    <p:extLst>
      <p:ext uri="{BB962C8B-B14F-4D97-AF65-F5344CB8AC3E}">
        <p14:creationId xmlns:p14="http://schemas.microsoft.com/office/powerpoint/2010/main" val="23583652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360CEE68-36FB-4B42-B4E9-AF5B68ADECD1}" type="datetimeFigureOut">
              <a:rPr lang="en-GB"/>
              <a:pPr>
                <a:defRPr/>
              </a:pPr>
              <a:t>28/03/2025</a:t>
            </a:fld>
            <a:endParaRPr lang="en-GB"/>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D664987C-EEDB-4EFC-BB7C-3C61AE109FBD}" type="slidenum">
              <a:rPr lang="en-GB" altLang="en-US"/>
              <a:pPr>
                <a:defRPr/>
              </a:pPr>
              <a:t>‹#›</a:t>
            </a:fld>
            <a:endParaRPr lang="en-GB" altLang="en-US"/>
          </a:p>
        </p:txBody>
      </p:sp>
    </p:spTree>
    <p:extLst>
      <p:ext uri="{BB962C8B-B14F-4D97-AF65-F5344CB8AC3E}">
        <p14:creationId xmlns:p14="http://schemas.microsoft.com/office/powerpoint/2010/main" val="36685975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3"/>
          <p:cNvSpPr>
            <a:spLocks noGrp="1"/>
          </p:cNvSpPr>
          <p:nvPr>
            <p:ph type="dt" sz="half" idx="10"/>
          </p:nvPr>
        </p:nvSpPr>
        <p:spPr/>
        <p:txBody>
          <a:bodyPr/>
          <a:lstStyle>
            <a:lvl1pPr>
              <a:defRPr/>
            </a:lvl1pPr>
          </a:lstStyle>
          <a:p>
            <a:pPr>
              <a:defRPr/>
            </a:pPr>
            <a:fld id="{6B19DBED-3FEA-4D31-86D5-BB420E101B42}" type="datetimeFigureOut">
              <a:rPr lang="en-GB"/>
              <a:pPr>
                <a:defRPr/>
              </a:pPr>
              <a:t>28/03/2025</a:t>
            </a:fld>
            <a:endParaRPr lang="en-GB"/>
          </a:p>
        </p:txBody>
      </p:sp>
      <p:sp>
        <p:nvSpPr>
          <p:cNvPr id="6" name="Footer Placeholder 4"/>
          <p:cNvSpPr>
            <a:spLocks noGrp="1"/>
          </p:cNvSpPr>
          <p:nvPr>
            <p:ph type="ftr" sz="quarter" idx="11"/>
          </p:nvPr>
        </p:nvSpPr>
        <p:spPr/>
        <p:txBody>
          <a:bodyPr/>
          <a:lstStyle>
            <a:lvl1pPr>
              <a:defRPr/>
            </a:lvl1pPr>
          </a:lstStyle>
          <a:p>
            <a:pPr>
              <a:defRPr/>
            </a:pPr>
            <a:endParaRPr lang="en-GB"/>
          </a:p>
        </p:txBody>
      </p:sp>
      <p:sp>
        <p:nvSpPr>
          <p:cNvPr id="7" name="Slide Number Placeholder 5"/>
          <p:cNvSpPr>
            <a:spLocks noGrp="1"/>
          </p:cNvSpPr>
          <p:nvPr>
            <p:ph type="sldNum" sz="quarter" idx="12"/>
          </p:nvPr>
        </p:nvSpPr>
        <p:spPr/>
        <p:txBody>
          <a:bodyPr/>
          <a:lstStyle>
            <a:lvl1pPr>
              <a:defRPr/>
            </a:lvl1pPr>
          </a:lstStyle>
          <a:p>
            <a:pPr>
              <a:defRPr/>
            </a:pPr>
            <a:fld id="{95EB9E81-66AE-4709-92A6-F84983DF03EF}" type="slidenum">
              <a:rPr lang="en-GB" altLang="en-US"/>
              <a:pPr>
                <a:defRPr/>
              </a:pPr>
              <a:t>‹#›</a:t>
            </a:fld>
            <a:endParaRPr lang="en-GB" altLang="en-US"/>
          </a:p>
        </p:txBody>
      </p:sp>
    </p:spTree>
    <p:extLst>
      <p:ext uri="{BB962C8B-B14F-4D97-AF65-F5344CB8AC3E}">
        <p14:creationId xmlns:p14="http://schemas.microsoft.com/office/powerpoint/2010/main" val="24693197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3"/>
          <p:cNvSpPr>
            <a:spLocks noGrp="1"/>
          </p:cNvSpPr>
          <p:nvPr>
            <p:ph type="dt" sz="half" idx="10"/>
          </p:nvPr>
        </p:nvSpPr>
        <p:spPr/>
        <p:txBody>
          <a:bodyPr/>
          <a:lstStyle>
            <a:lvl1pPr>
              <a:defRPr/>
            </a:lvl1pPr>
          </a:lstStyle>
          <a:p>
            <a:pPr>
              <a:defRPr/>
            </a:pPr>
            <a:fld id="{33C3A1A3-73C4-4D87-AD1A-18C04441C143}" type="datetimeFigureOut">
              <a:rPr lang="en-GB"/>
              <a:pPr>
                <a:defRPr/>
              </a:pPr>
              <a:t>28/03/2025</a:t>
            </a:fld>
            <a:endParaRPr lang="en-GB"/>
          </a:p>
        </p:txBody>
      </p:sp>
      <p:sp>
        <p:nvSpPr>
          <p:cNvPr id="8" name="Footer Placeholder 4"/>
          <p:cNvSpPr>
            <a:spLocks noGrp="1"/>
          </p:cNvSpPr>
          <p:nvPr>
            <p:ph type="ftr" sz="quarter" idx="11"/>
          </p:nvPr>
        </p:nvSpPr>
        <p:spPr/>
        <p:txBody>
          <a:bodyPr/>
          <a:lstStyle>
            <a:lvl1pPr>
              <a:defRPr/>
            </a:lvl1pPr>
          </a:lstStyle>
          <a:p>
            <a:pPr>
              <a:defRPr/>
            </a:pPr>
            <a:endParaRPr lang="en-GB"/>
          </a:p>
        </p:txBody>
      </p:sp>
      <p:sp>
        <p:nvSpPr>
          <p:cNvPr id="9" name="Slide Number Placeholder 5"/>
          <p:cNvSpPr>
            <a:spLocks noGrp="1"/>
          </p:cNvSpPr>
          <p:nvPr>
            <p:ph type="sldNum" sz="quarter" idx="12"/>
          </p:nvPr>
        </p:nvSpPr>
        <p:spPr/>
        <p:txBody>
          <a:bodyPr/>
          <a:lstStyle>
            <a:lvl1pPr>
              <a:defRPr/>
            </a:lvl1pPr>
          </a:lstStyle>
          <a:p>
            <a:pPr>
              <a:defRPr/>
            </a:pPr>
            <a:fld id="{B48148A5-8D87-45A0-9695-EA3C24398F7A}" type="slidenum">
              <a:rPr lang="en-GB" altLang="en-US"/>
              <a:pPr>
                <a:defRPr/>
              </a:pPr>
              <a:t>‹#›</a:t>
            </a:fld>
            <a:endParaRPr lang="en-GB" altLang="en-US"/>
          </a:p>
        </p:txBody>
      </p:sp>
    </p:spTree>
    <p:extLst>
      <p:ext uri="{BB962C8B-B14F-4D97-AF65-F5344CB8AC3E}">
        <p14:creationId xmlns:p14="http://schemas.microsoft.com/office/powerpoint/2010/main" val="32171430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3"/>
          <p:cNvSpPr>
            <a:spLocks noGrp="1"/>
          </p:cNvSpPr>
          <p:nvPr>
            <p:ph type="dt" sz="half" idx="10"/>
          </p:nvPr>
        </p:nvSpPr>
        <p:spPr/>
        <p:txBody>
          <a:bodyPr/>
          <a:lstStyle>
            <a:lvl1pPr>
              <a:defRPr/>
            </a:lvl1pPr>
          </a:lstStyle>
          <a:p>
            <a:pPr>
              <a:defRPr/>
            </a:pPr>
            <a:fld id="{A9449A93-4707-4D12-91FB-FE2219B5FDB0}" type="datetimeFigureOut">
              <a:rPr lang="en-GB"/>
              <a:pPr>
                <a:defRPr/>
              </a:pPr>
              <a:t>28/03/2025</a:t>
            </a:fld>
            <a:endParaRPr lang="en-GB"/>
          </a:p>
        </p:txBody>
      </p:sp>
      <p:sp>
        <p:nvSpPr>
          <p:cNvPr id="4" name="Footer Placeholder 4"/>
          <p:cNvSpPr>
            <a:spLocks noGrp="1"/>
          </p:cNvSpPr>
          <p:nvPr>
            <p:ph type="ftr" sz="quarter" idx="11"/>
          </p:nvPr>
        </p:nvSpPr>
        <p:spPr/>
        <p:txBody>
          <a:bodyPr/>
          <a:lstStyle>
            <a:lvl1pPr>
              <a:defRPr/>
            </a:lvl1pPr>
          </a:lstStyle>
          <a:p>
            <a:pPr>
              <a:defRPr/>
            </a:pPr>
            <a:endParaRPr lang="en-GB"/>
          </a:p>
        </p:txBody>
      </p:sp>
      <p:sp>
        <p:nvSpPr>
          <p:cNvPr id="5" name="Slide Number Placeholder 5"/>
          <p:cNvSpPr>
            <a:spLocks noGrp="1"/>
          </p:cNvSpPr>
          <p:nvPr>
            <p:ph type="sldNum" sz="quarter" idx="12"/>
          </p:nvPr>
        </p:nvSpPr>
        <p:spPr/>
        <p:txBody>
          <a:bodyPr/>
          <a:lstStyle>
            <a:lvl1pPr>
              <a:defRPr/>
            </a:lvl1pPr>
          </a:lstStyle>
          <a:p>
            <a:pPr>
              <a:defRPr/>
            </a:pPr>
            <a:fld id="{CF9875A6-5356-4B5F-BAD6-B22BA355C429}" type="slidenum">
              <a:rPr lang="en-GB" altLang="en-US"/>
              <a:pPr>
                <a:defRPr/>
              </a:pPr>
              <a:t>‹#›</a:t>
            </a:fld>
            <a:endParaRPr lang="en-GB" altLang="en-US"/>
          </a:p>
        </p:txBody>
      </p:sp>
    </p:spTree>
    <p:extLst>
      <p:ext uri="{BB962C8B-B14F-4D97-AF65-F5344CB8AC3E}">
        <p14:creationId xmlns:p14="http://schemas.microsoft.com/office/powerpoint/2010/main" val="22528654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9685BEAC-F95C-4E4E-ACD2-E44034AD100E}" type="datetimeFigureOut">
              <a:rPr lang="en-GB"/>
              <a:pPr>
                <a:defRPr/>
              </a:pPr>
              <a:t>28/03/2025</a:t>
            </a:fld>
            <a:endParaRPr lang="en-GB"/>
          </a:p>
        </p:txBody>
      </p:sp>
      <p:sp>
        <p:nvSpPr>
          <p:cNvPr id="3" name="Footer Placeholder 4"/>
          <p:cNvSpPr>
            <a:spLocks noGrp="1"/>
          </p:cNvSpPr>
          <p:nvPr>
            <p:ph type="ftr" sz="quarter" idx="11"/>
          </p:nvPr>
        </p:nvSpPr>
        <p:spPr/>
        <p:txBody>
          <a:bodyPr/>
          <a:lstStyle>
            <a:lvl1pPr>
              <a:defRPr/>
            </a:lvl1pPr>
          </a:lstStyle>
          <a:p>
            <a:pPr>
              <a:defRPr/>
            </a:pPr>
            <a:endParaRPr lang="en-GB"/>
          </a:p>
        </p:txBody>
      </p:sp>
      <p:sp>
        <p:nvSpPr>
          <p:cNvPr id="4" name="Slide Number Placeholder 5"/>
          <p:cNvSpPr>
            <a:spLocks noGrp="1"/>
          </p:cNvSpPr>
          <p:nvPr>
            <p:ph type="sldNum" sz="quarter" idx="12"/>
          </p:nvPr>
        </p:nvSpPr>
        <p:spPr/>
        <p:txBody>
          <a:bodyPr/>
          <a:lstStyle>
            <a:lvl1pPr>
              <a:defRPr/>
            </a:lvl1pPr>
          </a:lstStyle>
          <a:p>
            <a:pPr>
              <a:defRPr/>
            </a:pPr>
            <a:fld id="{731EA297-A4DE-435B-8B1C-1398D49D2FF9}" type="slidenum">
              <a:rPr lang="en-GB" altLang="en-US"/>
              <a:pPr>
                <a:defRPr/>
              </a:pPr>
              <a:t>‹#›</a:t>
            </a:fld>
            <a:endParaRPr lang="en-GB" altLang="en-US"/>
          </a:p>
        </p:txBody>
      </p:sp>
    </p:spTree>
    <p:extLst>
      <p:ext uri="{BB962C8B-B14F-4D97-AF65-F5344CB8AC3E}">
        <p14:creationId xmlns:p14="http://schemas.microsoft.com/office/powerpoint/2010/main" val="5210001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6F76CF9C-871C-4A4C-9851-8081BA49CAFC}" type="datetimeFigureOut">
              <a:rPr lang="en-GB"/>
              <a:pPr>
                <a:defRPr/>
              </a:pPr>
              <a:t>28/03/2025</a:t>
            </a:fld>
            <a:endParaRPr lang="en-GB"/>
          </a:p>
        </p:txBody>
      </p:sp>
      <p:sp>
        <p:nvSpPr>
          <p:cNvPr id="6" name="Footer Placeholder 4"/>
          <p:cNvSpPr>
            <a:spLocks noGrp="1"/>
          </p:cNvSpPr>
          <p:nvPr>
            <p:ph type="ftr" sz="quarter" idx="11"/>
          </p:nvPr>
        </p:nvSpPr>
        <p:spPr/>
        <p:txBody>
          <a:bodyPr/>
          <a:lstStyle>
            <a:lvl1pPr>
              <a:defRPr/>
            </a:lvl1pPr>
          </a:lstStyle>
          <a:p>
            <a:pPr>
              <a:defRPr/>
            </a:pPr>
            <a:endParaRPr lang="en-GB"/>
          </a:p>
        </p:txBody>
      </p:sp>
      <p:sp>
        <p:nvSpPr>
          <p:cNvPr id="7" name="Slide Number Placeholder 5"/>
          <p:cNvSpPr>
            <a:spLocks noGrp="1"/>
          </p:cNvSpPr>
          <p:nvPr>
            <p:ph type="sldNum" sz="quarter" idx="12"/>
          </p:nvPr>
        </p:nvSpPr>
        <p:spPr/>
        <p:txBody>
          <a:bodyPr/>
          <a:lstStyle>
            <a:lvl1pPr>
              <a:defRPr/>
            </a:lvl1pPr>
          </a:lstStyle>
          <a:p>
            <a:pPr>
              <a:defRPr/>
            </a:pPr>
            <a:fld id="{CC291A05-0D07-42CD-B448-4435829D10FD}" type="slidenum">
              <a:rPr lang="en-GB" altLang="en-US"/>
              <a:pPr>
                <a:defRPr/>
              </a:pPr>
              <a:t>‹#›</a:t>
            </a:fld>
            <a:endParaRPr lang="en-GB" altLang="en-US"/>
          </a:p>
        </p:txBody>
      </p:sp>
    </p:spTree>
    <p:extLst>
      <p:ext uri="{BB962C8B-B14F-4D97-AF65-F5344CB8AC3E}">
        <p14:creationId xmlns:p14="http://schemas.microsoft.com/office/powerpoint/2010/main" val="13126816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0FB405AC-9AAC-4A06-AF16-FFC752604217}" type="datetimeFigureOut">
              <a:rPr lang="en-GB"/>
              <a:pPr>
                <a:defRPr/>
              </a:pPr>
              <a:t>28/03/2025</a:t>
            </a:fld>
            <a:endParaRPr lang="en-GB"/>
          </a:p>
        </p:txBody>
      </p:sp>
      <p:sp>
        <p:nvSpPr>
          <p:cNvPr id="6" name="Footer Placeholder 4"/>
          <p:cNvSpPr>
            <a:spLocks noGrp="1"/>
          </p:cNvSpPr>
          <p:nvPr>
            <p:ph type="ftr" sz="quarter" idx="11"/>
          </p:nvPr>
        </p:nvSpPr>
        <p:spPr/>
        <p:txBody>
          <a:bodyPr/>
          <a:lstStyle>
            <a:lvl1pPr>
              <a:defRPr/>
            </a:lvl1pPr>
          </a:lstStyle>
          <a:p>
            <a:pPr>
              <a:defRPr/>
            </a:pPr>
            <a:endParaRPr lang="en-GB"/>
          </a:p>
        </p:txBody>
      </p:sp>
      <p:sp>
        <p:nvSpPr>
          <p:cNvPr id="7" name="Slide Number Placeholder 5"/>
          <p:cNvSpPr>
            <a:spLocks noGrp="1"/>
          </p:cNvSpPr>
          <p:nvPr>
            <p:ph type="sldNum" sz="quarter" idx="12"/>
          </p:nvPr>
        </p:nvSpPr>
        <p:spPr/>
        <p:txBody>
          <a:bodyPr/>
          <a:lstStyle>
            <a:lvl1pPr>
              <a:defRPr/>
            </a:lvl1pPr>
          </a:lstStyle>
          <a:p>
            <a:pPr>
              <a:defRPr/>
            </a:pPr>
            <a:fld id="{90522A85-9C85-4A1A-987C-39B95E7B0EDE}" type="slidenum">
              <a:rPr lang="en-GB" altLang="en-US"/>
              <a:pPr>
                <a:defRPr/>
              </a:pPr>
              <a:t>‹#›</a:t>
            </a:fld>
            <a:endParaRPr lang="en-GB" altLang="en-US"/>
          </a:p>
        </p:txBody>
      </p:sp>
    </p:spTree>
    <p:extLst>
      <p:ext uri="{BB962C8B-B14F-4D97-AF65-F5344CB8AC3E}">
        <p14:creationId xmlns:p14="http://schemas.microsoft.com/office/powerpoint/2010/main" val="40188024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7235825" cy="1439863"/>
          </a:xfrm>
          <a:prstGeom prst="rect">
            <a:avLst/>
          </a:prstGeom>
          <a:gradFill>
            <a:gsLst>
              <a:gs pos="0">
                <a:schemeClr val="accent1">
                  <a:alpha val="80000"/>
                </a:schemeClr>
              </a:gs>
              <a:gs pos="0">
                <a:schemeClr val="accent1"/>
              </a:gs>
              <a:gs pos="100000">
                <a:schemeClr val="accent1">
                  <a:alpha val="85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GB"/>
          </a:p>
        </p:txBody>
      </p:sp>
      <p:sp>
        <p:nvSpPr>
          <p:cNvPr id="1027" name="Title Placeholder 1"/>
          <p:cNvSpPr>
            <a:spLocks noGrp="1"/>
          </p:cNvSpPr>
          <p:nvPr>
            <p:ph type="title"/>
          </p:nvPr>
        </p:nvSpPr>
        <p:spPr bwMode="auto">
          <a:xfrm>
            <a:off x="250825" y="274638"/>
            <a:ext cx="6842125" cy="922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endParaRPr lang="en-GB" altLang="en-US" smtClean="0"/>
          </a:p>
        </p:txBody>
      </p:sp>
      <p:sp>
        <p:nvSpPr>
          <p:cNvPr id="1028" name="Text Placeholder 2"/>
          <p:cNvSpPr>
            <a:spLocks noGrp="1"/>
          </p:cNvSpPr>
          <p:nvPr>
            <p:ph type="body" idx="1"/>
          </p:nvPr>
        </p:nvSpPr>
        <p:spPr bwMode="auto">
          <a:xfrm>
            <a:off x="250825"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endParaRPr lang="en-GB" altLang="en-US" smtClean="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cs typeface="+mn-cs"/>
              </a:defRPr>
            </a:lvl1pPr>
          </a:lstStyle>
          <a:p>
            <a:pPr>
              <a:defRPr/>
            </a:pPr>
            <a:fld id="{0E150744-5042-4C74-BDD7-8B6C3C37B07D}" type="datetimeFigureOut">
              <a:rPr lang="en-GB"/>
              <a:pPr>
                <a:defRPr/>
              </a:pPr>
              <a:t>28/03/2025</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cs typeface="+mn-cs"/>
              </a:defRPr>
            </a:lvl1pPr>
          </a:lstStyle>
          <a:p>
            <a:pPr>
              <a:defRPr/>
            </a:pPr>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smtClean="0">
                <a:solidFill>
                  <a:srgbClr val="898989"/>
                </a:solidFill>
              </a:defRPr>
            </a:lvl1pPr>
          </a:lstStyle>
          <a:p>
            <a:pPr>
              <a:defRPr/>
            </a:pPr>
            <a:fld id="{BD58C2EE-E835-453A-B8FF-B9D0CA9CA7BD}" type="slidenum">
              <a:rPr lang="en-GB" altLang="en-US"/>
              <a:pPr>
                <a:defRPr/>
              </a:pPr>
              <a:t>‹#›</a:t>
            </a:fld>
            <a:endParaRPr lang="en-GB" altLang="en-US"/>
          </a:p>
        </p:txBody>
      </p:sp>
      <p:pic>
        <p:nvPicPr>
          <p:cNvPr id="1032" name="Picture 10"/>
          <p:cNvPicPr>
            <a:picLocks noChangeAspect="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7235825" y="0"/>
            <a:ext cx="1908175" cy="1439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67" r:id="rId1"/>
    <p:sldLayoutId id="2147483757" r:id="rId2"/>
    <p:sldLayoutId id="2147483758" r:id="rId3"/>
    <p:sldLayoutId id="2147483759" r:id="rId4"/>
    <p:sldLayoutId id="2147483760" r:id="rId5"/>
    <p:sldLayoutId id="2147483761" r:id="rId6"/>
    <p:sldLayoutId id="2147483762" r:id="rId7"/>
    <p:sldLayoutId id="2147483763" r:id="rId8"/>
    <p:sldLayoutId id="2147483764" r:id="rId9"/>
    <p:sldLayoutId id="2147483765" r:id="rId10"/>
    <p:sldLayoutId id="2147483766" r:id="rId11"/>
  </p:sldLayoutIdLst>
  <p:txStyles>
    <p:titleStyle>
      <a:lvl1pPr algn="l" rtl="0" eaLnBrk="0" fontAlgn="base" hangingPunct="0">
        <a:spcBef>
          <a:spcPct val="0"/>
        </a:spcBef>
        <a:spcAft>
          <a:spcPct val="0"/>
        </a:spcAft>
        <a:defRPr sz="3200" kern="1200">
          <a:solidFill>
            <a:schemeClr val="tx1"/>
          </a:solidFill>
          <a:latin typeface="Arial" pitchFamily="34" charset="0"/>
          <a:ea typeface="+mj-ea"/>
          <a:cs typeface="Arial" pitchFamily="34" charset="0"/>
        </a:defRPr>
      </a:lvl1pPr>
      <a:lvl2pPr algn="l" rtl="0" eaLnBrk="0" fontAlgn="base" hangingPunct="0">
        <a:spcBef>
          <a:spcPct val="0"/>
        </a:spcBef>
        <a:spcAft>
          <a:spcPct val="0"/>
        </a:spcAft>
        <a:defRPr sz="3200">
          <a:solidFill>
            <a:schemeClr val="tx1"/>
          </a:solidFill>
          <a:latin typeface="Arial" charset="0"/>
          <a:cs typeface="Arial" charset="0"/>
        </a:defRPr>
      </a:lvl2pPr>
      <a:lvl3pPr algn="l" rtl="0" eaLnBrk="0" fontAlgn="base" hangingPunct="0">
        <a:spcBef>
          <a:spcPct val="0"/>
        </a:spcBef>
        <a:spcAft>
          <a:spcPct val="0"/>
        </a:spcAft>
        <a:defRPr sz="3200">
          <a:solidFill>
            <a:schemeClr val="tx1"/>
          </a:solidFill>
          <a:latin typeface="Arial" charset="0"/>
          <a:cs typeface="Arial" charset="0"/>
        </a:defRPr>
      </a:lvl3pPr>
      <a:lvl4pPr algn="l" rtl="0" eaLnBrk="0" fontAlgn="base" hangingPunct="0">
        <a:spcBef>
          <a:spcPct val="0"/>
        </a:spcBef>
        <a:spcAft>
          <a:spcPct val="0"/>
        </a:spcAft>
        <a:defRPr sz="3200">
          <a:solidFill>
            <a:schemeClr val="tx1"/>
          </a:solidFill>
          <a:latin typeface="Arial" charset="0"/>
          <a:cs typeface="Arial" charset="0"/>
        </a:defRPr>
      </a:lvl4pPr>
      <a:lvl5pPr algn="l" rtl="0" eaLnBrk="0" fontAlgn="base" hangingPunct="0">
        <a:spcBef>
          <a:spcPct val="0"/>
        </a:spcBef>
        <a:spcAft>
          <a:spcPct val="0"/>
        </a:spcAft>
        <a:defRPr sz="3200">
          <a:solidFill>
            <a:schemeClr val="tx1"/>
          </a:solidFill>
          <a:latin typeface="Arial" charset="0"/>
          <a:cs typeface="Arial" charset="0"/>
        </a:defRPr>
      </a:lvl5pPr>
      <a:lvl6pPr marL="457200" algn="l" rtl="0" fontAlgn="base">
        <a:spcBef>
          <a:spcPct val="0"/>
        </a:spcBef>
        <a:spcAft>
          <a:spcPct val="0"/>
        </a:spcAft>
        <a:defRPr sz="3200">
          <a:solidFill>
            <a:schemeClr val="tx1"/>
          </a:solidFill>
          <a:latin typeface="Calibri" pitchFamily="34" charset="0"/>
        </a:defRPr>
      </a:lvl6pPr>
      <a:lvl7pPr marL="914400" algn="l" rtl="0" fontAlgn="base">
        <a:spcBef>
          <a:spcPct val="0"/>
        </a:spcBef>
        <a:spcAft>
          <a:spcPct val="0"/>
        </a:spcAft>
        <a:defRPr sz="3200">
          <a:solidFill>
            <a:schemeClr val="tx1"/>
          </a:solidFill>
          <a:latin typeface="Calibri" pitchFamily="34" charset="0"/>
        </a:defRPr>
      </a:lvl7pPr>
      <a:lvl8pPr marL="1371600" algn="l" rtl="0" fontAlgn="base">
        <a:spcBef>
          <a:spcPct val="0"/>
        </a:spcBef>
        <a:spcAft>
          <a:spcPct val="0"/>
        </a:spcAft>
        <a:defRPr sz="3200">
          <a:solidFill>
            <a:schemeClr val="tx1"/>
          </a:solidFill>
          <a:latin typeface="Calibri" pitchFamily="34" charset="0"/>
        </a:defRPr>
      </a:lvl8pPr>
      <a:lvl9pPr marL="1828800" algn="l" rtl="0" fontAlgn="base">
        <a:spcBef>
          <a:spcPct val="0"/>
        </a:spcBef>
        <a:spcAft>
          <a:spcPct val="0"/>
        </a:spcAft>
        <a:defRPr sz="32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ubtitle 3"/>
          <p:cNvSpPr>
            <a:spLocks noGrp="1"/>
          </p:cNvSpPr>
          <p:nvPr>
            <p:ph type="subTitle" idx="1"/>
          </p:nvPr>
        </p:nvSpPr>
        <p:spPr>
          <a:xfrm>
            <a:off x="1691680" y="3957528"/>
            <a:ext cx="6192688" cy="2999864"/>
          </a:xfrm>
        </p:spPr>
        <p:txBody>
          <a:bodyPr/>
          <a:lstStyle/>
          <a:p>
            <a:endParaRPr lang="en-US" sz="1800" b="1" dirty="0" smtClean="0"/>
          </a:p>
          <a:p>
            <a:pPr algn="l"/>
            <a:r>
              <a:rPr lang="en-US" sz="1800" b="1" dirty="0"/>
              <a:t>Title:</a:t>
            </a:r>
            <a:r>
              <a:rPr lang="en-US" sz="1800" dirty="0"/>
              <a:t> Big Data Analytics in Smart Grids</a:t>
            </a:r>
          </a:p>
          <a:p>
            <a:pPr algn="l"/>
            <a:r>
              <a:rPr lang="en-US" sz="1800" b="1" dirty="0" smtClean="0"/>
              <a:t>(Optimizing </a:t>
            </a:r>
            <a:r>
              <a:rPr lang="en-US" sz="1800" b="1" dirty="0"/>
              <a:t>Energy Generation, Distribution, and </a:t>
            </a:r>
            <a:r>
              <a:rPr lang="en-US" sz="1800" b="1" dirty="0" smtClean="0"/>
              <a:t>Consumption.)</a:t>
            </a:r>
          </a:p>
          <a:p>
            <a:pPr algn="l"/>
            <a:endParaRPr lang="en-US" sz="1800" b="1" dirty="0" smtClean="0"/>
          </a:p>
          <a:p>
            <a:pPr algn="l"/>
            <a:r>
              <a:rPr lang="en-US" sz="1800" b="1" dirty="0" smtClean="0"/>
              <a:t>RICHARD </a:t>
            </a:r>
            <a:r>
              <a:rPr lang="en-US" sz="1800" b="1" dirty="0"/>
              <a:t>KUSEAMO </a:t>
            </a:r>
            <a:r>
              <a:rPr lang="en-US" sz="1800" b="1" dirty="0" smtClean="0"/>
              <a:t>JAMPANA    </a:t>
            </a:r>
            <a:r>
              <a:rPr lang="en-US" sz="1800" b="1" dirty="0"/>
              <a:t>(2425500031)</a:t>
            </a:r>
            <a:endParaRPr lang="en-US" sz="1800" b="1" dirty="0" smtClean="0"/>
          </a:p>
          <a:p>
            <a:pPr algn="l"/>
            <a:r>
              <a:rPr lang="en-US" sz="1800" b="1" dirty="0"/>
              <a:t>PHILIP SEYRAM </a:t>
            </a:r>
            <a:r>
              <a:rPr lang="en-US" sz="1800" b="1" dirty="0" smtClean="0"/>
              <a:t>QUACCU              </a:t>
            </a:r>
            <a:r>
              <a:rPr lang="en-US" sz="1800" b="1" dirty="0"/>
              <a:t>(1706212588</a:t>
            </a:r>
            <a:r>
              <a:rPr lang="en-US" sz="1800" b="1" dirty="0" smtClean="0"/>
              <a:t>)</a:t>
            </a:r>
          </a:p>
          <a:p>
            <a:pPr algn="l"/>
            <a:r>
              <a:rPr lang="en-US" sz="1800" b="1" dirty="0" smtClean="0"/>
              <a:t>FELIX </a:t>
            </a:r>
            <a:r>
              <a:rPr lang="en-US" sz="1800" b="1" dirty="0"/>
              <a:t>LIIMAN </a:t>
            </a:r>
            <a:r>
              <a:rPr lang="en-US" sz="1800" b="1" dirty="0" smtClean="0"/>
              <a:t>TUATIR                      (</a:t>
            </a:r>
            <a:r>
              <a:rPr lang="en-US" sz="1800" b="1" dirty="0"/>
              <a:t>2425500032) </a:t>
            </a:r>
          </a:p>
          <a:p>
            <a:endParaRPr lang="en-US" sz="1800" dirty="0"/>
          </a:p>
        </p:txBody>
      </p:sp>
      <p:pic>
        <p:nvPicPr>
          <p:cNvPr id="6" name="Picture 5"/>
          <p:cNvPicPr>
            <a:picLocks noChangeAspect="1"/>
          </p:cNvPicPr>
          <p:nvPr/>
        </p:nvPicPr>
        <p:blipFill>
          <a:blip r:embed="rId2"/>
          <a:stretch>
            <a:fillRect/>
          </a:stretch>
        </p:blipFill>
        <p:spPr>
          <a:xfrm>
            <a:off x="2110524" y="194313"/>
            <a:ext cx="4837740" cy="3763215"/>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0" y="404441"/>
            <a:ext cx="7740353" cy="936327"/>
          </a:xfrm>
        </p:spPr>
        <p:txBody>
          <a:bodyPr/>
          <a:lstStyle/>
          <a:p>
            <a:r>
              <a:rPr lang="en-US" b="1" dirty="0"/>
              <a:t>Case Study </a:t>
            </a:r>
            <a:r>
              <a:rPr lang="en-US" b="1" dirty="0" smtClean="0"/>
              <a:t>:</a:t>
            </a:r>
            <a:r>
              <a:rPr lang="en-US" b="1" dirty="0"/>
              <a:t>Germany’s Energy Transition (</a:t>
            </a:r>
            <a:r>
              <a:rPr lang="en-US" b="1" dirty="0" err="1"/>
              <a:t>Energiewende</a:t>
            </a:r>
            <a:r>
              <a:rPr lang="en-US" b="1" dirty="0"/>
              <a:t>)</a:t>
            </a:r>
            <a:br>
              <a:rPr lang="en-US" b="1" dirty="0"/>
            </a:br>
            <a:endParaRPr lang="en-US" b="1" dirty="0"/>
          </a:p>
        </p:txBody>
      </p:sp>
      <p:sp>
        <p:nvSpPr>
          <p:cNvPr id="10243" name="Rectangle 3"/>
          <p:cNvSpPr>
            <a:spLocks noGrp="1" noChangeArrowheads="1"/>
          </p:cNvSpPr>
          <p:nvPr>
            <p:ph type="body" sz="half" idx="1"/>
          </p:nvPr>
        </p:nvSpPr>
        <p:spPr>
          <a:xfrm>
            <a:off x="221150" y="1340768"/>
            <a:ext cx="8507288" cy="5688632"/>
          </a:xfrm>
        </p:spPr>
        <p:txBody>
          <a:bodyPr/>
          <a:lstStyle/>
          <a:p>
            <a:pPr marL="0" indent="0">
              <a:buNone/>
            </a:pPr>
            <a:r>
              <a:rPr lang="en-US" sz="2400" dirty="0"/>
              <a:t>Germany has transitioned to renewable energy, with wind and solar now contributing over 40% of its electricity. Big data analytics is used to forecast renewable energy generation, </a:t>
            </a:r>
            <a:r>
              <a:rPr lang="en-US" sz="2400" dirty="0" smtClean="0"/>
              <a:t>balance</a:t>
            </a:r>
          </a:p>
          <a:p>
            <a:r>
              <a:rPr lang="en-US" b="1" dirty="0"/>
              <a:t>Impact</a:t>
            </a:r>
            <a:r>
              <a:rPr lang="en-US" dirty="0"/>
              <a:t>:</a:t>
            </a:r>
          </a:p>
          <a:p>
            <a:pPr lvl="1"/>
            <a:r>
              <a:rPr lang="en-US" dirty="0"/>
              <a:t>Reduced carbon emissions by 40% since 1990.</a:t>
            </a:r>
          </a:p>
          <a:p>
            <a:pPr lvl="1"/>
            <a:r>
              <a:rPr lang="en-US" dirty="0"/>
              <a:t>Improved grid reliability despite the variability of renewables.</a:t>
            </a:r>
          </a:p>
          <a:p>
            <a:pPr lvl="1"/>
            <a:r>
              <a:rPr lang="en-US" dirty="0"/>
              <a:t>Enabled real-time adjustments to prevent blackouts and optimize energy flow</a:t>
            </a:r>
            <a:r>
              <a:rPr lang="en-US" dirty="0" smtClean="0"/>
              <a:t>.</a:t>
            </a:r>
          </a:p>
          <a:p>
            <a:pPr lvl="1"/>
            <a:endParaRPr lang="en-US" dirty="0"/>
          </a:p>
          <a:p>
            <a:pPr lvl="1"/>
            <a:endParaRPr lang="en-US" dirty="0" smtClean="0"/>
          </a:p>
          <a:p>
            <a:pPr lvl="1"/>
            <a:endParaRPr lang="en-US" dirty="0"/>
          </a:p>
          <a:p>
            <a:pPr lvl="1"/>
            <a:endParaRPr lang="en-US" dirty="0"/>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60232" y="-27384"/>
            <a:ext cx="2560284" cy="1512168"/>
          </a:xfrm>
          <a:prstGeom prst="rect">
            <a:avLst/>
          </a:prstGeom>
        </p:spPr>
      </p:pic>
    </p:spTree>
    <p:extLst>
      <p:ext uri="{BB962C8B-B14F-4D97-AF65-F5344CB8AC3E}">
        <p14:creationId xmlns:p14="http://schemas.microsoft.com/office/powerpoint/2010/main" val="3087553371"/>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35496" y="260648"/>
            <a:ext cx="7740353" cy="936327"/>
          </a:xfrm>
        </p:spPr>
        <p:txBody>
          <a:bodyPr/>
          <a:lstStyle/>
          <a:p>
            <a:r>
              <a:rPr lang="en-US" b="1" dirty="0"/>
              <a:t>Case Study 2: Duke Energy’s Grid Modernization</a:t>
            </a:r>
          </a:p>
        </p:txBody>
      </p:sp>
      <p:sp>
        <p:nvSpPr>
          <p:cNvPr id="10243" name="Rectangle 3"/>
          <p:cNvSpPr>
            <a:spLocks noGrp="1" noChangeArrowheads="1"/>
          </p:cNvSpPr>
          <p:nvPr>
            <p:ph type="body" sz="half" idx="1"/>
          </p:nvPr>
        </p:nvSpPr>
        <p:spPr>
          <a:xfrm>
            <a:off x="221150" y="1340768"/>
            <a:ext cx="8507288" cy="5688632"/>
          </a:xfrm>
        </p:spPr>
        <p:txBody>
          <a:bodyPr/>
          <a:lstStyle/>
          <a:p>
            <a:r>
              <a:rPr lang="en-US" dirty="0"/>
              <a:t>Duke Energy, a U.S.-based utility, integrated big data analytics and </a:t>
            </a:r>
            <a:r>
              <a:rPr lang="en-US" dirty="0" err="1"/>
              <a:t>IoT</a:t>
            </a:r>
            <a:r>
              <a:rPr lang="en-US" dirty="0"/>
              <a:t> sensors to monitor grid performance, predict demand, and optimize energy distribution.</a:t>
            </a:r>
          </a:p>
          <a:p>
            <a:r>
              <a:rPr lang="en-US" b="1" dirty="0"/>
              <a:t>Impact</a:t>
            </a:r>
            <a:r>
              <a:rPr lang="en-US" dirty="0"/>
              <a:t>:</a:t>
            </a:r>
          </a:p>
          <a:p>
            <a:pPr lvl="1"/>
            <a:r>
              <a:rPr lang="en-US" dirty="0"/>
              <a:t>Reduced operational costs by 20% through predictive maintenance.</a:t>
            </a:r>
          </a:p>
          <a:p>
            <a:pPr lvl="1"/>
            <a:r>
              <a:rPr lang="en-US" dirty="0"/>
              <a:t>Improved outage response times by 30%, enhancing grid reliability.</a:t>
            </a:r>
          </a:p>
          <a:p>
            <a:pPr lvl="1"/>
            <a:r>
              <a:rPr lang="en-US" dirty="0"/>
              <a:t>Lowered carbon emissions by integrating more renewable energy sources.</a:t>
            </a:r>
          </a:p>
          <a:p>
            <a:pPr marL="457200" lvl="1" indent="0">
              <a:buNone/>
            </a:pPr>
            <a:endParaRPr lang="en-US" dirty="0"/>
          </a:p>
        </p:txBody>
      </p:sp>
    </p:spTree>
    <p:extLst>
      <p:ext uri="{BB962C8B-B14F-4D97-AF65-F5344CB8AC3E}">
        <p14:creationId xmlns:p14="http://schemas.microsoft.com/office/powerpoint/2010/main" val="604388078"/>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1" y="404441"/>
            <a:ext cx="7164288" cy="936327"/>
          </a:xfrm>
        </p:spPr>
        <p:txBody>
          <a:bodyPr/>
          <a:lstStyle/>
          <a:p>
            <a:r>
              <a:rPr lang="en-US" b="1" dirty="0"/>
              <a:t>Case Study 3: </a:t>
            </a:r>
            <a:r>
              <a:rPr lang="en-US" b="1" dirty="0" err="1"/>
              <a:t>Enel’s</a:t>
            </a:r>
            <a:r>
              <a:rPr lang="en-US" b="1" dirty="0"/>
              <a:t> Smart Grid </a:t>
            </a:r>
            <a:r>
              <a:rPr lang="en-US" b="1" dirty="0" smtClean="0"/>
              <a:t>Solutions</a:t>
            </a:r>
            <a:endParaRPr lang="en-US" b="1" dirty="0"/>
          </a:p>
        </p:txBody>
      </p:sp>
      <p:sp>
        <p:nvSpPr>
          <p:cNvPr id="10243" name="Rectangle 3"/>
          <p:cNvSpPr>
            <a:spLocks noGrp="1" noChangeArrowheads="1"/>
          </p:cNvSpPr>
          <p:nvPr>
            <p:ph type="body" sz="half" idx="1"/>
          </p:nvPr>
        </p:nvSpPr>
        <p:spPr>
          <a:xfrm>
            <a:off x="221150" y="1340768"/>
            <a:ext cx="8507288" cy="5688632"/>
          </a:xfrm>
        </p:spPr>
        <p:txBody>
          <a:bodyPr/>
          <a:lstStyle/>
          <a:p>
            <a:r>
              <a:rPr lang="en-US" b="1" dirty="0"/>
              <a:t>Implementation</a:t>
            </a:r>
            <a:r>
              <a:rPr lang="en-US" dirty="0"/>
              <a:t>: </a:t>
            </a:r>
            <a:r>
              <a:rPr lang="en-US" dirty="0" err="1"/>
              <a:t>Enel</a:t>
            </a:r>
            <a:r>
              <a:rPr lang="en-US" dirty="0"/>
              <a:t>, an Italian utility, deployed smart meters, </a:t>
            </a:r>
            <a:r>
              <a:rPr lang="en-US" dirty="0" err="1"/>
              <a:t>IoT</a:t>
            </a:r>
            <a:r>
              <a:rPr lang="en-US" dirty="0"/>
              <a:t> sensors, and AI-driven analytics to optimize grid operations and integrate renewables.</a:t>
            </a:r>
          </a:p>
          <a:p>
            <a:r>
              <a:rPr lang="en-US" b="1" dirty="0"/>
              <a:t>Impact</a:t>
            </a:r>
            <a:r>
              <a:rPr lang="en-US" dirty="0"/>
              <a:t>:</a:t>
            </a:r>
          </a:p>
          <a:p>
            <a:pPr lvl="1"/>
            <a:r>
              <a:rPr lang="en-US" dirty="0"/>
              <a:t>Reduced energy losses by 15% through better grid management.</a:t>
            </a:r>
          </a:p>
          <a:p>
            <a:pPr lvl="1"/>
            <a:r>
              <a:rPr lang="en-US" dirty="0"/>
              <a:t>Enabled 40 million smart meters, improving consumer energy efficiency.</a:t>
            </a:r>
          </a:p>
          <a:p>
            <a:pPr lvl="1"/>
            <a:r>
              <a:rPr lang="en-US" dirty="0"/>
              <a:t>Achieved a 30% reduction in CO₂ emissions since 2007.</a:t>
            </a:r>
          </a:p>
          <a:p>
            <a:pPr marL="457200" lvl="1" indent="0">
              <a:buNone/>
            </a:pPr>
            <a:endParaRPr lang="en-US" dirty="0"/>
          </a:p>
        </p:txBody>
      </p:sp>
    </p:spTree>
    <p:extLst>
      <p:ext uri="{BB962C8B-B14F-4D97-AF65-F5344CB8AC3E}">
        <p14:creationId xmlns:p14="http://schemas.microsoft.com/office/powerpoint/2010/main" val="1747090677"/>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1" y="404441"/>
            <a:ext cx="7164288" cy="936327"/>
          </a:xfrm>
        </p:spPr>
        <p:txBody>
          <a:bodyPr/>
          <a:lstStyle/>
          <a:p>
            <a:r>
              <a:rPr lang="en-US" b="1" dirty="0"/>
              <a:t>Future Trends and Advancements</a:t>
            </a:r>
          </a:p>
        </p:txBody>
      </p:sp>
      <p:sp>
        <p:nvSpPr>
          <p:cNvPr id="10243" name="Rectangle 3"/>
          <p:cNvSpPr>
            <a:spLocks noGrp="1" noChangeArrowheads="1"/>
          </p:cNvSpPr>
          <p:nvPr>
            <p:ph type="body" sz="half" idx="1"/>
          </p:nvPr>
        </p:nvSpPr>
        <p:spPr>
          <a:xfrm>
            <a:off x="221150" y="1340768"/>
            <a:ext cx="8507288" cy="5112568"/>
          </a:xfrm>
        </p:spPr>
        <p:txBody>
          <a:bodyPr/>
          <a:lstStyle/>
          <a:p>
            <a:r>
              <a:rPr lang="en-US" b="1" dirty="0">
                <a:latin typeface="Times New Roman" panose="02020603050405020304" pitchFamily="18" charset="0"/>
                <a:cs typeface="Times New Roman" panose="02020603050405020304" pitchFamily="18" charset="0"/>
              </a:rPr>
              <a:t>Decentralized Energy Systems</a:t>
            </a:r>
            <a:r>
              <a:rPr lang="en-US" dirty="0">
                <a:latin typeface="Times New Roman" panose="02020603050405020304" pitchFamily="18" charset="0"/>
                <a:cs typeface="Times New Roman" panose="02020603050405020304" pitchFamily="18" charset="0"/>
              </a:rPr>
              <a:t>: The rise of </a:t>
            </a:r>
            <a:r>
              <a:rPr lang="en-US" dirty="0" err="1">
                <a:latin typeface="Times New Roman" panose="02020603050405020304" pitchFamily="18" charset="0"/>
                <a:cs typeface="Times New Roman" panose="02020603050405020304" pitchFamily="18" charset="0"/>
              </a:rPr>
              <a:t>microgrids</a:t>
            </a:r>
            <a:r>
              <a:rPr lang="en-US" dirty="0">
                <a:latin typeface="Times New Roman" panose="02020603050405020304" pitchFamily="18" charset="0"/>
                <a:cs typeface="Times New Roman" panose="02020603050405020304" pitchFamily="18" charset="0"/>
              </a:rPr>
              <a:t> and localized energy generation.</a:t>
            </a:r>
          </a:p>
          <a:p>
            <a:r>
              <a:rPr lang="en-US" b="1" dirty="0" err="1">
                <a:latin typeface="Times New Roman" panose="02020603050405020304" pitchFamily="18" charset="0"/>
                <a:cs typeface="Times New Roman" panose="02020603050405020304" pitchFamily="18" charset="0"/>
              </a:rPr>
              <a:t>Blockchain</a:t>
            </a:r>
            <a:r>
              <a:rPr lang="en-US" b="1" dirty="0">
                <a:latin typeface="Times New Roman" panose="02020603050405020304" pitchFamily="18" charset="0"/>
                <a:cs typeface="Times New Roman" panose="02020603050405020304" pitchFamily="18" charset="0"/>
              </a:rPr>
              <a:t> for Energy Trading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a:t>
            </a:r>
            <a:r>
              <a:rPr lang="en-US" dirty="0" err="1" smtClean="0">
                <a:latin typeface="Times New Roman" panose="02020603050405020304" pitchFamily="18" charset="0"/>
                <a:cs typeface="Times New Roman" panose="02020603050405020304" pitchFamily="18" charset="0"/>
              </a:rPr>
              <a:t>lockchain</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technology could enable peer-to-peer energy trading.</a:t>
            </a:r>
          </a:p>
          <a:p>
            <a:r>
              <a:rPr lang="en-US" b="1" dirty="0">
                <a:latin typeface="Times New Roman" panose="02020603050405020304" pitchFamily="18" charset="0"/>
                <a:cs typeface="Times New Roman" panose="02020603050405020304" pitchFamily="18" charset="0"/>
              </a:rPr>
              <a:t>Advanced Predictive Analytics</a:t>
            </a:r>
            <a:r>
              <a:rPr lang="en-US" dirty="0">
                <a:latin typeface="Times New Roman" panose="02020603050405020304" pitchFamily="18" charset="0"/>
                <a:cs typeface="Times New Roman" panose="02020603050405020304" pitchFamily="18" charset="0"/>
              </a:rPr>
              <a:t>: The use of AI to predict grid failures and optimize maintenance.</a:t>
            </a:r>
          </a:p>
          <a:p>
            <a:r>
              <a:rPr lang="en-US" b="1" dirty="0">
                <a:latin typeface="Times New Roman" panose="02020603050405020304" pitchFamily="18" charset="0"/>
                <a:cs typeface="Times New Roman" panose="02020603050405020304" pitchFamily="18" charset="0"/>
              </a:rPr>
              <a:t>5G and Edge Computing</a:t>
            </a:r>
            <a:r>
              <a:rPr lang="en-US" dirty="0">
                <a:latin typeface="Times New Roman" panose="02020603050405020304" pitchFamily="18" charset="0"/>
                <a:cs typeface="Times New Roman" panose="02020603050405020304" pitchFamily="18" charset="0"/>
              </a:rPr>
              <a:t>: How faster communication networks and edge computing could enhance grid responsiveness.</a:t>
            </a:r>
          </a:p>
        </p:txBody>
      </p:sp>
    </p:spTree>
    <p:extLst>
      <p:ext uri="{BB962C8B-B14F-4D97-AF65-F5344CB8AC3E}">
        <p14:creationId xmlns:p14="http://schemas.microsoft.com/office/powerpoint/2010/main" val="20694820"/>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altLang="en-US" b="1" dirty="0"/>
              <a:t>INTRODUCTION</a:t>
            </a:r>
            <a:endParaRPr lang="en-US" b="1" dirty="0"/>
          </a:p>
        </p:txBody>
      </p:sp>
      <p:sp>
        <p:nvSpPr>
          <p:cNvPr id="10243" name="Rectangle 3"/>
          <p:cNvSpPr>
            <a:spLocks noGrp="1" noChangeArrowheads="1"/>
          </p:cNvSpPr>
          <p:nvPr>
            <p:ph type="body" sz="half" idx="1"/>
          </p:nvPr>
        </p:nvSpPr>
        <p:spPr>
          <a:xfrm>
            <a:off x="250825" y="1693134"/>
            <a:ext cx="8893175" cy="4760202"/>
          </a:xfrm>
        </p:spPr>
        <p:txBody>
          <a:bodyPr/>
          <a:lstStyle/>
          <a:p>
            <a:pPr marL="0" indent="0" eaLnBrk="1" hangingPunct="1">
              <a:buNone/>
            </a:pPr>
            <a:r>
              <a:rPr lang="en-US" sz="3000" dirty="0">
                <a:latin typeface="Times New Roman" panose="02020603050405020304" pitchFamily="18" charset="0"/>
                <a:cs typeface="Times New Roman" panose="02020603050405020304" pitchFamily="18" charset="0"/>
              </a:rPr>
              <a:t>Energy grid optimization is the process of enhancing the efficiency, reliability, and sustainability of electricity generation, distribution, and consumption. This involves using advanced technologies, data analytics, and innovative strategies to balance supply and demand, reduce energy losses, integrate renewable energy sources, and improve overall grid performance. The goal is to ensure a stable, cost-effective, and environmentally friendly energy system.</a:t>
            </a:r>
            <a:endParaRPr lang="en-US" sz="3000" dirty="0">
              <a:effectLst/>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6296" y="0"/>
            <a:ext cx="1907704" cy="1503824"/>
          </a:xfrm>
          <a:prstGeom prst="rect">
            <a:avLst/>
          </a:prstGeom>
        </p:spPr>
      </p:pic>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b="1" dirty="0"/>
              <a:t>Optimizing Energy </a:t>
            </a:r>
            <a:r>
              <a:rPr lang="en-US" b="1" dirty="0" smtClean="0"/>
              <a:t>Generation</a:t>
            </a:r>
            <a:endParaRPr lang="en-US" b="1" dirty="0"/>
          </a:p>
        </p:txBody>
      </p:sp>
      <p:sp>
        <p:nvSpPr>
          <p:cNvPr id="10243" name="Rectangle 3"/>
          <p:cNvSpPr>
            <a:spLocks noGrp="1" noChangeArrowheads="1"/>
          </p:cNvSpPr>
          <p:nvPr>
            <p:ph type="body" sz="half" idx="1"/>
          </p:nvPr>
        </p:nvSpPr>
        <p:spPr>
          <a:xfrm>
            <a:off x="467544" y="1621126"/>
            <a:ext cx="8676456" cy="4525963"/>
          </a:xfrm>
        </p:spPr>
        <p:txBody>
          <a:bodyPr/>
          <a:lstStyle/>
          <a:p>
            <a:r>
              <a:rPr lang="en-US" b="1" dirty="0"/>
              <a:t> </a:t>
            </a:r>
            <a:r>
              <a:rPr lang="en-US" b="1" dirty="0" smtClean="0"/>
              <a:t>Predictive Maintenance</a:t>
            </a:r>
            <a:endParaRPr lang="en-US" dirty="0" smtClean="0"/>
          </a:p>
          <a:p>
            <a:endParaRPr lang="en-US" dirty="0" smtClean="0"/>
          </a:p>
          <a:p>
            <a:r>
              <a:rPr lang="en-US" b="1" dirty="0" smtClean="0"/>
              <a:t>Renewable </a:t>
            </a:r>
            <a:r>
              <a:rPr lang="en-US" b="1" dirty="0"/>
              <a:t>Energy Forecasting</a:t>
            </a:r>
            <a:r>
              <a:rPr lang="en-US" dirty="0"/>
              <a:t>: </a:t>
            </a:r>
            <a:endParaRPr lang="en-US" dirty="0" smtClean="0"/>
          </a:p>
          <a:p>
            <a:endParaRPr lang="en-US" dirty="0"/>
          </a:p>
          <a:p>
            <a:endParaRPr lang="en-US" dirty="0" smtClean="0"/>
          </a:p>
          <a:p>
            <a:r>
              <a:rPr lang="en-US" b="1" dirty="0" smtClean="0"/>
              <a:t>Efficient </a:t>
            </a:r>
            <a:r>
              <a:rPr lang="en-US" b="1" dirty="0"/>
              <a:t>Resource Allocation</a:t>
            </a:r>
            <a:r>
              <a:rPr lang="en-US" dirty="0" smtClean="0"/>
              <a:t>:</a:t>
            </a:r>
          </a:p>
          <a:p>
            <a:pPr marL="0" indent="0">
              <a:buNone/>
            </a:pPr>
            <a:endParaRPr lang="en-US" dirty="0"/>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92950" y="0"/>
            <a:ext cx="2051050" cy="1516431"/>
          </a:xfrm>
          <a:prstGeom prst="rect">
            <a:avLst/>
          </a:prstGeom>
        </p:spPr>
      </p:pic>
    </p:spTree>
    <p:extLst>
      <p:ext uri="{BB962C8B-B14F-4D97-AF65-F5344CB8AC3E}">
        <p14:creationId xmlns:p14="http://schemas.microsoft.com/office/powerpoint/2010/main" val="3945018905"/>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250825" y="44624"/>
            <a:ext cx="6842125" cy="1152351"/>
          </a:xfrm>
        </p:spPr>
        <p:txBody>
          <a:bodyPr/>
          <a:lstStyle/>
          <a:p>
            <a:r>
              <a:rPr lang="en-US" b="1" dirty="0"/>
              <a:t> Optimizing Energy Distribution:</a:t>
            </a:r>
            <a:endParaRPr lang="en-US" dirty="0">
              <a:effectLst/>
            </a:endParaRPr>
          </a:p>
        </p:txBody>
      </p:sp>
      <p:sp>
        <p:nvSpPr>
          <p:cNvPr id="10243" name="Rectangle 3"/>
          <p:cNvSpPr>
            <a:spLocks noGrp="1" noChangeArrowheads="1"/>
          </p:cNvSpPr>
          <p:nvPr>
            <p:ph type="body" sz="half" idx="1"/>
          </p:nvPr>
        </p:nvSpPr>
        <p:spPr>
          <a:xfrm>
            <a:off x="107504" y="1600200"/>
            <a:ext cx="8856984" cy="4853136"/>
          </a:xfrm>
        </p:spPr>
        <p:txBody>
          <a:bodyPr/>
          <a:lstStyle/>
          <a:p>
            <a:r>
              <a:rPr lang="en-US" b="1" dirty="0" smtClean="0">
                <a:latin typeface="Times New Roman" panose="02020603050405020304" pitchFamily="18" charset="0"/>
                <a:cs typeface="Times New Roman" panose="02020603050405020304" pitchFamily="18" charset="0"/>
              </a:rPr>
              <a:t>Grid </a:t>
            </a:r>
            <a:r>
              <a:rPr lang="en-US" b="1" dirty="0">
                <a:latin typeface="Times New Roman" panose="02020603050405020304" pitchFamily="18" charset="0"/>
                <a:cs typeface="Times New Roman" panose="02020603050405020304" pitchFamily="18" charset="0"/>
              </a:rPr>
              <a:t>Monitoring and Management</a:t>
            </a:r>
            <a:r>
              <a:rPr lang="en-US" dirty="0">
                <a:latin typeface="Times New Roman" panose="02020603050405020304" pitchFamily="18" charset="0"/>
                <a:cs typeface="Times New Roman" panose="02020603050405020304" pitchFamily="18" charset="0"/>
              </a:rPr>
              <a:t>: Real-time data from sensors and smart devices across the grid helps operators detect and respond to issues like outages, voltage fluctuations, or equipment failures.</a:t>
            </a:r>
          </a:p>
          <a:p>
            <a:r>
              <a:rPr lang="en-US" b="1" dirty="0">
                <a:latin typeface="Times New Roman" panose="02020603050405020304" pitchFamily="18" charset="0"/>
                <a:cs typeface="Times New Roman" panose="02020603050405020304" pitchFamily="18" charset="0"/>
              </a:rPr>
              <a:t>Loss Reduction</a:t>
            </a:r>
            <a:r>
              <a:rPr lang="en-US" dirty="0">
                <a:latin typeface="Times New Roman" panose="02020603050405020304" pitchFamily="18" charset="0"/>
                <a:cs typeface="Times New Roman" panose="02020603050405020304" pitchFamily="18" charset="0"/>
              </a:rPr>
              <a:t>: Analytics can identify areas of high energy loss in the distribution network, enabling targeted improvements.</a:t>
            </a:r>
          </a:p>
          <a:p>
            <a:r>
              <a:rPr lang="en-US" b="1" dirty="0">
                <a:latin typeface="Times New Roman" panose="02020603050405020304" pitchFamily="18" charset="0"/>
                <a:cs typeface="Times New Roman" panose="02020603050405020304" pitchFamily="18" charset="0"/>
              </a:rPr>
              <a:t>Dynamic Load Balancing</a:t>
            </a:r>
            <a:r>
              <a:rPr lang="en-US" dirty="0">
                <a:latin typeface="Times New Roman" panose="02020603050405020304" pitchFamily="18" charset="0"/>
                <a:cs typeface="Times New Roman" panose="02020603050405020304" pitchFamily="18" charset="0"/>
              </a:rPr>
              <a:t>: By analyzing consumption patterns, grid operators can redistribute loads to prevent overloading and improve grid stability.</a:t>
            </a:r>
          </a:p>
          <a:p>
            <a:endParaRPr lang="en-US" altLang="en-US" dirty="0" smtClean="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70551" y="0"/>
            <a:ext cx="2473449" cy="1600201"/>
          </a:xfrm>
          <a:prstGeom prst="rect">
            <a:avLst/>
          </a:prstGeom>
        </p:spPr>
      </p:pic>
    </p:spTree>
    <p:extLst>
      <p:ext uri="{BB962C8B-B14F-4D97-AF65-F5344CB8AC3E}">
        <p14:creationId xmlns:p14="http://schemas.microsoft.com/office/powerpoint/2010/main" val="4256962339"/>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250825" y="44624"/>
            <a:ext cx="6842125" cy="1152351"/>
          </a:xfrm>
        </p:spPr>
        <p:txBody>
          <a:bodyPr/>
          <a:lstStyle/>
          <a:p>
            <a:r>
              <a:rPr lang="en-US" b="1" dirty="0" smtClean="0"/>
              <a:t>Optimizing </a:t>
            </a:r>
            <a:r>
              <a:rPr lang="en-US" b="1" dirty="0"/>
              <a:t>Energy </a:t>
            </a:r>
            <a:r>
              <a:rPr lang="en-US" b="1" dirty="0" smtClean="0"/>
              <a:t>Consumption</a:t>
            </a:r>
            <a:endParaRPr lang="en-US" dirty="0"/>
          </a:p>
        </p:txBody>
      </p:sp>
      <p:sp>
        <p:nvSpPr>
          <p:cNvPr id="10243" name="Rectangle 3"/>
          <p:cNvSpPr>
            <a:spLocks noGrp="1" noChangeArrowheads="1"/>
          </p:cNvSpPr>
          <p:nvPr>
            <p:ph type="body" sz="half" idx="1"/>
          </p:nvPr>
        </p:nvSpPr>
        <p:spPr>
          <a:xfrm>
            <a:off x="250825" y="1600200"/>
            <a:ext cx="8857679" cy="5257800"/>
          </a:xfrm>
        </p:spPr>
        <p:txBody>
          <a:bodyPr/>
          <a:lstStyle/>
          <a:p>
            <a:r>
              <a:rPr lang="en-US" b="1" dirty="0" smtClean="0">
                <a:latin typeface="Times New Roman" panose="02020603050405020304" pitchFamily="18" charset="0"/>
                <a:cs typeface="Times New Roman" panose="02020603050405020304" pitchFamily="18" charset="0"/>
              </a:rPr>
              <a:t>Demand </a:t>
            </a:r>
            <a:r>
              <a:rPr lang="en-US" b="1" dirty="0">
                <a:latin typeface="Times New Roman" panose="02020603050405020304" pitchFamily="18" charset="0"/>
                <a:cs typeface="Times New Roman" panose="02020603050405020304" pitchFamily="18" charset="0"/>
              </a:rPr>
              <a:t>Response Programs</a:t>
            </a:r>
            <a:r>
              <a:rPr lang="en-US" dirty="0">
                <a:latin typeface="Times New Roman" panose="02020603050405020304" pitchFamily="18" charset="0"/>
                <a:cs typeface="Times New Roman" panose="02020603050405020304" pitchFamily="18" charset="0"/>
              </a:rPr>
              <a:t>: Big data analytics enables utilities to predict peak demand periods and incentivize consumers to reduce usage during these times, flattening demand curves and avoiding grid stress.</a:t>
            </a:r>
          </a:p>
          <a:p>
            <a:r>
              <a:rPr lang="en-US" b="1" dirty="0">
                <a:latin typeface="Times New Roman" panose="02020603050405020304" pitchFamily="18" charset="0"/>
                <a:cs typeface="Times New Roman" panose="02020603050405020304" pitchFamily="18" charset="0"/>
              </a:rPr>
              <a:t>Smart Meter Data Analysis</a:t>
            </a:r>
            <a:r>
              <a:rPr lang="en-US" dirty="0">
                <a:latin typeface="Times New Roman" panose="02020603050405020304" pitchFamily="18" charset="0"/>
                <a:cs typeface="Times New Roman" panose="02020603050405020304" pitchFamily="18" charset="0"/>
              </a:rPr>
              <a:t>: Data from smart meters provides insights into consumer behavior, enabling personalized energy-saving recommendations and dynamic pricing models.</a:t>
            </a:r>
          </a:p>
          <a:p>
            <a:r>
              <a:rPr lang="en-US" b="1" dirty="0">
                <a:latin typeface="Times New Roman" panose="02020603050405020304" pitchFamily="18" charset="0"/>
                <a:cs typeface="Times New Roman" panose="02020603050405020304" pitchFamily="18" charset="0"/>
              </a:rPr>
              <a:t>Energy Efficiency Insights</a:t>
            </a:r>
            <a:r>
              <a:rPr lang="en-US" dirty="0">
                <a:latin typeface="Times New Roman" panose="02020603050405020304" pitchFamily="18" charset="0"/>
                <a:cs typeface="Times New Roman" panose="02020603050405020304" pitchFamily="18" charset="0"/>
              </a:rPr>
              <a:t>: Analytics can identify inefficiencies in buildings or industrial processes, helping consumers reduce energy consumption and costs.</a:t>
            </a:r>
          </a:p>
          <a:p>
            <a:pPr marL="0" indent="0">
              <a:buNone/>
            </a:pPr>
            <a:endParaRPr lang="en-US" dirty="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58583" y="-28233"/>
            <a:ext cx="2185417" cy="1628434"/>
          </a:xfrm>
          <a:prstGeom prst="rect">
            <a:avLst/>
          </a:prstGeom>
        </p:spPr>
      </p:pic>
    </p:spTree>
    <p:extLst>
      <p:ext uri="{BB962C8B-B14F-4D97-AF65-F5344CB8AC3E}">
        <p14:creationId xmlns:p14="http://schemas.microsoft.com/office/powerpoint/2010/main" val="2984674321"/>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0" y="0"/>
            <a:ext cx="7596336" cy="936327"/>
          </a:xfrm>
        </p:spPr>
        <p:txBody>
          <a:bodyPr/>
          <a:lstStyle/>
          <a:p>
            <a:r>
              <a:rPr lang="en-US" sz="2400" b="1" dirty="0" smtClean="0"/>
              <a:t>SIGNIFICANCE OF ENERGY GRID OPTIMIZATION</a:t>
            </a:r>
            <a:endParaRPr lang="en-US" sz="2400" b="1" dirty="0"/>
          </a:p>
        </p:txBody>
      </p:sp>
      <p:sp>
        <p:nvSpPr>
          <p:cNvPr id="10243" name="Rectangle 3"/>
          <p:cNvSpPr>
            <a:spLocks noGrp="1" noChangeArrowheads="1"/>
          </p:cNvSpPr>
          <p:nvPr>
            <p:ph type="body" sz="half" idx="1"/>
          </p:nvPr>
        </p:nvSpPr>
        <p:spPr>
          <a:xfrm>
            <a:off x="0" y="1412776"/>
            <a:ext cx="9036496" cy="5445224"/>
          </a:xfrm>
        </p:spPr>
        <p:txBody>
          <a:bodyPr/>
          <a:lstStyle/>
          <a:p>
            <a:pPr>
              <a:buFont typeface="+mj-lt"/>
              <a:buAutoNum type="arabicPeriod"/>
            </a:pPr>
            <a:r>
              <a:rPr lang="en-US" sz="2400" b="1" dirty="0">
                <a:latin typeface="Times New Roman" panose="02020603050405020304" pitchFamily="18" charset="0"/>
                <a:cs typeface="Times New Roman" panose="02020603050405020304" pitchFamily="18" charset="0"/>
              </a:rPr>
              <a:t>Integration of Renewable </a:t>
            </a:r>
            <a:r>
              <a:rPr lang="en-US" sz="2400" b="1" dirty="0" smtClean="0">
                <a:latin typeface="Times New Roman" panose="02020603050405020304" pitchFamily="18" charset="0"/>
                <a:cs typeface="Times New Roman" panose="02020603050405020304" pitchFamily="18" charset="0"/>
              </a:rPr>
              <a:t>Energy:  </a:t>
            </a:r>
            <a:r>
              <a:rPr lang="en-US" sz="2400" dirty="0" smtClean="0">
                <a:latin typeface="Times New Roman" panose="02020603050405020304" pitchFamily="18" charset="0"/>
                <a:cs typeface="Times New Roman" panose="02020603050405020304" pitchFamily="18" charset="0"/>
              </a:rPr>
              <a:t>Balances </a:t>
            </a:r>
            <a:r>
              <a:rPr lang="en-US" sz="2400" dirty="0">
                <a:latin typeface="Times New Roman" panose="02020603050405020304" pitchFamily="18" charset="0"/>
                <a:cs typeface="Times New Roman" panose="02020603050405020304" pitchFamily="18" charset="0"/>
              </a:rPr>
              <a:t>the intermittency of solar and wind power using real-time data and forecasting, ensuring a stable and reliable energy supply</a:t>
            </a:r>
            <a:r>
              <a:rPr lang="en-US" sz="2400" dirty="0" smtClean="0">
                <a:latin typeface="Times New Roman" panose="02020603050405020304" pitchFamily="18" charset="0"/>
                <a:cs typeface="Times New Roman" panose="02020603050405020304" pitchFamily="18" charset="0"/>
              </a:rPr>
              <a:t>.</a:t>
            </a:r>
          </a:p>
          <a:p>
            <a:pPr marL="0" indent="0">
              <a:buNone/>
            </a:pPr>
            <a:r>
              <a:rPr lang="en-US" sz="2400" b="1" dirty="0" smtClean="0">
                <a:latin typeface="Times New Roman" panose="02020603050405020304" pitchFamily="18" charset="0"/>
                <a:cs typeface="Times New Roman" panose="02020603050405020304" pitchFamily="18" charset="0"/>
              </a:rPr>
              <a:t>2. Sustainability </a:t>
            </a:r>
            <a:r>
              <a:rPr lang="en-US" sz="2400" b="1" dirty="0">
                <a:latin typeface="Times New Roman" panose="02020603050405020304" pitchFamily="18" charset="0"/>
                <a:cs typeface="Times New Roman" panose="02020603050405020304" pitchFamily="18" charset="0"/>
              </a:rPr>
              <a:t>and Climate </a:t>
            </a:r>
            <a:r>
              <a:rPr lang="en-US" sz="2400" b="1" dirty="0" smtClean="0">
                <a:latin typeface="Times New Roman" panose="02020603050405020304" pitchFamily="18" charset="0"/>
                <a:cs typeface="Times New Roman" panose="02020603050405020304" pitchFamily="18" charset="0"/>
              </a:rPr>
              <a:t>Change: </a:t>
            </a:r>
            <a:r>
              <a:rPr lang="en-US" sz="2400" dirty="0" smtClean="0">
                <a:latin typeface="Times New Roman" panose="02020603050405020304" pitchFamily="18" charset="0"/>
                <a:cs typeface="Times New Roman" panose="02020603050405020304" pitchFamily="18" charset="0"/>
              </a:rPr>
              <a:t>Maximizes </a:t>
            </a:r>
            <a:r>
              <a:rPr lang="en-US" sz="2400" dirty="0">
                <a:latin typeface="Times New Roman" panose="02020603050405020304" pitchFamily="18" charset="0"/>
                <a:cs typeface="Times New Roman" panose="02020603050405020304" pitchFamily="18" charset="0"/>
              </a:rPr>
              <a:t>renewable energy use and minimizes losses, reducing carbon emissions and promoting a sustainable energy system.</a:t>
            </a:r>
          </a:p>
          <a:p>
            <a:pPr marL="0" indent="0">
              <a:buNone/>
            </a:pPr>
            <a:r>
              <a:rPr lang="en-US" sz="2400" b="1" dirty="0">
                <a:latin typeface="Times New Roman" panose="02020603050405020304" pitchFamily="18" charset="0"/>
                <a:cs typeface="Times New Roman" panose="02020603050405020304" pitchFamily="18" charset="0"/>
              </a:rPr>
              <a:t>3. Economic </a:t>
            </a:r>
            <a:r>
              <a:rPr lang="en-US" sz="2400" b="1" dirty="0" smtClean="0">
                <a:latin typeface="Times New Roman" panose="02020603050405020304" pitchFamily="18" charset="0"/>
                <a:cs typeface="Times New Roman" panose="02020603050405020304" pitchFamily="18" charset="0"/>
              </a:rPr>
              <a:t>Benefits: </a:t>
            </a:r>
            <a:r>
              <a:rPr lang="en-US" sz="2400" dirty="0" smtClean="0">
                <a:latin typeface="Times New Roman" panose="02020603050405020304" pitchFamily="18" charset="0"/>
                <a:cs typeface="Times New Roman" panose="02020603050405020304" pitchFamily="18" charset="0"/>
              </a:rPr>
              <a:t>Lowers </a:t>
            </a:r>
            <a:r>
              <a:rPr lang="en-US" sz="2400" dirty="0">
                <a:latin typeface="Times New Roman" panose="02020603050405020304" pitchFamily="18" charset="0"/>
                <a:cs typeface="Times New Roman" panose="02020603050405020304" pitchFamily="18" charset="0"/>
              </a:rPr>
              <a:t>operational costs and defers expensive infrastructure upgrades, saving money for utilities and </a:t>
            </a:r>
            <a:r>
              <a:rPr lang="en-US" sz="2400" dirty="0" smtClean="0">
                <a:latin typeface="Times New Roman" panose="02020603050405020304" pitchFamily="18" charset="0"/>
                <a:cs typeface="Times New Roman" panose="02020603050405020304" pitchFamily="18" charset="0"/>
              </a:rPr>
              <a:t>consumers.</a:t>
            </a:r>
          </a:p>
          <a:p>
            <a:pPr marL="0" indent="0">
              <a:buNone/>
            </a:pPr>
            <a:r>
              <a:rPr lang="en-US" sz="2400" b="1" dirty="0" smtClean="0">
                <a:latin typeface="Times New Roman" panose="02020603050405020304" pitchFamily="18" charset="0"/>
                <a:cs typeface="Times New Roman" panose="02020603050405020304" pitchFamily="18" charset="0"/>
              </a:rPr>
              <a:t>4. Energy </a:t>
            </a:r>
            <a:r>
              <a:rPr lang="en-US" sz="2400" b="1" dirty="0">
                <a:latin typeface="Times New Roman" panose="02020603050405020304" pitchFamily="18" charset="0"/>
                <a:cs typeface="Times New Roman" panose="02020603050405020304" pitchFamily="18" charset="0"/>
              </a:rPr>
              <a:t>Security and </a:t>
            </a:r>
            <a:r>
              <a:rPr lang="en-US" sz="2400" b="1" dirty="0" smtClean="0">
                <a:latin typeface="Times New Roman" panose="02020603050405020304" pitchFamily="18" charset="0"/>
                <a:cs typeface="Times New Roman" panose="02020603050405020304" pitchFamily="18" charset="0"/>
              </a:rPr>
              <a:t>Reliability: </a:t>
            </a:r>
            <a:r>
              <a:rPr lang="en-US" sz="2400" dirty="0" smtClean="0">
                <a:latin typeface="Times New Roman" panose="02020603050405020304" pitchFamily="18" charset="0"/>
                <a:cs typeface="Times New Roman" panose="02020603050405020304" pitchFamily="18" charset="0"/>
              </a:rPr>
              <a:t>Enhances </a:t>
            </a:r>
            <a:r>
              <a:rPr lang="en-US" sz="2400" dirty="0">
                <a:latin typeface="Times New Roman" panose="02020603050405020304" pitchFamily="18" charset="0"/>
                <a:cs typeface="Times New Roman" panose="02020603050405020304" pitchFamily="18" charset="0"/>
              </a:rPr>
              <a:t>grid resilience and diversifies energy sources, ensuring a stable and secure energy supply.</a:t>
            </a:r>
          </a:p>
          <a:p>
            <a:pPr marL="0" indent="0">
              <a:buNone/>
            </a:pPr>
            <a:r>
              <a:rPr lang="en-US" sz="2400" b="1" dirty="0">
                <a:latin typeface="Times New Roman" panose="02020603050405020304" pitchFamily="18" charset="0"/>
                <a:cs typeface="Times New Roman" panose="02020603050405020304" pitchFamily="18" charset="0"/>
              </a:rPr>
              <a:t>5. Consumer </a:t>
            </a:r>
            <a:r>
              <a:rPr lang="en-US" sz="2400" b="1" dirty="0" smtClean="0">
                <a:latin typeface="Times New Roman" panose="02020603050405020304" pitchFamily="18" charset="0"/>
                <a:cs typeface="Times New Roman" panose="02020603050405020304" pitchFamily="18" charset="0"/>
              </a:rPr>
              <a:t>Empowerment: </a:t>
            </a:r>
            <a:r>
              <a:rPr lang="en-US" sz="2400" dirty="0" smtClean="0">
                <a:latin typeface="Times New Roman" panose="02020603050405020304" pitchFamily="18" charset="0"/>
                <a:cs typeface="Times New Roman" panose="02020603050405020304" pitchFamily="18" charset="0"/>
              </a:rPr>
              <a:t>Provides </a:t>
            </a:r>
            <a:r>
              <a:rPr lang="en-US" sz="2400" dirty="0">
                <a:latin typeface="Times New Roman" panose="02020603050405020304" pitchFamily="18" charset="0"/>
                <a:cs typeface="Times New Roman" panose="02020603050405020304" pitchFamily="18" charset="0"/>
              </a:rPr>
              <a:t>real-time usage data and demand response programs, helping consumers save costs and manage energy efficiently.</a:t>
            </a:r>
          </a:p>
          <a:p>
            <a:pPr marL="0" indent="0">
              <a:buNone/>
            </a:pPr>
            <a:endParaRPr lang="en-US" sz="2400" dirty="0">
              <a:latin typeface="Times New Roman" panose="02020603050405020304" pitchFamily="18" charset="0"/>
              <a:cs typeface="Times New Roman" panose="02020603050405020304" pitchFamily="18" charset="0"/>
            </a:endParaRPr>
          </a:p>
          <a:p>
            <a:pPr>
              <a:buFont typeface="+mj-lt"/>
              <a:buAutoNum type="arabicPeriod"/>
            </a:pPr>
            <a:endParaRPr lang="en-US" sz="2400" dirty="0" smtClean="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7495" y="-1755576"/>
            <a:ext cx="1906505" cy="3324225"/>
          </a:xfrm>
          <a:prstGeom prst="rect">
            <a:avLst/>
          </a:prstGeom>
        </p:spPr>
      </p:pic>
    </p:spTree>
    <p:extLst>
      <p:ext uri="{BB962C8B-B14F-4D97-AF65-F5344CB8AC3E}">
        <p14:creationId xmlns:p14="http://schemas.microsoft.com/office/powerpoint/2010/main" val="1472259304"/>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250825" y="260649"/>
            <a:ext cx="6842125" cy="864096"/>
          </a:xfrm>
        </p:spPr>
        <p:txBody>
          <a:bodyPr/>
          <a:lstStyle/>
          <a:p>
            <a:r>
              <a:rPr lang="en-US" b="1" dirty="0" smtClean="0"/>
              <a:t>SMART GRIDS</a:t>
            </a:r>
            <a:endParaRPr lang="en-US" b="1" dirty="0"/>
          </a:p>
        </p:txBody>
      </p:sp>
      <p:sp>
        <p:nvSpPr>
          <p:cNvPr id="10243" name="Rectangle 3"/>
          <p:cNvSpPr>
            <a:spLocks noGrp="1" noChangeArrowheads="1"/>
          </p:cNvSpPr>
          <p:nvPr>
            <p:ph type="body" sz="half" idx="1"/>
          </p:nvPr>
        </p:nvSpPr>
        <p:spPr>
          <a:xfrm>
            <a:off x="107504" y="1340768"/>
            <a:ext cx="9036496" cy="5616624"/>
          </a:xfrm>
        </p:spPr>
        <p:txBody>
          <a:bodyPr/>
          <a:lstStyle/>
          <a:p>
            <a:pPr marL="0" indent="0">
              <a:buNone/>
            </a:pPr>
            <a:r>
              <a:rPr lang="en-US" sz="2400" dirty="0" smtClean="0">
                <a:latin typeface="Times New Roman" panose="02020603050405020304" pitchFamily="18" charset="0"/>
                <a:cs typeface="Times New Roman" panose="02020603050405020304" pitchFamily="18" charset="0"/>
              </a:rPr>
              <a:t>Smart </a:t>
            </a:r>
            <a:r>
              <a:rPr lang="en-US" sz="2400" dirty="0">
                <a:latin typeface="Times New Roman" panose="02020603050405020304" pitchFamily="18" charset="0"/>
                <a:cs typeface="Times New Roman" panose="02020603050405020304" pitchFamily="18" charset="0"/>
              </a:rPr>
              <a:t>grids are advanced energy networks that use digital technology, real-time data, and automation to improve the efficiency, reliability, and sustainability of electricity generation, distribution, and consumption. Unlike traditional energy grids, which operate on a one-way flow of electricity from centralized power plants to consumers, smart grids enable two-way communication and energy flow. This allows for better integration of renewable energy sources, real-time monitoring, and dynamic management of supply and demand</a:t>
            </a:r>
            <a:r>
              <a:rPr lang="en-US" sz="2400" dirty="0" smtClean="0">
                <a:latin typeface="Times New Roman" panose="02020603050405020304" pitchFamily="18" charset="0"/>
                <a:cs typeface="Times New Roman" panose="02020603050405020304" pitchFamily="18" charset="0"/>
              </a:rPr>
              <a:t>.</a:t>
            </a:r>
          </a:p>
          <a:p>
            <a:pPr marL="0" indent="0">
              <a:buNone/>
            </a:pPr>
            <a:endParaRPr lang="en-US" sz="2400" dirty="0" smtClean="0">
              <a:latin typeface="Times New Roman" panose="02020603050405020304" pitchFamily="18" charset="0"/>
              <a:cs typeface="Times New Roman" panose="02020603050405020304" pitchFamily="18" charset="0"/>
            </a:endParaRPr>
          </a:p>
          <a:p>
            <a:pPr marL="0" indent="0">
              <a:buNone/>
            </a:pPr>
            <a:r>
              <a:rPr lang="en-US" sz="2400" b="1" dirty="0"/>
              <a:t>Key Differences from Traditional </a:t>
            </a:r>
            <a:r>
              <a:rPr lang="en-US" sz="2400" b="1" dirty="0" smtClean="0"/>
              <a:t>Grids</a:t>
            </a:r>
          </a:p>
          <a:p>
            <a:r>
              <a:rPr lang="en-US" sz="2400" b="1" dirty="0"/>
              <a:t>Two-Way </a:t>
            </a:r>
            <a:r>
              <a:rPr lang="en-US" sz="2400" b="1" dirty="0" smtClean="0"/>
              <a:t>Communication</a:t>
            </a:r>
          </a:p>
          <a:p>
            <a:r>
              <a:rPr lang="en-US" sz="2400" b="1" dirty="0"/>
              <a:t>Renewable </a:t>
            </a:r>
            <a:r>
              <a:rPr lang="en-US" sz="2400" b="1" dirty="0" smtClean="0"/>
              <a:t>Integration</a:t>
            </a:r>
          </a:p>
          <a:p>
            <a:r>
              <a:rPr lang="en-US" sz="2400" b="1" dirty="0"/>
              <a:t>Automation and </a:t>
            </a:r>
            <a:r>
              <a:rPr lang="en-US" sz="2400" b="1" dirty="0" smtClean="0"/>
              <a:t>Self-Healing</a:t>
            </a:r>
          </a:p>
          <a:p>
            <a:r>
              <a:rPr lang="en-US" sz="2400" b="1" dirty="0"/>
              <a:t>Enhanced Efficiency</a:t>
            </a:r>
            <a:r>
              <a:rPr lang="en-US" sz="2400" dirty="0"/>
              <a:t>:</a:t>
            </a:r>
            <a:endParaRPr lang="en-US" sz="2400" b="1" dirty="0"/>
          </a:p>
          <a:p>
            <a:pPr marL="0" indent="0">
              <a:buNone/>
            </a:pPr>
            <a:endParaRPr lang="en-US" sz="2400" dirty="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60232" y="-27383"/>
            <a:ext cx="2474119" cy="1512168"/>
          </a:xfrm>
          <a:prstGeom prst="rect">
            <a:avLst/>
          </a:prstGeom>
        </p:spPr>
      </p:pic>
    </p:spTree>
    <p:extLst>
      <p:ext uri="{BB962C8B-B14F-4D97-AF65-F5344CB8AC3E}">
        <p14:creationId xmlns:p14="http://schemas.microsoft.com/office/powerpoint/2010/main" val="270276948"/>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233360" y="260648"/>
            <a:ext cx="6842125" cy="936327"/>
          </a:xfrm>
        </p:spPr>
        <p:txBody>
          <a:bodyPr/>
          <a:lstStyle/>
          <a:p>
            <a:r>
              <a:rPr lang="en-US" b="1" dirty="0" smtClean="0"/>
              <a:t>Challenges And Opportunities</a:t>
            </a:r>
            <a:endParaRPr lang="en-US" b="1" dirty="0"/>
          </a:p>
        </p:txBody>
      </p:sp>
      <p:sp>
        <p:nvSpPr>
          <p:cNvPr id="10243" name="Rectangle 3"/>
          <p:cNvSpPr>
            <a:spLocks noGrp="1" noChangeArrowheads="1"/>
          </p:cNvSpPr>
          <p:nvPr>
            <p:ph type="body" sz="half" idx="1"/>
          </p:nvPr>
        </p:nvSpPr>
        <p:spPr>
          <a:xfrm>
            <a:off x="221150" y="1340768"/>
            <a:ext cx="8507288" cy="5688632"/>
          </a:xfrm>
        </p:spPr>
        <p:txBody>
          <a:bodyPr/>
          <a:lstStyle/>
          <a:p>
            <a:pPr marL="0" indent="0">
              <a:buNone/>
            </a:pPr>
            <a:endParaRPr lang="en-US" sz="2400" b="1" dirty="0" smtClean="0"/>
          </a:p>
          <a:p>
            <a:r>
              <a:rPr lang="en-US" sz="2400" b="1" dirty="0" smtClean="0"/>
              <a:t>Aging Infrastructure</a:t>
            </a:r>
          </a:p>
          <a:p>
            <a:pPr marL="0" indent="0">
              <a:buNone/>
            </a:pPr>
            <a:endParaRPr lang="en-US" sz="2400" b="1" dirty="0" smtClean="0"/>
          </a:p>
          <a:p>
            <a:r>
              <a:rPr lang="en-US" sz="2400" b="1" dirty="0" err="1"/>
              <a:t>Cybersecurity</a:t>
            </a:r>
            <a:r>
              <a:rPr lang="en-US" sz="2400" b="1" dirty="0"/>
              <a:t> Risks</a:t>
            </a:r>
            <a:r>
              <a:rPr lang="en-US" sz="2400" dirty="0" smtClean="0"/>
              <a:t>:</a:t>
            </a:r>
          </a:p>
          <a:p>
            <a:endParaRPr lang="en-US" sz="2400" dirty="0" smtClean="0"/>
          </a:p>
          <a:p>
            <a:r>
              <a:rPr lang="en-US" sz="2400" b="1" dirty="0" smtClean="0"/>
              <a:t>Integration </a:t>
            </a:r>
            <a:r>
              <a:rPr lang="en-US" sz="2400" b="1" dirty="0"/>
              <a:t>of Renewable </a:t>
            </a:r>
            <a:r>
              <a:rPr lang="en-US" sz="2400" b="1" dirty="0" smtClean="0"/>
              <a:t>Energy</a:t>
            </a:r>
          </a:p>
          <a:p>
            <a:pPr marL="0" indent="0">
              <a:buNone/>
            </a:pPr>
            <a:endParaRPr lang="en-US" sz="2400" b="1" dirty="0" smtClean="0"/>
          </a:p>
          <a:p>
            <a:r>
              <a:rPr lang="en-US" sz="2400" b="1" dirty="0"/>
              <a:t>Data Volume and Complexity</a:t>
            </a:r>
            <a:endParaRPr lang="en-US" sz="23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88224" y="-6995"/>
            <a:ext cx="2555776" cy="1491780"/>
          </a:xfrm>
          <a:prstGeom prst="rect">
            <a:avLst/>
          </a:prstGeom>
        </p:spPr>
      </p:pic>
    </p:spTree>
    <p:extLst>
      <p:ext uri="{BB962C8B-B14F-4D97-AF65-F5344CB8AC3E}">
        <p14:creationId xmlns:p14="http://schemas.microsoft.com/office/powerpoint/2010/main" val="890872494"/>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107505" y="260648"/>
            <a:ext cx="6985446" cy="1080120"/>
          </a:xfrm>
        </p:spPr>
        <p:txBody>
          <a:bodyPr/>
          <a:lstStyle/>
          <a:p>
            <a:r>
              <a:rPr lang="en-US" b="1" dirty="0"/>
              <a:t>Key Technologies, Tools, and Methodologies</a:t>
            </a:r>
          </a:p>
        </p:txBody>
      </p:sp>
      <p:sp>
        <p:nvSpPr>
          <p:cNvPr id="10243" name="Rectangle 3"/>
          <p:cNvSpPr>
            <a:spLocks noGrp="1" noChangeArrowheads="1"/>
          </p:cNvSpPr>
          <p:nvPr>
            <p:ph type="body" sz="half" idx="1"/>
          </p:nvPr>
        </p:nvSpPr>
        <p:spPr>
          <a:xfrm>
            <a:off x="221150" y="1340768"/>
            <a:ext cx="8507288" cy="5688632"/>
          </a:xfrm>
        </p:spPr>
        <p:txBody>
          <a:bodyPr/>
          <a:lstStyle/>
          <a:p>
            <a:pPr marL="457200" indent="-457200">
              <a:buFont typeface="+mj-lt"/>
              <a:buAutoNum type="arabicPeriod"/>
            </a:pPr>
            <a:r>
              <a:rPr lang="en-US" sz="2400" b="1" dirty="0" smtClean="0">
                <a:latin typeface="Times New Roman" panose="02020603050405020304" pitchFamily="18" charset="0"/>
                <a:cs typeface="Times New Roman" panose="02020603050405020304" pitchFamily="18" charset="0"/>
              </a:rPr>
              <a:t>Big Data Analytics: </a:t>
            </a:r>
            <a:r>
              <a:rPr lang="en-US" sz="2400" dirty="0">
                <a:latin typeface="Times New Roman" panose="02020603050405020304" pitchFamily="18" charset="0"/>
                <a:cs typeface="Times New Roman" panose="02020603050405020304" pitchFamily="18" charset="0"/>
              </a:rPr>
              <a:t>Processes and analyzes grid data to optimize energy flow, improving efficiency and enabling better integration of renewables</a:t>
            </a:r>
            <a:r>
              <a:rPr lang="en-US" sz="2400" dirty="0" smtClean="0">
                <a:latin typeface="Times New Roman" panose="02020603050405020304" pitchFamily="18" charset="0"/>
                <a:cs typeface="Times New Roman" panose="02020603050405020304" pitchFamily="18" charset="0"/>
              </a:rPr>
              <a:t>.</a:t>
            </a:r>
          </a:p>
          <a:p>
            <a:pPr marL="457200" indent="-457200">
              <a:buFont typeface="+mj-lt"/>
              <a:buAutoNum type="arabicPeriod"/>
            </a:pPr>
            <a:r>
              <a:rPr lang="en-US" sz="2400"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IoT</a:t>
            </a:r>
            <a:r>
              <a:rPr lang="en-US" sz="2400" b="1" dirty="0">
                <a:latin typeface="Times New Roman" panose="02020603050405020304" pitchFamily="18" charset="0"/>
                <a:cs typeface="Times New Roman" panose="02020603050405020304" pitchFamily="18" charset="0"/>
              </a:rPr>
              <a:t> Sensors: </a:t>
            </a:r>
            <a:r>
              <a:rPr lang="en-US" sz="2400" dirty="0">
                <a:latin typeface="Times New Roman" panose="02020603050405020304" pitchFamily="18" charset="0"/>
                <a:cs typeface="Times New Roman" panose="02020603050405020304" pitchFamily="18" charset="0"/>
              </a:rPr>
              <a:t>Collects real-time grid data, enhancing visibility and enabling faster fault detection and </a:t>
            </a:r>
            <a:r>
              <a:rPr lang="en-US" sz="2400" dirty="0" smtClean="0">
                <a:latin typeface="Times New Roman" panose="02020603050405020304" pitchFamily="18" charset="0"/>
                <a:cs typeface="Times New Roman" panose="02020603050405020304" pitchFamily="18" charset="0"/>
              </a:rPr>
              <a:t>response.</a:t>
            </a:r>
          </a:p>
          <a:p>
            <a:pPr marL="457200" indent="-457200">
              <a:buFont typeface="+mj-lt"/>
              <a:buAutoNum type="arabicPeriod"/>
            </a:pPr>
            <a:r>
              <a:rPr lang="en-US" sz="2400" b="1" dirty="0" smtClean="0">
                <a:latin typeface="Times New Roman" panose="02020603050405020304" pitchFamily="18" charset="0"/>
                <a:cs typeface="Times New Roman" panose="02020603050405020304" pitchFamily="18" charset="0"/>
              </a:rPr>
              <a:t>Machine </a:t>
            </a:r>
            <a:r>
              <a:rPr lang="en-US" sz="2400" b="1" dirty="0">
                <a:latin typeface="Times New Roman" panose="02020603050405020304" pitchFamily="18" charset="0"/>
                <a:cs typeface="Times New Roman" panose="02020603050405020304" pitchFamily="18" charset="0"/>
              </a:rPr>
              <a:t>Learning and AI: </a:t>
            </a:r>
            <a:r>
              <a:rPr lang="en-US" sz="2400" dirty="0">
                <a:latin typeface="Times New Roman" panose="02020603050405020304" pitchFamily="18" charset="0"/>
                <a:cs typeface="Times New Roman" panose="02020603050405020304" pitchFamily="18" charset="0"/>
              </a:rPr>
              <a:t>Predicts demand and optimizes operations, improving grid stability and reducing energy </a:t>
            </a:r>
            <a:r>
              <a:rPr lang="en-US" sz="2400" dirty="0" smtClean="0">
                <a:latin typeface="Times New Roman" panose="02020603050405020304" pitchFamily="18" charset="0"/>
                <a:cs typeface="Times New Roman" panose="02020603050405020304" pitchFamily="18" charset="0"/>
              </a:rPr>
              <a:t>waste.</a:t>
            </a:r>
          </a:p>
          <a:p>
            <a:pPr marL="457200" indent="-457200">
              <a:buFont typeface="+mj-lt"/>
              <a:buAutoNum type="arabicPeriod"/>
            </a:pPr>
            <a:r>
              <a:rPr lang="en-US" sz="2400" b="1" dirty="0" smtClean="0">
                <a:latin typeface="Times New Roman" panose="02020603050405020304" pitchFamily="18" charset="0"/>
                <a:cs typeface="Times New Roman" panose="02020603050405020304" pitchFamily="18" charset="0"/>
              </a:rPr>
              <a:t>Cloud </a:t>
            </a:r>
            <a:r>
              <a:rPr lang="en-US" sz="2400" b="1" dirty="0">
                <a:latin typeface="Times New Roman" panose="02020603050405020304" pitchFamily="18" charset="0"/>
                <a:cs typeface="Times New Roman" panose="02020603050405020304" pitchFamily="18" charset="0"/>
              </a:rPr>
              <a:t>Computing: </a:t>
            </a:r>
            <a:r>
              <a:rPr lang="en-US" sz="2400" dirty="0">
                <a:latin typeface="Times New Roman" panose="02020603050405020304" pitchFamily="18" charset="0"/>
                <a:cs typeface="Times New Roman" panose="02020603050405020304" pitchFamily="18" charset="0"/>
              </a:rPr>
              <a:t>Provides scalable data storage and processing, supporting real-time analytics and advanced grid </a:t>
            </a:r>
            <a:r>
              <a:rPr lang="en-US" sz="2400" dirty="0" smtClean="0">
                <a:latin typeface="Times New Roman" panose="02020603050405020304" pitchFamily="18" charset="0"/>
                <a:cs typeface="Times New Roman" panose="02020603050405020304" pitchFamily="18" charset="0"/>
              </a:rPr>
              <a:t>applications.</a:t>
            </a:r>
          </a:p>
          <a:p>
            <a:pPr marL="457200" indent="-457200">
              <a:buFont typeface="+mj-lt"/>
              <a:buAutoNum type="arabicPeriod"/>
            </a:pPr>
            <a:r>
              <a:rPr lang="en-US" sz="2400" b="1" dirty="0" smtClean="0">
                <a:latin typeface="Times New Roman" panose="02020603050405020304" pitchFamily="18" charset="0"/>
                <a:cs typeface="Times New Roman" panose="02020603050405020304" pitchFamily="18" charset="0"/>
              </a:rPr>
              <a:t>Energy </a:t>
            </a:r>
            <a:r>
              <a:rPr lang="en-US" sz="2400" b="1" dirty="0">
                <a:latin typeface="Times New Roman" panose="02020603050405020304" pitchFamily="18" charset="0"/>
                <a:cs typeface="Times New Roman" panose="02020603050405020304" pitchFamily="18" charset="0"/>
              </a:rPr>
              <a:t>Management Systems (EMS): </a:t>
            </a:r>
            <a:r>
              <a:rPr lang="en-US" sz="2400" dirty="0">
                <a:latin typeface="Times New Roman" panose="02020603050405020304" pitchFamily="18" charset="0"/>
                <a:cs typeface="Times New Roman" panose="02020603050405020304" pitchFamily="18" charset="0"/>
              </a:rPr>
              <a:t>Monitors and controls grid operations, ensuring reliability and efficient energy distribution.</a:t>
            </a:r>
          </a:p>
          <a:p>
            <a:pPr marL="0" indent="0">
              <a:buNone/>
            </a:pPr>
            <a:endParaRPr lang="en-US" sz="23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40088608"/>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Office Theme">
  <a:themeElements>
    <a:clrScheme name="Custom 203">
      <a:dk1>
        <a:sysClr val="windowText" lastClr="000000"/>
      </a:dk1>
      <a:lt1>
        <a:srgbClr val="FFFFFF"/>
      </a:lt1>
      <a:dk2>
        <a:srgbClr val="000000"/>
      </a:dk2>
      <a:lt2>
        <a:srgbClr val="FFFFFF"/>
      </a:lt2>
      <a:accent1>
        <a:srgbClr val="82DF98"/>
      </a:accent1>
      <a:accent2>
        <a:srgbClr val="6BA7F8"/>
      </a:accent2>
      <a:accent3>
        <a:srgbClr val="C3DBFC"/>
      </a:accent3>
      <a:accent4>
        <a:srgbClr val="0A2793"/>
      </a:accent4>
      <a:accent5>
        <a:srgbClr val="C0E8FD"/>
      </a:accent5>
      <a:accent6>
        <a:srgbClr val="6097E1"/>
      </a:accent6>
      <a:hlink>
        <a:srgbClr val="0B6DEF"/>
      </a:hlink>
      <a:folHlink>
        <a:srgbClr val="237DF5"/>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3292</TotalTime>
  <Words>727</Words>
  <Application>Microsoft Office PowerPoint</Application>
  <PresentationFormat>On-screen Show (4:3)</PresentationFormat>
  <Paragraphs>92</Paragraphs>
  <Slides>13</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Times New Roman</vt:lpstr>
      <vt:lpstr>Office Theme</vt:lpstr>
      <vt:lpstr>PowerPoint Presentation</vt:lpstr>
      <vt:lpstr>INTRODUCTION</vt:lpstr>
      <vt:lpstr>Optimizing Energy Generation</vt:lpstr>
      <vt:lpstr> Optimizing Energy Distribution:</vt:lpstr>
      <vt:lpstr>Optimizing Energy Consumption</vt:lpstr>
      <vt:lpstr>SIGNIFICANCE OF ENERGY GRID OPTIMIZATION</vt:lpstr>
      <vt:lpstr>SMART GRIDS</vt:lpstr>
      <vt:lpstr>Challenges And Opportunities</vt:lpstr>
      <vt:lpstr>Key Technologies, Tools, and Methodologies</vt:lpstr>
      <vt:lpstr>Case Study :Germany’s Energy Transition (Energiewende) </vt:lpstr>
      <vt:lpstr>Case Study 2: Duke Energy’s Grid Modernization</vt:lpstr>
      <vt:lpstr>Case Study 3: Enel’s Smart Grid Solutions</vt:lpstr>
      <vt:lpstr>Future Trends and Advancements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Circuit city PowerPoint Presentation</dc:title>
  <dc:creator>jontypearce</dc:creator>
  <cp:lastModifiedBy>1030G4</cp:lastModifiedBy>
  <cp:revision>54</cp:revision>
  <dcterms:created xsi:type="dcterms:W3CDTF">2011-07-11T11:56:50Z</dcterms:created>
  <dcterms:modified xsi:type="dcterms:W3CDTF">2025-03-28T01:16:34Z</dcterms:modified>
</cp:coreProperties>
</file>