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4" r:id="rId3"/>
    <p:sldId id="296" r:id="rId4"/>
    <p:sldId id="295" r:id="rId5"/>
    <p:sldId id="297" r:id="rId6"/>
    <p:sldId id="257" r:id="rId7"/>
    <p:sldId id="258" r:id="rId8"/>
    <p:sldId id="299" r:id="rId9"/>
    <p:sldId id="259" r:id="rId10"/>
    <p:sldId id="260" r:id="rId11"/>
    <p:sldId id="261" r:id="rId12"/>
    <p:sldId id="298" r:id="rId13"/>
    <p:sldId id="262" r:id="rId14"/>
    <p:sldId id="263" r:id="rId15"/>
    <p:sldId id="264" r:id="rId16"/>
    <p:sldId id="265" r:id="rId17"/>
    <p:sldId id="277" r:id="rId18"/>
    <p:sldId id="288" r:id="rId19"/>
    <p:sldId id="283" r:id="rId20"/>
    <p:sldId id="285" r:id="rId21"/>
    <p:sldId id="284" r:id="rId22"/>
    <p:sldId id="289" r:id="rId23"/>
    <p:sldId id="290" r:id="rId24"/>
    <p:sldId id="287" r:id="rId25"/>
    <p:sldId id="278" r:id="rId26"/>
    <p:sldId id="291" r:id="rId27"/>
    <p:sldId id="292" r:id="rId28"/>
    <p:sldId id="293" r:id="rId29"/>
    <p:sldId id="279" r:id="rId30"/>
    <p:sldId id="280" r:id="rId31"/>
    <p:sldId id="281" r:id="rId32"/>
    <p:sldId id="282" r:id="rId33"/>
    <p:sldId id="266" r:id="rId34"/>
    <p:sldId id="267" r:id="rId35"/>
    <p:sldId id="268" r:id="rId36"/>
    <p:sldId id="269" r:id="rId37"/>
    <p:sldId id="270" r:id="rId38"/>
    <p:sldId id="274" r:id="rId39"/>
    <p:sldId id="275" r:id="rId40"/>
    <p:sldId id="273" r:id="rId41"/>
    <p:sldId id="27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75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6"/>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7"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4"/>
            <a:ext cx="7766937"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DFF753-20C5-4FE7-869F-A0FC89B395C4}"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3056E-B882-4728-852A-23D3CF4727CE}" type="slidenum">
              <a:rPr lang="en-US" smtClean="0"/>
              <a:pPr/>
              <a:t>‹#›</a:t>
            </a:fld>
            <a:endParaRPr lang="en-US"/>
          </a:p>
        </p:txBody>
      </p:sp>
    </p:spTree>
    <p:extLst>
      <p:ext uri="{BB962C8B-B14F-4D97-AF65-F5344CB8AC3E}">
        <p14:creationId xmlns:p14="http://schemas.microsoft.com/office/powerpoint/2010/main" val="231717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FF753-20C5-4FE7-869F-A0FC89B395C4}"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3056E-B882-4728-852A-23D3CF4727CE}" type="slidenum">
              <a:rPr lang="en-US" smtClean="0"/>
              <a:pPr/>
              <a:t>‹#›</a:t>
            </a:fld>
            <a:endParaRPr lang="en-US"/>
          </a:p>
        </p:txBody>
      </p:sp>
    </p:spTree>
    <p:extLst>
      <p:ext uri="{BB962C8B-B14F-4D97-AF65-F5344CB8AC3E}">
        <p14:creationId xmlns:p14="http://schemas.microsoft.com/office/powerpoint/2010/main" val="268312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40" y="3632201"/>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FF753-20C5-4FE7-869F-A0FC89B395C4}"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3056E-B882-4728-852A-23D3CF4727CE}"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2"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25815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FF753-20C5-4FE7-869F-A0FC89B395C4}"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3056E-B882-4728-852A-23D3CF4727CE}" type="slidenum">
              <a:rPr lang="en-US" smtClean="0"/>
              <a:pPr/>
              <a:t>‹#›</a:t>
            </a:fld>
            <a:endParaRPr lang="en-US"/>
          </a:p>
        </p:txBody>
      </p:sp>
    </p:spTree>
    <p:extLst>
      <p:ext uri="{BB962C8B-B14F-4D97-AF65-F5344CB8AC3E}">
        <p14:creationId xmlns:p14="http://schemas.microsoft.com/office/powerpoint/2010/main" val="60124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4" y="4013201"/>
            <a:ext cx="8596668"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FF753-20C5-4FE7-869F-A0FC89B395C4}"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3056E-B882-4728-852A-23D3CF4727CE}"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2"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152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4" y="4013201"/>
            <a:ext cx="8596668"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FF753-20C5-4FE7-869F-A0FC89B395C4}"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3056E-B882-4728-852A-23D3CF4727CE}" type="slidenum">
              <a:rPr lang="en-US" smtClean="0"/>
              <a:pPr/>
              <a:t>‹#›</a:t>
            </a:fld>
            <a:endParaRPr lang="en-US"/>
          </a:p>
        </p:txBody>
      </p:sp>
    </p:spTree>
    <p:extLst>
      <p:ext uri="{BB962C8B-B14F-4D97-AF65-F5344CB8AC3E}">
        <p14:creationId xmlns:p14="http://schemas.microsoft.com/office/powerpoint/2010/main" val="3041861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DFF753-20C5-4FE7-869F-A0FC89B395C4}"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3056E-B882-4728-852A-23D3CF4727CE}" type="slidenum">
              <a:rPr lang="en-US" smtClean="0"/>
              <a:pPr/>
              <a:t>‹#›</a:t>
            </a:fld>
            <a:endParaRPr lang="en-US"/>
          </a:p>
        </p:txBody>
      </p:sp>
    </p:spTree>
    <p:extLst>
      <p:ext uri="{BB962C8B-B14F-4D97-AF65-F5344CB8AC3E}">
        <p14:creationId xmlns:p14="http://schemas.microsoft.com/office/powerpoint/2010/main" val="334397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600"/>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49"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DFF753-20C5-4FE7-869F-A0FC89B395C4}"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3056E-B882-4728-852A-23D3CF4727CE}" type="slidenum">
              <a:rPr lang="en-US" smtClean="0"/>
              <a:pPr/>
              <a:t>‹#›</a:t>
            </a:fld>
            <a:endParaRPr lang="en-US"/>
          </a:p>
        </p:txBody>
      </p:sp>
    </p:spTree>
    <p:extLst>
      <p:ext uri="{BB962C8B-B14F-4D97-AF65-F5344CB8AC3E}">
        <p14:creationId xmlns:p14="http://schemas.microsoft.com/office/powerpoint/2010/main" val="367906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DFF753-20C5-4FE7-869F-A0FC89B395C4}"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3056E-B882-4728-852A-23D3CF4727CE}" type="slidenum">
              <a:rPr lang="en-US" smtClean="0"/>
              <a:pPr/>
              <a:t>‹#›</a:t>
            </a:fld>
            <a:endParaRPr lang="en-US"/>
          </a:p>
        </p:txBody>
      </p:sp>
    </p:spTree>
    <p:extLst>
      <p:ext uri="{BB962C8B-B14F-4D97-AF65-F5344CB8AC3E}">
        <p14:creationId xmlns:p14="http://schemas.microsoft.com/office/powerpoint/2010/main" val="2186333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8"/>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FF753-20C5-4FE7-869F-A0FC89B395C4}"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3056E-B882-4728-852A-23D3CF4727CE}" type="slidenum">
              <a:rPr lang="en-US" smtClean="0"/>
              <a:pPr/>
              <a:t>‹#›</a:t>
            </a:fld>
            <a:endParaRPr lang="en-US"/>
          </a:p>
        </p:txBody>
      </p:sp>
    </p:spTree>
    <p:extLst>
      <p:ext uri="{BB962C8B-B14F-4D97-AF65-F5344CB8AC3E}">
        <p14:creationId xmlns:p14="http://schemas.microsoft.com/office/powerpoint/2010/main" val="4068362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5" y="2160589"/>
            <a:ext cx="418403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1" y="2160590"/>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DFF753-20C5-4FE7-869F-A0FC89B395C4}" type="datetimeFigureOut">
              <a:rPr lang="en-US" smtClean="0"/>
              <a:pPr/>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3056E-B882-4728-852A-23D3CF4727CE}" type="slidenum">
              <a:rPr lang="en-US" smtClean="0"/>
              <a:pPr/>
              <a:t>‹#›</a:t>
            </a:fld>
            <a:endParaRPr lang="en-US"/>
          </a:p>
        </p:txBody>
      </p:sp>
    </p:spTree>
    <p:extLst>
      <p:ext uri="{BB962C8B-B14F-4D97-AF65-F5344CB8AC3E}">
        <p14:creationId xmlns:p14="http://schemas.microsoft.com/office/powerpoint/2010/main" val="354926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7"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7"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4"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8"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DFF753-20C5-4FE7-869F-A0FC89B395C4}" type="datetimeFigureOut">
              <a:rPr lang="en-US" smtClean="0"/>
              <a:pPr/>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03056E-B882-4728-852A-23D3CF4727CE}" type="slidenum">
              <a:rPr lang="en-US" smtClean="0"/>
              <a:pPr/>
              <a:t>‹#›</a:t>
            </a:fld>
            <a:endParaRPr lang="en-US"/>
          </a:p>
        </p:txBody>
      </p:sp>
    </p:spTree>
    <p:extLst>
      <p:ext uri="{BB962C8B-B14F-4D97-AF65-F5344CB8AC3E}">
        <p14:creationId xmlns:p14="http://schemas.microsoft.com/office/powerpoint/2010/main" val="127494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DFF753-20C5-4FE7-869F-A0FC89B395C4}" type="datetimeFigureOut">
              <a:rPr lang="en-US" smtClean="0"/>
              <a:pPr/>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03056E-B882-4728-852A-23D3CF4727CE}" type="slidenum">
              <a:rPr lang="en-US" smtClean="0"/>
              <a:pPr/>
              <a:t>‹#›</a:t>
            </a:fld>
            <a:endParaRPr lang="en-US"/>
          </a:p>
        </p:txBody>
      </p:sp>
    </p:spTree>
    <p:extLst>
      <p:ext uri="{BB962C8B-B14F-4D97-AF65-F5344CB8AC3E}">
        <p14:creationId xmlns:p14="http://schemas.microsoft.com/office/powerpoint/2010/main" val="207083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DFF753-20C5-4FE7-869F-A0FC89B395C4}" type="datetimeFigureOut">
              <a:rPr lang="en-US" smtClean="0"/>
              <a:pPr/>
              <a:t>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03056E-B882-4728-852A-23D3CF4727CE}" type="slidenum">
              <a:rPr lang="en-US" smtClean="0"/>
              <a:pPr/>
              <a:t>‹#›</a:t>
            </a:fld>
            <a:endParaRPr lang="en-US"/>
          </a:p>
        </p:txBody>
      </p:sp>
    </p:spTree>
    <p:extLst>
      <p:ext uri="{BB962C8B-B14F-4D97-AF65-F5344CB8AC3E}">
        <p14:creationId xmlns:p14="http://schemas.microsoft.com/office/powerpoint/2010/main" val="3164688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3"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3" y="514925"/>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3"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DFF753-20C5-4FE7-869F-A0FC89B395C4}" type="datetimeFigureOut">
              <a:rPr lang="en-US" smtClean="0"/>
              <a:pPr/>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3056E-B882-4728-852A-23D3CF4727CE}" type="slidenum">
              <a:rPr lang="en-US" smtClean="0"/>
              <a:pPr/>
              <a:t>‹#›</a:t>
            </a:fld>
            <a:endParaRPr lang="en-US"/>
          </a:p>
        </p:txBody>
      </p:sp>
    </p:spTree>
    <p:extLst>
      <p:ext uri="{BB962C8B-B14F-4D97-AF65-F5344CB8AC3E}">
        <p14:creationId xmlns:p14="http://schemas.microsoft.com/office/powerpoint/2010/main" val="267877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6"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6"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DFF753-20C5-4FE7-869F-A0FC89B395C4}" type="datetimeFigureOut">
              <a:rPr lang="en-US" smtClean="0"/>
              <a:pPr/>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3056E-B882-4728-852A-23D3CF4727CE}" type="slidenum">
              <a:rPr lang="en-US" smtClean="0"/>
              <a:pPr/>
              <a:t>‹#›</a:t>
            </a:fld>
            <a:endParaRPr lang="en-US"/>
          </a:p>
        </p:txBody>
      </p:sp>
    </p:spTree>
    <p:extLst>
      <p:ext uri="{BB962C8B-B14F-4D97-AF65-F5344CB8AC3E}">
        <p14:creationId xmlns:p14="http://schemas.microsoft.com/office/powerpoint/2010/main" val="174027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6"/>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90"/>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2" y="6041363"/>
            <a:ext cx="91194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DFF753-20C5-4FE7-869F-A0FC89B395C4}" type="datetimeFigureOut">
              <a:rPr lang="en-US" smtClean="0"/>
              <a:pPr/>
              <a:t>2/26/2021</a:t>
            </a:fld>
            <a:endParaRPr lang="en-US"/>
          </a:p>
        </p:txBody>
      </p:sp>
      <p:sp>
        <p:nvSpPr>
          <p:cNvPr id="5" name="Footer Placeholder 4"/>
          <p:cNvSpPr>
            <a:spLocks noGrp="1"/>
          </p:cNvSpPr>
          <p:nvPr>
            <p:ph type="ftr" sz="quarter" idx="3"/>
          </p:nvPr>
        </p:nvSpPr>
        <p:spPr>
          <a:xfrm>
            <a:off x="677334" y="6041363"/>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3"/>
            <a:ext cx="683339" cy="365125"/>
          </a:xfrm>
          <a:prstGeom prst="rect">
            <a:avLst/>
          </a:prstGeom>
        </p:spPr>
        <p:txBody>
          <a:bodyPr vert="horz" lIns="91440" tIns="45720" rIns="91440" bIns="45720" rtlCol="0" anchor="ctr"/>
          <a:lstStyle>
            <a:lvl1pPr algn="r">
              <a:defRPr sz="900">
                <a:solidFill>
                  <a:schemeClr val="accent1"/>
                </a:solidFill>
              </a:defRPr>
            </a:lvl1pPr>
          </a:lstStyle>
          <a:p>
            <a:fld id="{AE03056E-B882-4728-852A-23D3CF4727CE}" type="slidenum">
              <a:rPr lang="en-US" smtClean="0"/>
              <a:pPr/>
              <a:t>‹#›</a:t>
            </a:fld>
            <a:endParaRPr lang="en-US"/>
          </a:p>
        </p:txBody>
      </p:sp>
    </p:spTree>
    <p:extLst>
      <p:ext uri="{BB962C8B-B14F-4D97-AF65-F5344CB8AC3E}">
        <p14:creationId xmlns:p14="http://schemas.microsoft.com/office/powerpoint/2010/main" val="29750378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199012"/>
            <a:ext cx="7766937" cy="1646302"/>
          </a:xfrm>
        </p:spPr>
        <p:txBody>
          <a:bodyPr/>
          <a:lstStyle/>
          <a:p>
            <a:r>
              <a:rPr lang="en-US" sz="6600" dirty="0" smtClean="0"/>
              <a:t>FACULTY OF </a:t>
            </a:r>
            <a:r>
              <a:rPr lang="en-US" sz="6600" dirty="0" smtClean="0"/>
              <a:t>COMPUTING AND INFORMATION SYSTEMS</a:t>
            </a:r>
            <a:endParaRPr lang="en-US" sz="6600" dirty="0"/>
          </a:p>
        </p:txBody>
      </p:sp>
      <p:sp>
        <p:nvSpPr>
          <p:cNvPr id="3" name="Subtitle 2"/>
          <p:cNvSpPr>
            <a:spLocks noGrp="1"/>
          </p:cNvSpPr>
          <p:nvPr>
            <p:ph type="subTitle" idx="1"/>
          </p:nvPr>
        </p:nvSpPr>
        <p:spPr>
          <a:xfrm>
            <a:off x="1507067" y="4980224"/>
            <a:ext cx="7766937" cy="1096899"/>
          </a:xfrm>
        </p:spPr>
        <p:txBody>
          <a:bodyPr>
            <a:normAutofit/>
          </a:bodyPr>
          <a:lstStyle/>
          <a:p>
            <a:r>
              <a:rPr lang="en-US" sz="2800" dirty="0" smtClean="0"/>
              <a:t>FINAL PROJECT GUIDE</a:t>
            </a:r>
            <a:endParaRPr lang="en-US" sz="2800" dirty="0"/>
          </a:p>
        </p:txBody>
      </p:sp>
    </p:spTree>
    <p:extLst>
      <p:ext uri="{BB962C8B-B14F-4D97-AF65-F5344CB8AC3E}">
        <p14:creationId xmlns:p14="http://schemas.microsoft.com/office/powerpoint/2010/main" val="3863131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Aim &amp; Objectives</a:t>
            </a:r>
            <a:endParaRPr lang="en-US" dirty="0"/>
          </a:p>
        </p:txBody>
      </p:sp>
      <p:sp>
        <p:nvSpPr>
          <p:cNvPr id="3" name="Content Placeholder 2"/>
          <p:cNvSpPr>
            <a:spLocks noGrp="1"/>
          </p:cNvSpPr>
          <p:nvPr>
            <p:ph idx="1"/>
          </p:nvPr>
        </p:nvSpPr>
        <p:spPr/>
        <p:txBody>
          <a:bodyPr>
            <a:normAutofit/>
          </a:bodyPr>
          <a:lstStyle/>
          <a:p>
            <a:r>
              <a:rPr lang="en-GB" sz="2800" dirty="0"/>
              <a:t>These need to be deduced from the problem statement</a:t>
            </a:r>
            <a:r>
              <a:rPr lang="en-GB" sz="2800" dirty="0" smtClean="0"/>
              <a:t>.</a:t>
            </a:r>
          </a:p>
          <a:p>
            <a:r>
              <a:rPr lang="en-GB" sz="2800" dirty="0"/>
              <a:t>Objectives of the research define how the aims are going to be realised. </a:t>
            </a:r>
            <a:endParaRPr lang="en-GB" sz="2800" dirty="0" smtClean="0"/>
          </a:p>
          <a:p>
            <a:r>
              <a:rPr lang="en-GB" sz="2800" dirty="0" smtClean="0"/>
              <a:t>In  Informatics, Computer </a:t>
            </a:r>
            <a:r>
              <a:rPr lang="en-GB" sz="2800" dirty="0"/>
              <a:t>Science and related disciplines they define what experimental results, </a:t>
            </a:r>
            <a:r>
              <a:rPr lang="en-GB" sz="2800" dirty="0" smtClean="0"/>
              <a:t>programs and that </a:t>
            </a:r>
            <a:r>
              <a:rPr lang="en-GB" sz="2800" dirty="0"/>
              <a:t>might be used to satisfy the aims.</a:t>
            </a:r>
            <a:endParaRPr lang="en-US" sz="2800" dirty="0"/>
          </a:p>
        </p:txBody>
      </p:sp>
    </p:spTree>
    <p:extLst>
      <p:ext uri="{BB962C8B-B14F-4D97-AF65-F5344CB8AC3E}">
        <p14:creationId xmlns:p14="http://schemas.microsoft.com/office/powerpoint/2010/main" val="2872521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Significance of the Study</a:t>
            </a:r>
            <a:endParaRPr lang="en-US" dirty="0"/>
          </a:p>
        </p:txBody>
      </p:sp>
      <p:sp>
        <p:nvSpPr>
          <p:cNvPr id="3" name="Content Placeholder 2"/>
          <p:cNvSpPr>
            <a:spLocks noGrp="1"/>
          </p:cNvSpPr>
          <p:nvPr>
            <p:ph idx="1"/>
          </p:nvPr>
        </p:nvSpPr>
        <p:spPr/>
        <p:txBody>
          <a:bodyPr>
            <a:normAutofit/>
          </a:bodyPr>
          <a:lstStyle/>
          <a:p>
            <a:r>
              <a:rPr lang="en-GB" sz="3200" dirty="0" smtClean="0"/>
              <a:t>It </a:t>
            </a:r>
            <a:r>
              <a:rPr lang="en-GB" sz="3200" dirty="0"/>
              <a:t>is also necessary to specify </a:t>
            </a:r>
            <a:r>
              <a:rPr lang="en-GB" sz="3200" dirty="0" smtClean="0"/>
              <a:t>why your research </a:t>
            </a:r>
            <a:r>
              <a:rPr lang="en-GB" sz="3200" dirty="0"/>
              <a:t>is important and what new insights may be found.  </a:t>
            </a:r>
            <a:endParaRPr lang="en-GB" sz="3200" dirty="0" smtClean="0"/>
          </a:p>
          <a:p>
            <a:r>
              <a:rPr lang="en-GB" sz="3200" dirty="0" smtClean="0"/>
              <a:t>What </a:t>
            </a:r>
            <a:r>
              <a:rPr lang="en-GB" sz="3200" dirty="0"/>
              <a:t>would be its net contribution to the body of knowledge in the field, and/or towards solving the problems humanity at large?</a:t>
            </a:r>
            <a:endParaRPr lang="en-US" sz="3200" dirty="0"/>
          </a:p>
        </p:txBody>
      </p:sp>
    </p:spTree>
    <p:extLst>
      <p:ext uri="{BB962C8B-B14F-4D97-AF65-F5344CB8AC3E}">
        <p14:creationId xmlns:p14="http://schemas.microsoft.com/office/powerpoint/2010/main" val="3882628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Scope And Limitation Of The Research Work</a:t>
            </a:r>
            <a:endParaRPr lang="en-US" dirty="0"/>
          </a:p>
        </p:txBody>
      </p:sp>
      <p:sp>
        <p:nvSpPr>
          <p:cNvPr id="3" name="Content Placeholder 2"/>
          <p:cNvSpPr>
            <a:spLocks noGrp="1"/>
          </p:cNvSpPr>
          <p:nvPr>
            <p:ph idx="1"/>
          </p:nvPr>
        </p:nvSpPr>
        <p:spPr>
          <a:xfrm>
            <a:off x="677333" y="2160590"/>
            <a:ext cx="8937721" cy="3880773"/>
          </a:xfrm>
        </p:spPr>
        <p:txBody>
          <a:bodyPr>
            <a:normAutofit/>
          </a:bodyPr>
          <a:lstStyle/>
          <a:p>
            <a:r>
              <a:rPr lang="en-GB" sz="2400" dirty="0" smtClean="0"/>
              <a:t>State the areas your research will cover and/or not cover.</a:t>
            </a:r>
          </a:p>
          <a:p>
            <a:r>
              <a:rPr lang="en-GB" sz="2400" dirty="0" smtClean="0"/>
              <a:t>In other words, scoping a project means drawing boundaries around it, </a:t>
            </a:r>
          </a:p>
          <a:p>
            <a:r>
              <a:rPr lang="en-GB" sz="2400" dirty="0" smtClean="0"/>
              <a:t>So that everyone knows what will be done and what will not be done. </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Organization of the Study</a:t>
            </a:r>
            <a:endParaRPr lang="en-US" dirty="0"/>
          </a:p>
        </p:txBody>
      </p:sp>
      <p:sp>
        <p:nvSpPr>
          <p:cNvPr id="3" name="Content Placeholder 2"/>
          <p:cNvSpPr>
            <a:spLocks noGrp="1"/>
          </p:cNvSpPr>
          <p:nvPr>
            <p:ph idx="1"/>
          </p:nvPr>
        </p:nvSpPr>
        <p:spPr/>
        <p:txBody>
          <a:bodyPr>
            <a:normAutofit/>
          </a:bodyPr>
          <a:lstStyle/>
          <a:p>
            <a:r>
              <a:rPr lang="en-GB" sz="2800" dirty="0"/>
              <a:t>Research thesis also contain tentative chapter outline. </a:t>
            </a:r>
            <a:endParaRPr lang="en-GB" sz="2800" dirty="0" smtClean="0"/>
          </a:p>
          <a:p>
            <a:r>
              <a:rPr lang="en-GB" sz="2800" dirty="0" smtClean="0"/>
              <a:t>It </a:t>
            </a:r>
            <a:r>
              <a:rPr lang="en-GB" sz="2800" dirty="0"/>
              <a:t>indicates the number of chapters the thesis or dissertation is expected to be composed of. </a:t>
            </a:r>
            <a:endParaRPr lang="en-GB" sz="2800" dirty="0" smtClean="0"/>
          </a:p>
          <a:p>
            <a:r>
              <a:rPr lang="en-GB" sz="2800" dirty="0" smtClean="0"/>
              <a:t>It </a:t>
            </a:r>
            <a:r>
              <a:rPr lang="en-GB" sz="2800" dirty="0"/>
              <a:t>gives the tentative chapter headings with brief annotations of expected chapter content.</a:t>
            </a:r>
            <a:endParaRPr lang="en-US" sz="2800" dirty="0"/>
          </a:p>
        </p:txBody>
      </p:sp>
    </p:spTree>
    <p:extLst>
      <p:ext uri="{BB962C8B-B14F-4D97-AF65-F5344CB8AC3E}">
        <p14:creationId xmlns:p14="http://schemas.microsoft.com/office/powerpoint/2010/main" val="4208845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b="1" dirty="0"/>
              <a:t>CHAPTER TWO</a:t>
            </a:r>
            <a:r>
              <a:rPr lang="en-US" dirty="0"/>
              <a:t/>
            </a:r>
            <a:br>
              <a:rPr lang="en-US" dirty="0"/>
            </a:br>
            <a:r>
              <a:rPr lang="en-GB" b="1" dirty="0"/>
              <a:t> LITERATURE REVIEW</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1400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GB" b="1" dirty="0"/>
              <a:t> LITERATURE REVIEW</a:t>
            </a:r>
            <a:r>
              <a:rPr lang="en-US" dirty="0"/>
              <a:t/>
            </a:r>
            <a:br>
              <a:rPr lang="en-US" dirty="0"/>
            </a:br>
            <a:endParaRPr lang="en-US" dirty="0"/>
          </a:p>
        </p:txBody>
      </p:sp>
      <p:sp>
        <p:nvSpPr>
          <p:cNvPr id="3" name="Content Placeholder 2"/>
          <p:cNvSpPr>
            <a:spLocks noGrp="1"/>
          </p:cNvSpPr>
          <p:nvPr>
            <p:ph idx="1"/>
          </p:nvPr>
        </p:nvSpPr>
        <p:spPr>
          <a:xfrm>
            <a:off x="677335" y="2155274"/>
            <a:ext cx="9399726" cy="4702726"/>
          </a:xfrm>
        </p:spPr>
        <p:txBody>
          <a:bodyPr>
            <a:normAutofit/>
          </a:bodyPr>
          <a:lstStyle/>
          <a:p>
            <a:r>
              <a:rPr lang="en-GB" sz="2800" dirty="0"/>
              <a:t>Literature review is a well-organized critical appreciation of </a:t>
            </a:r>
            <a:r>
              <a:rPr lang="en-GB" sz="2800" b="1" dirty="0" smtClean="0"/>
              <a:t>relevant</a:t>
            </a:r>
            <a:r>
              <a:rPr lang="en-GB" sz="2800" dirty="0" smtClean="0"/>
              <a:t> </a:t>
            </a:r>
            <a:r>
              <a:rPr lang="en-GB" sz="2800" dirty="0"/>
              <a:t>literature </a:t>
            </a:r>
            <a:r>
              <a:rPr lang="en-GB" sz="2800" b="1" dirty="0" smtClean="0"/>
              <a:t>related</a:t>
            </a:r>
            <a:r>
              <a:rPr lang="en-GB" sz="2800" dirty="0" smtClean="0"/>
              <a:t> to the your research. </a:t>
            </a:r>
          </a:p>
          <a:p>
            <a:r>
              <a:rPr lang="en-GB" sz="2800" dirty="0" smtClean="0"/>
              <a:t>The </a:t>
            </a:r>
            <a:r>
              <a:rPr lang="en-GB" sz="2800" dirty="0"/>
              <a:t>student should show whether other researchers have studied the same or similar problems before, from what perspectives have these studies been conducted, and whether these researches have been </a:t>
            </a:r>
            <a:r>
              <a:rPr lang="en-GB" sz="2800" dirty="0" smtClean="0"/>
              <a:t>adequate</a:t>
            </a:r>
            <a:r>
              <a:rPr lang="en-GB" sz="2800" dirty="0"/>
              <a:t>.    </a:t>
            </a:r>
            <a:endParaRPr lang="en-GB" sz="2800" dirty="0" smtClean="0"/>
          </a:p>
          <a:p>
            <a:endParaRPr lang="en-US" sz="2800" dirty="0"/>
          </a:p>
        </p:txBody>
      </p:sp>
    </p:spTree>
    <p:extLst>
      <p:ext uri="{BB962C8B-B14F-4D97-AF65-F5344CB8AC3E}">
        <p14:creationId xmlns:p14="http://schemas.microsoft.com/office/powerpoint/2010/main" val="2792369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rmAutofit/>
          </a:bodyPr>
          <a:lstStyle/>
          <a:p>
            <a:r>
              <a:rPr lang="en-GB" sz="2800" dirty="0" smtClean="0"/>
              <a:t>Essentially, this part of your thesis document will form the bulk of your citations [Refer to part two for the Harvard referencing system guide].</a:t>
            </a:r>
          </a:p>
          <a:p>
            <a:r>
              <a:rPr lang="en-GB" sz="2800" dirty="0"/>
              <a:t>The literature review should reference only publicly available material. </a:t>
            </a:r>
            <a:endParaRPr lang="en-GB" sz="2800" dirty="0" smtClean="0"/>
          </a:p>
          <a:p>
            <a:r>
              <a:rPr lang="en-GB" sz="2800" dirty="0" smtClean="0"/>
              <a:t>The </a:t>
            </a:r>
            <a:r>
              <a:rPr lang="en-GB" sz="2800" dirty="0"/>
              <a:t>purpose of this section is to illuminate the area of research not to reference “magic documents” that are impossible to find. </a:t>
            </a:r>
            <a:endParaRPr lang="en-US" sz="2800" dirty="0"/>
          </a:p>
          <a:p>
            <a:endParaRPr lang="en-US" sz="2800" dirty="0"/>
          </a:p>
        </p:txBody>
      </p:sp>
    </p:spTree>
    <p:extLst>
      <p:ext uri="{BB962C8B-B14F-4D97-AF65-F5344CB8AC3E}">
        <p14:creationId xmlns:p14="http://schemas.microsoft.com/office/powerpoint/2010/main" val="2319760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smtClean="0"/>
              <a:t>Chapter Three: System Specification and Design</a:t>
            </a:r>
            <a:r>
              <a:rPr lang="en-US" sz="4000" dirty="0" smtClean="0"/>
              <a:t/>
            </a:r>
            <a:br>
              <a:rPr lang="en-US" sz="4000" dirty="0" smtClean="0"/>
            </a:br>
            <a:endParaRPr lang="en-US" sz="4000" dirty="0"/>
          </a:p>
        </p:txBody>
      </p:sp>
      <p:sp>
        <p:nvSpPr>
          <p:cNvPr id="3" name="Content Placeholder 2"/>
          <p:cNvSpPr>
            <a:spLocks noGrp="1"/>
          </p:cNvSpPr>
          <p:nvPr>
            <p:ph idx="1"/>
          </p:nvPr>
        </p:nvSpPr>
        <p:spPr/>
        <p:txBody>
          <a:bodyPr>
            <a:normAutofit/>
          </a:bodyPr>
          <a:lstStyle/>
          <a:p>
            <a:r>
              <a:rPr lang="en-GB" sz="2400" b="1" dirty="0" smtClean="0"/>
              <a:t>3.1 Software development methodology </a:t>
            </a:r>
          </a:p>
          <a:p>
            <a:r>
              <a:rPr lang="en-GB" sz="2400" b="1" dirty="0" smtClean="0"/>
              <a:t>3.2 Functional Requirement</a:t>
            </a:r>
          </a:p>
          <a:p>
            <a:r>
              <a:rPr lang="en-GB" sz="2400" b="1" dirty="0" smtClean="0"/>
              <a:t>3.3 Non Functional Requirements</a:t>
            </a:r>
            <a:endParaRPr lang="en-US" sz="2400" dirty="0" smtClean="0"/>
          </a:p>
          <a:p>
            <a:r>
              <a:rPr lang="en-GB" sz="2400" b="1" dirty="0" smtClean="0"/>
              <a:t>3.4 Use Cases</a:t>
            </a:r>
            <a:endParaRPr lang="en-US" sz="2400" dirty="0" smtClean="0"/>
          </a:p>
          <a:p>
            <a:r>
              <a:rPr lang="en-GB" sz="2400" b="1" dirty="0" smtClean="0"/>
              <a:t>3.5 System Architectural Design</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b="1" dirty="0" smtClean="0"/>
              <a:t>3.1 Software development methodology </a:t>
            </a:r>
            <a:br>
              <a:rPr lang="en-GB" b="1" dirty="0" smtClean="0"/>
            </a:br>
            <a:endParaRPr lang="en-US" dirty="0"/>
          </a:p>
        </p:txBody>
      </p:sp>
      <p:sp>
        <p:nvSpPr>
          <p:cNvPr id="3" name="Content Placeholder 2"/>
          <p:cNvSpPr>
            <a:spLocks noGrp="1"/>
          </p:cNvSpPr>
          <p:nvPr>
            <p:ph idx="1"/>
          </p:nvPr>
        </p:nvSpPr>
        <p:spPr>
          <a:xfrm>
            <a:off x="677333" y="2160590"/>
            <a:ext cx="9422631" cy="3880773"/>
          </a:xfrm>
        </p:spPr>
        <p:txBody>
          <a:bodyPr>
            <a:noAutofit/>
          </a:bodyPr>
          <a:lstStyle/>
          <a:p>
            <a:r>
              <a:rPr lang="en-GB" sz="2400" dirty="0" smtClean="0"/>
              <a:t>A software / system development methodology is a framework that is used to structure, plan, and control the process of developing an information system. </a:t>
            </a:r>
          </a:p>
          <a:p>
            <a:r>
              <a:rPr lang="en-GB" sz="2400" dirty="0" smtClean="0"/>
              <a:t>Common methodologies include waterfall, prototyping, incremental development, spiral development, rapid application development, and extreme programming.</a:t>
            </a:r>
            <a:endParaRPr lang="en-US" sz="2400" dirty="0" smtClean="0"/>
          </a:p>
          <a:p>
            <a:r>
              <a:rPr lang="en-GB" sz="2400" dirty="0" smtClean="0"/>
              <a:t>This section should explain your choice of software development methodology highlighting reasons for the choice and how the methodology was used to achieve the set research objectives.</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3.2 Functional Requirements</a:t>
            </a:r>
            <a:endParaRPr lang="en-US" dirty="0"/>
          </a:p>
        </p:txBody>
      </p:sp>
      <p:sp>
        <p:nvSpPr>
          <p:cNvPr id="3" name="Content Placeholder 2"/>
          <p:cNvSpPr>
            <a:spLocks noGrp="1"/>
          </p:cNvSpPr>
          <p:nvPr>
            <p:ph idx="1"/>
          </p:nvPr>
        </p:nvSpPr>
        <p:spPr>
          <a:xfrm>
            <a:off x="677333" y="1898074"/>
            <a:ext cx="8702194" cy="4143289"/>
          </a:xfrm>
        </p:spPr>
        <p:txBody>
          <a:bodyPr>
            <a:noAutofit/>
          </a:bodyPr>
          <a:lstStyle/>
          <a:p>
            <a:pPr>
              <a:buNone/>
            </a:pPr>
            <a:r>
              <a:rPr lang="en-GB" sz="2200" dirty="0" smtClean="0"/>
              <a:t>Functional requirements define a function of a system or its component. A function is described as a set of inputs, the behaviour, and outputs.</a:t>
            </a:r>
          </a:p>
          <a:p>
            <a:pPr>
              <a:buNone/>
            </a:pPr>
            <a:r>
              <a:rPr lang="en-US" sz="2200" dirty="0" smtClean="0"/>
              <a:t>In developing the web application for the auto car shop, the functional requirements include:</a:t>
            </a:r>
          </a:p>
          <a:p>
            <a:r>
              <a:rPr lang="en-US" sz="2200" dirty="0" smtClean="0"/>
              <a:t>The web application shall accept  and process customer orders</a:t>
            </a:r>
          </a:p>
          <a:p>
            <a:r>
              <a:rPr lang="en-US" sz="2200" dirty="0" smtClean="0"/>
              <a:t>The web application shall produce a receipt detailing a customers’ purchase information and include name of customer, items purchased, cost of each item and total cost</a:t>
            </a:r>
          </a:p>
          <a:p>
            <a:r>
              <a:rPr lang="en-US" sz="2200" dirty="0" smtClean="0"/>
              <a:t>The web application shall be able to produce weekly, monthly and yearly reports about sales</a:t>
            </a:r>
          </a:p>
          <a:p>
            <a:endParaRPr lang="en-U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srcRect l="33492" t="14086" r="31259" b="10938"/>
          <a:stretch>
            <a:fillRect/>
          </a:stretch>
        </p:blipFill>
        <p:spPr bwMode="auto">
          <a:xfrm>
            <a:off x="3581833" y="235527"/>
            <a:ext cx="5437476" cy="64028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3.3 Non Functional Requirements</a:t>
            </a:r>
            <a:r>
              <a:rPr lang="en-US" dirty="0" smtClean="0"/>
              <a:t/>
            </a:r>
            <a:br>
              <a:rPr lang="en-US" dirty="0" smtClean="0"/>
            </a:br>
            <a:endParaRPr lang="en-US" dirty="0"/>
          </a:p>
        </p:txBody>
      </p:sp>
      <p:sp>
        <p:nvSpPr>
          <p:cNvPr id="3" name="Content Placeholder 2"/>
          <p:cNvSpPr>
            <a:spLocks noGrp="1"/>
          </p:cNvSpPr>
          <p:nvPr>
            <p:ph idx="1"/>
          </p:nvPr>
        </p:nvSpPr>
        <p:spPr>
          <a:xfrm>
            <a:off x="829733" y="1717244"/>
            <a:ext cx="9367211" cy="3880773"/>
          </a:xfrm>
        </p:spPr>
        <p:txBody>
          <a:bodyPr>
            <a:noAutofit/>
          </a:bodyPr>
          <a:lstStyle/>
          <a:p>
            <a:pPr>
              <a:buNone/>
            </a:pPr>
            <a:r>
              <a:rPr lang="en-GB" sz="2400" dirty="0" smtClean="0"/>
              <a:t>A non-functional requirement is a requirement that specifies criteria that can be used to judge the operation of a system, rather than specific behaviours.</a:t>
            </a:r>
          </a:p>
          <a:p>
            <a:pPr>
              <a:buNone/>
            </a:pPr>
            <a:r>
              <a:rPr lang="en-US" sz="2400" dirty="0" smtClean="0"/>
              <a:t>Some non-functional requirements for the auto shop application could include:</a:t>
            </a:r>
          </a:p>
          <a:p>
            <a:r>
              <a:rPr lang="en-US" sz="2400" dirty="0" smtClean="0"/>
              <a:t>The web application shall be easy to use by all employees including sales representatives and managers</a:t>
            </a:r>
          </a:p>
          <a:p>
            <a:r>
              <a:rPr lang="en-US" sz="2400" dirty="0" smtClean="0"/>
              <a:t>The web application shall be available in several languages</a:t>
            </a:r>
          </a:p>
          <a:p>
            <a:r>
              <a:rPr lang="en-US" sz="2400" dirty="0" smtClean="0"/>
              <a:t>The web application shall allow several sales to be made at the same time without downgrading performance</a:t>
            </a:r>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3.4 Use Cases</a:t>
            </a:r>
            <a:r>
              <a:rPr lang="en-US" dirty="0" smtClean="0"/>
              <a:t/>
            </a:r>
            <a:br>
              <a:rPr lang="en-US" dirty="0" smtClean="0"/>
            </a:br>
            <a:endParaRPr lang="en-US" dirty="0"/>
          </a:p>
        </p:txBody>
      </p:sp>
      <p:sp>
        <p:nvSpPr>
          <p:cNvPr id="3" name="Content Placeholder 2"/>
          <p:cNvSpPr>
            <a:spLocks noGrp="1"/>
          </p:cNvSpPr>
          <p:nvPr>
            <p:ph idx="1"/>
          </p:nvPr>
        </p:nvSpPr>
        <p:spPr>
          <a:xfrm>
            <a:off x="677335" y="1593273"/>
            <a:ext cx="3049540" cy="2175163"/>
          </a:xfrm>
        </p:spPr>
        <p:txBody>
          <a:bodyPr>
            <a:noAutofit/>
          </a:bodyPr>
          <a:lstStyle/>
          <a:p>
            <a:r>
              <a:rPr lang="en-GB" sz="2400" dirty="0" smtClean="0"/>
              <a:t>Each use case illustrates behavioural scenarios through one or more functional requirements.</a:t>
            </a:r>
            <a:endParaRPr lang="en-US" sz="2400" dirty="0" smtClean="0"/>
          </a:p>
          <a:p>
            <a:endParaRPr lang="en-US" sz="2400" dirty="0"/>
          </a:p>
        </p:txBody>
      </p:sp>
      <p:sp>
        <p:nvSpPr>
          <p:cNvPr id="3079" name="AutoShape 7" descr="How to use include in use case diagra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1" name="AutoShape 9" descr="How to use include in use case diagra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3" name="AutoShape 11" descr="How to use include in use case diagra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84" name="Picture 12"/>
          <p:cNvPicPr>
            <a:picLocks noChangeAspect="1" noChangeArrowheads="1"/>
          </p:cNvPicPr>
          <p:nvPr/>
        </p:nvPicPr>
        <p:blipFill>
          <a:blip r:embed="rId2"/>
          <a:srcRect/>
          <a:stretch>
            <a:fillRect/>
          </a:stretch>
        </p:blipFill>
        <p:spPr bwMode="auto">
          <a:xfrm>
            <a:off x="4045527" y="457200"/>
            <a:ext cx="6906052" cy="61929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b="1" dirty="0" smtClean="0"/>
              <a:t>Non Functional </a:t>
            </a:r>
            <a:r>
              <a:rPr lang="en-GB" b="1" dirty="0" err="1" smtClean="0"/>
              <a:t>vs</a:t>
            </a:r>
            <a:r>
              <a:rPr lang="en-GB" b="1" dirty="0" smtClean="0"/>
              <a:t> Functional Requirements</a:t>
            </a:r>
            <a:r>
              <a:rPr lang="en-US" dirty="0" smtClean="0"/>
              <a:t/>
            </a:r>
            <a:br>
              <a:rPr lang="en-US" dirty="0" smtClean="0"/>
            </a:br>
            <a:endParaRPr lang="en-US" dirty="0"/>
          </a:p>
        </p:txBody>
      </p:sp>
      <p:sp>
        <p:nvSpPr>
          <p:cNvPr id="3" name="Content Placeholder 2"/>
          <p:cNvSpPr>
            <a:spLocks noGrp="1"/>
          </p:cNvSpPr>
          <p:nvPr>
            <p:ph idx="1"/>
          </p:nvPr>
        </p:nvSpPr>
        <p:spPr>
          <a:xfrm>
            <a:off x="677333" y="2160590"/>
            <a:ext cx="9367211" cy="3880773"/>
          </a:xfrm>
        </p:spPr>
        <p:txBody>
          <a:bodyPr>
            <a:noAutofit/>
          </a:bodyPr>
          <a:lstStyle/>
          <a:p>
            <a:r>
              <a:rPr lang="en-US" sz="2800" dirty="0" smtClean="0"/>
              <a:t>An example of a </a:t>
            </a:r>
            <a:r>
              <a:rPr lang="en-US" sz="2800" b="1" dirty="0" smtClean="0"/>
              <a:t>functional requirement</a:t>
            </a:r>
            <a:r>
              <a:rPr lang="en-US" sz="2800" dirty="0" smtClean="0"/>
              <a:t> would be:</a:t>
            </a:r>
          </a:p>
          <a:p>
            <a:r>
              <a:rPr lang="en-US" sz="2800" dirty="0" smtClean="0"/>
              <a:t>A system must send an email whenever a certain condition is met (e.g. an order is placed, a customer signs up, etc).</a:t>
            </a:r>
          </a:p>
          <a:p>
            <a:r>
              <a:rPr lang="en-US" sz="2800" dirty="0" smtClean="0"/>
              <a:t>A related </a:t>
            </a:r>
            <a:r>
              <a:rPr lang="en-US" sz="2800" b="1" dirty="0" smtClean="0"/>
              <a:t>non-functional requirement</a:t>
            </a:r>
            <a:r>
              <a:rPr lang="en-US" sz="2800" dirty="0" smtClean="0"/>
              <a:t> for the system may be:</a:t>
            </a:r>
          </a:p>
          <a:p>
            <a:r>
              <a:rPr lang="en-US" sz="2800" dirty="0" smtClean="0"/>
              <a:t>Emails should be sent with a latency of no greater than 12 hours from such an activity.</a:t>
            </a:r>
          </a:p>
          <a:p>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b="1" dirty="0" smtClean="0"/>
              <a:t>Non Functional </a:t>
            </a:r>
            <a:r>
              <a:rPr lang="en-GB" b="1" dirty="0" err="1" smtClean="0"/>
              <a:t>vs</a:t>
            </a:r>
            <a:r>
              <a:rPr lang="en-GB" b="1" dirty="0" smtClean="0"/>
              <a:t> Functional Requirement</a:t>
            </a:r>
            <a:r>
              <a:rPr lang="en-US" dirty="0" smtClean="0"/>
              <a:t/>
            </a:r>
            <a:br>
              <a:rPr lang="en-US" dirty="0" smtClean="0"/>
            </a:br>
            <a:endParaRPr lang="en-US" dirty="0"/>
          </a:p>
        </p:txBody>
      </p:sp>
      <p:sp>
        <p:nvSpPr>
          <p:cNvPr id="3" name="Content Placeholder 2"/>
          <p:cNvSpPr>
            <a:spLocks noGrp="1"/>
          </p:cNvSpPr>
          <p:nvPr>
            <p:ph idx="1"/>
          </p:nvPr>
        </p:nvSpPr>
        <p:spPr>
          <a:xfrm>
            <a:off x="677334" y="2160590"/>
            <a:ext cx="9852123" cy="3880773"/>
          </a:xfrm>
        </p:spPr>
        <p:txBody>
          <a:bodyPr>
            <a:noAutofit/>
          </a:bodyPr>
          <a:lstStyle/>
          <a:p>
            <a:r>
              <a:rPr lang="en-US" sz="2800" dirty="0" smtClean="0"/>
              <a:t>Functional requirement: for example if the application is a banking application that application should be able to create a new account, update the account, delete an account, etc.</a:t>
            </a:r>
          </a:p>
          <a:p>
            <a:r>
              <a:rPr lang="en-US" sz="2800" dirty="0" smtClean="0"/>
              <a:t>Non-functional requirement :for example for an banking application a major non-functional requirement will be availability the application should be available 24/7 with no down time if possible.</a:t>
            </a:r>
          </a:p>
          <a:p>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3.5 System Architectural Design</a:t>
            </a:r>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a:p>
        </p:txBody>
      </p:sp>
      <p:pic>
        <p:nvPicPr>
          <p:cNvPr id="48132" name="Picture 4" descr="Image result for site map for website"/>
          <p:cNvPicPr>
            <a:picLocks noChangeAspect="1" noChangeArrowheads="1"/>
          </p:cNvPicPr>
          <p:nvPr/>
        </p:nvPicPr>
        <p:blipFill>
          <a:blip r:embed="rId2"/>
          <a:srcRect/>
          <a:stretch>
            <a:fillRect/>
          </a:stretch>
        </p:blipFill>
        <p:spPr bwMode="auto">
          <a:xfrm>
            <a:off x="1388634" y="1912072"/>
            <a:ext cx="6466896" cy="4470941"/>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54182"/>
            <a:ext cx="8596668" cy="1320800"/>
          </a:xfrm>
        </p:spPr>
        <p:txBody>
          <a:bodyPr>
            <a:noAutofit/>
          </a:bodyPr>
          <a:lstStyle/>
          <a:p>
            <a:pPr algn="ctr"/>
            <a:r>
              <a:rPr lang="en-US" sz="4000" b="1" dirty="0" smtClean="0"/>
              <a:t>Chapter Four: System Implementation</a:t>
            </a:r>
            <a:r>
              <a:rPr lang="en-US" sz="4000" dirty="0" smtClean="0"/>
              <a:t/>
            </a:r>
            <a:br>
              <a:rPr lang="en-US" sz="4000" dirty="0" smtClean="0"/>
            </a:br>
            <a:endParaRPr lang="en-US" sz="4000" dirty="0"/>
          </a:p>
        </p:txBody>
      </p:sp>
      <p:sp>
        <p:nvSpPr>
          <p:cNvPr id="3" name="Content Placeholder 2"/>
          <p:cNvSpPr>
            <a:spLocks noGrp="1"/>
          </p:cNvSpPr>
          <p:nvPr>
            <p:ph idx="1"/>
          </p:nvPr>
        </p:nvSpPr>
        <p:spPr/>
        <p:txBody>
          <a:bodyPr>
            <a:normAutofit/>
          </a:bodyPr>
          <a:lstStyle/>
          <a:p>
            <a:r>
              <a:rPr lang="en-GB" sz="3200" b="1" dirty="0" smtClean="0"/>
              <a:t>4.1 Development tools and platform</a:t>
            </a:r>
            <a:endParaRPr lang="en-US" sz="3200" dirty="0" smtClean="0"/>
          </a:p>
          <a:p>
            <a:r>
              <a:rPr lang="en-GB" sz="3200" b="1" dirty="0" smtClean="0"/>
              <a:t>4.2 Database Design</a:t>
            </a:r>
            <a:endParaRPr lang="en-US" sz="3200" dirty="0" smtClean="0"/>
          </a:p>
          <a:p>
            <a:r>
              <a:rPr lang="en-GB" sz="3200" b="1" dirty="0" smtClean="0"/>
              <a:t>4.3 User Interface Design</a:t>
            </a:r>
            <a:endParaRPr lang="en-US" sz="3200" dirty="0" smtClean="0"/>
          </a:p>
          <a:p>
            <a:endParaRPr lang="en-US"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4.1 Development tools and platform</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GB" sz="2800" dirty="0" smtClean="0"/>
              <a:t>This section should indicate all tools, programming languages, IDEs, frameworks and platforms to be used in the development process. Justify your choice for the tool or platform.</a:t>
            </a: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4.2 Database Design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GB" sz="2800" dirty="0" smtClean="0"/>
              <a:t>Design the system data structures and how these are to be represented in a database. </a:t>
            </a:r>
          </a:p>
          <a:p>
            <a:r>
              <a:rPr lang="en-GB" sz="2800" dirty="0" smtClean="0"/>
              <a:t>Explain how data integrity is ensured by your design [ensure that the database is fully normalised]. </a:t>
            </a:r>
          </a:p>
          <a:p>
            <a:r>
              <a:rPr lang="en-GB" sz="2800" dirty="0" smtClean="0"/>
              <a:t>Depict the design using entity relationship diagrams. </a:t>
            </a: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4.3 User Interface Design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GB" sz="2800" dirty="0" smtClean="0"/>
              <a:t>Describe the characteristics of each interface between the product and its users (e.g., screen formats/organization, report layouts, menu structures, error and other messages, or function keys).</a:t>
            </a: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Chapter Five: Conclusion and Recommendations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GB" sz="2800" b="1" dirty="0" smtClean="0"/>
              <a:t>5.1 Summary</a:t>
            </a:r>
            <a:endParaRPr lang="en-US" sz="2800" dirty="0" smtClean="0"/>
          </a:p>
          <a:p>
            <a:r>
              <a:rPr lang="en-GB" sz="2800" b="1" dirty="0" smtClean="0"/>
              <a:t>5.2 Challenges</a:t>
            </a:r>
            <a:endParaRPr lang="en-US" sz="2800" dirty="0" smtClean="0"/>
          </a:p>
          <a:p>
            <a:r>
              <a:rPr lang="en-GB" sz="2800" b="1" dirty="0" smtClean="0"/>
              <a:t>5.3 Recommendations</a:t>
            </a: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US" dirty="0"/>
          </a:p>
        </p:txBody>
      </p:sp>
      <p:sp>
        <p:nvSpPr>
          <p:cNvPr id="3" name="Content Placeholder 2"/>
          <p:cNvSpPr>
            <a:spLocks noGrp="1"/>
          </p:cNvSpPr>
          <p:nvPr>
            <p:ph idx="1"/>
          </p:nvPr>
        </p:nvSpPr>
        <p:spPr>
          <a:xfrm>
            <a:off x="621916" y="1661826"/>
            <a:ext cx="8596668" cy="3880773"/>
          </a:xfrm>
        </p:spPr>
        <p:txBody>
          <a:bodyPr>
            <a:noAutofit/>
          </a:bodyPr>
          <a:lstStyle/>
          <a:p>
            <a:r>
              <a:rPr lang="en-US" sz="2800" dirty="0" smtClean="0"/>
              <a:t>This is a brief summary of the project work and most likely to be widely published and read. </a:t>
            </a:r>
          </a:p>
          <a:p>
            <a:r>
              <a:rPr lang="en-US" sz="2800" dirty="0" smtClean="0"/>
              <a:t>It should have concise description of the Problem(s) addressed, the Methods for the solution, the Results and Conclusions.</a:t>
            </a:r>
          </a:p>
          <a:p>
            <a:r>
              <a:rPr lang="en-US" sz="2800" dirty="0" smtClean="0"/>
              <a:t> The whole abstract should be composed as one paragraph. </a:t>
            </a:r>
          </a:p>
          <a:p>
            <a:r>
              <a:rPr lang="en-US" sz="2800" dirty="0" smtClean="0"/>
              <a:t>A maximum limit is set for half a page or 250 words.</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5.1 Summary</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GB" sz="2800" dirty="0" smtClean="0"/>
              <a:t>Refer back to problem posed, and describe the conclusions that you reached from carrying out this project, summarize new observations, new interpretations, and new insights that have resulted from the present work. </a:t>
            </a:r>
            <a:endParaRPr lang="en-US" sz="2800" dirty="0" smtClean="0"/>
          </a:p>
          <a:p>
            <a:r>
              <a:rPr lang="en-GB" sz="2800" dirty="0" smtClean="0"/>
              <a:t>  Include the broader implications of your results. </a:t>
            </a: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5.2 Challenges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GB" sz="2400" dirty="0" smtClean="0"/>
              <a:t>Express challenges faced in the carrying out of the research. </a:t>
            </a:r>
          </a:p>
          <a:p>
            <a:r>
              <a:rPr lang="en-GB" sz="2400" dirty="0" smtClean="0"/>
              <a:t>Should not be more than 10 sentences.</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5.3 Recommendations</a:t>
            </a:r>
            <a:r>
              <a:rPr lang="en-US" dirty="0" smtClean="0"/>
              <a:t/>
            </a:r>
            <a:br>
              <a:rPr lang="en-US" dirty="0" smtClean="0"/>
            </a:br>
            <a:endParaRPr lang="en-US" dirty="0"/>
          </a:p>
        </p:txBody>
      </p:sp>
      <p:sp>
        <p:nvSpPr>
          <p:cNvPr id="3" name="Content Placeholder 2"/>
          <p:cNvSpPr>
            <a:spLocks noGrp="1"/>
          </p:cNvSpPr>
          <p:nvPr>
            <p:ph idx="1"/>
          </p:nvPr>
        </p:nvSpPr>
        <p:spPr>
          <a:xfrm>
            <a:off x="677333" y="1898074"/>
            <a:ext cx="8840740" cy="3810000"/>
          </a:xfrm>
        </p:spPr>
        <p:txBody>
          <a:bodyPr>
            <a:normAutofit/>
          </a:bodyPr>
          <a:lstStyle/>
          <a:p>
            <a:r>
              <a:rPr lang="en-GB" sz="2400" dirty="0" smtClean="0"/>
              <a:t>Finally, it is very important that you present a roadmap for continuing the research you have reported. </a:t>
            </a:r>
          </a:p>
          <a:p>
            <a:r>
              <a:rPr lang="en-GB" sz="2400" dirty="0" smtClean="0"/>
              <a:t>You should present all questions/objectives that you did not address in you work and discuss why they are significant.</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236" y="324532"/>
            <a:ext cx="8596668" cy="1320800"/>
          </a:xfrm>
        </p:spPr>
        <p:txBody>
          <a:bodyPr/>
          <a:lstStyle/>
          <a:p>
            <a:r>
              <a:rPr lang="en-GB" b="1" dirty="0" smtClean="0"/>
              <a:t>HARVARD REFERENCING SYSTEM</a:t>
            </a:r>
            <a:endParaRPr lang="en-US" dirty="0"/>
          </a:p>
        </p:txBody>
      </p:sp>
      <p:sp>
        <p:nvSpPr>
          <p:cNvPr id="3" name="Content Placeholder 2"/>
          <p:cNvSpPr>
            <a:spLocks noGrp="1"/>
          </p:cNvSpPr>
          <p:nvPr>
            <p:ph idx="1"/>
          </p:nvPr>
        </p:nvSpPr>
        <p:spPr>
          <a:xfrm>
            <a:off x="285134" y="984932"/>
            <a:ext cx="9698620" cy="3880773"/>
          </a:xfrm>
        </p:spPr>
        <p:txBody>
          <a:bodyPr>
            <a:noAutofit/>
          </a:bodyPr>
          <a:lstStyle/>
          <a:p>
            <a:r>
              <a:rPr lang="en-GB" sz="2800" dirty="0"/>
              <a:t>The most accepted way of acknowledging the work of another author is to use a referencing system. </a:t>
            </a:r>
            <a:endParaRPr lang="en-GB" sz="2800" dirty="0" smtClean="0"/>
          </a:p>
          <a:p>
            <a:r>
              <a:rPr lang="en-GB" sz="2800" dirty="0" smtClean="0"/>
              <a:t>At </a:t>
            </a:r>
            <a:r>
              <a:rPr lang="en-GB" sz="2800" dirty="0"/>
              <a:t>the Department of IT, you are required to use the Harvard referencing system. </a:t>
            </a:r>
            <a:r>
              <a:rPr lang="en-GB" sz="2800" dirty="0" smtClean="0"/>
              <a:t> While there are many variations to the Harvard system, the one used in the guide is the simplest.</a:t>
            </a:r>
          </a:p>
          <a:p>
            <a:r>
              <a:rPr lang="en-GB" sz="2800" dirty="0" smtClean="0"/>
              <a:t>The </a:t>
            </a:r>
            <a:r>
              <a:rPr lang="en-GB" sz="2800" dirty="0"/>
              <a:t>following guide shows you how to insert references in the text of your thesis, and shows you how to compile a reference list.  </a:t>
            </a:r>
            <a:endParaRPr lang="en-GB" sz="2800" dirty="0" smtClean="0"/>
          </a:p>
          <a:p>
            <a:r>
              <a:rPr lang="en-GB" sz="2800" dirty="0"/>
              <a:t>There are two components to referencing: in-text citations in the main text and the reference list at the end of your thesis.</a:t>
            </a:r>
            <a:endParaRPr lang="en-US" sz="2800" dirty="0"/>
          </a:p>
          <a:p>
            <a:endParaRPr lang="en-US" sz="2800" dirty="0"/>
          </a:p>
        </p:txBody>
      </p:sp>
    </p:spTree>
    <p:extLst>
      <p:ext uri="{BB962C8B-B14F-4D97-AF65-F5344CB8AC3E}">
        <p14:creationId xmlns:p14="http://schemas.microsoft.com/office/powerpoint/2010/main" val="9442959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INTEXT CITING (Referencing in the text)</a:t>
            </a:r>
            <a:r>
              <a:rPr lang="en-US" b="1" dirty="0"/>
              <a:t/>
            </a:r>
            <a:br>
              <a:rPr lang="en-US" b="1" dirty="0"/>
            </a:br>
            <a:endParaRPr lang="en-US" dirty="0"/>
          </a:p>
        </p:txBody>
      </p:sp>
      <p:sp>
        <p:nvSpPr>
          <p:cNvPr id="3" name="Content Placeholder 2"/>
          <p:cNvSpPr>
            <a:spLocks noGrp="1"/>
          </p:cNvSpPr>
          <p:nvPr>
            <p:ph idx="1"/>
          </p:nvPr>
        </p:nvSpPr>
        <p:spPr>
          <a:xfrm>
            <a:off x="826624" y="1582091"/>
            <a:ext cx="8596668" cy="3880773"/>
          </a:xfrm>
        </p:spPr>
        <p:txBody>
          <a:bodyPr>
            <a:noAutofit/>
          </a:bodyPr>
          <a:lstStyle/>
          <a:p>
            <a:r>
              <a:rPr lang="en-GB" sz="2800" dirty="0"/>
              <a:t>Harvard is an 'author/date' system, so your in-text citation consists of author(s) and year of publication</a:t>
            </a:r>
            <a:r>
              <a:rPr lang="en-GB" sz="2800" dirty="0" smtClean="0"/>
              <a:t>.</a:t>
            </a:r>
          </a:p>
          <a:p>
            <a:pPr marL="0" indent="0">
              <a:buNone/>
            </a:pPr>
            <a:r>
              <a:rPr lang="en-GB" sz="2800" b="1" dirty="0" smtClean="0"/>
              <a:t>EXAMPLES</a:t>
            </a:r>
            <a:endParaRPr lang="en-US" sz="2800" dirty="0" smtClean="0"/>
          </a:p>
          <a:p>
            <a:r>
              <a:rPr lang="en-GB" sz="2800" dirty="0" smtClean="0"/>
              <a:t>The </a:t>
            </a:r>
            <a:r>
              <a:rPr lang="en-GB" sz="2800" dirty="0"/>
              <a:t>objectives of the scheme were to increase the proportion of the population receiving health care from 25 to 66 percent, establish a health care system best adapted to the local conditions and to the level of health technology in this information age (</a:t>
            </a:r>
            <a:r>
              <a:rPr lang="en-GB" sz="2800" dirty="0" err="1"/>
              <a:t>Sorungbe</a:t>
            </a:r>
            <a:r>
              <a:rPr lang="en-GB" sz="2800" dirty="0"/>
              <a:t>, 1989).</a:t>
            </a:r>
            <a:endParaRPr lang="en-US" sz="2800" dirty="0"/>
          </a:p>
          <a:p>
            <a:endParaRPr lang="en-US" sz="2800" dirty="0"/>
          </a:p>
        </p:txBody>
      </p:sp>
    </p:spTree>
    <p:extLst>
      <p:ext uri="{BB962C8B-B14F-4D97-AF65-F5344CB8AC3E}">
        <p14:creationId xmlns:p14="http://schemas.microsoft.com/office/powerpoint/2010/main" val="14393795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In-text examples</a:t>
            </a:r>
            <a:endParaRPr lang="en-US" sz="4800" dirty="0"/>
          </a:p>
        </p:txBody>
      </p:sp>
      <p:sp>
        <p:nvSpPr>
          <p:cNvPr id="3" name="Content Placeholder 2"/>
          <p:cNvSpPr>
            <a:spLocks noGrp="1"/>
          </p:cNvSpPr>
          <p:nvPr>
            <p:ph idx="1"/>
          </p:nvPr>
        </p:nvSpPr>
        <p:spPr/>
        <p:txBody>
          <a:bodyPr>
            <a:noAutofit/>
          </a:bodyPr>
          <a:lstStyle/>
          <a:p>
            <a:r>
              <a:rPr lang="en-GB" sz="2800" dirty="0" err="1" smtClean="0"/>
              <a:t>Amponsah</a:t>
            </a:r>
            <a:r>
              <a:rPr lang="en-GB" sz="2800" dirty="0" smtClean="0"/>
              <a:t> </a:t>
            </a:r>
            <a:r>
              <a:rPr lang="en-GB" sz="2800" dirty="0"/>
              <a:t>(2001) opined that</a:t>
            </a:r>
            <a:endParaRPr lang="en-US" sz="2800" dirty="0"/>
          </a:p>
          <a:p>
            <a:r>
              <a:rPr lang="en-GB" sz="2800" dirty="0" err="1" smtClean="0"/>
              <a:t>Osei</a:t>
            </a:r>
            <a:r>
              <a:rPr lang="en-GB" sz="2800" dirty="0" smtClean="0"/>
              <a:t> </a:t>
            </a:r>
            <a:r>
              <a:rPr lang="en-GB" sz="2800" dirty="0"/>
              <a:t>(2000) perceived ICT as …………………</a:t>
            </a:r>
            <a:endParaRPr lang="en-US" sz="2800" dirty="0"/>
          </a:p>
          <a:p>
            <a:r>
              <a:rPr lang="en-GB" sz="2800" dirty="0"/>
              <a:t>Computer compliance by people according to </a:t>
            </a:r>
            <a:r>
              <a:rPr lang="en-GB" sz="2800" dirty="0" smtClean="0"/>
              <a:t>Thompson </a:t>
            </a:r>
            <a:r>
              <a:rPr lang="en-GB" sz="2800" dirty="0"/>
              <a:t>(2000) has become the accelerator for productivity and prosperity</a:t>
            </a:r>
            <a:r>
              <a:rPr lang="en-GB" sz="2800" dirty="0" smtClean="0"/>
              <a:t>.</a:t>
            </a:r>
          </a:p>
          <a:p>
            <a:r>
              <a:rPr lang="en-GB" sz="2800" dirty="0"/>
              <a:t>According to Broadbent (1987), lack of successful………….</a:t>
            </a:r>
            <a:endParaRPr lang="en-US" sz="2800" dirty="0"/>
          </a:p>
          <a:p>
            <a:r>
              <a:rPr lang="en-GB" sz="2800" dirty="0" err="1" smtClean="0"/>
              <a:t>Turkson</a:t>
            </a:r>
            <a:r>
              <a:rPr lang="en-GB" sz="2800" dirty="0" smtClean="0"/>
              <a:t> </a:t>
            </a:r>
            <a:r>
              <a:rPr lang="en-GB" sz="2800" dirty="0"/>
              <a:t>(2006) acknowledged that………..</a:t>
            </a:r>
            <a:endParaRPr lang="en-US" sz="2800" dirty="0"/>
          </a:p>
          <a:p>
            <a:endParaRPr lang="en-US" sz="2800" dirty="0"/>
          </a:p>
        </p:txBody>
      </p:sp>
    </p:spTree>
    <p:extLst>
      <p:ext uri="{BB962C8B-B14F-4D97-AF65-F5344CB8AC3E}">
        <p14:creationId xmlns:p14="http://schemas.microsoft.com/office/powerpoint/2010/main" val="9567670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365126"/>
            <a:ext cx="10515600" cy="1090451"/>
          </a:xfrm>
        </p:spPr>
        <p:txBody>
          <a:bodyPr>
            <a:normAutofit fontScale="90000"/>
          </a:bodyPr>
          <a:lstStyle/>
          <a:p>
            <a:r>
              <a:rPr lang="en-US" sz="4000" b="1" dirty="0" smtClean="0"/>
              <a:t>Examples of words for introducing in-text citations</a:t>
            </a:r>
            <a:endParaRPr lang="en-US" sz="4000" b="1" dirty="0"/>
          </a:p>
        </p:txBody>
      </p:sp>
      <p:sp>
        <p:nvSpPr>
          <p:cNvPr id="3" name="Content Placeholder 2"/>
          <p:cNvSpPr>
            <a:spLocks noGrp="1"/>
          </p:cNvSpPr>
          <p:nvPr>
            <p:ph idx="1"/>
          </p:nvPr>
        </p:nvSpPr>
        <p:spPr>
          <a:xfrm>
            <a:off x="3040225" y="910350"/>
            <a:ext cx="10515600" cy="4351338"/>
          </a:xfrm>
        </p:spPr>
        <p:txBody>
          <a:bodyPr>
            <a:noAutofit/>
          </a:bodyPr>
          <a:lstStyle/>
          <a:p>
            <a:r>
              <a:rPr lang="en-GB" sz="2800" dirty="0"/>
              <a:t>According to…</a:t>
            </a:r>
            <a:endParaRPr lang="en-US" sz="4400" dirty="0"/>
          </a:p>
          <a:p>
            <a:r>
              <a:rPr lang="en-GB" sz="2800" dirty="0"/>
              <a:t>In the words of…</a:t>
            </a:r>
            <a:endParaRPr lang="en-US" sz="4400" dirty="0"/>
          </a:p>
          <a:p>
            <a:r>
              <a:rPr lang="en-GB" sz="2800" dirty="0"/>
              <a:t>In a recent study by…</a:t>
            </a:r>
            <a:endParaRPr lang="en-US" sz="4400" dirty="0"/>
          </a:p>
          <a:p>
            <a:r>
              <a:rPr lang="en-GB" sz="2800" dirty="0"/>
              <a:t>Current research proves that…</a:t>
            </a:r>
            <a:endParaRPr lang="en-US" sz="4400" dirty="0"/>
          </a:p>
          <a:p>
            <a:pPr marL="0" indent="0">
              <a:buNone/>
            </a:pPr>
            <a:r>
              <a:rPr lang="en-GB" sz="2800" dirty="0"/>
              <a:t> </a:t>
            </a:r>
            <a:endParaRPr lang="en-US" sz="4400" dirty="0"/>
          </a:p>
          <a:p>
            <a:r>
              <a:rPr lang="en-GB" sz="2800" b="1" dirty="0"/>
              <a:t>You can write that someone…</a:t>
            </a:r>
            <a:endParaRPr lang="en-US" sz="2800" dirty="0"/>
          </a:p>
          <a:p>
            <a:pPr lvl="1"/>
            <a:r>
              <a:rPr lang="en-GB" sz="2400" dirty="0"/>
              <a:t>acknowledges, adds, admits, or agrees</a:t>
            </a:r>
            <a:endParaRPr lang="en-US" sz="2400" dirty="0"/>
          </a:p>
          <a:p>
            <a:pPr lvl="1"/>
            <a:r>
              <a:rPr lang="en-GB" sz="2400" dirty="0"/>
              <a:t>argues, asserts, claims, or comments</a:t>
            </a:r>
            <a:endParaRPr lang="en-US" sz="2400" dirty="0"/>
          </a:p>
          <a:p>
            <a:pPr lvl="1"/>
            <a:r>
              <a:rPr lang="en-GB" sz="2400" dirty="0"/>
              <a:t>confirms, believes, declares, or implies</a:t>
            </a:r>
            <a:endParaRPr lang="en-US" sz="2400" dirty="0"/>
          </a:p>
          <a:p>
            <a:pPr lvl="1"/>
            <a:r>
              <a:rPr lang="en-GB" sz="2400" dirty="0"/>
              <a:t>insists, notes, observes, or points out, </a:t>
            </a:r>
            <a:endParaRPr lang="en-US" sz="2400" dirty="0"/>
          </a:p>
          <a:p>
            <a:pPr lvl="1"/>
            <a:r>
              <a:rPr lang="en-GB" sz="2400" dirty="0"/>
              <a:t>reports, states, theorizes, or writes</a:t>
            </a:r>
            <a:endParaRPr lang="en-US" sz="2400" dirty="0"/>
          </a:p>
          <a:p>
            <a:endParaRPr lang="en-US" sz="2800" dirty="0"/>
          </a:p>
        </p:txBody>
      </p:sp>
    </p:spTree>
    <p:extLst>
      <p:ext uri="{BB962C8B-B14F-4D97-AF65-F5344CB8AC3E}">
        <p14:creationId xmlns:p14="http://schemas.microsoft.com/office/powerpoint/2010/main" val="22584396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THE REFERENCE LIST</a:t>
            </a:r>
            <a:endParaRPr lang="en-US" dirty="0"/>
          </a:p>
        </p:txBody>
      </p:sp>
      <p:sp>
        <p:nvSpPr>
          <p:cNvPr id="3" name="Content Placeholder 2"/>
          <p:cNvSpPr>
            <a:spLocks noGrp="1"/>
          </p:cNvSpPr>
          <p:nvPr>
            <p:ph idx="1"/>
          </p:nvPr>
        </p:nvSpPr>
        <p:spPr/>
        <p:txBody>
          <a:bodyPr>
            <a:normAutofit/>
          </a:bodyPr>
          <a:lstStyle/>
          <a:p>
            <a:r>
              <a:rPr lang="en-GB" sz="3200" dirty="0"/>
              <a:t>All in-text citations should be listed in the reference list at the end of your thesis. </a:t>
            </a:r>
            <a:endParaRPr lang="en-GB" sz="3200" dirty="0" smtClean="0"/>
          </a:p>
          <a:p>
            <a:r>
              <a:rPr lang="en-GB" sz="3200" dirty="0" smtClean="0"/>
              <a:t>Reference </a:t>
            </a:r>
            <a:r>
              <a:rPr lang="en-GB" sz="3200" dirty="0"/>
              <a:t>list entries contain all the information that someone needs to follow up your source. </a:t>
            </a:r>
            <a:endParaRPr lang="en-GB" sz="3200" dirty="0" smtClean="0"/>
          </a:p>
          <a:p>
            <a:r>
              <a:rPr lang="en-GB" sz="3200" dirty="0" smtClean="0"/>
              <a:t>Reference </a:t>
            </a:r>
            <a:r>
              <a:rPr lang="en-GB" sz="3200" dirty="0"/>
              <a:t>lists in Harvard are arranged alphabetically by author.</a:t>
            </a:r>
            <a:endParaRPr lang="en-US" sz="3200" dirty="0"/>
          </a:p>
        </p:txBody>
      </p:sp>
    </p:spTree>
    <p:extLst>
      <p:ext uri="{BB962C8B-B14F-4D97-AF65-F5344CB8AC3E}">
        <p14:creationId xmlns:p14="http://schemas.microsoft.com/office/powerpoint/2010/main" val="3872312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arvard referencing no dat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5803"/>
          <a:stretch/>
        </p:blipFill>
        <p:spPr bwMode="auto">
          <a:xfrm>
            <a:off x="1175658" y="349598"/>
            <a:ext cx="7464489" cy="4707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9118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Image result for harvard referencing no date"/>
          <p:cNvPicPr>
            <a:picLocks noChangeAspect="1" noChangeArrowheads="1"/>
          </p:cNvPicPr>
          <p:nvPr/>
        </p:nvPicPr>
        <p:blipFill rotWithShape="1">
          <a:blip r:embed="rId2">
            <a:extLst>
              <a:ext uri="{28A0092B-C50C-407E-A947-70E740481C1C}">
                <a14:useLocalDpi xmlns:a14="http://schemas.microsoft.com/office/drawing/2010/main" val="0"/>
              </a:ext>
            </a:extLst>
          </a:blip>
          <a:srcRect l="172" t="-1219" r="-172" b="60365"/>
          <a:stretch/>
        </p:blipFill>
        <p:spPr bwMode="auto">
          <a:xfrm>
            <a:off x="566054" y="1959428"/>
            <a:ext cx="11001324" cy="186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405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srcRect l="34370" t="22852" r="33236" b="11133"/>
          <a:stretch>
            <a:fillRect/>
          </a:stretch>
        </p:blipFill>
        <p:spPr bwMode="auto">
          <a:xfrm>
            <a:off x="3297382" y="325818"/>
            <a:ext cx="5701164" cy="65321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Website</a:t>
            </a:r>
            <a:endParaRPr lang="en-US" dirty="0"/>
          </a:p>
        </p:txBody>
      </p:sp>
      <p:sp>
        <p:nvSpPr>
          <p:cNvPr id="3" name="Content Placeholder 2"/>
          <p:cNvSpPr>
            <a:spLocks noGrp="1"/>
          </p:cNvSpPr>
          <p:nvPr>
            <p:ph idx="1"/>
          </p:nvPr>
        </p:nvSpPr>
        <p:spPr>
          <a:xfrm>
            <a:off x="677333" y="1567544"/>
            <a:ext cx="9381067" cy="4833257"/>
          </a:xfrm>
        </p:spPr>
        <p:txBody>
          <a:bodyPr>
            <a:noAutofit/>
          </a:bodyPr>
          <a:lstStyle/>
          <a:p>
            <a:r>
              <a:rPr lang="en-GB" sz="2400" dirty="0"/>
              <a:t>Author of website SURNAME, Initials or WEBSITE name if no author is available. (Year - in brackets) </a:t>
            </a:r>
            <a:r>
              <a:rPr lang="en-US" sz="2400" dirty="0"/>
              <a:t>Title of the first webpage where you find the information in italics. </a:t>
            </a:r>
            <a:r>
              <a:rPr lang="en-GB" sz="2400" dirty="0"/>
              <a:t>[Online in square brackets] Available from: URL. [Accessed: followed by date in square brackets</a:t>
            </a:r>
            <a:r>
              <a:rPr lang="en-GB" sz="2400" dirty="0" smtClean="0"/>
              <a:t>].</a:t>
            </a:r>
          </a:p>
          <a:p>
            <a:r>
              <a:rPr lang="en-GB" sz="2400" dirty="0" smtClean="0"/>
              <a:t>EXAMPLE</a:t>
            </a:r>
          </a:p>
          <a:p>
            <a:r>
              <a:rPr lang="en-GB" sz="2400" dirty="0"/>
              <a:t>BBC NEWS. (2008) Factory gloom worst since 1980. [Online] Available from: http://news.bbc.co.uk/1/hi/business/7681569.stm. [Accessed: 19th June 2012</a:t>
            </a:r>
            <a:r>
              <a:rPr lang="en-GB" sz="2400" dirty="0" smtClean="0"/>
              <a:t>].</a:t>
            </a:r>
            <a:endParaRPr lang="en-US" sz="2400" dirty="0"/>
          </a:p>
        </p:txBody>
      </p:sp>
    </p:spTree>
    <p:extLst>
      <p:ext uri="{BB962C8B-B14F-4D97-AF65-F5344CB8AC3E}">
        <p14:creationId xmlns:p14="http://schemas.microsoft.com/office/powerpoint/2010/main" val="33232190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586204" y="1586204"/>
            <a:ext cx="8546841" cy="3769460"/>
          </a:xfrm>
          <a:prstGeom prst="rect">
            <a:avLst/>
          </a:prstGeom>
        </p:spPr>
      </p:pic>
    </p:spTree>
    <p:extLst>
      <p:ext uri="{BB962C8B-B14F-4D97-AF65-F5344CB8AC3E}">
        <p14:creationId xmlns:p14="http://schemas.microsoft.com/office/powerpoint/2010/main" val="2856144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List of Tables, List of Figures and List of Abbreviations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0" algn="ctr">
              <a:lnSpc>
                <a:spcPct val="150000"/>
              </a:lnSpc>
              <a:spcBef>
                <a:spcPts val="0"/>
              </a:spcBef>
            </a:pPr>
            <a:r>
              <a:rPr lang="en-US" dirty="0" smtClean="0"/>
              <a:t>These should be on separate pages and included only as appropriate.</a:t>
            </a:r>
            <a:br>
              <a:rPr lang="en-US" dirty="0" smtClean="0"/>
            </a:br>
            <a:r>
              <a:rPr lang="en-GB" b="1" dirty="0" smtClean="0">
                <a:solidFill>
                  <a:srgbClr val="000000"/>
                </a:solidFill>
                <a:latin typeface="Times New Roman"/>
                <a:ea typeface="Calibri"/>
              </a:rPr>
              <a:t>LIST OF FIGURES</a:t>
            </a:r>
            <a:endParaRPr lang="en-US" dirty="0" smtClean="0">
              <a:solidFill>
                <a:srgbClr val="000000"/>
              </a:solidFill>
              <a:latin typeface="Times New Roman"/>
              <a:ea typeface="Calibri"/>
            </a:endParaRPr>
          </a:p>
          <a:p>
            <a:pPr marL="0" algn="just">
              <a:lnSpc>
                <a:spcPct val="150000"/>
              </a:lnSpc>
              <a:spcBef>
                <a:spcPts val="0"/>
              </a:spcBef>
            </a:pPr>
            <a:r>
              <a:rPr lang="en-GB" b="1" dirty="0" smtClean="0">
                <a:solidFill>
                  <a:srgbClr val="000000"/>
                </a:solidFill>
                <a:latin typeface="Times New Roman"/>
                <a:ea typeface="Calibri"/>
              </a:rPr>
              <a:t>Figure                                                                                                 Page</a:t>
            </a:r>
            <a:endParaRPr lang="en-US" b="1" dirty="0" smtClean="0">
              <a:solidFill>
                <a:srgbClr val="000000"/>
              </a:solidFill>
              <a:latin typeface="Times New Roman"/>
              <a:ea typeface="Calibri"/>
            </a:endParaRPr>
          </a:p>
          <a:p>
            <a:pPr marL="0" algn="just">
              <a:lnSpc>
                <a:spcPct val="150000"/>
              </a:lnSpc>
              <a:spcBef>
                <a:spcPts val="0"/>
              </a:spcBef>
            </a:pPr>
            <a:r>
              <a:rPr lang="en-GB" dirty="0" smtClean="0">
                <a:solidFill>
                  <a:srgbClr val="000000"/>
                </a:solidFill>
                <a:latin typeface="Times New Roman"/>
                <a:ea typeface="Calibri"/>
              </a:rPr>
              <a:t>1.1 Login Form…………………………………………………………2</a:t>
            </a:r>
            <a:endParaRPr lang="en-US" dirty="0" smtClean="0">
              <a:solidFill>
                <a:srgbClr val="000000"/>
              </a:solidFill>
              <a:latin typeface="Times New Roman"/>
              <a:ea typeface="Calibri"/>
            </a:endParaRPr>
          </a:p>
          <a:p>
            <a:pPr marL="0" algn="just">
              <a:lnSpc>
                <a:spcPct val="150000"/>
              </a:lnSpc>
              <a:spcBef>
                <a:spcPts val="0"/>
              </a:spcBef>
            </a:pPr>
            <a:r>
              <a:rPr lang="en-GB" dirty="0" smtClean="0">
                <a:solidFill>
                  <a:srgbClr val="000000"/>
                </a:solidFill>
                <a:latin typeface="Times New Roman"/>
                <a:ea typeface="Calibri"/>
              </a:rPr>
              <a:t>1.2 System Setup……………………………………………………….8</a:t>
            </a:r>
            <a:endParaRPr lang="en-US" dirty="0" smtClean="0">
              <a:solidFill>
                <a:srgbClr val="000000"/>
              </a:solidFill>
              <a:latin typeface="Times New Roman"/>
              <a:ea typeface="Calibri"/>
            </a:endParaRPr>
          </a:p>
          <a:p>
            <a:pPr marL="0" algn="just">
              <a:lnSpc>
                <a:spcPct val="150000"/>
              </a:lnSpc>
              <a:spcBef>
                <a:spcPts val="0"/>
              </a:spcBef>
            </a:pPr>
            <a:r>
              <a:rPr lang="en-GB" dirty="0" smtClean="0">
                <a:solidFill>
                  <a:srgbClr val="000000"/>
                </a:solidFill>
                <a:latin typeface="Times New Roman"/>
                <a:ea typeface="Calibri"/>
              </a:rPr>
              <a:t>2.1 Payroll Report………………………………………………………9</a:t>
            </a:r>
            <a:endParaRPr lang="en-US" dirty="0" smtClean="0">
              <a:solidFill>
                <a:srgbClr val="000000"/>
              </a:solidFill>
              <a:latin typeface="Times New Roman"/>
              <a:ea typeface="Calibri"/>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CHAPTER ONE</a:t>
            </a:r>
            <a:endParaRPr lang="en-US" sz="4400" dirty="0"/>
          </a:p>
        </p:txBody>
      </p:sp>
      <p:sp>
        <p:nvSpPr>
          <p:cNvPr id="3" name="Content Placeholder 2"/>
          <p:cNvSpPr>
            <a:spLocks noGrp="1"/>
          </p:cNvSpPr>
          <p:nvPr>
            <p:ph idx="1"/>
          </p:nvPr>
        </p:nvSpPr>
        <p:spPr/>
        <p:txBody>
          <a:bodyPr>
            <a:normAutofit fontScale="77500" lnSpcReduction="20000"/>
          </a:bodyPr>
          <a:lstStyle/>
          <a:p>
            <a:r>
              <a:rPr lang="en-US" sz="3600" dirty="0"/>
              <a:t>1.1 </a:t>
            </a:r>
            <a:r>
              <a:rPr lang="en-US" sz="3600" dirty="0" smtClean="0"/>
              <a:t>Introduction </a:t>
            </a:r>
          </a:p>
          <a:p>
            <a:r>
              <a:rPr lang="en-US" sz="3600" dirty="0" smtClean="0"/>
              <a:t>1.2 Background </a:t>
            </a:r>
            <a:r>
              <a:rPr lang="en-US" sz="3600" dirty="0"/>
              <a:t>to Study </a:t>
            </a:r>
            <a:endParaRPr lang="en-US" sz="3600" dirty="0" smtClean="0"/>
          </a:p>
          <a:p>
            <a:r>
              <a:rPr lang="en-US" sz="3600" dirty="0" smtClean="0"/>
              <a:t>1.3 </a:t>
            </a:r>
            <a:r>
              <a:rPr lang="en-US" sz="3600" dirty="0"/>
              <a:t>Statement of the </a:t>
            </a:r>
            <a:r>
              <a:rPr lang="en-US" sz="3600" dirty="0" smtClean="0"/>
              <a:t>Problem</a:t>
            </a:r>
          </a:p>
          <a:p>
            <a:r>
              <a:rPr lang="en-US" sz="3600" dirty="0" smtClean="0"/>
              <a:t>1.4 </a:t>
            </a:r>
            <a:r>
              <a:rPr lang="en-US" sz="3600" dirty="0"/>
              <a:t>Aim &amp; Objectives </a:t>
            </a:r>
            <a:endParaRPr lang="en-US" sz="3600" dirty="0" smtClean="0"/>
          </a:p>
          <a:p>
            <a:r>
              <a:rPr lang="en-US" sz="3600" dirty="0" smtClean="0"/>
              <a:t>1.5 </a:t>
            </a:r>
            <a:r>
              <a:rPr lang="en-US" sz="3600" dirty="0"/>
              <a:t>Significance of the </a:t>
            </a:r>
            <a:r>
              <a:rPr lang="en-US" sz="3600" dirty="0" smtClean="0"/>
              <a:t>Study</a:t>
            </a:r>
          </a:p>
          <a:p>
            <a:r>
              <a:rPr lang="en-US" sz="3600" dirty="0" smtClean="0"/>
              <a:t>1.6 </a:t>
            </a:r>
            <a:r>
              <a:rPr lang="en-GB" sz="3600" dirty="0" smtClean="0"/>
              <a:t>Scope And Limitation Of The Research Work</a:t>
            </a:r>
            <a:endParaRPr lang="en-US" sz="3600" dirty="0" smtClean="0"/>
          </a:p>
          <a:p>
            <a:r>
              <a:rPr lang="en-US" sz="3600" dirty="0" smtClean="0"/>
              <a:t>1.7 </a:t>
            </a:r>
            <a:r>
              <a:rPr lang="en-US" sz="3600" dirty="0"/>
              <a:t>Organization of the Study</a:t>
            </a:r>
            <a:br>
              <a:rPr lang="en-US" sz="3600" dirty="0"/>
            </a:br>
            <a:endParaRPr lang="en-US" sz="3600" dirty="0"/>
          </a:p>
        </p:txBody>
      </p:sp>
    </p:spTree>
    <p:extLst>
      <p:ext uri="{BB962C8B-B14F-4D97-AF65-F5344CB8AC3E}">
        <p14:creationId xmlns:p14="http://schemas.microsoft.com/office/powerpoint/2010/main" val="3064049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Introduction</a:t>
            </a:r>
            <a:endParaRPr lang="en-US" dirty="0"/>
          </a:p>
        </p:txBody>
      </p:sp>
      <p:sp>
        <p:nvSpPr>
          <p:cNvPr id="3" name="Content Placeholder 2"/>
          <p:cNvSpPr>
            <a:spLocks noGrp="1"/>
          </p:cNvSpPr>
          <p:nvPr>
            <p:ph idx="1"/>
          </p:nvPr>
        </p:nvSpPr>
        <p:spPr/>
        <p:txBody>
          <a:bodyPr>
            <a:normAutofit/>
          </a:bodyPr>
          <a:lstStyle/>
          <a:p>
            <a:r>
              <a:rPr lang="en-GB" sz="3200" dirty="0" smtClean="0"/>
              <a:t>Provide a short overview or introduction of the research in this section.</a:t>
            </a:r>
            <a:endParaRPr lang="en-US" sz="3200" dirty="0" smtClean="0"/>
          </a:p>
          <a:p>
            <a:r>
              <a:rPr lang="en-US" sz="3200" dirty="0" smtClean="0"/>
              <a:t>Introduction is that part of a document that tries to introduce the document in an interesting manner to the reader. </a:t>
            </a:r>
            <a:endParaRPr lang="en-US" sz="3200" dirty="0"/>
          </a:p>
        </p:txBody>
      </p:sp>
    </p:spTree>
    <p:extLst>
      <p:ext uri="{BB962C8B-B14F-4D97-AF65-F5344CB8AC3E}">
        <p14:creationId xmlns:p14="http://schemas.microsoft.com/office/powerpoint/2010/main" val="1404759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Background to Study</a:t>
            </a:r>
            <a:endParaRPr lang="en-US" dirty="0"/>
          </a:p>
        </p:txBody>
      </p:sp>
      <p:sp>
        <p:nvSpPr>
          <p:cNvPr id="3" name="Content Placeholder 2"/>
          <p:cNvSpPr>
            <a:spLocks noGrp="1"/>
          </p:cNvSpPr>
          <p:nvPr>
            <p:ph idx="1"/>
          </p:nvPr>
        </p:nvSpPr>
        <p:spPr/>
        <p:txBody>
          <a:bodyPr>
            <a:normAutofit/>
          </a:bodyPr>
          <a:lstStyle/>
          <a:p>
            <a:r>
              <a:rPr lang="en-GB" sz="3200" dirty="0"/>
              <a:t>The purpose of a background/history section is to give the reader the relevant facts about the topic </a:t>
            </a:r>
            <a:endParaRPr lang="en-GB" sz="3200" dirty="0" smtClean="0"/>
          </a:p>
          <a:p>
            <a:r>
              <a:rPr lang="en-GB" sz="3200" dirty="0" smtClean="0"/>
              <a:t>and/or </a:t>
            </a:r>
            <a:r>
              <a:rPr lang="en-GB" sz="3200" dirty="0"/>
              <a:t>research site so that they understand the material or case in the research.  </a:t>
            </a:r>
            <a:endParaRPr lang="en-US" sz="3200" dirty="0"/>
          </a:p>
          <a:p>
            <a:endParaRPr lang="en-US" sz="3200" dirty="0"/>
          </a:p>
        </p:txBody>
      </p:sp>
    </p:spTree>
    <p:extLst>
      <p:ext uri="{BB962C8B-B14F-4D97-AF65-F5344CB8AC3E}">
        <p14:creationId xmlns:p14="http://schemas.microsoft.com/office/powerpoint/2010/main" val="1404759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Statement of the Problem</a:t>
            </a:r>
            <a:endParaRPr lang="en-US" dirty="0"/>
          </a:p>
        </p:txBody>
      </p:sp>
      <p:sp>
        <p:nvSpPr>
          <p:cNvPr id="3" name="Content Placeholder 2"/>
          <p:cNvSpPr>
            <a:spLocks noGrp="1"/>
          </p:cNvSpPr>
          <p:nvPr>
            <p:ph idx="1"/>
          </p:nvPr>
        </p:nvSpPr>
        <p:spPr/>
        <p:txBody>
          <a:bodyPr>
            <a:normAutofit/>
          </a:bodyPr>
          <a:lstStyle/>
          <a:p>
            <a:r>
              <a:rPr lang="en-GB" sz="2800" dirty="0"/>
              <a:t>Logically, the first step in any research is to provide a clear statement of the problem</a:t>
            </a:r>
            <a:r>
              <a:rPr lang="en-GB" sz="2800" dirty="0" smtClean="0"/>
              <a:t>.</a:t>
            </a:r>
          </a:p>
          <a:p>
            <a:r>
              <a:rPr lang="en-GB" sz="2800" dirty="0" smtClean="0"/>
              <a:t>A research problem is a definite or clear expression about an area of concern, a system to be improved, a difficulty to be eliminated that exists in scholarly literature, or within practice that points to meaningful investigation or solutions.</a:t>
            </a:r>
          </a:p>
          <a:p>
            <a:endParaRPr lang="en-US" sz="2800" dirty="0"/>
          </a:p>
        </p:txBody>
      </p:sp>
    </p:spTree>
    <p:extLst>
      <p:ext uri="{BB962C8B-B14F-4D97-AF65-F5344CB8AC3E}">
        <p14:creationId xmlns:p14="http://schemas.microsoft.com/office/powerpoint/2010/main" val="516697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501</TotalTime>
  <Words>1546</Words>
  <Application>Microsoft Office PowerPoint</Application>
  <PresentationFormat>Widescreen</PresentationFormat>
  <Paragraphs>146</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Times New Roman</vt:lpstr>
      <vt:lpstr>Trebuchet MS</vt:lpstr>
      <vt:lpstr>Wingdings 3</vt:lpstr>
      <vt:lpstr>Facet</vt:lpstr>
      <vt:lpstr>FACULTY OF COMPUTING AND INFORMATION SYSTEMS</vt:lpstr>
      <vt:lpstr>PowerPoint Presentation</vt:lpstr>
      <vt:lpstr>Abstract</vt:lpstr>
      <vt:lpstr>PowerPoint Presentation</vt:lpstr>
      <vt:lpstr>List of Tables, List of Figures and List of Abbreviations </vt:lpstr>
      <vt:lpstr>CHAPTER ONE</vt:lpstr>
      <vt:lpstr>1.1 Introduction</vt:lpstr>
      <vt:lpstr>1.2 Background to Study</vt:lpstr>
      <vt:lpstr>1.2 Statement of the Problem</vt:lpstr>
      <vt:lpstr>1.3 Aim &amp; Objectives</vt:lpstr>
      <vt:lpstr>1.4 Significance of the Study</vt:lpstr>
      <vt:lpstr>1.5 Scope And Limitation Of The Research Work</vt:lpstr>
      <vt:lpstr>1.6 Organization of the Study</vt:lpstr>
      <vt:lpstr>CHAPTER TWO  LITERATURE REVIEW</vt:lpstr>
      <vt:lpstr>  LITERATURE REVIEW </vt:lpstr>
      <vt:lpstr>LITERATURE REVIEW</vt:lpstr>
      <vt:lpstr>Chapter Three: System Specification and Design </vt:lpstr>
      <vt:lpstr>3.1 Software development methodology  </vt:lpstr>
      <vt:lpstr>3.2 Functional Requirements</vt:lpstr>
      <vt:lpstr>3.3 Non Functional Requirements </vt:lpstr>
      <vt:lpstr>3.4 Use Cases </vt:lpstr>
      <vt:lpstr>Non Functional vs Functional Requirements </vt:lpstr>
      <vt:lpstr>Non Functional vs Functional Requirement </vt:lpstr>
      <vt:lpstr>3.5 System Architectural Design </vt:lpstr>
      <vt:lpstr>Chapter Four: System Implementation </vt:lpstr>
      <vt:lpstr>4.1 Development tools and platform </vt:lpstr>
      <vt:lpstr>4.2 Database Design </vt:lpstr>
      <vt:lpstr>4.3 User Interface Design </vt:lpstr>
      <vt:lpstr>Chapter Five: Conclusion and Recommendations </vt:lpstr>
      <vt:lpstr>5.1 Summary </vt:lpstr>
      <vt:lpstr>5.2 Challenges </vt:lpstr>
      <vt:lpstr>5.3 Recommendations </vt:lpstr>
      <vt:lpstr>HARVARD REFERENCING SYSTEM</vt:lpstr>
      <vt:lpstr>INTEXT CITING (Referencing in the text) </vt:lpstr>
      <vt:lpstr>In-text examples</vt:lpstr>
      <vt:lpstr>Examples of words for introducing in-text citations</vt:lpstr>
      <vt:lpstr>THE REFERENCE LIST</vt:lpstr>
      <vt:lpstr>PowerPoint Presentation</vt:lpstr>
      <vt:lpstr>PowerPoint Presentation</vt:lpstr>
      <vt:lpstr>Website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Afia</dc:creator>
  <cp:lastModifiedBy>Afia Sackey</cp:lastModifiedBy>
  <cp:revision>38</cp:revision>
  <dcterms:created xsi:type="dcterms:W3CDTF">2017-01-31T13:06:31Z</dcterms:created>
  <dcterms:modified xsi:type="dcterms:W3CDTF">2021-02-26T19:38:18Z</dcterms:modified>
</cp:coreProperties>
</file>