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Old Standard TT"/>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OldStandardTT-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24" Type="http://schemas.openxmlformats.org/officeDocument/2006/relationships/font" Target="fonts/OldStandardTT-italic.fntdata"/><Relationship Id="rId12" Type="http://schemas.openxmlformats.org/officeDocument/2006/relationships/slide" Target="slides/slide7.xml"/><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2524fc778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2524fc77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28600503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2860050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273ae5952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273ae595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26e02226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26e0222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d9eb9a9e6_1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d9eb9a9e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2524fc77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2524fc7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3325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Algorithm</a:t>
            </a:r>
            <a:r>
              <a:rPr lang="en"/>
              <a:t> Trading Utilizing Machine Learning</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2 - Team 5</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79450"/>
            <a:ext cx="2709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latin typeface="Arial"/>
                <a:ea typeface="Arial"/>
                <a:cs typeface="Arial"/>
                <a:sym typeface="Arial"/>
              </a:rPr>
              <a:t>Trade Actions</a:t>
            </a:r>
            <a:endParaRPr sz="3000">
              <a:latin typeface="Arial"/>
              <a:ea typeface="Arial"/>
              <a:cs typeface="Arial"/>
              <a:sym typeface="Arial"/>
            </a:endParaRPr>
          </a:p>
        </p:txBody>
      </p:sp>
      <p:sp>
        <p:nvSpPr>
          <p:cNvPr id="124" name="Google Shape;124;p22"/>
          <p:cNvSpPr txBox="1"/>
          <p:nvPr>
            <p:ph idx="1" type="body"/>
          </p:nvPr>
        </p:nvSpPr>
        <p:spPr>
          <a:xfrm>
            <a:off x="311700" y="1135150"/>
            <a:ext cx="5515500" cy="1635300"/>
          </a:xfrm>
          <a:prstGeom prst="rect">
            <a:avLst/>
          </a:prstGeom>
          <a:solidFill>
            <a:srgbClr val="F3F3F3"/>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050">
                <a:highlight>
                  <a:srgbClr val="F3F3F3"/>
                </a:highlight>
                <a:latin typeface="Arial"/>
                <a:ea typeface="Arial"/>
                <a:cs typeface="Arial"/>
                <a:sym typeface="Arial"/>
              </a:rPr>
              <a:t>Experiment design is pretty much random, only to facilitate prediction-&gt;action-&gt;result flow.</a:t>
            </a:r>
            <a:endParaRPr sz="1050">
              <a:highlight>
                <a:srgbClr val="F3F3F3"/>
              </a:highlight>
              <a:latin typeface="Arial"/>
              <a:ea typeface="Arial"/>
              <a:cs typeface="Arial"/>
              <a:sym typeface="Arial"/>
            </a:endParaRPr>
          </a:p>
          <a:p>
            <a:pPr indent="0" lvl="0" marL="0" rtl="0" algn="l">
              <a:spcBef>
                <a:spcPts val="1100"/>
              </a:spcBef>
              <a:spcAft>
                <a:spcPts val="0"/>
              </a:spcAft>
              <a:buNone/>
            </a:pPr>
            <a:r>
              <a:rPr lang="en" sz="1050">
                <a:highlight>
                  <a:srgbClr val="F3F3F3"/>
                </a:highlight>
                <a:latin typeface="Arial"/>
                <a:ea typeface="Arial"/>
                <a:cs typeface="Arial"/>
                <a:sym typeface="Arial"/>
              </a:rPr>
              <a:t>A primary ticker and some supplemental tickers from Alpaca historical data up to now</a:t>
            </a:r>
            <a:endParaRPr sz="1050">
              <a:highlight>
                <a:srgbClr val="F3F3F3"/>
              </a:highlight>
              <a:latin typeface="Arial"/>
              <a:ea typeface="Arial"/>
              <a:cs typeface="Arial"/>
              <a:sym typeface="Arial"/>
            </a:endParaRPr>
          </a:p>
          <a:p>
            <a:pPr indent="0" lvl="0" marL="0" rtl="0" algn="l">
              <a:spcBef>
                <a:spcPts val="1100"/>
              </a:spcBef>
              <a:spcAft>
                <a:spcPts val="0"/>
              </a:spcAft>
              <a:buNone/>
            </a:pPr>
            <a:r>
              <a:rPr lang="en" sz="1050">
                <a:highlight>
                  <a:srgbClr val="F3F3F3"/>
                </a:highlight>
                <a:latin typeface="Arial"/>
                <a:ea typeface="Arial"/>
                <a:cs typeface="Arial"/>
                <a:sym typeface="Arial"/>
              </a:rPr>
              <a:t>Train for some days then predict buy/sell one day at a time. </a:t>
            </a:r>
            <a:endParaRPr sz="1050">
              <a:highlight>
                <a:srgbClr val="F3F3F3"/>
              </a:highlight>
              <a:latin typeface="Arial"/>
              <a:ea typeface="Arial"/>
              <a:cs typeface="Arial"/>
              <a:sym typeface="Arial"/>
            </a:endParaRPr>
          </a:p>
          <a:p>
            <a:pPr indent="0" lvl="0" marL="0" rtl="0" algn="l">
              <a:spcBef>
                <a:spcPts val="1100"/>
              </a:spcBef>
              <a:spcAft>
                <a:spcPts val="0"/>
              </a:spcAft>
              <a:buNone/>
            </a:pPr>
            <a:r>
              <a:rPr lang="en" sz="1050">
                <a:highlight>
                  <a:srgbClr val="F3F3F3"/>
                </a:highlight>
                <a:latin typeface="Arial"/>
                <a:ea typeface="Arial"/>
                <a:cs typeface="Arial"/>
                <a:sym typeface="Arial"/>
              </a:rPr>
              <a:t>Action on the predictions starting cash of 10K, see in the end how much it becomes. </a:t>
            </a:r>
            <a:endParaRPr sz="1050">
              <a:highlight>
                <a:srgbClr val="F3F3F3"/>
              </a:highlight>
              <a:latin typeface="Arial"/>
              <a:ea typeface="Arial"/>
              <a:cs typeface="Arial"/>
              <a:sym typeface="Arial"/>
            </a:endParaRPr>
          </a:p>
          <a:p>
            <a:pPr indent="0" lvl="0" marL="0" rtl="0" algn="l">
              <a:spcBef>
                <a:spcPts val="1100"/>
              </a:spcBef>
              <a:spcAft>
                <a:spcPts val="1100"/>
              </a:spcAft>
              <a:buNone/>
            </a:pPr>
            <a:r>
              <a:rPr lang="en" sz="1050">
                <a:highlight>
                  <a:srgbClr val="F3F3F3"/>
                </a:highlight>
                <a:latin typeface="Arial"/>
                <a:ea typeface="Arial"/>
                <a:cs typeface="Arial"/>
                <a:sym typeface="Arial"/>
              </a:rPr>
              <a:t>Run the process for 500 times to measure the prediction distributions.</a:t>
            </a:r>
            <a:endParaRPr sz="1400">
              <a:highlight>
                <a:srgbClr val="F3F3F3"/>
              </a:highlight>
            </a:endParaRPr>
          </a:p>
        </p:txBody>
      </p:sp>
      <p:pic>
        <p:nvPicPr>
          <p:cNvPr id="125" name="Google Shape;125;p22"/>
          <p:cNvPicPr preferRelativeResize="0"/>
          <p:nvPr/>
        </p:nvPicPr>
        <p:blipFill>
          <a:blip r:embed="rId3">
            <a:alphaModFix/>
          </a:blip>
          <a:stretch>
            <a:fillRect/>
          </a:stretch>
        </p:blipFill>
        <p:spPr>
          <a:xfrm>
            <a:off x="2126400" y="3103200"/>
            <a:ext cx="4297367" cy="1813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90250" y="526350"/>
            <a:ext cx="8118600" cy="4090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600"/>
              <a:t>Conclusion</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600"/>
              <a:t>So far we cannot conclude that ML works for algorithm trade.</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600"/>
              <a:t>There are many next steps out there to keep the hope on:</a:t>
            </a:r>
            <a:endParaRPr sz="2600"/>
          </a:p>
          <a:p>
            <a:pPr indent="0" lvl="0" marL="0" rtl="0" algn="l">
              <a:spcBef>
                <a:spcPts val="0"/>
              </a:spcBef>
              <a:spcAft>
                <a:spcPts val="0"/>
              </a:spcAft>
              <a:buNone/>
            </a:pPr>
            <a:r>
              <a:rPr lang="en" sz="2600"/>
              <a:t>. Find better ticker</a:t>
            </a:r>
            <a:endParaRPr sz="2600"/>
          </a:p>
          <a:p>
            <a:pPr indent="0" lvl="0" marL="0" rtl="0" algn="l">
              <a:spcBef>
                <a:spcPts val="0"/>
              </a:spcBef>
              <a:spcAft>
                <a:spcPts val="0"/>
              </a:spcAft>
              <a:buNone/>
            </a:pPr>
            <a:r>
              <a:rPr lang="en" sz="2600"/>
              <a:t>. Try more ML libs and models</a:t>
            </a:r>
            <a:endParaRPr sz="2600"/>
          </a:p>
          <a:p>
            <a:pPr indent="0" lvl="0" marL="0" rtl="0" algn="l">
              <a:spcBef>
                <a:spcPts val="0"/>
              </a:spcBef>
              <a:spcAft>
                <a:spcPts val="0"/>
              </a:spcAft>
              <a:buNone/>
            </a:pPr>
            <a:r>
              <a:rPr lang="en" sz="2600"/>
              <a:t>. Tweek the algorithm to include more variable.</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67050" y="2240875"/>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t>Thanks!</a:t>
            </a:r>
            <a:endParaRPr sz="4100"/>
          </a:p>
        </p:txBody>
      </p:sp>
      <p:pic>
        <p:nvPicPr>
          <p:cNvPr id="136" name="Google Shape;136;p24"/>
          <p:cNvPicPr preferRelativeResize="0"/>
          <p:nvPr/>
        </p:nvPicPr>
        <p:blipFill>
          <a:blip r:embed="rId3">
            <a:alphaModFix/>
          </a:blip>
          <a:stretch>
            <a:fillRect/>
          </a:stretch>
        </p:blipFill>
        <p:spPr>
          <a:xfrm>
            <a:off x="4371150" y="0"/>
            <a:ext cx="4793626"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2700" y="557175"/>
            <a:ext cx="8118600" cy="2859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Meet The Team</a:t>
            </a:r>
            <a:endParaRPr/>
          </a:p>
          <a:p>
            <a:pPr indent="-417194" lvl="0" marL="457200" rtl="0" algn="l">
              <a:spcBef>
                <a:spcPts val="0"/>
              </a:spcBef>
              <a:spcAft>
                <a:spcPts val="0"/>
              </a:spcAft>
              <a:buSzPct val="100000"/>
              <a:buChar char="❏"/>
            </a:pPr>
            <a:r>
              <a:rPr lang="en" sz="3300"/>
              <a:t>Felipe Jdanov</a:t>
            </a:r>
            <a:endParaRPr sz="3300"/>
          </a:p>
          <a:p>
            <a:pPr indent="-417194" lvl="0" marL="457200" rtl="0" algn="l">
              <a:spcBef>
                <a:spcPts val="0"/>
              </a:spcBef>
              <a:spcAft>
                <a:spcPts val="0"/>
              </a:spcAft>
              <a:buSzPct val="100000"/>
              <a:buChar char="❏"/>
            </a:pPr>
            <a:r>
              <a:rPr lang="en" sz="3300"/>
              <a:t>Hazel Akongoh</a:t>
            </a:r>
            <a:endParaRPr sz="3300"/>
          </a:p>
          <a:p>
            <a:pPr indent="-417194" lvl="0" marL="457200" rtl="0" algn="l">
              <a:spcBef>
                <a:spcPts val="0"/>
              </a:spcBef>
              <a:spcAft>
                <a:spcPts val="0"/>
              </a:spcAft>
              <a:buSzPct val="100000"/>
              <a:buChar char="❏"/>
            </a:pPr>
            <a:r>
              <a:rPr lang="en" sz="3300"/>
              <a:t>Oby Nwafor</a:t>
            </a:r>
            <a:endParaRPr sz="3300"/>
          </a:p>
          <a:p>
            <a:pPr indent="-417194" lvl="0" marL="457200" rtl="0" algn="l">
              <a:spcBef>
                <a:spcPts val="0"/>
              </a:spcBef>
              <a:spcAft>
                <a:spcPts val="0"/>
              </a:spcAft>
              <a:buSzPct val="100000"/>
              <a:buChar char="❏"/>
            </a:pPr>
            <a:r>
              <a:rPr lang="en" sz="3300"/>
              <a:t>Kala Pi</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15111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Intro</a:t>
            </a:r>
            <a:endParaRPr>
              <a:latin typeface="Arial"/>
              <a:ea typeface="Arial"/>
              <a:cs typeface="Arial"/>
              <a:sym typeface="Arial"/>
            </a:endParaRPr>
          </a:p>
        </p:txBody>
      </p:sp>
      <p:sp>
        <p:nvSpPr>
          <p:cNvPr id="71" name="Google Shape;71;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highlight>
                  <a:srgbClr val="FFFFFF"/>
                </a:highlight>
                <a:latin typeface="Arial"/>
                <a:ea typeface="Arial"/>
                <a:cs typeface="Arial"/>
                <a:sym typeface="Arial"/>
              </a:rPr>
              <a:t>This is an experiment to see if Machine Learning might be helpful to algorithm trading. </a:t>
            </a:r>
            <a:endParaRPr>
              <a:highlight>
                <a:srgbClr val="FFFFFF"/>
              </a:highlight>
              <a:latin typeface="Arial"/>
              <a:ea typeface="Arial"/>
              <a:cs typeface="Arial"/>
              <a:sym typeface="Arial"/>
            </a:endParaRPr>
          </a:p>
          <a:p>
            <a:pPr indent="0" lvl="0" marL="457200" rtl="0" algn="l">
              <a:spcBef>
                <a:spcPts val="1100"/>
              </a:spcBef>
              <a:spcAft>
                <a:spcPts val="0"/>
              </a:spcAft>
              <a:buNone/>
            </a:pPr>
            <a:r>
              <a:rPr lang="en">
                <a:highlight>
                  <a:srgbClr val="FFFFFF"/>
                </a:highlight>
                <a:latin typeface="Arial"/>
                <a:ea typeface="Arial"/>
                <a:cs typeface="Arial"/>
                <a:sym typeface="Arial"/>
              </a:rPr>
              <a:t>Our first model  is a simple up/down signal algorithm using neural network training.</a:t>
            </a:r>
            <a:endParaRPr>
              <a:highlight>
                <a:srgbClr val="FFFFFF"/>
              </a:highlight>
              <a:latin typeface="Arial"/>
              <a:ea typeface="Arial"/>
              <a:cs typeface="Arial"/>
              <a:sym typeface="Arial"/>
            </a:endParaRPr>
          </a:p>
          <a:p>
            <a:pPr indent="0" lvl="0" marL="457200" rtl="0" algn="l">
              <a:spcBef>
                <a:spcPts val="1100"/>
              </a:spcBef>
              <a:spcAft>
                <a:spcPts val="0"/>
              </a:spcAft>
              <a:buNone/>
            </a:pPr>
            <a:r>
              <a:rPr lang="en">
                <a:highlight>
                  <a:srgbClr val="FFFFFF"/>
                </a:highlight>
                <a:latin typeface="Arial"/>
                <a:ea typeface="Arial"/>
                <a:cs typeface="Arial"/>
                <a:sym typeface="Arial"/>
              </a:rPr>
              <a:t>The second model is Simple Moving Average algorithm trial on a new ML method: Calibrated Classifier</a:t>
            </a:r>
            <a:endParaRPr>
              <a:highlight>
                <a:srgbClr val="FFFFFF"/>
              </a:highlight>
              <a:latin typeface="Arial"/>
              <a:ea typeface="Arial"/>
              <a:cs typeface="Arial"/>
              <a:sym typeface="Arial"/>
            </a:endParaRPr>
          </a:p>
          <a:p>
            <a:pPr indent="0" lvl="0" marL="457200" rtl="0" algn="l">
              <a:spcBef>
                <a:spcPts val="1100"/>
              </a:spcBef>
              <a:spcAft>
                <a:spcPts val="0"/>
              </a:spcAft>
              <a:buNone/>
            </a:pPr>
            <a:r>
              <a:rPr lang="en">
                <a:highlight>
                  <a:srgbClr val="FFFFFF"/>
                </a:highlight>
                <a:latin typeface="Arial"/>
                <a:ea typeface="Arial"/>
                <a:cs typeface="Arial"/>
                <a:sym typeface="Arial"/>
              </a:rPr>
              <a:t>We try to probe an end-to-end practical process yielding actual trading actions, into which those  premiumly trained ML models can be plug and play.</a:t>
            </a:r>
            <a:endParaRPr>
              <a:highlight>
                <a:srgbClr val="FFFFFF"/>
              </a:highlight>
              <a:latin typeface="Arial"/>
              <a:ea typeface="Arial"/>
              <a:cs typeface="Arial"/>
              <a:sym typeface="Arial"/>
            </a:endParaRPr>
          </a:p>
          <a:p>
            <a:pPr indent="-228600" lvl="0" marL="723900" rtl="0" algn="l">
              <a:spcBef>
                <a:spcPts val="1100"/>
              </a:spcBef>
              <a:spcAft>
                <a:spcPts val="0"/>
              </a:spcAft>
              <a:buClr>
                <a:srgbClr val="1D1C1D"/>
              </a:buClr>
              <a:buSzPts val="1200"/>
              <a:buFont typeface="Arial"/>
              <a:buNone/>
            </a:pPr>
            <a:r>
              <a:t/>
            </a:r>
            <a:endParaRPr sz="1200">
              <a:solidFill>
                <a:srgbClr val="1D1C1D"/>
              </a:solidFill>
              <a:highlight>
                <a:srgbClr val="F8F8F8"/>
              </a:highlight>
              <a:latin typeface="Arial"/>
              <a:ea typeface="Arial"/>
              <a:cs typeface="Arial"/>
              <a:sym typeface="Arial"/>
            </a:endParaRPr>
          </a:p>
          <a:p>
            <a:pPr indent="0" lvl="0" marL="0" rtl="0" algn="l">
              <a:spcBef>
                <a:spcPts val="0"/>
              </a:spcBef>
              <a:spcAft>
                <a:spcPts val="1200"/>
              </a:spcAft>
              <a:buNone/>
            </a:pPr>
            <a:r>
              <a:t/>
            </a:r>
            <a:endParaRPr sz="1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Summary</a:t>
            </a:r>
            <a:endParaRPr>
              <a:latin typeface="Arial"/>
              <a:ea typeface="Arial"/>
              <a:cs typeface="Arial"/>
              <a:sym typeface="Arial"/>
            </a:endParaRPr>
          </a:p>
        </p:txBody>
      </p:sp>
      <p:sp>
        <p:nvSpPr>
          <p:cNvPr id="77" name="Google Shape;77;p16"/>
          <p:cNvSpPr txBox="1"/>
          <p:nvPr>
            <p:ph idx="1" type="body"/>
          </p:nvPr>
        </p:nvSpPr>
        <p:spPr>
          <a:xfrm>
            <a:off x="311700" y="1146950"/>
            <a:ext cx="8520600" cy="3397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highlight>
                <a:srgbClr val="FFFFFF"/>
              </a:highlight>
              <a:latin typeface="Arial"/>
              <a:ea typeface="Arial"/>
              <a:cs typeface="Arial"/>
              <a:sym typeface="Arial"/>
            </a:endParaRPr>
          </a:p>
          <a:p>
            <a:pPr indent="-228600" lvl="0" marL="723900" rtl="0" algn="l">
              <a:spcBef>
                <a:spcPts val="1100"/>
              </a:spcBef>
              <a:spcAft>
                <a:spcPts val="0"/>
              </a:spcAft>
              <a:buClr>
                <a:srgbClr val="1D1C1D"/>
              </a:buClr>
              <a:buSzPts val="1200"/>
              <a:buFont typeface="Arial"/>
              <a:buNone/>
            </a:pPr>
            <a:r>
              <a:t/>
            </a:r>
            <a:endParaRPr sz="1200">
              <a:solidFill>
                <a:srgbClr val="1D1C1D"/>
              </a:solidFill>
              <a:highlight>
                <a:srgbClr val="F8F8F8"/>
              </a:highlight>
              <a:latin typeface="Arial"/>
              <a:ea typeface="Arial"/>
              <a:cs typeface="Arial"/>
              <a:sym typeface="Arial"/>
            </a:endParaRPr>
          </a:p>
          <a:p>
            <a:pPr indent="0" lvl="0" marL="0" rtl="0" algn="l">
              <a:spcBef>
                <a:spcPts val="0"/>
              </a:spcBef>
              <a:spcAft>
                <a:spcPts val="1200"/>
              </a:spcAft>
              <a:buNone/>
            </a:pPr>
            <a:r>
              <a:t/>
            </a:r>
            <a:endParaRPr sz="1200"/>
          </a:p>
        </p:txBody>
      </p:sp>
      <p:pic>
        <p:nvPicPr>
          <p:cNvPr id="78" name="Google Shape;78;p16"/>
          <p:cNvPicPr preferRelativeResize="0"/>
          <p:nvPr/>
        </p:nvPicPr>
        <p:blipFill>
          <a:blip r:embed="rId3">
            <a:alphaModFix/>
          </a:blip>
          <a:stretch>
            <a:fillRect/>
          </a:stretch>
        </p:blipFill>
        <p:spPr>
          <a:xfrm>
            <a:off x="380250" y="1268675"/>
            <a:ext cx="8383499" cy="274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51975" y="87150"/>
            <a:ext cx="8463300" cy="483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Model 1: Predictive Analysis Using Neural Network </a:t>
            </a:r>
            <a:endParaRPr>
              <a:latin typeface="Arial"/>
              <a:ea typeface="Arial"/>
              <a:cs typeface="Arial"/>
              <a:sym typeface="Arial"/>
            </a:endParaRPr>
          </a:p>
        </p:txBody>
      </p:sp>
      <p:sp>
        <p:nvSpPr>
          <p:cNvPr id="84" name="Google Shape;84;p17"/>
          <p:cNvSpPr txBox="1"/>
          <p:nvPr>
            <p:ph idx="1" type="body"/>
          </p:nvPr>
        </p:nvSpPr>
        <p:spPr>
          <a:xfrm>
            <a:off x="351975" y="643850"/>
            <a:ext cx="4547700" cy="4007700"/>
          </a:xfrm>
          <a:prstGeom prst="rect">
            <a:avLst/>
          </a:prstGeom>
          <a:solidFill>
            <a:srgbClr val="F3F3F3"/>
          </a:solidFill>
          <a:ln cap="flat" cmpd="sng" w="9525">
            <a:solidFill>
              <a:srgbClr val="F3F3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100">
                <a:latin typeface="Arial"/>
                <a:ea typeface="Arial"/>
                <a:cs typeface="Arial"/>
                <a:sym typeface="Arial"/>
              </a:rPr>
              <a:t>Why Neural Network</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The algorithm can recognize hidden patterns and correlations in raw data and cluster, and over time continuously learn and improve.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It provides options and parameters that are adjustable, these parameters can be changed continuously throughout the learning process to improve the overall output result of the mode</a:t>
            </a:r>
            <a:r>
              <a:rPr lang="en" sz="1100">
                <a:latin typeface="Arial"/>
                <a:ea typeface="Arial"/>
                <a:cs typeface="Arial"/>
                <a:sym typeface="Arial"/>
              </a:rPr>
              <a:t>l.</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Key Highlights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Data was sourced from Alpaca: 6 Months Trading data</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Defined a Simple Momentum strategy utilizing the percentage change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Created the features and target dataset &amp; split the dataset for testing and training</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Scaled the features data, assigned number of input features, layers and neurons per layer</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Evaluate model to determine loss and accuracy</a:t>
            </a:r>
            <a:endParaRPr sz="1100">
              <a:latin typeface="Arial"/>
              <a:ea typeface="Arial"/>
              <a:cs typeface="Arial"/>
              <a:sym typeface="Arial"/>
            </a:endParaRPr>
          </a:p>
        </p:txBody>
      </p:sp>
      <p:pic>
        <p:nvPicPr>
          <p:cNvPr id="85" name="Google Shape;85;p17"/>
          <p:cNvPicPr preferRelativeResize="0"/>
          <p:nvPr/>
        </p:nvPicPr>
        <p:blipFill>
          <a:blip r:embed="rId3">
            <a:alphaModFix/>
          </a:blip>
          <a:stretch>
            <a:fillRect/>
          </a:stretch>
        </p:blipFill>
        <p:spPr>
          <a:xfrm>
            <a:off x="5063675" y="838700"/>
            <a:ext cx="3664325" cy="2161375"/>
          </a:xfrm>
          <a:prstGeom prst="rect">
            <a:avLst/>
          </a:prstGeom>
          <a:noFill/>
          <a:ln>
            <a:noFill/>
          </a:ln>
        </p:spPr>
      </p:pic>
      <p:pic>
        <p:nvPicPr>
          <p:cNvPr id="86" name="Google Shape;86;p17"/>
          <p:cNvPicPr preferRelativeResize="0"/>
          <p:nvPr/>
        </p:nvPicPr>
        <p:blipFill>
          <a:blip r:embed="rId4">
            <a:alphaModFix/>
          </a:blip>
          <a:stretch>
            <a:fillRect/>
          </a:stretch>
        </p:blipFill>
        <p:spPr>
          <a:xfrm>
            <a:off x="5212075" y="3000075"/>
            <a:ext cx="3664324" cy="172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264700" y="122000"/>
            <a:ext cx="8463300" cy="483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Model 1: Predictive Analysis Using Neural Network - Result </a:t>
            </a:r>
            <a:endParaRPr>
              <a:latin typeface="Arial"/>
              <a:ea typeface="Arial"/>
              <a:cs typeface="Arial"/>
              <a:sym typeface="Arial"/>
            </a:endParaRPr>
          </a:p>
        </p:txBody>
      </p:sp>
      <p:sp>
        <p:nvSpPr>
          <p:cNvPr id="92" name="Google Shape;92;p18"/>
          <p:cNvSpPr txBox="1"/>
          <p:nvPr>
            <p:ph idx="1" type="body"/>
          </p:nvPr>
        </p:nvSpPr>
        <p:spPr>
          <a:xfrm>
            <a:off x="416000" y="730025"/>
            <a:ext cx="3667800" cy="1486800"/>
          </a:xfrm>
          <a:prstGeom prst="rect">
            <a:avLst/>
          </a:prstGeom>
          <a:solidFill>
            <a:srgbClr val="F3F3F3"/>
          </a:solidFill>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highlight>
                  <a:srgbClr val="F3F3F3"/>
                </a:highlight>
                <a:latin typeface="Arial"/>
                <a:ea typeface="Arial"/>
                <a:cs typeface="Arial"/>
                <a:sym typeface="Arial"/>
              </a:rPr>
              <a:t>Results and Deductions</a:t>
            </a:r>
            <a:endParaRPr>
              <a:highlight>
                <a:srgbClr val="F3F3F3"/>
              </a:highlight>
              <a:latin typeface="Arial"/>
              <a:ea typeface="Arial"/>
              <a:cs typeface="Arial"/>
              <a:sym typeface="Arial"/>
            </a:endParaRPr>
          </a:p>
          <a:p>
            <a:pPr indent="-293370" lvl="0" marL="457200" rtl="0" algn="l">
              <a:spcBef>
                <a:spcPts val="1200"/>
              </a:spcBef>
              <a:spcAft>
                <a:spcPts val="0"/>
              </a:spcAft>
              <a:buSzPct val="100000"/>
              <a:buFont typeface="Arial"/>
              <a:buChar char="➔"/>
            </a:pPr>
            <a:r>
              <a:rPr lang="en">
                <a:highlight>
                  <a:srgbClr val="F3F3F3"/>
                </a:highlight>
                <a:latin typeface="Arial"/>
                <a:ea typeface="Arial"/>
                <a:cs typeface="Arial"/>
                <a:sym typeface="Arial"/>
              </a:rPr>
              <a:t>While the overall accuracy score of the model was low, this did not impact the </a:t>
            </a:r>
            <a:r>
              <a:rPr lang="en">
                <a:highlight>
                  <a:srgbClr val="F3F3F3"/>
                </a:highlight>
                <a:latin typeface="Arial"/>
                <a:ea typeface="Arial"/>
                <a:cs typeface="Arial"/>
                <a:sym typeface="Arial"/>
              </a:rPr>
              <a:t>performance</a:t>
            </a:r>
            <a:r>
              <a:rPr lang="en">
                <a:highlight>
                  <a:srgbClr val="F3F3F3"/>
                </a:highlight>
                <a:latin typeface="Arial"/>
                <a:ea typeface="Arial"/>
                <a:cs typeface="Arial"/>
                <a:sym typeface="Arial"/>
              </a:rPr>
              <a:t> of the trade </a:t>
            </a:r>
            <a:endParaRPr>
              <a:highlight>
                <a:srgbClr val="F3F3F3"/>
              </a:highlight>
              <a:latin typeface="Arial"/>
              <a:ea typeface="Arial"/>
              <a:cs typeface="Arial"/>
              <a:sym typeface="Arial"/>
            </a:endParaRPr>
          </a:p>
          <a:p>
            <a:pPr indent="-293370" lvl="0" marL="457200" rtl="0" algn="l">
              <a:spcBef>
                <a:spcPts val="0"/>
              </a:spcBef>
              <a:spcAft>
                <a:spcPts val="0"/>
              </a:spcAft>
              <a:buSzPct val="100000"/>
              <a:buFont typeface="Arial"/>
              <a:buChar char="➔"/>
            </a:pPr>
            <a:r>
              <a:rPr lang="en">
                <a:highlight>
                  <a:srgbClr val="F3F3F3"/>
                </a:highlight>
                <a:latin typeface="Arial"/>
                <a:ea typeface="Arial"/>
                <a:cs typeface="Arial"/>
                <a:sym typeface="Arial"/>
              </a:rPr>
              <a:t>Key Metrics:</a:t>
            </a:r>
            <a:endParaRPr>
              <a:highlight>
                <a:srgbClr val="F3F3F3"/>
              </a:highlight>
              <a:latin typeface="Arial"/>
              <a:ea typeface="Arial"/>
              <a:cs typeface="Arial"/>
              <a:sym typeface="Arial"/>
            </a:endParaRPr>
          </a:p>
          <a:p>
            <a:pPr indent="-293369" lvl="1" marL="914400" rtl="0" algn="l">
              <a:spcBef>
                <a:spcPts val="0"/>
              </a:spcBef>
              <a:spcAft>
                <a:spcPts val="0"/>
              </a:spcAft>
              <a:buSzPct val="100000"/>
              <a:buFont typeface="Arial"/>
              <a:buChar char="◆"/>
            </a:pPr>
            <a:r>
              <a:rPr lang="en">
                <a:highlight>
                  <a:srgbClr val="F3F3F3"/>
                </a:highlight>
                <a:latin typeface="Arial"/>
                <a:ea typeface="Arial"/>
                <a:cs typeface="Arial"/>
                <a:sym typeface="Arial"/>
              </a:rPr>
              <a:t>Start with 10k, perform one trade action per day for 15 days</a:t>
            </a:r>
            <a:endParaRPr>
              <a:highlight>
                <a:srgbClr val="F3F3F3"/>
              </a:highlight>
              <a:latin typeface="Arial"/>
              <a:ea typeface="Arial"/>
              <a:cs typeface="Arial"/>
              <a:sym typeface="Arial"/>
            </a:endParaRPr>
          </a:p>
          <a:p>
            <a:pPr indent="-293369" lvl="1" marL="914400" rtl="0" algn="l">
              <a:spcBef>
                <a:spcPts val="0"/>
              </a:spcBef>
              <a:spcAft>
                <a:spcPts val="0"/>
              </a:spcAft>
              <a:buSzPct val="100000"/>
              <a:buFont typeface="Arial"/>
              <a:buChar char="◆"/>
            </a:pPr>
            <a:r>
              <a:rPr lang="en">
                <a:highlight>
                  <a:srgbClr val="F3F3F3"/>
                </a:highlight>
                <a:latin typeface="Arial"/>
                <a:ea typeface="Arial"/>
                <a:cs typeface="Arial"/>
                <a:sym typeface="Arial"/>
              </a:rPr>
              <a:t>Networth at the end of 15 days: 10,641.0</a:t>
            </a:r>
            <a:endParaRPr>
              <a:highlight>
                <a:srgbClr val="F3F3F3"/>
              </a:highlight>
              <a:latin typeface="Arial"/>
              <a:ea typeface="Arial"/>
              <a:cs typeface="Arial"/>
              <a:sym typeface="Arial"/>
            </a:endParaRPr>
          </a:p>
        </p:txBody>
      </p:sp>
      <p:pic>
        <p:nvPicPr>
          <p:cNvPr id="93" name="Google Shape;93;p18"/>
          <p:cNvPicPr preferRelativeResize="0"/>
          <p:nvPr/>
        </p:nvPicPr>
        <p:blipFill>
          <a:blip r:embed="rId3">
            <a:alphaModFix/>
          </a:blip>
          <a:stretch>
            <a:fillRect/>
          </a:stretch>
        </p:blipFill>
        <p:spPr>
          <a:xfrm>
            <a:off x="823775" y="2825375"/>
            <a:ext cx="7615475" cy="2139425"/>
          </a:xfrm>
          <a:prstGeom prst="rect">
            <a:avLst/>
          </a:prstGeom>
          <a:noFill/>
          <a:ln>
            <a:noFill/>
          </a:ln>
        </p:spPr>
      </p:pic>
      <p:pic>
        <p:nvPicPr>
          <p:cNvPr id="94" name="Google Shape;94;p18"/>
          <p:cNvPicPr preferRelativeResize="0"/>
          <p:nvPr/>
        </p:nvPicPr>
        <p:blipFill>
          <a:blip r:embed="rId4">
            <a:alphaModFix/>
          </a:blip>
          <a:stretch>
            <a:fillRect/>
          </a:stretch>
        </p:blipFill>
        <p:spPr>
          <a:xfrm>
            <a:off x="4667225" y="730025"/>
            <a:ext cx="3600925" cy="1841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264700" y="203300"/>
            <a:ext cx="8463300" cy="483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Model 2: </a:t>
            </a:r>
            <a:r>
              <a:rPr lang="en" sz="2350">
                <a:solidFill>
                  <a:srgbClr val="212529"/>
                </a:solidFill>
                <a:highlight>
                  <a:srgbClr val="FFFFFF"/>
                </a:highlight>
                <a:latin typeface="Roboto"/>
                <a:ea typeface="Roboto"/>
                <a:cs typeface="Roboto"/>
                <a:sym typeface="Roboto"/>
              </a:rPr>
              <a:t>Probability Calibration</a:t>
            </a:r>
            <a:endParaRPr>
              <a:latin typeface="Arial"/>
              <a:ea typeface="Arial"/>
              <a:cs typeface="Arial"/>
              <a:sym typeface="Arial"/>
            </a:endParaRPr>
          </a:p>
        </p:txBody>
      </p:sp>
      <p:sp>
        <p:nvSpPr>
          <p:cNvPr id="100" name="Google Shape;100;p19"/>
          <p:cNvSpPr txBox="1"/>
          <p:nvPr>
            <p:ph idx="1" type="body"/>
          </p:nvPr>
        </p:nvSpPr>
        <p:spPr>
          <a:xfrm>
            <a:off x="493825" y="897875"/>
            <a:ext cx="8101200" cy="36519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191C1F"/>
              </a:buClr>
              <a:buSzPts val="1200"/>
              <a:buFont typeface="Arial"/>
              <a:buChar char="❏"/>
            </a:pPr>
            <a:r>
              <a:rPr lang="en">
                <a:solidFill>
                  <a:srgbClr val="191C1F"/>
                </a:solidFill>
                <a:highlight>
                  <a:srgbClr val="FFFFFF"/>
                </a:highlight>
                <a:latin typeface="Arial"/>
                <a:ea typeface="Arial"/>
                <a:cs typeface="Arial"/>
                <a:sym typeface="Arial"/>
              </a:rPr>
              <a:t>Most models are not calibrated and they predict values are close to 0 and 1 in many cases where they should not be doing so. </a:t>
            </a:r>
            <a:endParaRPr>
              <a:solidFill>
                <a:srgbClr val="191C1F"/>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rgbClr val="191C1F"/>
              </a:solidFill>
              <a:highlight>
                <a:srgbClr val="FFFFFF"/>
              </a:highlight>
              <a:latin typeface="Arial"/>
              <a:ea typeface="Arial"/>
              <a:cs typeface="Arial"/>
              <a:sym typeface="Arial"/>
            </a:endParaRPr>
          </a:p>
          <a:p>
            <a:pPr indent="-304800" lvl="0" marL="457200" rtl="0" algn="l">
              <a:spcBef>
                <a:spcPts val="0"/>
              </a:spcBef>
              <a:spcAft>
                <a:spcPts val="0"/>
              </a:spcAft>
              <a:buClr>
                <a:srgbClr val="191C1F"/>
              </a:buClr>
              <a:buSzPts val="1200"/>
              <a:buFont typeface="Arial"/>
              <a:buChar char="❏"/>
            </a:pPr>
            <a:r>
              <a:rPr lang="en">
                <a:solidFill>
                  <a:srgbClr val="191C1F"/>
                </a:solidFill>
                <a:highlight>
                  <a:srgbClr val="FFFFFF"/>
                </a:highlight>
                <a:latin typeface="Arial"/>
                <a:ea typeface="Arial"/>
                <a:cs typeface="Arial"/>
                <a:sym typeface="Arial"/>
              </a:rPr>
              <a:t>Calibrating a classifier has the objective to improve the predictions of the model giving a more reliable prediction. </a:t>
            </a:r>
            <a:r>
              <a:rPr lang="en">
                <a:solidFill>
                  <a:srgbClr val="191C1F"/>
                </a:solidFill>
                <a:highlight>
                  <a:srgbClr val="FFFFFF"/>
                </a:highlight>
                <a:latin typeface="Arial"/>
                <a:ea typeface="Arial"/>
                <a:cs typeface="Arial"/>
                <a:sym typeface="Arial"/>
              </a:rPr>
              <a:t>On the other hand, when the model is able to find a good calibration by itself, the classifier is not able to improve the result.</a:t>
            </a:r>
            <a:r>
              <a:rPr lang="en">
                <a:solidFill>
                  <a:srgbClr val="191C1F"/>
                </a:solidFill>
                <a:highlight>
                  <a:srgbClr val="FFFFFF"/>
                </a:highlight>
                <a:latin typeface="Arial"/>
                <a:ea typeface="Arial"/>
                <a:cs typeface="Arial"/>
                <a:sym typeface="Arial"/>
              </a:rPr>
              <a:t> </a:t>
            </a:r>
            <a:endParaRPr>
              <a:solidFill>
                <a:srgbClr val="191C1F"/>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191C1F"/>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191C1F"/>
              </a:solidFill>
              <a:highlight>
                <a:srgbClr val="FFFFFF"/>
              </a:highlight>
              <a:latin typeface="Arial"/>
              <a:ea typeface="Arial"/>
              <a:cs typeface="Arial"/>
              <a:sym typeface="Arial"/>
            </a:endParaRPr>
          </a:p>
          <a:p>
            <a:pPr indent="-304800" lvl="0" marL="3657600" rtl="0" algn="l">
              <a:spcBef>
                <a:spcPts val="0"/>
              </a:spcBef>
              <a:spcAft>
                <a:spcPts val="0"/>
              </a:spcAft>
              <a:buClr>
                <a:srgbClr val="191C1F"/>
              </a:buClr>
              <a:buSzPts val="1200"/>
              <a:buFont typeface="Arial"/>
              <a:buChar char="❏"/>
            </a:pPr>
            <a:r>
              <a:rPr lang="en">
                <a:solidFill>
                  <a:srgbClr val="191C1F"/>
                </a:solidFill>
                <a:highlight>
                  <a:srgbClr val="FFFFFF"/>
                </a:highlight>
                <a:latin typeface="Arial"/>
                <a:ea typeface="Arial"/>
                <a:cs typeface="Arial"/>
                <a:sym typeface="Arial"/>
              </a:rPr>
              <a:t>The Classifier </a:t>
            </a:r>
            <a:r>
              <a:rPr lang="en">
                <a:solidFill>
                  <a:srgbClr val="191C1F"/>
                </a:solidFill>
                <a:highlight>
                  <a:srgbClr val="FFFFFF"/>
                </a:highlight>
                <a:latin typeface="Arial"/>
                <a:ea typeface="Arial"/>
                <a:cs typeface="Arial"/>
                <a:sym typeface="Arial"/>
              </a:rPr>
              <a:t>model</a:t>
            </a:r>
            <a:r>
              <a:rPr lang="en">
                <a:solidFill>
                  <a:srgbClr val="191C1F"/>
                </a:solidFill>
                <a:highlight>
                  <a:srgbClr val="FFFFFF"/>
                </a:highlight>
                <a:latin typeface="Arial"/>
                <a:ea typeface="Arial"/>
                <a:cs typeface="Arial"/>
                <a:sym typeface="Arial"/>
              </a:rPr>
              <a:t> is able to use two methods to improve the prediction, "sigmoid" and "isotonic”. For this example, we used the sigmoid method over the SVM.</a:t>
            </a:r>
            <a:endParaRPr>
              <a:solidFill>
                <a:srgbClr val="191C1F"/>
              </a:solidFill>
              <a:highlight>
                <a:srgbClr val="FFFFFF"/>
              </a:highlight>
              <a:latin typeface="Arial"/>
              <a:ea typeface="Arial"/>
              <a:cs typeface="Arial"/>
              <a:sym typeface="Arial"/>
            </a:endParaRPr>
          </a:p>
          <a:p>
            <a:pPr indent="0" lvl="0" marL="3657600" rtl="0" algn="l">
              <a:spcBef>
                <a:spcPts val="0"/>
              </a:spcBef>
              <a:spcAft>
                <a:spcPts val="0"/>
              </a:spcAft>
              <a:buNone/>
            </a:pPr>
            <a:r>
              <a:t/>
            </a:r>
            <a:endParaRPr>
              <a:solidFill>
                <a:srgbClr val="191C1F"/>
              </a:solidFill>
              <a:highlight>
                <a:srgbClr val="FFFFFF"/>
              </a:highlight>
              <a:latin typeface="Arial"/>
              <a:ea typeface="Arial"/>
              <a:cs typeface="Arial"/>
              <a:sym typeface="Arial"/>
            </a:endParaRPr>
          </a:p>
          <a:p>
            <a:pPr indent="-304800" lvl="0" marL="3657600" rtl="0" algn="l">
              <a:spcBef>
                <a:spcPts val="0"/>
              </a:spcBef>
              <a:spcAft>
                <a:spcPts val="0"/>
              </a:spcAft>
              <a:buClr>
                <a:srgbClr val="191C1F"/>
              </a:buClr>
              <a:buSzPts val="1200"/>
              <a:buFont typeface="Arial"/>
              <a:buChar char="❏"/>
            </a:pPr>
            <a:r>
              <a:rPr lang="en">
                <a:solidFill>
                  <a:srgbClr val="191C1F"/>
                </a:solidFill>
                <a:highlight>
                  <a:srgbClr val="FFFFFF"/>
                </a:highlight>
                <a:latin typeface="Arial"/>
                <a:ea typeface="Arial"/>
                <a:cs typeface="Arial"/>
                <a:sym typeface="Arial"/>
              </a:rPr>
              <a:t>The representation of the model is a graphic that goes from 0 to 1 with a diagonal line crossing it, that line represents the perfect prediction.  And has a solid line connecting the predicted points. The closer the point is to the diagonal line, the better the prediction.</a:t>
            </a:r>
            <a:endParaRPr>
              <a:solidFill>
                <a:srgbClr val="191C1F"/>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rgbClr val="191C1F"/>
              </a:solidFill>
              <a:highlight>
                <a:srgbClr val="FFFFFF"/>
              </a:highlight>
              <a:latin typeface="Arial"/>
              <a:ea typeface="Arial"/>
              <a:cs typeface="Arial"/>
              <a:sym typeface="Arial"/>
            </a:endParaRPr>
          </a:p>
          <a:p>
            <a:pPr indent="0" lvl="0" marL="0" rtl="0" algn="l">
              <a:spcBef>
                <a:spcPts val="0"/>
              </a:spcBef>
              <a:spcAft>
                <a:spcPts val="1200"/>
              </a:spcAft>
              <a:buNone/>
            </a:pPr>
            <a:r>
              <a:t/>
            </a:r>
            <a:endParaRPr>
              <a:latin typeface="Arial"/>
              <a:ea typeface="Arial"/>
              <a:cs typeface="Arial"/>
              <a:sym typeface="Arial"/>
            </a:endParaRPr>
          </a:p>
        </p:txBody>
      </p:sp>
      <p:pic>
        <p:nvPicPr>
          <p:cNvPr id="101" name="Google Shape;101;p19"/>
          <p:cNvPicPr preferRelativeResize="0"/>
          <p:nvPr/>
        </p:nvPicPr>
        <p:blipFill>
          <a:blip r:embed="rId3">
            <a:alphaModFix/>
          </a:blip>
          <a:stretch>
            <a:fillRect/>
          </a:stretch>
        </p:blipFill>
        <p:spPr>
          <a:xfrm>
            <a:off x="493825" y="2020200"/>
            <a:ext cx="3331101" cy="2498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264700" y="203300"/>
            <a:ext cx="8463300" cy="483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Model 2: </a:t>
            </a:r>
            <a:r>
              <a:rPr lang="en" sz="2350">
                <a:solidFill>
                  <a:srgbClr val="212529"/>
                </a:solidFill>
                <a:highlight>
                  <a:srgbClr val="FFFFFF"/>
                </a:highlight>
                <a:latin typeface="Roboto"/>
                <a:ea typeface="Roboto"/>
                <a:cs typeface="Roboto"/>
                <a:sym typeface="Roboto"/>
              </a:rPr>
              <a:t>Probability Calibration</a:t>
            </a:r>
            <a:endParaRPr>
              <a:latin typeface="Arial"/>
              <a:ea typeface="Arial"/>
              <a:cs typeface="Arial"/>
              <a:sym typeface="Arial"/>
            </a:endParaRPr>
          </a:p>
        </p:txBody>
      </p:sp>
      <p:sp>
        <p:nvSpPr>
          <p:cNvPr id="107" name="Google Shape;107;p20"/>
          <p:cNvSpPr txBox="1"/>
          <p:nvPr>
            <p:ph idx="1" type="body"/>
          </p:nvPr>
        </p:nvSpPr>
        <p:spPr>
          <a:xfrm>
            <a:off x="493825" y="660575"/>
            <a:ext cx="8101200" cy="3889200"/>
          </a:xfrm>
          <a:prstGeom prst="rect">
            <a:avLst/>
          </a:prstGeom>
        </p:spPr>
        <p:txBody>
          <a:bodyPr anchorCtr="0" anchor="t" bIns="91425" lIns="91425" spcFirstLastPara="1" rIns="91425" wrap="square" tIns="91425">
            <a:normAutofit fontScale="92500" lnSpcReduction="20000"/>
          </a:bodyPr>
          <a:lstStyle/>
          <a:p>
            <a:pPr indent="0" lvl="0" marL="3657600" rtl="0" algn="l">
              <a:spcBef>
                <a:spcPts val="0"/>
              </a:spcBef>
              <a:spcAft>
                <a:spcPts val="0"/>
              </a:spcAft>
              <a:buNone/>
            </a:pPr>
            <a:r>
              <a:t/>
            </a:r>
            <a:endParaRPr>
              <a:solidFill>
                <a:srgbClr val="191C1F"/>
              </a:solidFill>
              <a:highlight>
                <a:srgbClr val="FFFFFF"/>
              </a:highlight>
              <a:latin typeface="Arial"/>
              <a:ea typeface="Arial"/>
              <a:cs typeface="Arial"/>
              <a:sym typeface="Arial"/>
            </a:endParaRPr>
          </a:p>
          <a:p>
            <a:pPr indent="0" lvl="0" marL="2286000" rtl="0" algn="l">
              <a:spcBef>
                <a:spcPts val="0"/>
              </a:spcBef>
              <a:spcAft>
                <a:spcPts val="0"/>
              </a:spcAft>
              <a:buNone/>
            </a:pPr>
            <a:r>
              <a:t/>
            </a:r>
            <a:endParaRPr>
              <a:solidFill>
                <a:srgbClr val="191C1F"/>
              </a:solidFill>
              <a:highlight>
                <a:srgbClr val="FFFFFF"/>
              </a:highlight>
              <a:latin typeface="Arial"/>
              <a:ea typeface="Arial"/>
              <a:cs typeface="Arial"/>
              <a:sym typeface="Arial"/>
            </a:endParaRPr>
          </a:p>
          <a:p>
            <a:pPr indent="-299085" lvl="0" marL="2743200" rtl="0" algn="l">
              <a:spcBef>
                <a:spcPts val="0"/>
              </a:spcBef>
              <a:spcAft>
                <a:spcPts val="0"/>
              </a:spcAft>
              <a:buClr>
                <a:srgbClr val="191C1F"/>
              </a:buClr>
              <a:buSzPct val="100000"/>
              <a:buFont typeface="Arial"/>
              <a:buChar char="❏"/>
            </a:pPr>
            <a:r>
              <a:rPr lang="en">
                <a:solidFill>
                  <a:srgbClr val="191C1F"/>
                </a:solidFill>
                <a:highlight>
                  <a:srgbClr val="FFFFFF"/>
                </a:highlight>
                <a:latin typeface="Arial"/>
                <a:ea typeface="Arial"/>
                <a:cs typeface="Arial"/>
                <a:sym typeface="Arial"/>
              </a:rPr>
              <a:t>A</a:t>
            </a:r>
            <a:r>
              <a:rPr lang="en">
                <a:solidFill>
                  <a:srgbClr val="191C1F"/>
                </a:solidFill>
                <a:highlight>
                  <a:srgbClr val="FFFFFF"/>
                </a:highlight>
                <a:latin typeface="Arial"/>
                <a:ea typeface="Arial"/>
                <a:cs typeface="Arial"/>
                <a:sym typeface="Arial"/>
              </a:rPr>
              <a:t>pplying the class sklearn.calibration.CalibratedClassifierCV to Probability Calibration</a:t>
            </a:r>
            <a:endParaRPr>
              <a:solidFill>
                <a:srgbClr val="191C1F"/>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191C1F"/>
              </a:solidFill>
              <a:highlight>
                <a:srgbClr val="FFFFFF"/>
              </a:highlight>
              <a:latin typeface="Arial"/>
              <a:ea typeface="Arial"/>
              <a:cs typeface="Arial"/>
              <a:sym typeface="Arial"/>
            </a:endParaRPr>
          </a:p>
          <a:p>
            <a:pPr indent="-299085" lvl="0" marL="2743200" rtl="0" algn="l">
              <a:spcBef>
                <a:spcPts val="0"/>
              </a:spcBef>
              <a:spcAft>
                <a:spcPts val="0"/>
              </a:spcAft>
              <a:buClr>
                <a:srgbClr val="191C1F"/>
              </a:buClr>
              <a:buSzPct val="100000"/>
              <a:buFont typeface="Arial"/>
              <a:buChar char="❏"/>
            </a:pPr>
            <a:r>
              <a:rPr lang="en">
                <a:solidFill>
                  <a:srgbClr val="191C1F"/>
                </a:solidFill>
                <a:highlight>
                  <a:srgbClr val="FFFFFF"/>
                </a:highlight>
                <a:latin typeface="Arial"/>
                <a:ea typeface="Arial"/>
                <a:cs typeface="Arial"/>
                <a:sym typeface="Arial"/>
              </a:rPr>
              <a:t>In this project we use one year of AAPL stocks, Move Average for Technical Analysis and the Support Vector Machine to first fit the model and then use the Calibrate Classifier to improve the prediction probability.</a:t>
            </a:r>
            <a:endParaRPr>
              <a:solidFill>
                <a:srgbClr val="191C1F"/>
              </a:solidFill>
              <a:highlight>
                <a:srgbClr val="FFFFFF"/>
              </a:highlight>
              <a:latin typeface="Arial"/>
              <a:ea typeface="Arial"/>
              <a:cs typeface="Arial"/>
              <a:sym typeface="Arial"/>
            </a:endParaRPr>
          </a:p>
          <a:p>
            <a:pPr indent="0" lvl="0" marL="2286000" rtl="0" algn="l">
              <a:spcBef>
                <a:spcPts val="0"/>
              </a:spcBef>
              <a:spcAft>
                <a:spcPts val="0"/>
              </a:spcAft>
              <a:buNone/>
            </a:pPr>
            <a:r>
              <a:t/>
            </a:r>
            <a:endParaRPr>
              <a:solidFill>
                <a:srgbClr val="191C1F"/>
              </a:solidFill>
              <a:highlight>
                <a:srgbClr val="FFFFFF"/>
              </a:highlight>
              <a:latin typeface="Arial"/>
              <a:ea typeface="Arial"/>
              <a:cs typeface="Arial"/>
              <a:sym typeface="Arial"/>
            </a:endParaRPr>
          </a:p>
          <a:p>
            <a:pPr indent="-299085" lvl="0" marL="2743200" rtl="0" algn="l">
              <a:spcBef>
                <a:spcPts val="0"/>
              </a:spcBef>
              <a:spcAft>
                <a:spcPts val="0"/>
              </a:spcAft>
              <a:buClr>
                <a:srgbClr val="191C1F"/>
              </a:buClr>
              <a:buSzPct val="100000"/>
              <a:buFont typeface="Arial"/>
              <a:buChar char="❏"/>
            </a:pPr>
            <a:r>
              <a:rPr lang="en">
                <a:solidFill>
                  <a:srgbClr val="191C1F"/>
                </a:solidFill>
                <a:highlight>
                  <a:srgbClr val="FFFFFF"/>
                </a:highlight>
                <a:latin typeface="Arial"/>
                <a:ea typeface="Arial"/>
                <a:cs typeface="Arial"/>
                <a:sym typeface="Arial"/>
              </a:rPr>
              <a:t>The blue line is the non-calibrated SVM, and the orange line is the Calibrated Classifier model.</a:t>
            </a:r>
            <a:endParaRPr>
              <a:solidFill>
                <a:srgbClr val="191C1F"/>
              </a:solidFill>
              <a:highlight>
                <a:srgbClr val="FFFFFF"/>
              </a:highlight>
              <a:latin typeface="Arial"/>
              <a:ea typeface="Arial"/>
              <a:cs typeface="Arial"/>
              <a:sym typeface="Arial"/>
            </a:endParaRPr>
          </a:p>
          <a:p>
            <a:pPr indent="0" lvl="0" marL="2286000" rtl="0" algn="l">
              <a:spcBef>
                <a:spcPts val="0"/>
              </a:spcBef>
              <a:spcAft>
                <a:spcPts val="0"/>
              </a:spcAft>
              <a:buNone/>
            </a:pPr>
            <a:r>
              <a:t/>
            </a:r>
            <a:endParaRPr>
              <a:solidFill>
                <a:srgbClr val="191C1F"/>
              </a:solidFill>
              <a:highlight>
                <a:srgbClr val="FFFFFF"/>
              </a:highlight>
              <a:latin typeface="Arial"/>
              <a:ea typeface="Arial"/>
              <a:cs typeface="Arial"/>
              <a:sym typeface="Arial"/>
            </a:endParaRPr>
          </a:p>
          <a:p>
            <a:pPr indent="0" lvl="0" marL="2286000" rtl="0" algn="l">
              <a:spcBef>
                <a:spcPts val="0"/>
              </a:spcBef>
              <a:spcAft>
                <a:spcPts val="0"/>
              </a:spcAft>
              <a:buNone/>
            </a:pPr>
            <a:r>
              <a:t/>
            </a:r>
            <a:endParaRPr>
              <a:solidFill>
                <a:srgbClr val="191C1F"/>
              </a:solidFill>
              <a:highlight>
                <a:srgbClr val="FFFFFF"/>
              </a:highlight>
              <a:latin typeface="Arial"/>
              <a:ea typeface="Arial"/>
              <a:cs typeface="Arial"/>
              <a:sym typeface="Arial"/>
            </a:endParaRPr>
          </a:p>
          <a:p>
            <a:pPr indent="0" lvl="0" marL="2286000" rtl="0" algn="l">
              <a:spcBef>
                <a:spcPts val="0"/>
              </a:spcBef>
              <a:spcAft>
                <a:spcPts val="0"/>
              </a:spcAft>
              <a:buNone/>
            </a:pPr>
            <a:r>
              <a:t/>
            </a:r>
            <a:endParaRPr>
              <a:solidFill>
                <a:srgbClr val="191C1F"/>
              </a:solidFill>
              <a:highlight>
                <a:srgbClr val="FFFFFF"/>
              </a:highlight>
              <a:latin typeface="Arial"/>
              <a:ea typeface="Arial"/>
              <a:cs typeface="Arial"/>
              <a:sym typeface="Arial"/>
            </a:endParaRPr>
          </a:p>
          <a:p>
            <a:pPr indent="-299085" lvl="0" marL="457200" rtl="0" algn="l">
              <a:spcBef>
                <a:spcPts val="0"/>
              </a:spcBef>
              <a:spcAft>
                <a:spcPts val="0"/>
              </a:spcAft>
              <a:buClr>
                <a:srgbClr val="191C1F"/>
              </a:buClr>
              <a:buSzPct val="100000"/>
              <a:buFont typeface="Arial"/>
              <a:buChar char="❏"/>
            </a:pPr>
            <a:r>
              <a:rPr lang="en">
                <a:solidFill>
                  <a:srgbClr val="191C1F"/>
                </a:solidFill>
                <a:highlight>
                  <a:srgbClr val="FFFFFF"/>
                </a:highlight>
                <a:latin typeface="Arial"/>
                <a:ea typeface="Arial"/>
                <a:cs typeface="Arial"/>
                <a:sym typeface="Arial"/>
              </a:rPr>
              <a:t>SVM uses the function predict(), </a:t>
            </a:r>
            <a:endParaRPr>
              <a:solidFill>
                <a:srgbClr val="191C1F"/>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191C1F"/>
                </a:solidFill>
                <a:highlight>
                  <a:srgbClr val="FFFFFF"/>
                </a:highlight>
                <a:latin typeface="Arial"/>
                <a:ea typeface="Arial"/>
                <a:cs typeface="Arial"/>
                <a:sym typeface="Arial"/>
              </a:rPr>
              <a:t>which returns a single discrete category </a:t>
            </a:r>
            <a:endParaRPr>
              <a:solidFill>
                <a:srgbClr val="191C1F"/>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191C1F"/>
                </a:solidFill>
                <a:highlight>
                  <a:srgbClr val="FFFFFF"/>
                </a:highlight>
                <a:latin typeface="Arial"/>
                <a:ea typeface="Arial"/>
                <a:cs typeface="Arial"/>
                <a:sym typeface="Arial"/>
              </a:rPr>
              <a:t>that it has predicted.</a:t>
            </a:r>
            <a:endParaRPr>
              <a:solidFill>
                <a:srgbClr val="191C1F"/>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191C1F"/>
              </a:solidFill>
              <a:highlight>
                <a:srgbClr val="FFFFFF"/>
              </a:highlight>
              <a:latin typeface="Arial"/>
              <a:ea typeface="Arial"/>
              <a:cs typeface="Arial"/>
              <a:sym typeface="Arial"/>
            </a:endParaRPr>
          </a:p>
          <a:p>
            <a:pPr indent="-299085" lvl="0" marL="457200" rtl="0" algn="l">
              <a:spcBef>
                <a:spcPts val="0"/>
              </a:spcBef>
              <a:spcAft>
                <a:spcPts val="0"/>
              </a:spcAft>
              <a:buClr>
                <a:srgbClr val="191C1F"/>
              </a:buClr>
              <a:buSzPct val="100000"/>
              <a:buFont typeface="Arial"/>
              <a:buChar char="❏"/>
            </a:pPr>
            <a:r>
              <a:rPr lang="en">
                <a:solidFill>
                  <a:srgbClr val="191C1F"/>
                </a:solidFill>
                <a:highlight>
                  <a:srgbClr val="FFFFFF"/>
                </a:highlight>
                <a:latin typeface="Arial"/>
                <a:ea typeface="Arial"/>
                <a:cs typeface="Arial"/>
                <a:sym typeface="Arial"/>
              </a:rPr>
              <a:t>The Classifier uses the function </a:t>
            </a:r>
            <a:endParaRPr>
              <a:solidFill>
                <a:srgbClr val="191C1F"/>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191C1F"/>
                </a:solidFill>
                <a:highlight>
                  <a:srgbClr val="FFFFFF"/>
                </a:highlight>
                <a:latin typeface="Arial"/>
                <a:ea typeface="Arial"/>
                <a:cs typeface="Arial"/>
                <a:sym typeface="Arial"/>
              </a:rPr>
              <a:t>predict_proba(), which returns continuous</a:t>
            </a:r>
            <a:endParaRPr>
              <a:solidFill>
                <a:srgbClr val="191C1F"/>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191C1F"/>
                </a:solidFill>
                <a:highlight>
                  <a:srgbClr val="FFFFFF"/>
                </a:highlight>
                <a:latin typeface="Arial"/>
                <a:ea typeface="Arial"/>
                <a:cs typeface="Arial"/>
                <a:sym typeface="Arial"/>
              </a:rPr>
              <a:t>values that represent the likelihood of </a:t>
            </a:r>
            <a:endParaRPr>
              <a:solidFill>
                <a:srgbClr val="191C1F"/>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191C1F"/>
                </a:solidFill>
                <a:highlight>
                  <a:srgbClr val="FFFFFF"/>
                </a:highlight>
                <a:latin typeface="Arial"/>
                <a:ea typeface="Arial"/>
                <a:cs typeface="Arial"/>
                <a:sym typeface="Arial"/>
              </a:rPr>
              <a:t>each input belonging to each class.</a:t>
            </a:r>
            <a:endParaRPr>
              <a:latin typeface="Arial"/>
              <a:ea typeface="Arial"/>
              <a:cs typeface="Arial"/>
              <a:sym typeface="Arial"/>
            </a:endParaRPr>
          </a:p>
        </p:txBody>
      </p:sp>
      <p:pic>
        <p:nvPicPr>
          <p:cNvPr id="108" name="Google Shape;108;p20"/>
          <p:cNvPicPr preferRelativeResize="0"/>
          <p:nvPr/>
        </p:nvPicPr>
        <p:blipFill>
          <a:blip r:embed="rId3">
            <a:alphaModFix/>
          </a:blip>
          <a:stretch>
            <a:fillRect/>
          </a:stretch>
        </p:blipFill>
        <p:spPr>
          <a:xfrm>
            <a:off x="493824" y="952074"/>
            <a:ext cx="2180550" cy="1726100"/>
          </a:xfrm>
          <a:prstGeom prst="rect">
            <a:avLst/>
          </a:prstGeom>
          <a:noFill/>
          <a:ln>
            <a:noFill/>
          </a:ln>
        </p:spPr>
      </p:pic>
      <p:pic>
        <p:nvPicPr>
          <p:cNvPr id="109" name="Google Shape;109;p20"/>
          <p:cNvPicPr preferRelativeResize="0"/>
          <p:nvPr/>
        </p:nvPicPr>
        <p:blipFill>
          <a:blip r:embed="rId4">
            <a:alphaModFix/>
          </a:blip>
          <a:stretch>
            <a:fillRect/>
          </a:stretch>
        </p:blipFill>
        <p:spPr>
          <a:xfrm>
            <a:off x="3410300" y="2678178"/>
            <a:ext cx="2483551" cy="1927722"/>
          </a:xfrm>
          <a:prstGeom prst="rect">
            <a:avLst/>
          </a:prstGeom>
          <a:noFill/>
          <a:ln>
            <a:noFill/>
          </a:ln>
        </p:spPr>
      </p:pic>
      <p:pic>
        <p:nvPicPr>
          <p:cNvPr id="110" name="Google Shape;110;p20"/>
          <p:cNvPicPr preferRelativeResize="0"/>
          <p:nvPr/>
        </p:nvPicPr>
        <p:blipFill>
          <a:blip r:embed="rId5">
            <a:alphaModFix/>
          </a:blip>
          <a:stretch>
            <a:fillRect/>
          </a:stretch>
        </p:blipFill>
        <p:spPr>
          <a:xfrm>
            <a:off x="5957925" y="2678175"/>
            <a:ext cx="2411239" cy="187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21"/>
          <p:cNvSpPr txBox="1"/>
          <p:nvPr>
            <p:ph type="title"/>
          </p:nvPr>
        </p:nvSpPr>
        <p:spPr>
          <a:xfrm>
            <a:off x="358675" y="50862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latin typeface="Arial"/>
                <a:ea typeface="Arial"/>
                <a:cs typeface="Arial"/>
                <a:sym typeface="Arial"/>
              </a:rPr>
              <a:t>Algo Trade Lab</a:t>
            </a:r>
            <a:endParaRPr sz="3000">
              <a:latin typeface="Arial"/>
              <a:ea typeface="Arial"/>
              <a:cs typeface="Arial"/>
              <a:sym typeface="Arial"/>
            </a:endParaRPr>
          </a:p>
        </p:txBody>
      </p:sp>
      <p:sp>
        <p:nvSpPr>
          <p:cNvPr id="116" name="Google Shape;116;p21"/>
          <p:cNvSpPr txBox="1"/>
          <p:nvPr>
            <p:ph idx="1" type="body"/>
          </p:nvPr>
        </p:nvSpPr>
        <p:spPr>
          <a:xfrm>
            <a:off x="358675" y="1342625"/>
            <a:ext cx="2808000" cy="3179400"/>
          </a:xfrm>
          <a:prstGeom prst="rect">
            <a:avLst/>
          </a:prstGeom>
          <a:solidFill>
            <a:srgbClr val="EFEFEF"/>
          </a:solidFill>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1050">
                <a:highlight>
                  <a:srgbClr val="F3F3F3"/>
                </a:highlight>
                <a:latin typeface="Arial"/>
                <a:ea typeface="Arial"/>
                <a:cs typeface="Arial"/>
                <a:sym typeface="Arial"/>
              </a:rPr>
              <a:t>An experiment to see if Machine Learning might be helpful to algorithm trading.</a:t>
            </a:r>
            <a:endParaRPr sz="1050">
              <a:highlight>
                <a:srgbClr val="F3F3F3"/>
              </a:highlight>
              <a:latin typeface="Arial"/>
              <a:ea typeface="Arial"/>
              <a:cs typeface="Arial"/>
              <a:sym typeface="Arial"/>
            </a:endParaRPr>
          </a:p>
          <a:p>
            <a:pPr indent="0" lvl="0" marL="0" rtl="0" algn="l">
              <a:spcBef>
                <a:spcPts val="1100"/>
              </a:spcBef>
              <a:spcAft>
                <a:spcPts val="0"/>
              </a:spcAft>
              <a:buNone/>
            </a:pPr>
            <a:r>
              <a:rPr lang="en" sz="1050">
                <a:highlight>
                  <a:srgbClr val="F3F3F3"/>
                </a:highlight>
                <a:latin typeface="Arial"/>
                <a:ea typeface="Arial"/>
                <a:cs typeface="Arial"/>
                <a:sym typeface="Arial"/>
              </a:rPr>
              <a:t>Challenges in algo trade:</a:t>
            </a:r>
            <a:endParaRPr sz="1050">
              <a:highlight>
                <a:srgbClr val="F3F3F3"/>
              </a:highlight>
              <a:latin typeface="Arial"/>
              <a:ea typeface="Arial"/>
              <a:cs typeface="Arial"/>
              <a:sym typeface="Arial"/>
            </a:endParaRPr>
          </a:p>
          <a:p>
            <a:pPr indent="0" lvl="0" marL="0" rtl="0" algn="l">
              <a:spcBef>
                <a:spcPts val="1100"/>
              </a:spcBef>
              <a:spcAft>
                <a:spcPts val="0"/>
              </a:spcAft>
              <a:buNone/>
            </a:pPr>
            <a:r>
              <a:rPr lang="en" sz="1050">
                <a:highlight>
                  <a:srgbClr val="F3F3F3"/>
                </a:highlight>
                <a:latin typeface="Arial"/>
                <a:ea typeface="Arial"/>
                <a:cs typeface="Arial"/>
                <a:sym typeface="Arial"/>
              </a:rPr>
              <a:t>We could only decide tentative labels which are far from actual answer, meaning  even if the ML model gets  high score, it still does not guarantee a good outcome. We'd need to go with some different kind of measurement. </a:t>
            </a:r>
            <a:endParaRPr sz="1050">
              <a:highlight>
                <a:srgbClr val="F3F3F3"/>
              </a:highlight>
              <a:latin typeface="Arial"/>
              <a:ea typeface="Arial"/>
              <a:cs typeface="Arial"/>
              <a:sym typeface="Arial"/>
            </a:endParaRPr>
          </a:p>
          <a:p>
            <a:pPr indent="0" lvl="0" marL="0" rtl="0" algn="l">
              <a:spcBef>
                <a:spcPts val="1100"/>
              </a:spcBef>
              <a:spcAft>
                <a:spcPts val="0"/>
              </a:spcAft>
              <a:buNone/>
            </a:pPr>
            <a:r>
              <a:rPr lang="en" sz="1050">
                <a:highlight>
                  <a:srgbClr val="F3F3F3"/>
                </a:highlight>
                <a:latin typeface="Arial"/>
                <a:ea typeface="Arial"/>
                <a:cs typeface="Arial"/>
                <a:sym typeface="Arial"/>
              </a:rPr>
              <a:t>We are actually trying to predict the future, when no data is yet available. Instead of splitting train and test sets, we should only train then predict once at a time, like in the reality tomorrow comes one at a time.</a:t>
            </a:r>
            <a:endParaRPr sz="1050">
              <a:highlight>
                <a:srgbClr val="F3F3F3"/>
              </a:highlight>
              <a:latin typeface="Arial"/>
              <a:ea typeface="Arial"/>
              <a:cs typeface="Arial"/>
              <a:sym typeface="Arial"/>
            </a:endParaRPr>
          </a:p>
          <a:p>
            <a:pPr indent="0" lvl="0" marL="0" rtl="0" algn="l">
              <a:spcBef>
                <a:spcPts val="1100"/>
              </a:spcBef>
              <a:spcAft>
                <a:spcPts val="1100"/>
              </a:spcAft>
              <a:buNone/>
            </a:pPr>
            <a:r>
              <a:rPr lang="en" sz="1050">
                <a:highlight>
                  <a:srgbClr val="F3F3F3"/>
                </a:highlight>
                <a:latin typeface="Arial"/>
                <a:ea typeface="Arial"/>
                <a:cs typeface="Arial"/>
                <a:sym typeface="Arial"/>
              </a:rPr>
              <a:t>Use the ML model predictions as the trade actions for 15 days.</a:t>
            </a:r>
            <a:endParaRPr sz="1400">
              <a:highlight>
                <a:srgbClr val="F3F3F3"/>
              </a:highlight>
              <a:latin typeface="Arial"/>
              <a:ea typeface="Arial"/>
              <a:cs typeface="Arial"/>
              <a:sym typeface="Arial"/>
            </a:endParaRPr>
          </a:p>
        </p:txBody>
      </p:sp>
      <p:pic>
        <p:nvPicPr>
          <p:cNvPr id="117" name="Google Shape;117;p21"/>
          <p:cNvPicPr preferRelativeResize="0"/>
          <p:nvPr/>
        </p:nvPicPr>
        <p:blipFill>
          <a:blip r:embed="rId3">
            <a:alphaModFix/>
          </a:blip>
          <a:stretch>
            <a:fillRect/>
          </a:stretch>
        </p:blipFill>
        <p:spPr>
          <a:xfrm>
            <a:off x="4453700" y="705075"/>
            <a:ext cx="3182151" cy="2080000"/>
          </a:xfrm>
          <a:prstGeom prst="rect">
            <a:avLst/>
          </a:prstGeom>
          <a:noFill/>
          <a:ln>
            <a:noFill/>
          </a:ln>
        </p:spPr>
      </p:pic>
      <p:pic>
        <p:nvPicPr>
          <p:cNvPr id="118" name="Google Shape;118;p21"/>
          <p:cNvPicPr preferRelativeResize="0"/>
          <p:nvPr/>
        </p:nvPicPr>
        <p:blipFill>
          <a:blip r:embed="rId4">
            <a:alphaModFix/>
          </a:blip>
          <a:stretch>
            <a:fillRect/>
          </a:stretch>
        </p:blipFill>
        <p:spPr>
          <a:xfrm>
            <a:off x="4453700" y="3024850"/>
            <a:ext cx="3182151" cy="181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