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0" r:id="rId5"/>
    <p:sldId id="342" r:id="rId6"/>
    <p:sldId id="343" r:id="rId7"/>
    <p:sldId id="341" r:id="rId8"/>
    <p:sldId id="356" r:id="rId9"/>
    <p:sldId id="357" r:id="rId10"/>
    <p:sldId id="358" r:id="rId11"/>
    <p:sldId id="359" r:id="rId12"/>
    <p:sldId id="360" r:id="rId13"/>
    <p:sldId id="344" r:id="rId14"/>
    <p:sldId id="352" r:id="rId15"/>
    <p:sldId id="348" r:id="rId16"/>
    <p:sldId id="35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ED4A7-E1F5-1F5B-93A5-49B106BA0777}" v="252" dt="2024-11-06T12:47:55.200"/>
    <p1510:client id="{4D1FF677-3DE0-56EC-5662-579DE95ED721}" v="20" dt="2024-11-06T19:01:32.653"/>
    <p1510:client id="{AE898B0F-B99E-36CC-6340-C9D4DEB61FC3}" v="467" dt="2024-11-06T13:21:06.511"/>
    <p1510:client id="{C993A048-C518-799F-F0B7-1A5806B15A08}" v="9" dt="2024-11-06T21:06:54.044"/>
    <p1510:client id="{D5946A38-F9AA-DFB6-AF70-B604D845E984}" v="154" dt="2024-11-06T18:03:53.005"/>
    <p1510:client id="{E49B36A3-1017-6005-7B1E-A7C2D0759D33}" v="223" dt="2024-11-06T17:35:48.250"/>
    <p1510:client id="{F3A8E0B3-1A6B-6557-3794-DD90774A9512}" v="1" dt="2024-11-06T17:38:59.515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7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2" y="721393"/>
            <a:ext cx="10428433" cy="2571068"/>
          </a:xfrm>
        </p:spPr>
        <p:txBody>
          <a:bodyPr/>
          <a:lstStyle/>
          <a:p>
            <a:r>
              <a:rPr lang="en-US" sz="6000" b="0">
                <a:ea typeface="+mj-lt"/>
                <a:cs typeface="+mj-lt"/>
              </a:rPr>
              <a:t>Leveraging Azure Cloud Solutions for Enhanced Business Performance</a:t>
            </a:r>
            <a:endParaRPr lang="en-US" sz="6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BE63B-447F-AC11-512F-10976121860F}"/>
              </a:ext>
            </a:extLst>
          </p:cNvPr>
          <p:cNvSpPr txBox="1"/>
          <p:nvPr/>
        </p:nvSpPr>
        <p:spPr>
          <a:xfrm>
            <a:off x="8532743" y="3736561"/>
            <a:ext cx="305131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ΟΜΑΔΑ 3</a:t>
            </a:r>
          </a:p>
          <a:p>
            <a:r>
              <a:rPr lang="en-GB" sz="2000">
                <a:ea typeface="+mn-lt"/>
                <a:cs typeface="+mn-lt"/>
              </a:rPr>
              <a:t>ΕΥΑΓΓΕΛΙΑ ΜΙΖΙΟΥ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ΚΩΝΣΤΑΝΤΙΝΟΣ ΠΙΣΤΟΛΑΣ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ΔΗΜΗΤΡΙΟΣ ΙΑΤΡΟΥ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ΧΡΗΣΤΟΣ ΓΑΛΛΟΣ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ΑΝΑΣΤΑΣΙΑ ΜΑΡΜΑΡΟΥ</a:t>
            </a:r>
            <a:endParaRPr lang="en-US" sz="2000"/>
          </a:p>
        </p:txBody>
      </p:sp>
      <p:pic>
        <p:nvPicPr>
          <p:cNvPr id="4" name="Picture 3" descr="A head of a person with a beard and curly hair&#10;&#10;Description automatically generated">
            <a:extLst>
              <a:ext uri="{FF2B5EF4-FFF2-40B4-BE49-F238E27FC236}">
                <a16:creationId xmlns:a16="http://schemas.microsoft.com/office/drawing/2014/main" id="{8A2B21DD-207A-7091-2FC9-19B93F16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2" y="4009073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CA8A6-26C7-FE2F-5884-A9A56520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516" y="1433219"/>
            <a:ext cx="5695102" cy="2092049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Estimated billing</a:t>
            </a:r>
            <a:endParaRPr lang="en-US"/>
          </a:p>
        </p:txBody>
      </p:sp>
      <p:pic>
        <p:nvPicPr>
          <p:cNvPr id="8" name="Picture Placeholder 7" descr="A green circle with a curled corner">
            <a:extLst>
              <a:ext uri="{FF2B5EF4-FFF2-40B4-BE49-F238E27FC236}">
                <a16:creationId xmlns:a16="http://schemas.microsoft.com/office/drawing/2014/main" id="{8CCCEC06-31A4-216C-78F1-DF37E7A7CC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1350099" y="1974707"/>
            <a:ext cx="2907792" cy="29077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8025-C130-8660-1B7B-0D75023A2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8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noProof="0"/>
              <a:t>Financial snapshot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D014E9B-B0FD-5706-E957-0CE95837C16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52400456"/>
              </p:ext>
            </p:extLst>
          </p:nvPr>
        </p:nvGraphicFramePr>
        <p:xfrm>
          <a:off x="1236452" y="1480867"/>
          <a:ext cx="9233508" cy="480241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08377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5309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Service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Service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Estimated monthly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App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$122,02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$0,00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5486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SQL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$385,04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Storage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$255,70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Security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Key Vault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$30,18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2551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Firewall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$300,38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685898"/>
                  </a:ext>
                </a:extLst>
              </a:tr>
              <a:tr h="5309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Identity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Microsoft Entra ID (formerly Azure 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$2.220,60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458006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Cash reserves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$3.313,92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7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Over 5 year(s) with Microsoft Azure, your estimated cost savings</a:t>
            </a:r>
            <a:endParaRPr lang="en-US"/>
          </a:p>
          <a:p>
            <a:r>
              <a:rPr lang="en-US" b="0">
                <a:ea typeface="+mj-lt"/>
                <a:cs typeface="+mj-lt"/>
              </a:rPr>
              <a:t>could be as much as $103,348</a:t>
            </a:r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7379495-B7C9-3B5D-503A-2F8BE3B4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8" y="589280"/>
            <a:ext cx="4175983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/>
              <a:t>Thank You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06344"/>
            <a:ext cx="10571998" cy="902104"/>
          </a:xfrm>
        </p:spPr>
        <p:txBody>
          <a:bodyPr/>
          <a:lstStyle/>
          <a:p>
            <a:r>
              <a:rPr lang="en-US" sz="3200" b="0">
                <a:ea typeface="+mj-lt"/>
                <a:cs typeface="+mj-lt"/>
              </a:rPr>
              <a:t>Detailed configuration for each of the services used</a:t>
            </a:r>
            <a:endParaRPr lang="en-US" sz="3200" b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3551862"/>
            <a:ext cx="10572000" cy="8964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>
                <a:ea typeface="+mn-lt"/>
                <a:cs typeface="+mn-lt"/>
              </a:rPr>
              <a:t>WEB APP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SQL DATABASE SERVER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STORAGE ACCOUNT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RULES</a:t>
            </a:r>
            <a:endParaRPr lang="en-US"/>
          </a:p>
          <a:p>
            <a:r>
              <a:rPr lang="en-US" b="0"/>
              <a:t>FUNCTION APP</a:t>
            </a:r>
          </a:p>
          <a:p>
            <a:r>
              <a:rPr lang="en-US" b="0"/>
              <a:t>FIREWALL</a:t>
            </a:r>
          </a:p>
          <a:p>
            <a:r>
              <a:rPr lang="en-US" b="0"/>
              <a:t>SUBNETS</a:t>
            </a:r>
          </a:p>
          <a:p>
            <a:r>
              <a:rPr lang="en-US" b="0"/>
              <a:t>DIAGNOSTIC SETTINGS </a:t>
            </a:r>
          </a:p>
          <a:p>
            <a:r>
              <a:rPr lang="en-US" b="0"/>
              <a:t>KEY VAULT</a:t>
            </a:r>
          </a:p>
          <a:p>
            <a:r>
              <a:rPr lang="en-US" b="0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DIAGRAM OF THE CLOUD ARCHITECTURE</a:t>
            </a:r>
            <a:endParaRPr lang="en-US"/>
          </a:p>
          <a:p>
            <a:endParaRPr lang="en-US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119B2FAB-461C-F32D-DABF-1E0E0534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79" y="555114"/>
            <a:ext cx="5312592" cy="58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WEB APP</a:t>
            </a:r>
            <a:endParaRPr lang="en-US">
              <a:solidFill>
                <a:srgbClr val="000000"/>
              </a:solidFill>
            </a:endParaRPr>
          </a:p>
          <a:p>
            <a:pPr lvl="0"/>
            <a:endParaRPr lang="en-US" noProof="0"/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Premium V3 Tier; 1 P0V3 (1 Core(s), 4 GB RAM, 250 GB Storage) x 744 Hours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Windows OS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Authentication Id enabled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Network injection enabled</a:t>
            </a:r>
          </a:p>
          <a:p>
            <a:pPr>
              <a:buClr>
                <a:srgbClr val="FFFFFF"/>
              </a:buClr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DC82C7-329E-415A-2DBB-48D24949F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75" y="478155"/>
            <a:ext cx="1106170" cy="10960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78A6BB-B392-F130-B30A-D05A2CCAD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1" y="1977866"/>
            <a:ext cx="4888696" cy="37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Azure Functions</a:t>
            </a:r>
            <a:br>
              <a:rPr lang="en-US" sz="1100">
                <a:latin typeface="Quattrocento Sans"/>
              </a:rPr>
            </a:br>
            <a:endParaRPr lang="en-US" sz="1100">
              <a:latin typeface="Quattrocento Sans"/>
            </a:endParaRPr>
          </a:p>
          <a:p>
            <a:pPr algn="ctr"/>
            <a:br>
              <a:rPr lang="en-US"/>
            </a:br>
            <a:endParaRPr lang="en-US"/>
          </a:p>
          <a:p>
            <a:pPr lvl="0"/>
            <a:endParaRPr lang="en-US" noProof="0"/>
          </a:p>
          <a:p>
            <a:pP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Consumption tier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Pay as you go</a:t>
            </a:r>
            <a:endParaRPr lang="en-US"/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128 MB memory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100 milliseconds execution time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1,000,000 executions/month</a:t>
            </a:r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DCD781F-F6BE-F00F-7FAF-81B22F34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" y="549275"/>
            <a:ext cx="862330" cy="94361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B713CF-20D9-2B3A-4856-DBBD37E7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44753"/>
            <a:ext cx="4876800" cy="31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>
                <a:latin typeface="Quattrocento Sans"/>
              </a:rPr>
              <a:t>Azure SQL Database</a:t>
            </a:r>
            <a:br>
              <a:rPr lang="en-US">
                <a:latin typeface="Quattrocento Sans"/>
              </a:rPr>
            </a:br>
            <a:endParaRPr lang="en-US">
              <a:solidFill>
                <a:srgbClr val="000000"/>
              </a:solidFill>
              <a:latin typeface="Quattrocento Sans"/>
            </a:endParaRPr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Single Database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</a:t>
            </a:r>
            <a:r>
              <a:rPr lang="en-US" err="1">
                <a:latin typeface="Quattrocento Sans"/>
                <a:ea typeface="+mn-lt"/>
                <a:cs typeface="+mn-lt"/>
              </a:rPr>
              <a:t>VCore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General Purpose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Provisioned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Standard-series (Gen 5)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Primary or Geo replica Disaster Recovery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Locally Redundant, 1 - 2 </a:t>
            </a:r>
            <a:r>
              <a:rPr lang="en-US" err="1">
                <a:latin typeface="Quattrocento Sans"/>
                <a:ea typeface="+mn-lt"/>
                <a:cs typeface="+mn-lt"/>
              </a:rPr>
              <a:t>vCore</a:t>
            </a:r>
            <a:r>
              <a:rPr lang="en-US">
                <a:latin typeface="Quattrocento Sans"/>
                <a:ea typeface="+mn-lt"/>
                <a:cs typeface="+mn-lt"/>
              </a:rPr>
              <a:t> Database(s) x 744 Hours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32 GB Storage, SQL License (Pay as you go)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RA-GRS Backup Storage Redundancy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0 GB Point-In-Time Restore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0 x 0 GB Long Term Retention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01DCC3F-533C-0255-B46E-A5B41EFF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1" y="1717040"/>
            <a:ext cx="4793278" cy="411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EFBDD20-B2B9-BC63-AEE8-A512ECB3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555" y="467995"/>
            <a:ext cx="1014730" cy="11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5435599" cy="50827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/>
            <a:r>
              <a:rPr lang="en-US">
                <a:latin typeface="Quattrocento Sans"/>
              </a:rPr>
              <a:t>Storage Accounts</a:t>
            </a:r>
            <a:br>
              <a:rPr lang="en-US">
                <a:latin typeface="Quattrocento Sans"/>
              </a:rPr>
            </a:br>
            <a:endParaRPr lang="en-US">
              <a:latin typeface="Quattrocento Sans"/>
            </a:endParaRPr>
          </a:p>
          <a:p>
            <a:pPr marL="285750" indent="-285750">
              <a:buChar char="•"/>
            </a:pPr>
            <a:r>
              <a:rPr lang="en-US">
                <a:latin typeface="Quattrocento Sans"/>
              </a:rPr>
              <a:t>Block Blob Storage</a:t>
            </a:r>
            <a:endParaRPr lang="en-US">
              <a:solidFill>
                <a:srgbClr val="FFFFFF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General Purpose V2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Flat Namespace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RA-GRS Redundancy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Hot Access Tier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5 TB Capacity - Pay as you go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 x 10,000 Write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 x 10,000 Read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 x 10,000 Other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1,000 GB Data Retrieval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1,000 GB Data Write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SFTP disabled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1000 GB Geo-replication data transfer</a:t>
            </a:r>
            <a:br>
              <a:rPr lang="en-US">
                <a:latin typeface="Quattrocento Sans"/>
                <a:ea typeface="+mn-lt"/>
                <a:cs typeface="+mn-lt"/>
              </a:rPr>
            </a:br>
            <a:endParaRPr lang="en-US">
              <a:solidFill>
                <a:srgbClr val="000000"/>
              </a:solidFill>
              <a:latin typeface="Quattrocento Sans"/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  <a:p>
            <a:pPr>
              <a:buClr>
                <a:srgbClr val="FFFFFF"/>
              </a:buClr>
              <a:buChar char="•"/>
            </a:pPr>
            <a:endParaRPr lang="en-US">
              <a:latin typeface="Quattrocento Sans"/>
            </a:endParaRPr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E07072C1-764E-2142-31F6-0F6D657D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36" y="383623"/>
            <a:ext cx="1375189" cy="1297884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0B56692-9736-1C73-EBA1-8953F9A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" r="38225" b="362"/>
          <a:stretch/>
        </p:blipFill>
        <p:spPr>
          <a:xfrm>
            <a:off x="698020" y="2041129"/>
            <a:ext cx="4702249" cy="38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Azure Firewall</a:t>
            </a:r>
            <a:endParaRPr lang="el-GR"/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</a:rPr>
              <a:t> Basic tier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 1 Logical firewall units x 744 Hours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 100 GB Data processed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8D2D0931-B623-D72E-60B7-6690E2B1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515" y="386715"/>
            <a:ext cx="1167130" cy="126873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5DDD605-C08B-BFD3-829D-EF505FCB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53" r="16045" b="421"/>
          <a:stretch/>
        </p:blipFill>
        <p:spPr>
          <a:xfrm>
            <a:off x="564711" y="1818640"/>
            <a:ext cx="4966850" cy="41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Microsoft Entra ID (formerly Azure AD)</a:t>
            </a:r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</a:rPr>
              <a:t> Premium P1 - 350 users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Premium P2 - 1 users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Standard tier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User forest - 744 Hours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459CE313-B486-BF95-D2DD-71A1BC206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" y="539115"/>
            <a:ext cx="923290" cy="96393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8AF7BABE-364D-435C-7F66-0C9D42EB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000" b="373"/>
          <a:stretch/>
        </p:blipFill>
        <p:spPr>
          <a:xfrm>
            <a:off x="629920" y="1714480"/>
            <a:ext cx="4632960" cy="41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695BEB-4861-4F57-B47B-7156F618DFD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Leveraging Azure Cloud Solutions for Enhanced Business Performance</vt:lpstr>
      <vt:lpstr>Detailed configuration for each of the services used</vt:lpstr>
      <vt:lpstr>DIAGRAM OF THE CLOUD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Estimated billing</vt:lpstr>
      <vt:lpstr>Financial snapshot</vt:lpstr>
      <vt:lpstr>Over 5 year(s) with Microsoft Azure, your estimated cost savings could be as much as $103,348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</cp:revision>
  <dcterms:created xsi:type="dcterms:W3CDTF">2024-11-06T12:19:11Z</dcterms:created>
  <dcterms:modified xsi:type="dcterms:W3CDTF">2024-11-06T21:07:17Z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