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0" r:id="rId5"/>
    <p:sldId id="342" r:id="rId6"/>
    <p:sldId id="343" r:id="rId7"/>
    <p:sldId id="341" r:id="rId8"/>
    <p:sldId id="356" r:id="rId9"/>
    <p:sldId id="357" r:id="rId10"/>
    <p:sldId id="358" r:id="rId11"/>
    <p:sldId id="359" r:id="rId12"/>
    <p:sldId id="360" r:id="rId13"/>
    <p:sldId id="344" r:id="rId14"/>
    <p:sldId id="352" r:id="rId15"/>
    <p:sldId id="348" r:id="rId16"/>
    <p:sldId id="35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0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DED4A7-E1F5-1F5B-93A5-49B106BA0777}" v="252" dt="2024-11-06T12:47:55.200"/>
    <p1510:client id="{4D1FF677-3DE0-56EC-5662-579DE95ED721}" v="20" dt="2024-11-06T19:01:32.653"/>
    <p1510:client id="{AE898B0F-B99E-36CC-6340-C9D4DEB61FC3}" v="467" dt="2024-11-06T13:21:06.511"/>
    <p1510:client id="{D5946A38-F9AA-DFB6-AF70-B604D845E984}" v="154" dt="2024-11-06T18:03:53.005"/>
    <p1510:client id="{E49B36A3-1017-6005-7B1E-A7C2D0759D33}" v="223" dt="2024-11-06T17:35:48.250"/>
    <p1510:client id="{F3A8E0B3-1A6B-6557-3794-DD90774A9512}" v="1" dt="2024-11-06T17:38:59.515"/>
  </p1510:revLst>
</p1510:revInfo>
</file>

<file path=ppt/tableStyles.xml><?xml version="1.0" encoding="utf-8"?>
<a:tblStyleLst xmlns:a="http://schemas.openxmlformats.org/drawingml/2006/main" def="{1E171933-4619-4E11-9A3F-F7608DF75F80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82B951-AFFF-3499-FDE3-02A7F0BD1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896A-FCE2-110F-B202-A8E435372D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69F83-204D-4778-AAD0-A0F851A3AEEE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BFBA0-47AD-543A-6AE4-769D8F865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FC355-FEF6-ED8F-8D0E-F362E204A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9D59-B021-49CB-887D-52B8FEE1C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6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8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57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27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99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93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8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85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95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8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42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ECDFC6B-0742-962E-44A1-19C9C173B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8" y="425303"/>
            <a:ext cx="11305217" cy="6007394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33046"/>
            <a:ext cx="10571998" cy="3366198"/>
          </a:xfrm>
          <a:ln>
            <a:noFill/>
          </a:ln>
          <a:effectLst/>
        </p:spPr>
        <p:txBody>
          <a:bodyPr/>
          <a:lstStyle>
            <a:lvl1pPr algn="ctr">
              <a:defRPr sz="7200" b="1" spc="-30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369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2B799F-04B8-4A62-EB7D-F17311231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56500" y="0"/>
            <a:ext cx="46355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310BE-5861-E73D-5979-D11A9715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270" y="487680"/>
            <a:ext cx="6482080" cy="5902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2F5E6-EC22-5E10-94FB-5E546A7B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5630" y="477518"/>
            <a:ext cx="6482079" cy="591312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6952" y="477518"/>
            <a:ext cx="3829465" cy="2693887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4BBA88A-FAA8-CE13-2A76-BF8B014AE34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952500" y="909638"/>
            <a:ext cx="5578475" cy="503872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36953" y="3449781"/>
            <a:ext cx="3829465" cy="2940860"/>
          </a:xfrm>
          <a:effectLst/>
        </p:spPr>
        <p:txBody>
          <a:bodyPr anchor="t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8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373" y="571501"/>
            <a:ext cx="11139054" cy="1028699"/>
          </a:xfrm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E10735F5-6B7D-348D-AC70-8BC10CB5F7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60550"/>
            <a:ext cx="10515600" cy="4198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91263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AFCA1-BDD9-1108-8F95-E3FC1A793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0"/>
            <a:ext cx="11532896" cy="6858000"/>
            <a:chOff x="659106" y="0"/>
            <a:chExt cx="11532896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BFDB24-6BE4-2FC0-F772-DC1DE926E485}"/>
                </a:ext>
              </a:extLst>
            </p:cNvPr>
            <p:cNvSpPr/>
            <p:nvPr/>
          </p:nvSpPr>
          <p:spPr>
            <a:xfrm>
              <a:off x="5995086" y="0"/>
              <a:ext cx="6196916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31EABEA-AB8A-5E4C-A6DD-8F32B70E9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353" t="-388" r="-1" b="-254"/>
            <a:stretch/>
          </p:blipFill>
          <p:spPr>
            <a:xfrm flipH="1">
              <a:off x="659106" y="1956391"/>
              <a:ext cx="4878094" cy="27804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279AAC-0D81-D3CD-3F0F-E8CEE0F56D43}"/>
                </a:ext>
              </a:extLst>
            </p:cNvPr>
            <p:cNvSpPr/>
            <p:nvPr/>
          </p:nvSpPr>
          <p:spPr>
            <a:xfrm>
              <a:off x="1328303" y="776532"/>
              <a:ext cx="3434316" cy="50182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542" y="132080"/>
            <a:ext cx="4928894" cy="6507711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720B2D-C199-57FA-9453-DBFB607B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29500" y="992188"/>
            <a:ext cx="3425825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5985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1222B-29F6-BF2A-09DE-82F659638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5F993-EADB-1C5A-7158-41E510B70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2E34E-DBAF-BA5D-15D9-E69A05535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1889759"/>
            <a:ext cx="11424920" cy="4542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571499"/>
            <a:ext cx="11118274" cy="1154114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BF6A552-CE6A-3977-8507-74A1C4C4B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1667" y="2461056"/>
            <a:ext cx="3626424" cy="3721535"/>
          </a:xfrm>
          <a:effectLst/>
        </p:spPr>
        <p:txBody>
          <a:bodyPr anchor="t">
            <a:normAutofit/>
          </a:bodyPr>
          <a:lstStyle>
            <a:lvl1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C80689F-A123-F6D7-2AA8-9166317EF42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995282" y="2440275"/>
            <a:ext cx="5164553" cy="3721534"/>
          </a:xfrm>
          <a:effectLst/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34747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820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F4DCF8-BA15-AB79-2D14-040F5A063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22DD7-291D-E347-8A4C-07E31E681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2299" y="-2231063"/>
            <a:ext cx="6007395" cy="1132012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660" y="1017858"/>
            <a:ext cx="10650681" cy="2719255"/>
          </a:xfrm>
          <a:noFill/>
          <a:effectLst/>
        </p:spPr>
        <p:txBody>
          <a:bodyPr anchor="b"/>
          <a:lstStyle>
            <a:lvl1pPr algn="ctr">
              <a:defRPr sz="7200" spc="-30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660" y="4042066"/>
            <a:ext cx="10650681" cy="2296843"/>
          </a:xfrm>
          <a:effectLst/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250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DBC817-DA57-A518-5544-0D3B819C7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73FFF3-C7B6-C678-1B03-17FBD0D5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74" y="425303"/>
            <a:ext cx="5379242" cy="59834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4217" y="924167"/>
            <a:ext cx="4383156" cy="5009322"/>
          </a:xfrm>
          <a:solidFill>
            <a:schemeClr val="accent1">
              <a:lumMod val="50000"/>
            </a:schemeClr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924512"/>
            <a:ext cx="4750904" cy="5008977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543050" indent="-1714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5E210-05B5-5EA1-C778-30BB3A494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9987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92193-1165-3487-6FB9-133CB518C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0924" y="-2235006"/>
            <a:ext cx="6010147" cy="1132013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1741064"/>
            <a:ext cx="10571998" cy="1928264"/>
          </a:xfrm>
          <a:ln>
            <a:noFill/>
          </a:ln>
          <a:effectLst/>
        </p:spPr>
        <p:txBody>
          <a:bodyPr/>
          <a:lstStyle>
            <a:lvl1pPr algn="ctr">
              <a:defRPr sz="3600" spc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3694102"/>
            <a:ext cx="10572000" cy="896468"/>
          </a:xfr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000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05615-9FD2-EBB3-89AB-555B373EB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23955" y="414670"/>
            <a:ext cx="7132110" cy="6018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38DB-3E00-7F4B-D4B7-9D7F09056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459" y="420624"/>
            <a:ext cx="4183496" cy="60167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EED07-CDD5-9244-28FA-5195E679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35934" y="422551"/>
            <a:ext cx="4183495" cy="601014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717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5AB4E8D-8B32-8B00-8152-856C592BAB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46793" y="924340"/>
            <a:ext cx="5684373" cy="5009322"/>
          </a:xfrm>
          <a:effectLst/>
        </p:spPr>
        <p:txBody>
          <a:bodyPr lIns="0" rIns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1pPr>
            <a:lvl2pPr marL="4572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2pPr>
            <a:lvl3pPr marL="9144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3pPr>
            <a:lvl4pPr marL="13716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4pPr>
            <a:lvl5pPr marL="18288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6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A700F-42CA-D7A9-D709-C0017521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rgbClr val="F9E0B9"/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1DA139-D8FD-A752-758D-4F836DFB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rot="16200000" flipH="1">
            <a:off x="210940" y="1589892"/>
            <a:ext cx="5245922" cy="366758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5516" y="1433219"/>
            <a:ext cx="5695102" cy="2092049"/>
          </a:xfrm>
          <a:noFill/>
          <a:effectLst/>
        </p:spPr>
        <p:txBody>
          <a:bodyPr anchor="b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96F37D4-7152-EA75-8D7D-D8F7D6DD9C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0099" y="1974707"/>
            <a:ext cx="2907792" cy="2907792"/>
          </a:xfrm>
          <a:solidFill>
            <a:srgbClr val="F9E0B9"/>
          </a:solidFill>
          <a:effectLst/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AFBE5B12-0D10-DA99-093A-2C4FB738B2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96789" y="3525268"/>
            <a:ext cx="5683829" cy="2595429"/>
          </a:xfrm>
          <a:effectLst/>
        </p:spPr>
        <p:txBody>
          <a:bodyPr anchor="t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9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633845"/>
            <a:ext cx="3990110" cy="219248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5614EF-4CFA-2D69-0F78-9D7409E233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7423" y="3174531"/>
            <a:ext cx="3772622" cy="3122360"/>
          </a:xfrm>
          <a:effectLst/>
        </p:spPr>
        <p:txBody>
          <a:bodyPr rIns="274320" anchor="t"/>
          <a:lstStyle>
            <a:lvl1pPr marL="283464" indent="-28346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37732" y="946205"/>
            <a:ext cx="5971020" cy="5161655"/>
          </a:xfrm>
        </p:spPr>
        <p:txBody>
          <a:bodyPr/>
          <a:lstStyle/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64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E625C-F0A4-564D-CEE2-6B3595CEB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1889" y="0"/>
            <a:ext cx="623011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D8C78-00C3-F3D7-17C3-F1667E46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422551"/>
            <a:ext cx="5124893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3E61FD-F54A-5F86-FCED-3BD4C8AA4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flipH="1">
            <a:off x="659106" y="3429000"/>
            <a:ext cx="4589830" cy="2780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0290F-2D31-F9FB-AD35-B76947AF1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6863" y="776532"/>
            <a:ext cx="3434316" cy="5018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47A5B6-0F99-C044-C209-F3190EEFA3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36663" y="776288"/>
            <a:ext cx="3433762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2615" y="2505979"/>
            <a:ext cx="4837385" cy="3926717"/>
          </a:xfrm>
          <a:effectLst/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8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4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DB3CB-355C-968A-7F5F-71E03504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3836" y="1371602"/>
            <a:ext cx="6177309" cy="1953489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87279F-936E-0F41-B533-7990D668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53836" y="3446156"/>
            <a:ext cx="6177309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D03AA1-6D53-FEB1-9B22-57C1066DA33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53836" y="3745924"/>
            <a:ext cx="6177309" cy="2238918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37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85800"/>
            <a:ext cx="10571998" cy="2983528"/>
          </a:xfrm>
          <a:effectLst/>
        </p:spPr>
        <p:txBody>
          <a:bodyPr/>
          <a:lstStyle>
            <a:lvl1pPr algn="ctr">
              <a:defRPr sz="3600" spc="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34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68" r:id="rId2"/>
    <p:sldLayoutId id="2147483669" r:id="rId3"/>
    <p:sldLayoutId id="2147483684" r:id="rId4"/>
    <p:sldLayoutId id="2147483672" r:id="rId5"/>
    <p:sldLayoutId id="2147483687" r:id="rId6"/>
    <p:sldLayoutId id="2147483671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8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ln>
            <a:noFill/>
          </a:ln>
          <a:solidFill>
            <a:srgbClr val="FEFEFE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62A4-2E4B-23FB-9F8B-D54C0F90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62" y="721393"/>
            <a:ext cx="10428433" cy="2571068"/>
          </a:xfrm>
        </p:spPr>
        <p:txBody>
          <a:bodyPr/>
          <a:lstStyle/>
          <a:p>
            <a:r>
              <a:rPr lang="en-US" sz="6000" b="0">
                <a:ea typeface="+mj-lt"/>
                <a:cs typeface="+mj-lt"/>
              </a:rPr>
              <a:t>Leveraging Azure Cloud Solutions for Enhanced Business Performance</a:t>
            </a:r>
            <a:endParaRPr lang="en-US" sz="6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BE63B-447F-AC11-512F-10976121860F}"/>
              </a:ext>
            </a:extLst>
          </p:cNvPr>
          <p:cNvSpPr txBox="1"/>
          <p:nvPr/>
        </p:nvSpPr>
        <p:spPr>
          <a:xfrm>
            <a:off x="8532743" y="3736561"/>
            <a:ext cx="305131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ea typeface="+mn-lt"/>
                <a:cs typeface="+mn-lt"/>
              </a:rPr>
              <a:t>ΟΜΑΔΑ 3</a:t>
            </a:r>
          </a:p>
          <a:p>
            <a:r>
              <a:rPr lang="en-GB" sz="2000">
                <a:ea typeface="+mn-lt"/>
                <a:cs typeface="+mn-lt"/>
              </a:rPr>
              <a:t>ΕΥΑΓΓΕΛΙΑ ΜΙΖΙΟΥ</a:t>
            </a:r>
            <a:endParaRPr lang="en-US" sz="2000">
              <a:ea typeface="+mn-lt"/>
              <a:cs typeface="+mn-lt"/>
            </a:endParaRPr>
          </a:p>
          <a:p>
            <a:r>
              <a:rPr lang="en-GB" sz="2000">
                <a:ea typeface="+mn-lt"/>
                <a:cs typeface="+mn-lt"/>
              </a:rPr>
              <a:t>ΚΩΝΣΤΑΝΤΙΝΟΣ ΠΙΣΤΟΛΑΣ</a:t>
            </a:r>
            <a:endParaRPr lang="en-US" sz="2000">
              <a:ea typeface="+mn-lt"/>
              <a:cs typeface="+mn-lt"/>
            </a:endParaRPr>
          </a:p>
          <a:p>
            <a:r>
              <a:rPr lang="en-GB" sz="2000">
                <a:ea typeface="+mn-lt"/>
                <a:cs typeface="+mn-lt"/>
              </a:rPr>
              <a:t>ΔΗΜΗΤΡΙΟΣ ΙΑΤΡΟΥ</a:t>
            </a:r>
            <a:endParaRPr lang="en-US" sz="2000">
              <a:ea typeface="+mn-lt"/>
              <a:cs typeface="+mn-lt"/>
            </a:endParaRPr>
          </a:p>
          <a:p>
            <a:r>
              <a:rPr lang="en-GB" sz="2000">
                <a:ea typeface="+mn-lt"/>
                <a:cs typeface="+mn-lt"/>
              </a:rPr>
              <a:t>ΧΡΗΣΤΟΣ ΓΑΛΛΟΣ</a:t>
            </a:r>
            <a:endParaRPr lang="en-US" sz="2000">
              <a:ea typeface="+mn-lt"/>
              <a:cs typeface="+mn-lt"/>
            </a:endParaRPr>
          </a:p>
          <a:p>
            <a:r>
              <a:rPr lang="en-GB" sz="2000">
                <a:ea typeface="+mn-lt"/>
                <a:cs typeface="+mn-lt"/>
              </a:rPr>
              <a:t>ΑΝΑΣΤΑΣΙΑ ΜΑΡΜΑΡΟΥ</a:t>
            </a:r>
            <a:endParaRPr lang="en-US" sz="2000"/>
          </a:p>
        </p:txBody>
      </p:sp>
      <p:pic>
        <p:nvPicPr>
          <p:cNvPr id="4" name="Picture 3" descr="A head of a person with a beard and curly hair&#10;&#10;Description automatically generated">
            <a:extLst>
              <a:ext uri="{FF2B5EF4-FFF2-40B4-BE49-F238E27FC236}">
                <a16:creationId xmlns:a16="http://schemas.microsoft.com/office/drawing/2014/main" id="{8A2B21DD-207A-7091-2FC9-19B93F166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2" y="4009073"/>
            <a:ext cx="2276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3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ECA8A6-26C7-FE2F-5884-A9A56520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516" y="1433219"/>
            <a:ext cx="5695102" cy="2092049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Estimated billing</a:t>
            </a:r>
            <a:endParaRPr lang="en-US"/>
          </a:p>
        </p:txBody>
      </p:sp>
      <p:pic>
        <p:nvPicPr>
          <p:cNvPr id="8" name="Picture Placeholder 7" descr="A green circle with a curled corner">
            <a:extLst>
              <a:ext uri="{FF2B5EF4-FFF2-40B4-BE49-F238E27FC236}">
                <a16:creationId xmlns:a16="http://schemas.microsoft.com/office/drawing/2014/main" id="{8CCCEC06-31A4-216C-78F1-DF37E7A7CC3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/>
        </p:blipFill>
        <p:spPr>
          <a:xfrm>
            <a:off x="1350099" y="1974707"/>
            <a:ext cx="2907792" cy="290779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8025-C130-8660-1B7B-0D75023A24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48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6AC8A-162C-5E86-8A29-04B6BCDD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73" y="571501"/>
            <a:ext cx="11139054" cy="1028699"/>
          </a:xfrm>
        </p:spPr>
        <p:txBody>
          <a:bodyPr anchor="ctr"/>
          <a:lstStyle/>
          <a:p>
            <a:pPr lvl="0"/>
            <a:r>
              <a:rPr lang="en-US" noProof="0"/>
              <a:t>Financial snapshot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FD014E9B-B0FD-5706-E957-0CE95837C16F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452400456"/>
              </p:ext>
            </p:extLst>
          </p:nvPr>
        </p:nvGraphicFramePr>
        <p:xfrm>
          <a:off x="1236452" y="1480867"/>
          <a:ext cx="9233508" cy="480241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308377">
                  <a:extLst>
                    <a:ext uri="{9D8B030D-6E8A-4147-A177-3AD203B41FA5}">
                      <a16:colId xmlns:a16="http://schemas.microsoft.com/office/drawing/2014/main" val="130956065"/>
                    </a:ext>
                  </a:extLst>
                </a:gridCol>
                <a:gridCol w="2308377">
                  <a:extLst>
                    <a:ext uri="{9D8B030D-6E8A-4147-A177-3AD203B41FA5}">
                      <a16:colId xmlns:a16="http://schemas.microsoft.com/office/drawing/2014/main" val="2749965458"/>
                    </a:ext>
                  </a:extLst>
                </a:gridCol>
                <a:gridCol w="2308377">
                  <a:extLst>
                    <a:ext uri="{9D8B030D-6E8A-4147-A177-3AD203B41FA5}">
                      <a16:colId xmlns:a16="http://schemas.microsoft.com/office/drawing/2014/main" val="2116711163"/>
                    </a:ext>
                  </a:extLst>
                </a:gridCol>
                <a:gridCol w="2308377">
                  <a:extLst>
                    <a:ext uri="{9D8B030D-6E8A-4147-A177-3AD203B41FA5}">
                      <a16:colId xmlns:a16="http://schemas.microsoft.com/office/drawing/2014/main" val="1186885001"/>
                    </a:ext>
                  </a:extLst>
                </a:gridCol>
              </a:tblGrid>
              <a:tr h="5309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Service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Service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Estimated monthly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017008"/>
                  </a:ext>
                </a:extLst>
              </a:tr>
              <a:tr h="4955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Compute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App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North 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$122,02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88340"/>
                  </a:ext>
                </a:extLst>
              </a:tr>
              <a:tr h="4955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Compute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Azure 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North 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$0,00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089168"/>
                  </a:ext>
                </a:extLst>
              </a:tr>
              <a:tr h="5486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Databases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Azure SQL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North 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$385,04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597798"/>
                  </a:ext>
                </a:extLst>
              </a:tr>
              <a:tr h="4955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Storage Accounts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North 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$255,70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376521"/>
                  </a:ext>
                </a:extLst>
              </a:tr>
              <a:tr h="4955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</a:rPr>
                        <a:t>Security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Key Vault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North 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$30,18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25518"/>
                  </a:ext>
                </a:extLst>
              </a:tr>
              <a:tr h="4955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Networking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Azure Firewall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North 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$300,38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685898"/>
                  </a:ext>
                </a:extLst>
              </a:tr>
              <a:tr h="5309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Identity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Microsoft Entra ID (formerly Azure 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Quattrocento Sans"/>
                        </a:rPr>
                        <a:t>North 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$2.220,60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458006"/>
                  </a:ext>
                </a:extLst>
              </a:tr>
              <a:tr h="49559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Cash reserves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$3.313,92</a:t>
                      </a:r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266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97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3E25-7402-EAC9-107D-E3C80B96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924339"/>
            <a:ext cx="3990110" cy="5009322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Over 5 year(s) with Microsoft Azure, your estimated cost savings</a:t>
            </a:r>
            <a:endParaRPr lang="en-US"/>
          </a:p>
          <a:p>
            <a:r>
              <a:rPr lang="en-US" b="0">
                <a:ea typeface="+mj-lt"/>
                <a:cs typeface="+mj-lt"/>
              </a:rPr>
              <a:t>could be as much as $103,348</a:t>
            </a:r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27379495-B7C9-3B5D-503A-2F8BE3B4B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08" y="589280"/>
            <a:ext cx="4175983" cy="58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0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5011-03FC-652B-2538-4EAE68AB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60" y="1017858"/>
            <a:ext cx="10650681" cy="2719255"/>
          </a:xfrm>
        </p:spPr>
        <p:txBody>
          <a:bodyPr/>
          <a:lstStyle/>
          <a:p>
            <a:pPr lvl="0"/>
            <a:r>
              <a:rPr lang="en-US"/>
              <a:t>Thank You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6365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F8F5-609D-E31E-6659-2E3CE630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806344"/>
            <a:ext cx="10571998" cy="902104"/>
          </a:xfrm>
        </p:spPr>
        <p:txBody>
          <a:bodyPr/>
          <a:lstStyle/>
          <a:p>
            <a:r>
              <a:rPr lang="en-US" sz="3200" b="0">
                <a:ea typeface="+mj-lt"/>
                <a:cs typeface="+mj-lt"/>
              </a:rPr>
              <a:t>Detailed configuration for each of the services used</a:t>
            </a:r>
            <a:endParaRPr lang="en-US" sz="3200" b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16AEF-ABBB-D2DD-A297-5819AEB9A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3551862"/>
            <a:ext cx="10572000" cy="8964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0">
                <a:ea typeface="+mn-lt"/>
                <a:cs typeface="+mn-lt"/>
              </a:rPr>
              <a:t>WEB APP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SQL DATABASE SERVER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STORAGE ACCOUNT</a:t>
            </a:r>
            <a:endParaRPr lang="en-US"/>
          </a:p>
          <a:p>
            <a:r>
              <a:rPr lang="en-US" b="0">
                <a:ea typeface="+mn-lt"/>
                <a:cs typeface="+mn-lt"/>
              </a:rPr>
              <a:t>RULES</a:t>
            </a:r>
            <a:endParaRPr lang="en-US"/>
          </a:p>
          <a:p>
            <a:r>
              <a:rPr lang="en-US" b="0"/>
              <a:t>FUNCTION APP</a:t>
            </a:r>
          </a:p>
          <a:p>
            <a:r>
              <a:rPr lang="en-US" b="0"/>
              <a:t>FIREWALL</a:t>
            </a:r>
          </a:p>
          <a:p>
            <a:r>
              <a:rPr lang="en-US" b="0"/>
              <a:t>SUBNETS</a:t>
            </a:r>
          </a:p>
          <a:p>
            <a:r>
              <a:rPr lang="en-US" b="0"/>
              <a:t>DIAGNOSTIC SETTINGS </a:t>
            </a:r>
          </a:p>
          <a:p>
            <a:r>
              <a:rPr lang="en-US" b="0"/>
              <a:t>KEY VAULT</a:t>
            </a:r>
          </a:p>
          <a:p>
            <a:r>
              <a:rPr lang="en-US" b="0"/>
              <a:t>IDENTITY PROVIDER</a:t>
            </a:r>
          </a:p>
        </p:txBody>
      </p:sp>
    </p:spTree>
    <p:extLst>
      <p:ext uri="{BB962C8B-B14F-4D97-AF65-F5344CB8AC3E}">
        <p14:creationId xmlns:p14="http://schemas.microsoft.com/office/powerpoint/2010/main" val="117393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CDD0-17F6-3312-AE6D-F7EB95E4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7" y="924339"/>
            <a:ext cx="3990110" cy="5009322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DIAGRAM OF THE CLOUD ARCHITECTURE</a:t>
            </a:r>
            <a:endParaRPr lang="en-US"/>
          </a:p>
          <a:p>
            <a:endParaRPr lang="en-US"/>
          </a:p>
        </p:txBody>
      </p:sp>
      <p:pic>
        <p:nvPicPr>
          <p:cNvPr id="12" name="Θέση περιεχομένου 11" descr="Εικόνα που περιέχει κείμενο, διάγραμμα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67336687-55E5-D170-FDA8-0D099CDE840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794315" y="526775"/>
            <a:ext cx="5153762" cy="5793407"/>
          </a:xfrm>
        </p:spPr>
      </p:pic>
    </p:spTree>
    <p:extLst>
      <p:ext uri="{BB962C8B-B14F-4D97-AF65-F5344CB8AC3E}">
        <p14:creationId xmlns:p14="http://schemas.microsoft.com/office/powerpoint/2010/main" val="95907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5282-EE8D-71BA-6317-EECFE3323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026112"/>
            <a:ext cx="4750904" cy="45416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WEB APP</a:t>
            </a:r>
            <a:endParaRPr lang="en-US">
              <a:solidFill>
                <a:srgbClr val="000000"/>
              </a:solidFill>
            </a:endParaRPr>
          </a:p>
          <a:p>
            <a:pPr lvl="0"/>
            <a:endParaRPr lang="en-US" noProof="0"/>
          </a:p>
          <a:p>
            <a:pPr marL="285750" indent="-285750">
              <a:buChar char="•"/>
            </a:pPr>
            <a:r>
              <a:rPr lang="en-US" sz="2000">
                <a:ea typeface="+mn-lt"/>
                <a:cs typeface="+mn-lt"/>
              </a:rPr>
              <a:t>Premium V3 Tier; 1 P0V3 (1 Core(s), 4 GB RAM, 250 GB Storage) x 744 Hours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sz="2000">
                <a:ea typeface="+mn-lt"/>
                <a:cs typeface="+mn-lt"/>
              </a:rPr>
              <a:t>Windows OS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sz="2000">
                <a:ea typeface="+mn-lt"/>
                <a:cs typeface="+mn-lt"/>
              </a:rPr>
              <a:t>Authentication Id enabled</a:t>
            </a: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 sz="2000">
                <a:ea typeface="+mn-lt"/>
                <a:cs typeface="+mn-lt"/>
              </a:rPr>
              <a:t>Network injection enabled</a:t>
            </a:r>
          </a:p>
          <a:p>
            <a:pPr>
              <a:buClr>
                <a:srgbClr val="FFFFFF"/>
              </a:buClr>
            </a:pPr>
            <a:endParaRPr lang="en-US" sz="2000">
              <a:ea typeface="+mn-lt"/>
              <a:cs typeface="+mn-lt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DDC82C7-329E-415A-2DBB-48D24949F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075" y="478155"/>
            <a:ext cx="1106170" cy="109601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F78A6BB-B392-F130-B30A-D05A2CCAD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71" y="1977866"/>
            <a:ext cx="4888696" cy="379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2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5282-EE8D-71BA-6317-EECFE3323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026112"/>
            <a:ext cx="4750904" cy="45416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latin typeface="Quattrocento Sans"/>
              </a:rPr>
              <a:t>Azure Functions</a:t>
            </a:r>
            <a:br>
              <a:rPr lang="en-US" sz="1100">
                <a:latin typeface="Quattrocento Sans"/>
              </a:rPr>
            </a:br>
            <a:endParaRPr lang="en-US" sz="1100">
              <a:latin typeface="Quattrocento Sans"/>
            </a:endParaRPr>
          </a:p>
          <a:p>
            <a:pPr algn="ctr"/>
            <a:br>
              <a:rPr lang="en-US"/>
            </a:br>
            <a:endParaRPr lang="en-US"/>
          </a:p>
          <a:p>
            <a:pPr lvl="0"/>
            <a:endParaRPr lang="en-US" noProof="0"/>
          </a:p>
          <a:p>
            <a:pP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Consumption tier</a:t>
            </a: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Pay as you go</a:t>
            </a:r>
            <a:endParaRPr lang="en-US"/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128 MB memory</a:t>
            </a: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100 milliseconds execution time</a:t>
            </a: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1,000,000 executions/month</a:t>
            </a:r>
          </a:p>
          <a:p>
            <a:pPr>
              <a:buClr>
                <a:srgbClr val="FFFFFF"/>
              </a:buClr>
            </a:pPr>
            <a:endParaRPr lang="en-US" sz="20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DCD781F-F6BE-F00F-7FAF-81B22F345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95" y="549275"/>
            <a:ext cx="862330" cy="94361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CB713CF-20D9-2B3A-4856-DBBD37E76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844753"/>
            <a:ext cx="4876800" cy="317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8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5282-EE8D-71BA-6317-EECFE3323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026112"/>
            <a:ext cx="4750904" cy="454161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ctr"/>
            <a:r>
              <a:rPr lang="en-US">
                <a:latin typeface="Quattrocento Sans"/>
              </a:rPr>
              <a:t>Azure SQL Database</a:t>
            </a:r>
            <a:br>
              <a:rPr lang="en-US">
                <a:latin typeface="Quattrocento Sans"/>
              </a:rPr>
            </a:br>
            <a:endParaRPr lang="en-US">
              <a:solidFill>
                <a:srgbClr val="000000"/>
              </a:solidFill>
              <a:latin typeface="Quattrocento Sans"/>
            </a:endParaRPr>
          </a:p>
          <a:p>
            <a:endParaRPr lang="en-US"/>
          </a:p>
          <a:p>
            <a:pP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Single Database</a:t>
            </a: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</a:t>
            </a:r>
            <a:r>
              <a:rPr lang="en-US" err="1">
                <a:latin typeface="Quattrocento Sans"/>
                <a:ea typeface="+mn-lt"/>
                <a:cs typeface="+mn-lt"/>
              </a:rPr>
              <a:t>VCore</a:t>
            </a:r>
            <a:endParaRPr lang="en-US">
              <a:latin typeface="Century Gothic" panose="020B0502020202020204"/>
              <a:ea typeface="+mn-lt"/>
              <a:cs typeface="+mn-lt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General Purpose</a:t>
            </a:r>
            <a:endParaRPr lang="en-US">
              <a:latin typeface="Century Gothic" panose="020B0502020202020204"/>
              <a:ea typeface="+mn-lt"/>
              <a:cs typeface="+mn-lt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Provisioned</a:t>
            </a:r>
            <a:endParaRPr lang="en-US">
              <a:latin typeface="Century Gothic" panose="020B0502020202020204"/>
              <a:ea typeface="+mn-lt"/>
              <a:cs typeface="+mn-lt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Standard-series (Gen 5)</a:t>
            </a:r>
            <a:endParaRPr lang="en-US">
              <a:latin typeface="Century Gothic" panose="020B0502020202020204"/>
              <a:ea typeface="+mn-lt"/>
              <a:cs typeface="+mn-lt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Primary or Geo replica Disaster Recovery</a:t>
            </a:r>
            <a:endParaRPr lang="en-US">
              <a:latin typeface="Century Gothic" panose="020B0502020202020204"/>
              <a:ea typeface="+mn-lt"/>
              <a:cs typeface="+mn-lt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Locally Redundant, 1 - 2 </a:t>
            </a:r>
            <a:r>
              <a:rPr lang="en-US" err="1">
                <a:latin typeface="Quattrocento Sans"/>
                <a:ea typeface="+mn-lt"/>
                <a:cs typeface="+mn-lt"/>
              </a:rPr>
              <a:t>vCore</a:t>
            </a:r>
            <a:r>
              <a:rPr lang="en-US">
                <a:latin typeface="Quattrocento Sans"/>
                <a:ea typeface="+mn-lt"/>
                <a:cs typeface="+mn-lt"/>
              </a:rPr>
              <a:t> Database(s) x 744 Hours</a:t>
            </a:r>
            <a:endParaRPr lang="en-US">
              <a:latin typeface="Century Gothic" panose="020B0502020202020204"/>
              <a:ea typeface="+mn-lt"/>
              <a:cs typeface="+mn-lt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32 GB Storage, SQL License (Pay as you go)</a:t>
            </a:r>
            <a:endParaRPr lang="en-US">
              <a:latin typeface="Century Gothic" panose="020B0502020202020204"/>
              <a:ea typeface="+mn-lt"/>
              <a:cs typeface="+mn-lt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RA-GRS Backup Storage Redundancy</a:t>
            </a:r>
            <a:endParaRPr lang="en-US">
              <a:latin typeface="Century Gothic" panose="020B0502020202020204"/>
              <a:ea typeface="+mn-lt"/>
              <a:cs typeface="+mn-lt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0 GB Point-In-Time Restore</a:t>
            </a:r>
            <a:endParaRPr lang="en-US">
              <a:latin typeface="Century Gothic" panose="020B0502020202020204"/>
              <a:ea typeface="+mn-lt"/>
              <a:cs typeface="+mn-lt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  <a:ea typeface="+mn-lt"/>
                <a:cs typeface="+mn-lt"/>
              </a:rPr>
              <a:t> 0 x 0 GB Long Term Retention</a:t>
            </a:r>
            <a:endParaRPr lang="en-US"/>
          </a:p>
          <a:p>
            <a:pPr>
              <a:buClr>
                <a:srgbClr val="FFFFFF"/>
              </a:buClr>
            </a:pPr>
            <a:endParaRPr lang="en-US" sz="200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01DCC3F-533C-0255-B46E-A5B41EFF6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61" y="1717040"/>
            <a:ext cx="4793278" cy="411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EFBDD20-B2B9-BC63-AEE8-A512ECB33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555" y="467995"/>
            <a:ext cx="1014730" cy="110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4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5282-EE8D-71BA-6317-EECFE3323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026112"/>
            <a:ext cx="5435599" cy="508274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ctr"/>
            <a:r>
              <a:rPr lang="en-US">
                <a:latin typeface="Quattrocento Sans"/>
              </a:rPr>
              <a:t>Storage Accounts</a:t>
            </a:r>
            <a:br>
              <a:rPr lang="en-US">
                <a:latin typeface="Quattrocento Sans"/>
              </a:rPr>
            </a:br>
            <a:endParaRPr lang="en-US">
              <a:latin typeface="Quattrocento Sans"/>
            </a:endParaRPr>
          </a:p>
          <a:p>
            <a:pPr marL="285750" indent="-285750">
              <a:buChar char="•"/>
            </a:pPr>
            <a:r>
              <a:rPr lang="en-US">
                <a:latin typeface="Quattrocento Sans"/>
              </a:rPr>
              <a:t>Block Blob Storage</a:t>
            </a:r>
            <a:endParaRPr lang="en-US">
              <a:solidFill>
                <a:srgbClr val="FFFFFF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General Purpose V2</a:t>
            </a:r>
            <a:endParaRPr lang="en-US">
              <a:solidFill>
                <a:srgbClr val="000000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Flat Namespace</a:t>
            </a:r>
            <a:endParaRPr lang="en-US">
              <a:solidFill>
                <a:srgbClr val="000000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RA-GRS Redundancy</a:t>
            </a:r>
            <a:endParaRPr lang="en-US">
              <a:solidFill>
                <a:srgbClr val="000000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Hot Access Tier</a:t>
            </a:r>
            <a:endParaRPr lang="en-US">
              <a:solidFill>
                <a:srgbClr val="000000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5 TB Capacity - Pay as you go</a:t>
            </a:r>
            <a:endParaRPr lang="en-US">
              <a:solidFill>
                <a:srgbClr val="000000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1 x 10,000 Write operations</a:t>
            </a:r>
            <a:endParaRPr lang="en-US">
              <a:solidFill>
                <a:srgbClr val="000000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10 x 10,000 Read operations</a:t>
            </a:r>
            <a:endParaRPr lang="en-US">
              <a:solidFill>
                <a:srgbClr val="000000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10 x 10,000 Other operations</a:t>
            </a:r>
            <a:endParaRPr lang="en-US">
              <a:solidFill>
                <a:srgbClr val="000000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1,000 GB Data Retrieval</a:t>
            </a:r>
            <a:endParaRPr lang="en-US">
              <a:solidFill>
                <a:srgbClr val="000000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1,000 GB Data Write</a:t>
            </a:r>
            <a:endParaRPr lang="en-US">
              <a:solidFill>
                <a:srgbClr val="000000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SFTP disabled</a:t>
            </a:r>
            <a:endParaRPr lang="en-US">
              <a:solidFill>
                <a:srgbClr val="000000"/>
              </a:solidFill>
              <a:latin typeface="Quattrocento Sans"/>
            </a:endParaRPr>
          </a:p>
          <a:p>
            <a:pPr marL="285750" indent="-285750"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1000 GB Geo-replication data transfer</a:t>
            </a:r>
            <a:br>
              <a:rPr lang="en-US">
                <a:latin typeface="Quattrocento Sans"/>
                <a:ea typeface="+mn-lt"/>
                <a:cs typeface="+mn-lt"/>
              </a:rPr>
            </a:br>
            <a:endParaRPr lang="en-US">
              <a:solidFill>
                <a:srgbClr val="000000"/>
              </a:solidFill>
              <a:latin typeface="Quattrocento Sans"/>
              <a:ea typeface="+mn-lt"/>
              <a:cs typeface="+mn-lt"/>
            </a:endParaRPr>
          </a:p>
          <a:p>
            <a:br>
              <a:rPr lang="en-US"/>
            </a:br>
            <a:endParaRPr lang="en-US"/>
          </a:p>
          <a:p>
            <a:pPr>
              <a:buClr>
                <a:srgbClr val="FFFFFF"/>
              </a:buClr>
              <a:buChar char="•"/>
            </a:pPr>
            <a:endParaRPr lang="en-US">
              <a:latin typeface="Quattrocento Sans"/>
            </a:endParaRPr>
          </a:p>
          <a:p>
            <a:pPr>
              <a:buClr>
                <a:srgbClr val="FFFFFF"/>
              </a:buClr>
            </a:pPr>
            <a:endParaRPr lang="en-US" sz="2000"/>
          </a:p>
        </p:txBody>
      </p:sp>
      <p:pic>
        <p:nvPicPr>
          <p:cNvPr id="4" name="Γραφικό 3">
            <a:extLst>
              <a:ext uri="{FF2B5EF4-FFF2-40B4-BE49-F238E27FC236}">
                <a16:creationId xmlns:a16="http://schemas.microsoft.com/office/drawing/2014/main" id="{E07072C1-764E-2142-31F6-0F6D657D8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536" y="383623"/>
            <a:ext cx="1375189" cy="1297884"/>
          </a:xfrm>
          <a:prstGeom prst="rect">
            <a:avLst/>
          </a:prstGeom>
        </p:spPr>
      </p:pic>
      <p:pic>
        <p:nvPicPr>
          <p:cNvPr id="7" name="Εικόνα 6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00B56692-9736-1C73-EBA1-8953F9A77B4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8" r="38225" b="362"/>
          <a:stretch/>
        </p:blipFill>
        <p:spPr>
          <a:xfrm>
            <a:off x="698020" y="2041129"/>
            <a:ext cx="4702249" cy="380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5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5282-EE8D-71BA-6317-EECFE3323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026112"/>
            <a:ext cx="4750904" cy="45416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latin typeface="Quattrocento Sans"/>
              </a:rPr>
              <a:t>Azure Firewall</a:t>
            </a:r>
            <a:endParaRPr lang="el-GR"/>
          </a:p>
          <a:p>
            <a:endParaRPr lang="en-US"/>
          </a:p>
          <a:p>
            <a:pPr>
              <a:buChar char="•"/>
            </a:pPr>
            <a:r>
              <a:rPr lang="en-US">
                <a:latin typeface="Quattrocento Sans"/>
              </a:rPr>
              <a:t> Basic tier</a:t>
            </a: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 1 Logical firewall units x 744 Hours</a:t>
            </a:r>
            <a:endParaRPr lang="en-US">
              <a:latin typeface="Century Gothic" panose="020B0502020202020204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 100 GB Data processed</a:t>
            </a:r>
            <a:endParaRPr lang="en-US"/>
          </a:p>
          <a:p>
            <a:pPr>
              <a:buClr>
                <a:srgbClr val="FFFFFF"/>
              </a:buClr>
            </a:pPr>
            <a:endParaRPr lang="en-US" sz="2000"/>
          </a:p>
        </p:txBody>
      </p:sp>
      <p:pic>
        <p:nvPicPr>
          <p:cNvPr id="4" name="Γραφικό 3">
            <a:extLst>
              <a:ext uri="{FF2B5EF4-FFF2-40B4-BE49-F238E27FC236}">
                <a16:creationId xmlns:a16="http://schemas.microsoft.com/office/drawing/2014/main" id="{8D2D0931-B623-D72E-60B7-6690E2B16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515" y="386715"/>
            <a:ext cx="1167130" cy="1268730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στιγμιότυπο οθόνης, γραμματοσειρά, αριθμός&#10;&#10;Περιγραφή που δημιουργήθηκε αυτόματα">
            <a:extLst>
              <a:ext uri="{FF2B5EF4-FFF2-40B4-BE49-F238E27FC236}">
                <a16:creationId xmlns:a16="http://schemas.microsoft.com/office/drawing/2014/main" id="{C5DDD605-C08B-BFD3-829D-EF505FCBF09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53" r="16045" b="421"/>
          <a:stretch/>
        </p:blipFill>
        <p:spPr>
          <a:xfrm>
            <a:off x="564711" y="1818640"/>
            <a:ext cx="4966850" cy="419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9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25282-EE8D-71BA-6317-EECFE3323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026112"/>
            <a:ext cx="4750904" cy="45416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>
                <a:latin typeface="Quattrocento Sans"/>
              </a:rPr>
              <a:t>Microsoft Entra ID (formerly Azure AD)</a:t>
            </a:r>
          </a:p>
          <a:p>
            <a:endParaRPr lang="en-US"/>
          </a:p>
          <a:p>
            <a:pPr>
              <a:buChar char="•"/>
            </a:pPr>
            <a:r>
              <a:rPr lang="en-US">
                <a:latin typeface="Quattrocento Sans"/>
              </a:rPr>
              <a:t> Premium P1 - 350 users</a:t>
            </a: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Premium P2 - 1 users</a:t>
            </a:r>
            <a:endParaRPr lang="en-US">
              <a:latin typeface="Century Gothic" panose="020B0502020202020204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Standard tier</a:t>
            </a:r>
            <a:endParaRPr lang="en-US">
              <a:latin typeface="Century Gothic" panose="020B0502020202020204"/>
            </a:endParaRPr>
          </a:p>
          <a:p>
            <a:pPr>
              <a:buClr>
                <a:srgbClr val="FFFFFF"/>
              </a:buClr>
              <a:buChar char="•"/>
            </a:pPr>
            <a:r>
              <a:rPr lang="en-US">
                <a:latin typeface="Quattrocento Sans"/>
              </a:rPr>
              <a:t> User forest - 744 Hours</a:t>
            </a:r>
            <a:endParaRPr lang="en-US"/>
          </a:p>
          <a:p>
            <a:pPr>
              <a:buClr>
                <a:srgbClr val="FFFFFF"/>
              </a:buClr>
            </a:pPr>
            <a:endParaRPr lang="en-US" sz="2000"/>
          </a:p>
        </p:txBody>
      </p:sp>
      <p:pic>
        <p:nvPicPr>
          <p:cNvPr id="5" name="Γραφικό 4">
            <a:extLst>
              <a:ext uri="{FF2B5EF4-FFF2-40B4-BE49-F238E27FC236}">
                <a16:creationId xmlns:a16="http://schemas.microsoft.com/office/drawing/2014/main" id="{459CE313-B486-BF95-D2DD-71A1BC206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3715" y="539115"/>
            <a:ext cx="923290" cy="963930"/>
          </a:xfrm>
          <a:prstGeom prst="rect">
            <a:avLst/>
          </a:prstGeom>
        </p:spPr>
      </p:pic>
      <p:pic>
        <p:nvPicPr>
          <p:cNvPr id="6" name="Εικόνα 5" descr="Εικόνα που περιέχει κείμενο, στιγμιότυπο οθόνης, αριθμός, οθόνη&#10;&#10;Περιγραφή που δημιουργήθηκε αυτόματα">
            <a:extLst>
              <a:ext uri="{FF2B5EF4-FFF2-40B4-BE49-F238E27FC236}">
                <a16:creationId xmlns:a16="http://schemas.microsoft.com/office/drawing/2014/main" id="{8AF7BABE-364D-435C-7F66-0C9D42EB20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0000" b="373"/>
          <a:stretch/>
        </p:blipFill>
        <p:spPr>
          <a:xfrm>
            <a:off x="629920" y="1714480"/>
            <a:ext cx="4632960" cy="411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17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6" id="{5005B820-A0B7-49EA-8569-DCF0CD2DBB9D}" vid="{2E48C80D-E25D-44C4-BCFD-F1465E9B6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695BEB-4861-4F57-B47B-7156F618DFD8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E96C45C-DB75-420E-8AF3-E934CE3B8485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F54F928-5808-4F9A-8810-B3FD2A0264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Ευρεία οθόνη</PresentationFormat>
  <Slides>13</Slides>
  <Notes>13</Notes>
  <HiddenSlides>0</HiddenSlide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4" baseType="lpstr">
      <vt:lpstr>Quotable</vt:lpstr>
      <vt:lpstr>Leveraging Azure Cloud Solutions for Enhanced Business Performance</vt:lpstr>
      <vt:lpstr>Detailed configuration for each of the services used</vt:lpstr>
      <vt:lpstr>DIAGRAM OF THE CLOUD ARCHITECTURE 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Estimated billing</vt:lpstr>
      <vt:lpstr>Financial snapshot</vt:lpstr>
      <vt:lpstr>Over 5 year(s) with Microsoft Azure, your estimated cost savings could be as much as $103,348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12</cp:revision>
  <dcterms:created xsi:type="dcterms:W3CDTF">2024-11-06T12:19:11Z</dcterms:created>
  <dcterms:modified xsi:type="dcterms:W3CDTF">2024-11-06T19:04:57Z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