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4" r:id="rId3"/>
    <p:sldId id="275" r:id="rId4"/>
    <p:sldId id="276" r:id="rId5"/>
    <p:sldId id="277" r:id="rId6"/>
    <p:sldId id="261"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9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p:scale>
          <a:sx n="60" d="100"/>
          <a:sy n="60" d="100"/>
        </p:scale>
        <p:origin x="1464"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47666-67A4-4E9A-BC75-815D1365E9B5}" type="datetimeFigureOut">
              <a:rPr lang="en-US" smtClean="0"/>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C4BF-9743-4EB3-BD59-DBD90E5D7A5B}" type="slidenum">
              <a:rPr lang="en-US" smtClean="0"/>
              <a:t>‹#›</a:t>
            </a:fld>
            <a:endParaRPr lang="en-US"/>
          </a:p>
        </p:txBody>
      </p:sp>
    </p:spTree>
    <p:extLst>
      <p:ext uri="{BB962C8B-B14F-4D97-AF65-F5344CB8AC3E}">
        <p14:creationId xmlns:p14="http://schemas.microsoft.com/office/powerpoint/2010/main" val="331304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3556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0214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4670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861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3658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67987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2738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9260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219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95377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12093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95995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30B66-BD72-4F04-BB25-83DDBA2F86D9}"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09546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7709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690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8977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370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F30B66-BD72-4F04-BB25-83DDBA2F86D9}" type="datetimeFigureOut">
              <a:rPr lang="en-US" smtClean="0"/>
              <a:t>1/20/2019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871606-B05E-4845-ACA2-143C8D59AE72}" type="slidenum">
              <a:rPr lang="en-US" smtClean="0"/>
              <a:t>‹#›</a:t>
            </a:fld>
            <a:endParaRPr lang="en-US"/>
          </a:p>
        </p:txBody>
      </p:sp>
    </p:spTree>
    <p:extLst>
      <p:ext uri="{BB962C8B-B14F-4D97-AF65-F5344CB8AC3E}">
        <p14:creationId xmlns:p14="http://schemas.microsoft.com/office/powerpoint/2010/main" val="320300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464" y="1152983"/>
            <a:ext cx="5810250" cy="4333875"/>
          </a:xfrm>
          <a:prstGeom prst="rect">
            <a:avLst/>
          </a:prstGeom>
          <a:effectLst>
            <a:outerShdw blurRad="406400" sx="102000" sy="102000" algn="ctr" rotWithShape="0">
              <a:schemeClr val="tx1"/>
            </a:outerShdw>
          </a:effectLst>
        </p:spPr>
      </p:pic>
    </p:spTree>
    <p:extLst>
      <p:ext uri="{BB962C8B-B14F-4D97-AF65-F5344CB8AC3E}">
        <p14:creationId xmlns:p14="http://schemas.microsoft.com/office/powerpoint/2010/main" val="263608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sp>
        <p:nvSpPr>
          <p:cNvPr id="9" name="Content Placeholder 8"/>
          <p:cNvSpPr>
            <a:spLocks noGrp="1"/>
          </p:cNvSpPr>
          <p:nvPr>
            <p:ph idx="1"/>
          </p:nvPr>
        </p:nvSpPr>
        <p:spPr>
          <a:xfrm>
            <a:off x="1104293" y="1853248"/>
            <a:ext cx="8946541" cy="4195481"/>
          </a:xfrm>
        </p:spPr>
        <p:txBody>
          <a:bodyPr>
            <a:normAutofit/>
          </a:bodyPr>
          <a:lstStyle/>
          <a:p>
            <a:endParaRPr lang="en-US" sz="3600" dirty="0"/>
          </a:p>
          <a:p>
            <a:pPr algn="ctr"/>
            <a:r>
              <a:rPr lang="en-US" sz="3600" dirty="0"/>
              <a:t>Smart Contracts and Blockchain</a:t>
            </a:r>
          </a:p>
          <a:p>
            <a:pPr algn="ctr"/>
            <a:endParaRPr lang="en-US" sz="3600" dirty="0"/>
          </a:p>
          <a:p>
            <a:pPr algn="ctr"/>
            <a:r>
              <a:rPr lang="en-US" sz="3600" dirty="0"/>
              <a:t>Drones</a:t>
            </a:r>
          </a:p>
          <a:p>
            <a:pPr algn="ctr"/>
            <a:endParaRPr lang="en-US" sz="3600" dirty="0"/>
          </a:p>
          <a:p>
            <a:pPr algn="ctr"/>
            <a:r>
              <a:rPr lang="en-US" sz="3600" dirty="0"/>
              <a:t>Streamline Insurance Claims</a:t>
            </a:r>
          </a:p>
          <a:p>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732" y="209805"/>
            <a:ext cx="4515480" cy="1643443"/>
          </a:xfrm>
          <a:prstGeom prst="rect">
            <a:avLst/>
          </a:prstGeom>
          <a:effectLst>
            <a:outerShdw blurRad="50800" dist="63500" dir="5400000" algn="t" rotWithShape="0">
              <a:prstClr val="black">
                <a:alpha val="70000"/>
              </a:prstClr>
            </a:outerShdw>
          </a:effectLst>
        </p:spPr>
      </p:pic>
    </p:spTree>
    <p:extLst>
      <p:ext uri="{BB962C8B-B14F-4D97-AF65-F5344CB8AC3E}">
        <p14:creationId xmlns:p14="http://schemas.microsoft.com/office/powerpoint/2010/main" val="589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0" fill="hold"/>
                                        <p:tgtEl>
                                          <p:spTgt spid="8"/>
                                        </p:tgtEl>
                                        <p:attrNameLst>
                                          <p:attrName>ppt_w</p:attrName>
                                        </p:attrNameLst>
                                      </p:cBhvr>
                                      <p:tavLst>
                                        <p:tav tm="0">
                                          <p:val>
                                            <p:fltVal val="0"/>
                                          </p:val>
                                        </p:tav>
                                        <p:tav tm="100000">
                                          <p:val>
                                            <p:strVal val="#ppt_w"/>
                                          </p:val>
                                        </p:tav>
                                      </p:tavLst>
                                    </p:anim>
                                    <p:anim calcmode="lin" valueType="num">
                                      <p:cBhvr>
                                        <p:cTn id="23" dur="2000" fill="hold"/>
                                        <p:tgtEl>
                                          <p:spTgt spid="8"/>
                                        </p:tgtEl>
                                        <p:attrNameLst>
                                          <p:attrName>ppt_h</p:attrName>
                                        </p:attrNameLst>
                                      </p:cBhvr>
                                      <p:tavLst>
                                        <p:tav tm="0">
                                          <p:val>
                                            <p:fltVal val="0"/>
                                          </p:val>
                                        </p:tav>
                                        <p:tav tm="100000">
                                          <p:val>
                                            <p:strVal val="#ppt_h"/>
                                          </p:val>
                                        </p:tav>
                                      </p:tavLst>
                                    </p:anim>
                                    <p:animEffect transition="in" filter="fade">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Drones</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8"/>
            <a:ext cx="4992688" cy="4195481"/>
          </a:xfrm>
        </p:spPr>
        <p:txBody>
          <a:bodyPr>
            <a:normAutofit/>
          </a:bodyPr>
          <a:lstStyle/>
          <a:p>
            <a:pPr marL="0" indent="0">
              <a:buNone/>
            </a:pPr>
            <a:r>
              <a:rPr lang="en-US" dirty="0"/>
              <a:t>“This new drone capability was </a:t>
            </a:r>
            <a:r>
              <a:rPr lang="en-US" dirty="0" err="1"/>
              <a:t>utilised</a:t>
            </a:r>
            <a:r>
              <a:rPr lang="en-US" dirty="0"/>
              <a:t> to assess the property and infrastructure damage caused by some of the major insurance events of 2017 including hurricanes Irma, Harvey and Maria in the US, the fires in California, Cyclone Debbie in North East Australia, flooding in Japan and the earthquake in Mexico. Most recently, drones have been used in the small Pacific Island nation of Tonga to assess the extensive damage caused by Cyclone Gita.”</a:t>
            </a:r>
            <a:endParaRPr lang="LID4096" dirty="0"/>
          </a:p>
        </p:txBody>
      </p:sp>
      <p:pic>
        <p:nvPicPr>
          <p:cNvPr id="4" name="Picture 3">
            <a:extLst>
              <a:ext uri="{FF2B5EF4-FFF2-40B4-BE49-F238E27FC236}">
                <a16:creationId xmlns:a16="http://schemas.microsoft.com/office/drawing/2014/main" id="{3C6CF4DC-D230-466D-A975-6ACBE5F1A444}"/>
              </a:ext>
            </a:extLst>
          </p:cNvPr>
          <p:cNvPicPr>
            <a:picLocks noChangeAspect="1"/>
          </p:cNvPicPr>
          <p:nvPr/>
        </p:nvPicPr>
        <p:blipFill>
          <a:blip r:embed="rId2"/>
          <a:stretch>
            <a:fillRect/>
          </a:stretch>
        </p:blipFill>
        <p:spPr>
          <a:xfrm>
            <a:off x="6742113" y="1886883"/>
            <a:ext cx="4727030" cy="3663950"/>
          </a:xfrm>
          <a:prstGeom prst="rect">
            <a:avLst/>
          </a:prstGeom>
        </p:spPr>
      </p:pic>
    </p:spTree>
    <p:extLst>
      <p:ext uri="{BB962C8B-B14F-4D97-AF65-F5344CB8AC3E}">
        <p14:creationId xmlns:p14="http://schemas.microsoft.com/office/powerpoint/2010/main" val="37887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Smart Contracts &amp; Blockchain</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9"/>
            <a:ext cx="8947522" cy="1071282"/>
          </a:xfrm>
        </p:spPr>
        <p:txBody>
          <a:bodyPr>
            <a:normAutofit/>
          </a:bodyPr>
          <a:lstStyle/>
          <a:p>
            <a:pPr marL="0" indent="0">
              <a:buNone/>
            </a:pPr>
            <a:r>
              <a:rPr lang="en-US" dirty="0"/>
              <a:t>PricewaterhouseCoopers estimates that the blockchain can deliver reinsurance industry-wide savings of up to $10B by increasing operational efficiencies.</a:t>
            </a:r>
            <a:endParaRPr lang="LID4096" dirty="0"/>
          </a:p>
        </p:txBody>
      </p:sp>
      <p:pic>
        <p:nvPicPr>
          <p:cNvPr id="5" name="Picture 4">
            <a:extLst>
              <a:ext uri="{FF2B5EF4-FFF2-40B4-BE49-F238E27FC236}">
                <a16:creationId xmlns:a16="http://schemas.microsoft.com/office/drawing/2014/main" id="{6E2A70C5-EC54-4618-99F2-E2C579782278}"/>
              </a:ext>
            </a:extLst>
          </p:cNvPr>
          <p:cNvPicPr>
            <a:picLocks noChangeAspect="1"/>
          </p:cNvPicPr>
          <p:nvPr/>
        </p:nvPicPr>
        <p:blipFill>
          <a:blip r:embed="rId2"/>
          <a:stretch>
            <a:fillRect/>
          </a:stretch>
        </p:blipFill>
        <p:spPr>
          <a:xfrm>
            <a:off x="1220787" y="2692401"/>
            <a:ext cx="9574213" cy="3353948"/>
          </a:xfrm>
          <a:prstGeom prst="rect">
            <a:avLst/>
          </a:prstGeom>
        </p:spPr>
      </p:pic>
    </p:spTree>
    <p:extLst>
      <p:ext uri="{BB962C8B-B14F-4D97-AF65-F5344CB8AC3E}">
        <p14:creationId xmlns:p14="http://schemas.microsoft.com/office/powerpoint/2010/main" val="81135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What was used</a:t>
            </a:r>
            <a:endParaRPr lang="LID4096" dirty="0"/>
          </a:p>
        </p:txBody>
      </p:sp>
      <p:pic>
        <p:nvPicPr>
          <p:cNvPr id="7" name="Picture 6">
            <a:extLst>
              <a:ext uri="{FF2B5EF4-FFF2-40B4-BE49-F238E27FC236}">
                <a16:creationId xmlns:a16="http://schemas.microsoft.com/office/drawing/2014/main" id="{0D1C4198-F154-40AC-9AE4-A5FCB5528BB8}"/>
              </a:ext>
            </a:extLst>
          </p:cNvPr>
          <p:cNvPicPr>
            <a:picLocks noChangeAspect="1"/>
          </p:cNvPicPr>
          <p:nvPr/>
        </p:nvPicPr>
        <p:blipFill>
          <a:blip r:embed="rId2"/>
          <a:stretch>
            <a:fillRect/>
          </a:stretch>
        </p:blipFill>
        <p:spPr>
          <a:xfrm>
            <a:off x="1846262" y="1409700"/>
            <a:ext cx="2382757" cy="2143125"/>
          </a:xfrm>
          <a:prstGeom prst="rect">
            <a:avLst/>
          </a:prstGeom>
        </p:spPr>
      </p:pic>
      <p:sp>
        <p:nvSpPr>
          <p:cNvPr id="12" name="&quot;Not Allowed&quot; Symbol 11">
            <a:extLst>
              <a:ext uri="{FF2B5EF4-FFF2-40B4-BE49-F238E27FC236}">
                <a16:creationId xmlns:a16="http://schemas.microsoft.com/office/drawing/2014/main" id="{628048C3-FE3F-41EE-B56E-4574C22841C6}"/>
              </a:ext>
            </a:extLst>
          </p:cNvPr>
          <p:cNvSpPr/>
          <p:nvPr/>
        </p:nvSpPr>
        <p:spPr>
          <a:xfrm>
            <a:off x="1833481" y="1293813"/>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pic>
        <p:nvPicPr>
          <p:cNvPr id="13" name="Picture 12">
            <a:extLst>
              <a:ext uri="{FF2B5EF4-FFF2-40B4-BE49-F238E27FC236}">
                <a16:creationId xmlns:a16="http://schemas.microsoft.com/office/drawing/2014/main" id="{2B50669A-7B35-4285-8DF0-84DBDBDDA4D6}"/>
              </a:ext>
            </a:extLst>
          </p:cNvPr>
          <p:cNvPicPr>
            <a:picLocks noChangeAspect="1"/>
          </p:cNvPicPr>
          <p:nvPr/>
        </p:nvPicPr>
        <p:blipFill>
          <a:blip r:embed="rId3"/>
          <a:stretch>
            <a:fillRect/>
          </a:stretch>
        </p:blipFill>
        <p:spPr>
          <a:xfrm>
            <a:off x="5700795" y="1516203"/>
            <a:ext cx="4524375" cy="1914525"/>
          </a:xfrm>
          <a:prstGeom prst="rect">
            <a:avLst/>
          </a:prstGeom>
        </p:spPr>
      </p:pic>
      <p:pic>
        <p:nvPicPr>
          <p:cNvPr id="14" name="Picture 13">
            <a:extLst>
              <a:ext uri="{FF2B5EF4-FFF2-40B4-BE49-F238E27FC236}">
                <a16:creationId xmlns:a16="http://schemas.microsoft.com/office/drawing/2014/main" id="{6D6E40F5-ADBE-4296-AB44-7DBC98AD45DD}"/>
              </a:ext>
            </a:extLst>
          </p:cNvPr>
          <p:cNvPicPr>
            <a:picLocks noChangeAspect="1"/>
          </p:cNvPicPr>
          <p:nvPr/>
        </p:nvPicPr>
        <p:blipFill>
          <a:blip r:embed="rId4"/>
          <a:stretch>
            <a:fillRect/>
          </a:stretch>
        </p:blipFill>
        <p:spPr>
          <a:xfrm>
            <a:off x="1725571" y="4379913"/>
            <a:ext cx="2624138" cy="1652588"/>
          </a:xfrm>
          <a:prstGeom prst="rect">
            <a:avLst/>
          </a:prstGeom>
        </p:spPr>
      </p:pic>
      <p:sp>
        <p:nvSpPr>
          <p:cNvPr id="15" name="&quot;Not Allowed&quot; Symbol 14">
            <a:extLst>
              <a:ext uri="{FF2B5EF4-FFF2-40B4-BE49-F238E27FC236}">
                <a16:creationId xmlns:a16="http://schemas.microsoft.com/office/drawing/2014/main" id="{81F13D95-66D3-4EF9-9394-576DAEA65ABE}"/>
              </a:ext>
            </a:extLst>
          </p:cNvPr>
          <p:cNvSpPr/>
          <p:nvPr/>
        </p:nvSpPr>
        <p:spPr>
          <a:xfrm>
            <a:off x="1911940" y="4059751"/>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6" name="Picture 15">
            <a:extLst>
              <a:ext uri="{FF2B5EF4-FFF2-40B4-BE49-F238E27FC236}">
                <a16:creationId xmlns:a16="http://schemas.microsoft.com/office/drawing/2014/main" id="{3B255BCA-06CC-4DCF-A6CF-793804F08B10}"/>
              </a:ext>
            </a:extLst>
          </p:cNvPr>
          <p:cNvPicPr>
            <a:picLocks noChangeAspect="1"/>
          </p:cNvPicPr>
          <p:nvPr/>
        </p:nvPicPr>
        <p:blipFill>
          <a:blip r:embed="rId5"/>
          <a:stretch>
            <a:fillRect/>
          </a:stretch>
        </p:blipFill>
        <p:spPr>
          <a:xfrm>
            <a:off x="5648719" y="4054476"/>
            <a:ext cx="4817710" cy="1978025"/>
          </a:xfrm>
          <a:prstGeom prst="rect">
            <a:avLst/>
          </a:prstGeom>
        </p:spPr>
      </p:pic>
    </p:spTree>
    <p:extLst>
      <p:ext uri="{BB962C8B-B14F-4D97-AF65-F5344CB8AC3E}">
        <p14:creationId xmlns:p14="http://schemas.microsoft.com/office/powerpoint/2010/main" val="4014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using </a:t>
            </a:r>
            <a:r>
              <a:rPr lang="en-US" dirty="0" err="1"/>
              <a:t>Truelayer</a:t>
            </a:r>
            <a:br>
              <a:rPr lang="en-US" dirty="0"/>
            </a:br>
            <a:br>
              <a:rPr lang="en-US" dirty="0"/>
            </a:br>
            <a:endParaRPr lang="en-US" dirty="0"/>
          </a:p>
        </p:txBody>
      </p:sp>
      <p:sp>
        <p:nvSpPr>
          <p:cNvPr id="3" name="Content Placeholder 2"/>
          <p:cNvSpPr>
            <a:spLocks noGrp="1"/>
          </p:cNvSpPr>
          <p:nvPr>
            <p:ph idx="1"/>
          </p:nvPr>
        </p:nvSpPr>
        <p:spPr>
          <a:xfrm>
            <a:off x="234000" y="1310400"/>
            <a:ext cx="10782907" cy="4195481"/>
          </a:xfrm>
        </p:spPr>
        <p:txBody>
          <a:bodyPr>
            <a:noAutofit/>
          </a:bodyPr>
          <a:lstStyle/>
          <a:p>
            <a:r>
              <a:rPr lang="en-US" dirty="0"/>
              <a:t>Customer: </a:t>
            </a:r>
          </a:p>
          <a:p>
            <a:pPr lvl="1"/>
            <a:r>
              <a:rPr lang="en-US" sz="2000" dirty="0"/>
              <a:t>Receives better quality products from Third Parties</a:t>
            </a:r>
          </a:p>
          <a:p>
            <a:r>
              <a:rPr lang="en-US" dirty="0"/>
              <a:t>BOC: </a:t>
            </a:r>
          </a:p>
          <a:p>
            <a:pPr lvl="1"/>
            <a:r>
              <a:rPr lang="en-US" sz="2000" dirty="0"/>
              <a:t>The brand becomes more visible to more clients</a:t>
            </a:r>
          </a:p>
          <a:p>
            <a:pPr lvl="1"/>
            <a:r>
              <a:rPr lang="en-US" sz="2000" dirty="0"/>
              <a:t>The brand name appears next to other global banks </a:t>
            </a:r>
          </a:p>
          <a:p>
            <a:pPr lvl="1"/>
            <a:r>
              <a:rPr lang="en-US" sz="2000" dirty="0"/>
              <a:t>Automatically becomes available as an option within third party apps using </a:t>
            </a:r>
            <a:r>
              <a:rPr lang="en-US" sz="2000" dirty="0" err="1"/>
              <a:t>Truelayer</a:t>
            </a:r>
            <a:endParaRPr lang="en-US" sz="2000" dirty="0"/>
          </a:p>
          <a:p>
            <a:r>
              <a:rPr lang="en-US" dirty="0"/>
              <a:t>Third Party Apps:</a:t>
            </a:r>
          </a:p>
          <a:p>
            <a:pPr lvl="1"/>
            <a:r>
              <a:rPr lang="en-US" sz="2000" dirty="0"/>
              <a:t>A single implementation makes the product relevant to a wide user base</a:t>
            </a:r>
          </a:p>
        </p:txBody>
      </p:sp>
    </p:spTree>
    <p:extLst>
      <p:ext uri="{BB962C8B-B14F-4D97-AF65-F5344CB8AC3E}">
        <p14:creationId xmlns:p14="http://schemas.microsoft.com/office/powerpoint/2010/main" val="380209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6" name="TextBox 5"/>
          <p:cNvSpPr txBox="1"/>
          <p:nvPr/>
        </p:nvSpPr>
        <p:spPr>
          <a:xfrm>
            <a:off x="9979583" y="3250343"/>
            <a:ext cx="2199502" cy="954107"/>
          </a:xfrm>
          <a:prstGeom prst="rect">
            <a:avLst/>
          </a:prstGeom>
          <a:noFill/>
        </p:spPr>
        <p:txBody>
          <a:bodyPr wrap="square" rtlCol="0">
            <a:spAutoFit/>
          </a:bodyPr>
          <a:lstStyle/>
          <a:p>
            <a:pPr algn="ctr"/>
            <a:r>
              <a:rPr lang="en-US" sz="2800" dirty="0"/>
              <a:t>Business Model</a:t>
            </a:r>
          </a:p>
        </p:txBody>
      </p:sp>
      <p:graphicFrame>
        <p:nvGraphicFramePr>
          <p:cNvPr id="9" name="Content Placeholder 3"/>
          <p:cNvGraphicFramePr>
            <a:graphicFrameLocks/>
          </p:cNvGraphicFramePr>
          <p:nvPr>
            <p:extLst>
              <p:ext uri="{D42A27DB-BD31-4B8C-83A1-F6EECF244321}">
                <p14:modId xmlns:p14="http://schemas.microsoft.com/office/powerpoint/2010/main" val="4235014798"/>
              </p:ext>
            </p:extLst>
          </p:nvPr>
        </p:nvGraphicFramePr>
        <p:xfrm>
          <a:off x="1103312" y="355463"/>
          <a:ext cx="8839200" cy="6507480"/>
        </p:xfrm>
        <a:graphic>
          <a:graphicData uri="http://schemas.openxmlformats.org/drawingml/2006/table">
            <a:tbl>
              <a:tblPr>
                <a:tableStyleId>{616DA210-FB5B-4158-B5E0-FEB733F419BA}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gridCol w="1767840">
                  <a:extLst>
                    <a:ext uri="{9D8B030D-6E8A-4147-A177-3AD203B41FA5}">
                      <a16:colId xmlns:a16="http://schemas.microsoft.com/office/drawing/2014/main" val="20005"/>
                    </a:ext>
                  </a:extLst>
                </a:gridCol>
              </a:tblGrid>
              <a:tr h="2476500">
                <a:tc rowSpan="2">
                  <a:txBody>
                    <a:bodyPr/>
                    <a:lstStyle/>
                    <a:p>
                      <a:pPr algn="ctr"/>
                      <a:r>
                        <a:rPr lang="en-AU" sz="1600" b="1" baseline="0" dirty="0">
                          <a:latin typeface="+mn-lt"/>
                        </a:rPr>
                        <a:t>Problem</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AU" sz="1600" b="1" dirty="0"/>
                        <a:t>Solution</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1" dirty="0"/>
                        <a:t>Unique Value Proposition</a:t>
                      </a:r>
                      <a:endParaRPr kumimoji="0" lang="en-AU"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pPr algn="ctr"/>
                      <a:r>
                        <a:rPr lang="en-AU" sz="1600" b="1" dirty="0"/>
                        <a:t>Unfair Advantage</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en-AU" sz="1600" b="1" dirty="0"/>
                        <a:t>Customer Segments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76500">
                <a:tc vMerge="1">
                  <a:txBody>
                    <a:bodyPr/>
                    <a:lstStyle/>
                    <a:p>
                      <a:endParaRPr lang="en-AU"/>
                    </a:p>
                  </a:txBody>
                  <a:tcPr/>
                </a:tc>
                <a:tc>
                  <a:txBody>
                    <a:bodyPr/>
                    <a:lstStyle/>
                    <a:p>
                      <a:pPr algn="ctr"/>
                      <a:r>
                        <a:rPr lang="en-AU" sz="1600" b="1" dirty="0"/>
                        <a:t>Key Metrics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pPr algn="ctr"/>
                      <a:r>
                        <a:rPr lang="en-AU" sz="1600" b="1" dirty="0"/>
                        <a:t>Channels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1"/>
                  </a:ext>
                </a:extLst>
              </a:tr>
              <a:tr h="1219200">
                <a:tc gridSpan="3">
                  <a:txBody>
                    <a:bodyPr/>
                    <a:lstStyle/>
                    <a:p>
                      <a:pPr algn="l"/>
                      <a:r>
                        <a:rPr lang="en-AU" sz="1600" b="1" dirty="0"/>
                        <a:t>Cost Structure</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algn="l"/>
                      <a:r>
                        <a:rPr lang="en-AU" sz="1600" b="1" dirty="0"/>
                        <a:t>Revenue Streams</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2"/>
                  </a:ext>
                </a:extLst>
              </a:tr>
              <a:tr h="224589">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600" dirty="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3"/>
                  </a:ext>
                </a:extLst>
              </a:tr>
            </a:tbl>
          </a:graphicData>
        </a:graphic>
      </p:graphicFrame>
      <p:grpSp>
        <p:nvGrpSpPr>
          <p:cNvPr id="14" name="Group 13"/>
          <p:cNvGrpSpPr/>
          <p:nvPr/>
        </p:nvGrpSpPr>
        <p:grpSpPr>
          <a:xfrm>
            <a:off x="1267021" y="1255419"/>
            <a:ext cx="1361698" cy="1315360"/>
            <a:chOff x="2058488" y="2787967"/>
            <a:chExt cx="1361698" cy="1315360"/>
          </a:xfrm>
        </p:grpSpPr>
        <p:sp>
          <p:nvSpPr>
            <p:cNvPr id="15"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6" name="Rectangle 15"/>
            <p:cNvSpPr>
              <a:spLocks noChangeAspect="1"/>
            </p:cNvSpPr>
            <p:nvPr/>
          </p:nvSpPr>
          <p:spPr>
            <a:xfrm rot="21360000">
              <a:off x="2138272" y="321663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Have all your finances in one place</a:t>
              </a:r>
            </a:p>
          </p:txBody>
        </p:sp>
        <p:grpSp>
          <p:nvGrpSpPr>
            <p:cNvPr id="17" name="Group 16"/>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9" name="Oval 1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0" name="Oval 1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1" name="Group 20"/>
          <p:cNvGrpSpPr/>
          <p:nvPr/>
        </p:nvGrpSpPr>
        <p:grpSpPr>
          <a:xfrm>
            <a:off x="3115157" y="1048071"/>
            <a:ext cx="1361698" cy="1321704"/>
            <a:chOff x="3782030" y="2752271"/>
            <a:chExt cx="1361698" cy="1321704"/>
          </a:xfrm>
        </p:grpSpPr>
        <p:sp>
          <p:nvSpPr>
            <p:cNvPr id="22"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23" name="Rectangle 22"/>
            <p:cNvSpPr>
              <a:spLocks noChangeAspect="1"/>
            </p:cNvSpPr>
            <p:nvPr/>
          </p:nvSpPr>
          <p:spPr>
            <a:xfrm>
              <a:off x="3824170" y="2873646"/>
              <a:ext cx="1225364"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Web Application</a:t>
              </a:r>
            </a:p>
            <a:p>
              <a:pPr algn="ctr"/>
              <a:r>
                <a:rPr lang="en-US" sz="1200" dirty="0">
                  <a:solidFill>
                    <a:schemeClr val="bg1"/>
                  </a:solidFill>
                  <a:latin typeface="Comic Sans MS" pitchFamily="66" charset="0"/>
                </a:rPr>
                <a:t>leveraging bank &amp; </a:t>
              </a:r>
              <a:r>
                <a:rPr lang="en-US" sz="1200" dirty="0" err="1">
                  <a:solidFill>
                    <a:schemeClr val="bg1"/>
                  </a:solidFill>
                  <a:latin typeface="Comic Sans MS" pitchFamily="66" charset="0"/>
                </a:rPr>
                <a:t>Transferwise</a:t>
              </a:r>
              <a:r>
                <a:rPr lang="en-US" sz="1200" dirty="0">
                  <a:solidFill>
                    <a:schemeClr val="bg1"/>
                  </a:solidFill>
                  <a:latin typeface="Comic Sans MS" pitchFamily="66" charset="0"/>
                </a:rPr>
                <a:t> APIS</a:t>
              </a:r>
            </a:p>
          </p:txBody>
        </p:sp>
        <p:grpSp>
          <p:nvGrpSpPr>
            <p:cNvPr id="24" name="Group 23"/>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25" name="Oval 24"/>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6" name="Oval 25"/>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7" name="Oval 26"/>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8" name="Group 27"/>
          <p:cNvGrpSpPr/>
          <p:nvPr/>
        </p:nvGrpSpPr>
        <p:grpSpPr>
          <a:xfrm>
            <a:off x="4840190" y="1038402"/>
            <a:ext cx="1361698" cy="1197336"/>
            <a:chOff x="5421831" y="2435060"/>
            <a:chExt cx="1361698" cy="1561416"/>
          </a:xfrm>
        </p:grpSpPr>
        <p:sp>
          <p:nvSpPr>
            <p:cNvPr id="29" name="Rectangle 19"/>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0" name="Rectangle 29"/>
            <p:cNvSpPr>
              <a:spLocks noChangeAspect="1"/>
            </p:cNvSpPr>
            <p:nvPr/>
          </p:nvSpPr>
          <p:spPr>
            <a:xfrm rot="21356622">
              <a:off x="5423505" y="3136582"/>
              <a:ext cx="131070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Bank Aggregation</a:t>
              </a:r>
            </a:p>
          </p:txBody>
        </p:sp>
        <p:grpSp>
          <p:nvGrpSpPr>
            <p:cNvPr id="31" name="Group 30"/>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3" name="Oval 32"/>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4" name="Oval 33"/>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35" name="Group 34"/>
          <p:cNvGrpSpPr/>
          <p:nvPr/>
        </p:nvGrpSpPr>
        <p:grpSpPr>
          <a:xfrm>
            <a:off x="6647982" y="1011219"/>
            <a:ext cx="1361698" cy="1332834"/>
            <a:chOff x="7094213" y="2774766"/>
            <a:chExt cx="1361698" cy="1332834"/>
          </a:xfrm>
        </p:grpSpPr>
        <p:sp>
          <p:nvSpPr>
            <p:cNvPr id="36" name="Rectangle 19"/>
            <p:cNvSpPr>
              <a:spLocks noChangeAspect="1"/>
            </p:cNvSpPr>
            <p:nvPr/>
          </p:nvSpPr>
          <p:spPr>
            <a:xfrm rot="21599113">
              <a:off x="7094213" y="2797055"/>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7" name="Rectangle 36"/>
            <p:cNvSpPr>
              <a:spLocks noChangeAspect="1"/>
            </p:cNvSpPr>
            <p:nvPr/>
          </p:nvSpPr>
          <p:spPr>
            <a:xfrm rot="21599113">
              <a:off x="7162380" y="2889583"/>
              <a:ext cx="1225364"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Acquired access to </a:t>
              </a:r>
              <a:r>
                <a:rPr lang="en-US" sz="1200" dirty="0" err="1">
                  <a:solidFill>
                    <a:schemeClr val="bg1"/>
                  </a:solidFill>
                  <a:latin typeface="Comic Sans MS" pitchFamily="66" charset="0"/>
                </a:rPr>
                <a:t>Transferwise</a:t>
              </a:r>
              <a:r>
                <a:rPr lang="en-US" sz="1200" dirty="0">
                  <a:solidFill>
                    <a:schemeClr val="bg1"/>
                  </a:solidFill>
                  <a:latin typeface="Comic Sans MS" pitchFamily="66" charset="0"/>
                </a:rPr>
                <a:t> by contacting support directly</a:t>
              </a:r>
            </a:p>
          </p:txBody>
        </p:sp>
        <p:grpSp>
          <p:nvGrpSpPr>
            <p:cNvPr id="38" name="Group 3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39" name="Oval 3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0" name="Oval 3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1" name="Oval 4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2" name="Group 41"/>
          <p:cNvGrpSpPr/>
          <p:nvPr/>
        </p:nvGrpSpPr>
        <p:grpSpPr>
          <a:xfrm>
            <a:off x="1236906" y="3242285"/>
            <a:ext cx="1520552" cy="1312941"/>
            <a:chOff x="8692386" y="2792788"/>
            <a:chExt cx="1520552" cy="1312941"/>
          </a:xfrm>
        </p:grpSpPr>
        <p:sp>
          <p:nvSpPr>
            <p:cNvPr id="43"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44" name="Rectangle 43"/>
            <p:cNvSpPr>
              <a:spLocks noChangeAspect="1"/>
            </p:cNvSpPr>
            <p:nvPr/>
          </p:nvSpPr>
          <p:spPr>
            <a:xfrm rot="254975">
              <a:off x="8692386" y="3057605"/>
              <a:ext cx="1520552"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Send money between accounts in different banks/currencies</a:t>
              </a:r>
            </a:p>
          </p:txBody>
        </p:sp>
        <p:grpSp>
          <p:nvGrpSpPr>
            <p:cNvPr id="45" name="Group 44"/>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46" name="Oval 45"/>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7" name="Oval 46"/>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8" name="Oval 47"/>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9" name="Group 48"/>
          <p:cNvGrpSpPr/>
          <p:nvPr/>
        </p:nvGrpSpPr>
        <p:grpSpPr>
          <a:xfrm>
            <a:off x="8372788" y="1209187"/>
            <a:ext cx="1361698" cy="1312941"/>
            <a:chOff x="8771813" y="2792788"/>
            <a:chExt cx="1361698" cy="1312941"/>
          </a:xfrm>
        </p:grpSpPr>
        <p:sp>
          <p:nvSpPr>
            <p:cNvPr id="50"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1" name="Rectangle 50"/>
            <p:cNvSpPr>
              <a:spLocks noChangeAspect="1"/>
            </p:cNvSpPr>
            <p:nvPr/>
          </p:nvSpPr>
          <p:spPr>
            <a:xfrm rot="254975">
              <a:off x="8845861" y="3112602"/>
              <a:ext cx="1225364"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People with accounts in different countries</a:t>
              </a:r>
            </a:p>
          </p:txBody>
        </p:sp>
        <p:grpSp>
          <p:nvGrpSpPr>
            <p:cNvPr id="52" name="Group 51"/>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53" name="Oval 52"/>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4" name="Oval 53"/>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5" name="Oval 54"/>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56" name="Group 55"/>
          <p:cNvGrpSpPr/>
          <p:nvPr/>
        </p:nvGrpSpPr>
        <p:grpSpPr>
          <a:xfrm>
            <a:off x="2724408" y="5610708"/>
            <a:ext cx="1184604" cy="803024"/>
            <a:chOff x="5448528" y="2764357"/>
            <a:chExt cx="1361698" cy="1314762"/>
          </a:xfrm>
        </p:grpSpPr>
        <p:sp>
          <p:nvSpPr>
            <p:cNvPr id="57" name="Rectangle 19"/>
            <p:cNvSpPr>
              <a:spLocks noChangeAspect="1"/>
            </p:cNvSpPr>
            <p:nvPr/>
          </p:nvSpPr>
          <p:spPr>
            <a:xfrm rot="21356622">
              <a:off x="5448528" y="276857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8" name="Rectangle 57"/>
            <p:cNvSpPr>
              <a:spLocks noChangeAspect="1"/>
            </p:cNvSpPr>
            <p:nvPr/>
          </p:nvSpPr>
          <p:spPr>
            <a:xfrm rot="21356622">
              <a:off x="5533730" y="3054313"/>
              <a:ext cx="1225364" cy="8910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Marketing/Advertising</a:t>
              </a:r>
            </a:p>
            <a:p>
              <a:pPr marL="171450" indent="-171450" algn="ctr">
                <a:buFont typeface="Arial" panose="020B0604020202020204" pitchFamily="34" charset="0"/>
                <a:buChar char="•"/>
              </a:pPr>
              <a:endParaRPr lang="en-US" sz="1200" dirty="0">
                <a:solidFill>
                  <a:schemeClr val="bg1"/>
                </a:solidFill>
                <a:latin typeface="Comic Sans MS" pitchFamily="66" charset="0"/>
              </a:endParaRPr>
            </a:p>
          </p:txBody>
        </p:sp>
        <p:grpSp>
          <p:nvGrpSpPr>
            <p:cNvPr id="59" name="Group 58"/>
            <p:cNvGrpSpPr>
              <a:grpSpLocks noChangeAspect="1"/>
            </p:cNvGrpSpPr>
            <p:nvPr/>
          </p:nvGrpSpPr>
          <p:grpSpPr>
            <a:xfrm rot="21356622">
              <a:off x="6008481" y="2764357"/>
              <a:ext cx="184784" cy="186690"/>
              <a:chOff x="4917745" y="2235200"/>
              <a:chExt cx="2584952" cy="2489199"/>
            </a:xfrm>
            <a:effectLst>
              <a:outerShdw blurRad="50800" dist="25400" dir="8100000" algn="tr" rotWithShape="0">
                <a:prstClr val="black">
                  <a:alpha val="45000"/>
                </a:prstClr>
              </a:outerShdw>
            </a:effectLst>
          </p:grpSpPr>
          <p:sp>
            <p:nvSpPr>
              <p:cNvPr id="60" name="Oval 59"/>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1" name="Oval 60"/>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2" name="Oval 61"/>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63" name="Group 62"/>
          <p:cNvGrpSpPr/>
          <p:nvPr/>
        </p:nvGrpSpPr>
        <p:grpSpPr>
          <a:xfrm>
            <a:off x="6265085" y="3306619"/>
            <a:ext cx="955095" cy="608179"/>
            <a:chOff x="2058488" y="2787967"/>
            <a:chExt cx="1361698" cy="1315360"/>
          </a:xfrm>
        </p:grpSpPr>
        <p:sp>
          <p:nvSpPr>
            <p:cNvPr id="64"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65" name="Rectangle 64"/>
            <p:cNvSpPr>
              <a:spLocks noChangeAspect="1"/>
            </p:cNvSpPr>
            <p:nvPr/>
          </p:nvSpPr>
          <p:spPr>
            <a:xfrm rot="21360000">
              <a:off x="2128051" y="3036057"/>
              <a:ext cx="122536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Facebook</a:t>
              </a:r>
            </a:p>
          </p:txBody>
        </p:sp>
        <p:grpSp>
          <p:nvGrpSpPr>
            <p:cNvPr id="66" name="Group 65"/>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67" name="Oval 66"/>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8" name="Oval 67"/>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9" name="Oval 6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0" name="Group 69"/>
          <p:cNvGrpSpPr/>
          <p:nvPr/>
        </p:nvGrpSpPr>
        <p:grpSpPr>
          <a:xfrm>
            <a:off x="8377687" y="2564734"/>
            <a:ext cx="1361698" cy="1315360"/>
            <a:chOff x="3782030" y="2752271"/>
            <a:chExt cx="1361698" cy="1315360"/>
          </a:xfrm>
        </p:grpSpPr>
        <p:sp>
          <p:nvSpPr>
            <p:cNvPr id="71"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72" name="Rectangle 71"/>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Remote workers</a:t>
              </a:r>
            </a:p>
          </p:txBody>
        </p:sp>
        <p:grpSp>
          <p:nvGrpSpPr>
            <p:cNvPr id="73" name="Group 72"/>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74" name="Oval 73"/>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5" name="Oval 74"/>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6" name="Oval 75"/>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8" name="Group 77"/>
          <p:cNvGrpSpPr/>
          <p:nvPr/>
        </p:nvGrpSpPr>
        <p:grpSpPr>
          <a:xfrm>
            <a:off x="2795575" y="3306928"/>
            <a:ext cx="1844281" cy="1687460"/>
            <a:chOff x="7060989" y="2626516"/>
            <a:chExt cx="1844281" cy="1687460"/>
          </a:xfrm>
        </p:grpSpPr>
        <p:sp>
          <p:nvSpPr>
            <p:cNvPr id="79" name="Rectangle 19"/>
            <p:cNvSpPr>
              <a:spLocks noChangeAspect="1"/>
            </p:cNvSpPr>
            <p:nvPr/>
          </p:nvSpPr>
          <p:spPr>
            <a:xfrm rot="21599113">
              <a:off x="7151945" y="2626516"/>
              <a:ext cx="1753325" cy="168746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0" name="Rectangle 79"/>
            <p:cNvSpPr>
              <a:spLocks noChangeAspect="1"/>
            </p:cNvSpPr>
            <p:nvPr/>
          </p:nvSpPr>
          <p:spPr>
            <a:xfrm rot="21599113">
              <a:off x="7060989" y="2922539"/>
              <a:ext cx="1690873"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200" dirty="0">
                  <a:solidFill>
                    <a:schemeClr val="bg1"/>
                  </a:solidFill>
                  <a:latin typeface="Comic Sans MS" pitchFamily="66" charset="0"/>
                </a:rPr>
                <a:t>Number of banks</a:t>
              </a:r>
            </a:p>
            <a:p>
              <a:pPr marL="171450" indent="-171450" algn="ctr">
                <a:buFont typeface="Arial" panose="020B0604020202020204" pitchFamily="34" charset="0"/>
                <a:buChar char="•"/>
              </a:pPr>
              <a:r>
                <a:rPr lang="en-US" sz="1200" dirty="0">
                  <a:solidFill>
                    <a:schemeClr val="bg1"/>
                  </a:solidFill>
                  <a:latin typeface="Comic Sans MS" pitchFamily="66" charset="0"/>
                </a:rPr>
                <a:t>Number of accounts</a:t>
              </a:r>
            </a:p>
            <a:p>
              <a:pPr marL="171450" indent="-171450" algn="ctr">
                <a:buFont typeface="Arial" panose="020B0604020202020204" pitchFamily="34" charset="0"/>
                <a:buChar char="•"/>
              </a:pPr>
              <a:r>
                <a:rPr lang="en-US" sz="1200" dirty="0">
                  <a:solidFill>
                    <a:schemeClr val="bg1"/>
                  </a:solidFill>
                  <a:latin typeface="Comic Sans MS" pitchFamily="66" charset="0"/>
                </a:rPr>
                <a:t>Number of transactions</a:t>
              </a:r>
            </a:p>
            <a:p>
              <a:pPr marL="171450" indent="-171450" algn="ctr">
                <a:buFont typeface="Arial" panose="020B0604020202020204" pitchFamily="34" charset="0"/>
                <a:buChar char="•"/>
              </a:pPr>
              <a:r>
                <a:rPr lang="en-US" sz="1200" dirty="0">
                  <a:solidFill>
                    <a:schemeClr val="bg1"/>
                  </a:solidFill>
                  <a:latin typeface="Comic Sans MS" pitchFamily="66" charset="0"/>
                </a:rPr>
                <a:t>Number/size of FX transfers</a:t>
              </a:r>
            </a:p>
          </p:txBody>
        </p:sp>
        <p:grpSp>
          <p:nvGrpSpPr>
            <p:cNvPr id="81" name="Group 80"/>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82" name="Oval 8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83" name="Oval 8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84" name="Oval 8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85" name="Group 84"/>
          <p:cNvGrpSpPr/>
          <p:nvPr/>
        </p:nvGrpSpPr>
        <p:grpSpPr>
          <a:xfrm>
            <a:off x="7520557" y="5549789"/>
            <a:ext cx="1884859" cy="927438"/>
            <a:chOff x="7134660" y="2774766"/>
            <a:chExt cx="1361698" cy="1341625"/>
          </a:xfrm>
        </p:grpSpPr>
        <p:sp>
          <p:nvSpPr>
            <p:cNvPr id="86" name="Rectangle 19"/>
            <p:cNvSpPr>
              <a:spLocks noChangeAspect="1"/>
            </p:cNvSpPr>
            <p:nvPr/>
          </p:nvSpPr>
          <p:spPr>
            <a:xfrm rot="21599113">
              <a:off x="7134660" y="27795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7" name="Rectangle 86"/>
            <p:cNvSpPr>
              <a:spLocks noChangeAspect="1"/>
            </p:cNvSpPr>
            <p:nvPr/>
          </p:nvSpPr>
          <p:spPr>
            <a:xfrm rot="21599113">
              <a:off x="7214465" y="2907303"/>
              <a:ext cx="1225364" cy="120908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Paid subscription to unlock “Advanced” features</a:t>
              </a:r>
            </a:p>
          </p:txBody>
        </p:sp>
        <p:grpSp>
          <p:nvGrpSpPr>
            <p:cNvPr id="88" name="Group 8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89" name="Oval 8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0" name="Oval 8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1" name="Oval 9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2" name="Group 91">
            <a:extLst>
              <a:ext uri="{FF2B5EF4-FFF2-40B4-BE49-F238E27FC236}">
                <a16:creationId xmlns:a16="http://schemas.microsoft.com/office/drawing/2014/main" id="{9D17E5B7-1D26-44D3-853A-4EFDE0CA476B}"/>
              </a:ext>
            </a:extLst>
          </p:cNvPr>
          <p:cNvGrpSpPr/>
          <p:nvPr/>
        </p:nvGrpSpPr>
        <p:grpSpPr>
          <a:xfrm>
            <a:off x="4861287" y="2446427"/>
            <a:ext cx="1361698" cy="1315360"/>
            <a:chOff x="3782030" y="2752271"/>
            <a:chExt cx="1361698" cy="1315360"/>
          </a:xfrm>
        </p:grpSpPr>
        <p:sp>
          <p:nvSpPr>
            <p:cNvPr id="93" name="Rectangle 19">
              <a:extLst>
                <a:ext uri="{FF2B5EF4-FFF2-40B4-BE49-F238E27FC236}">
                  <a16:creationId xmlns:a16="http://schemas.microsoft.com/office/drawing/2014/main" id="{A75508C4-669C-4B1F-B1F7-9804BACF0A62}"/>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94" name="Rectangle 93">
              <a:extLst>
                <a:ext uri="{FF2B5EF4-FFF2-40B4-BE49-F238E27FC236}">
                  <a16:creationId xmlns:a16="http://schemas.microsoft.com/office/drawing/2014/main" id="{4D214EBE-0FEB-42AF-B218-F7B20E39A014}"/>
                </a:ext>
              </a:extLst>
            </p:cNvPr>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Interactive Charts</a:t>
              </a:r>
            </a:p>
          </p:txBody>
        </p:sp>
        <p:grpSp>
          <p:nvGrpSpPr>
            <p:cNvPr id="95" name="Group 94">
              <a:extLst>
                <a:ext uri="{FF2B5EF4-FFF2-40B4-BE49-F238E27FC236}">
                  <a16:creationId xmlns:a16="http://schemas.microsoft.com/office/drawing/2014/main" id="{5DAD2E72-10B4-4373-8AE3-6B3FF60ABAE8}"/>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96" name="Oval 95">
                <a:extLst>
                  <a:ext uri="{FF2B5EF4-FFF2-40B4-BE49-F238E27FC236}">
                    <a16:creationId xmlns:a16="http://schemas.microsoft.com/office/drawing/2014/main" id="{FDB85CFA-3601-40EB-9121-76A93D7F2040}"/>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7" name="Oval 96">
                <a:extLst>
                  <a:ext uri="{FF2B5EF4-FFF2-40B4-BE49-F238E27FC236}">
                    <a16:creationId xmlns:a16="http://schemas.microsoft.com/office/drawing/2014/main" id="{1BF1CD3C-158C-4C2B-A57B-18365C656DF8}"/>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8" name="Oval 97">
                <a:extLst>
                  <a:ext uri="{FF2B5EF4-FFF2-40B4-BE49-F238E27FC236}">
                    <a16:creationId xmlns:a16="http://schemas.microsoft.com/office/drawing/2014/main" id="{16201014-2D45-4C5B-BC21-21F960C1CACD}"/>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9" name="Group 98">
            <a:extLst>
              <a:ext uri="{FF2B5EF4-FFF2-40B4-BE49-F238E27FC236}">
                <a16:creationId xmlns:a16="http://schemas.microsoft.com/office/drawing/2014/main" id="{57C272BE-07B4-4B44-95C6-4143AA91A125}"/>
              </a:ext>
            </a:extLst>
          </p:cNvPr>
          <p:cNvGrpSpPr/>
          <p:nvPr/>
        </p:nvGrpSpPr>
        <p:grpSpPr>
          <a:xfrm>
            <a:off x="4848255" y="3855878"/>
            <a:ext cx="1361698" cy="1315360"/>
            <a:chOff x="2058488" y="2787967"/>
            <a:chExt cx="1361698" cy="1315360"/>
          </a:xfrm>
        </p:grpSpPr>
        <p:sp>
          <p:nvSpPr>
            <p:cNvPr id="100" name="Rectangle 19">
              <a:extLst>
                <a:ext uri="{FF2B5EF4-FFF2-40B4-BE49-F238E27FC236}">
                  <a16:creationId xmlns:a16="http://schemas.microsoft.com/office/drawing/2014/main" id="{959E0514-0ED4-4D8E-A743-EEC58A7B52A4}"/>
                </a:ext>
              </a:extLst>
            </p:cNvPr>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1" name="Rectangle 100">
              <a:extLst>
                <a:ext uri="{FF2B5EF4-FFF2-40B4-BE49-F238E27FC236}">
                  <a16:creationId xmlns:a16="http://schemas.microsoft.com/office/drawing/2014/main" id="{1F23E9E2-669E-45B8-B43E-9D486ABA4587}"/>
                </a:ext>
              </a:extLst>
            </p:cNvPr>
            <p:cNvSpPr>
              <a:spLocks noChangeAspect="1"/>
            </p:cNvSpPr>
            <p:nvPr/>
          </p:nvSpPr>
          <p:spPr>
            <a:xfrm rot="21360000">
              <a:off x="2138272" y="3308965"/>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err="1">
                  <a:solidFill>
                    <a:schemeClr val="bg1"/>
                  </a:solidFill>
                  <a:latin typeface="Comic Sans MS" pitchFamily="66" charset="0"/>
                </a:rPr>
                <a:t>Transferwise</a:t>
              </a:r>
              <a:r>
                <a:rPr lang="en-US" sz="1200" dirty="0">
                  <a:solidFill>
                    <a:schemeClr val="bg1"/>
                  </a:solidFill>
                  <a:latin typeface="Comic Sans MS" pitchFamily="66" charset="0"/>
                </a:rPr>
                <a:t> Support</a:t>
              </a:r>
            </a:p>
          </p:txBody>
        </p:sp>
        <p:grpSp>
          <p:nvGrpSpPr>
            <p:cNvPr id="102" name="Group 101">
              <a:extLst>
                <a:ext uri="{FF2B5EF4-FFF2-40B4-BE49-F238E27FC236}">
                  <a16:creationId xmlns:a16="http://schemas.microsoft.com/office/drawing/2014/main" id="{902304DD-A045-4635-AD5B-31ED5C23CC65}"/>
                </a:ext>
              </a:extLst>
            </p:cNvPr>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03" name="Oval 102">
                <a:extLst>
                  <a:ext uri="{FF2B5EF4-FFF2-40B4-BE49-F238E27FC236}">
                    <a16:creationId xmlns:a16="http://schemas.microsoft.com/office/drawing/2014/main" id="{7F5A91DC-EC37-49B2-9C32-EAD9838520C4}"/>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4" name="Oval 103">
                <a:extLst>
                  <a:ext uri="{FF2B5EF4-FFF2-40B4-BE49-F238E27FC236}">
                    <a16:creationId xmlns:a16="http://schemas.microsoft.com/office/drawing/2014/main" id="{2909CA34-19F6-4406-8DF1-03C5C434CBCA}"/>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5" name="Oval 104">
                <a:extLst>
                  <a:ext uri="{FF2B5EF4-FFF2-40B4-BE49-F238E27FC236}">
                    <a16:creationId xmlns:a16="http://schemas.microsoft.com/office/drawing/2014/main" id="{5BBED1F0-FB3E-4F4E-B049-1475A2D2E312}"/>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06" name="Group 105">
            <a:extLst>
              <a:ext uri="{FF2B5EF4-FFF2-40B4-BE49-F238E27FC236}">
                <a16:creationId xmlns:a16="http://schemas.microsoft.com/office/drawing/2014/main" id="{C04F72C8-10F2-4B1D-A091-839CA62C93B0}"/>
              </a:ext>
            </a:extLst>
          </p:cNvPr>
          <p:cNvGrpSpPr/>
          <p:nvPr/>
        </p:nvGrpSpPr>
        <p:grpSpPr>
          <a:xfrm>
            <a:off x="4203462" y="5569185"/>
            <a:ext cx="1192169" cy="892549"/>
            <a:chOff x="8771813" y="2792788"/>
            <a:chExt cx="1361698" cy="1312941"/>
          </a:xfrm>
        </p:grpSpPr>
        <p:sp>
          <p:nvSpPr>
            <p:cNvPr id="107" name="Rectangle 19">
              <a:extLst>
                <a:ext uri="{FF2B5EF4-FFF2-40B4-BE49-F238E27FC236}">
                  <a16:creationId xmlns:a16="http://schemas.microsoft.com/office/drawing/2014/main" id="{BAAB926E-7999-4EEE-A122-3DD3435D9268}"/>
                </a:ext>
              </a:extLst>
            </p:cNvPr>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8" name="Rectangle 107">
              <a:extLst>
                <a:ext uri="{FF2B5EF4-FFF2-40B4-BE49-F238E27FC236}">
                  <a16:creationId xmlns:a16="http://schemas.microsoft.com/office/drawing/2014/main" id="{ADEA6D9D-DBE5-4C7B-A476-B0FAAFDF4489}"/>
                </a:ext>
              </a:extLst>
            </p:cNvPr>
            <p:cNvSpPr>
              <a:spLocks noChangeAspect="1"/>
            </p:cNvSpPr>
            <p:nvPr/>
          </p:nvSpPr>
          <p:spPr>
            <a:xfrm rot="254975">
              <a:off x="8845861" y="3242972"/>
              <a:ext cx="1225364" cy="5702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 Research</a:t>
              </a:r>
            </a:p>
          </p:txBody>
        </p:sp>
        <p:grpSp>
          <p:nvGrpSpPr>
            <p:cNvPr id="109" name="Group 108">
              <a:extLst>
                <a:ext uri="{FF2B5EF4-FFF2-40B4-BE49-F238E27FC236}">
                  <a16:creationId xmlns:a16="http://schemas.microsoft.com/office/drawing/2014/main" id="{1D3D0426-DEE0-4111-914E-0FEFD5AEA116}"/>
                </a:ext>
              </a:extLst>
            </p:cNvPr>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110" name="Oval 109">
                <a:extLst>
                  <a:ext uri="{FF2B5EF4-FFF2-40B4-BE49-F238E27FC236}">
                    <a16:creationId xmlns:a16="http://schemas.microsoft.com/office/drawing/2014/main" id="{B467D1CA-30C2-4C7E-BB5D-5F99077A8E88}"/>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1" name="Oval 110">
                <a:extLst>
                  <a:ext uri="{FF2B5EF4-FFF2-40B4-BE49-F238E27FC236}">
                    <a16:creationId xmlns:a16="http://schemas.microsoft.com/office/drawing/2014/main" id="{EAE49A08-78A7-4EFE-BCD3-EE58CE071715}"/>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2" name="Oval 111">
                <a:extLst>
                  <a:ext uri="{FF2B5EF4-FFF2-40B4-BE49-F238E27FC236}">
                    <a16:creationId xmlns:a16="http://schemas.microsoft.com/office/drawing/2014/main" id="{1CE3F888-602F-4B56-A339-1302EA5DD6A0}"/>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13" name="Group 112">
            <a:extLst>
              <a:ext uri="{FF2B5EF4-FFF2-40B4-BE49-F238E27FC236}">
                <a16:creationId xmlns:a16="http://schemas.microsoft.com/office/drawing/2014/main" id="{B34D2B4E-41BB-4233-84BF-603C3BFE1850}"/>
              </a:ext>
            </a:extLst>
          </p:cNvPr>
          <p:cNvGrpSpPr/>
          <p:nvPr/>
        </p:nvGrpSpPr>
        <p:grpSpPr>
          <a:xfrm>
            <a:off x="1193511" y="5660711"/>
            <a:ext cx="1121064" cy="785346"/>
            <a:chOff x="3782030" y="2752271"/>
            <a:chExt cx="1361698" cy="1315360"/>
          </a:xfrm>
        </p:grpSpPr>
        <p:sp>
          <p:nvSpPr>
            <p:cNvPr id="114" name="Rectangle 19">
              <a:extLst>
                <a:ext uri="{FF2B5EF4-FFF2-40B4-BE49-F238E27FC236}">
                  <a16:creationId xmlns:a16="http://schemas.microsoft.com/office/drawing/2014/main" id="{1E60C1FF-592A-4432-8D6A-028228CA08B9}"/>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B8C506B1-0DCC-44BA-9F08-8BC1491864C7}"/>
                </a:ext>
              </a:extLst>
            </p:cNvPr>
            <p:cNvSpPr>
              <a:spLocks noChangeAspect="1"/>
            </p:cNvSpPr>
            <p:nvPr/>
          </p:nvSpPr>
          <p:spPr>
            <a:xfrm>
              <a:off x="3824169" y="2873647"/>
              <a:ext cx="1225364" cy="31228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Technology</a:t>
              </a:r>
            </a:p>
          </p:txBody>
        </p:sp>
        <p:grpSp>
          <p:nvGrpSpPr>
            <p:cNvPr id="116" name="Group 115">
              <a:extLst>
                <a:ext uri="{FF2B5EF4-FFF2-40B4-BE49-F238E27FC236}">
                  <a16:creationId xmlns:a16="http://schemas.microsoft.com/office/drawing/2014/main" id="{652F38FF-4B58-4A87-9383-74F111FF2C87}"/>
                </a:ext>
              </a:extLst>
            </p:cNvPr>
            <p:cNvGrpSpPr>
              <a:grpSpLocks noChangeAspect="1"/>
            </p:cNvGrpSpPr>
            <p:nvPr/>
          </p:nvGrpSpPr>
          <p:grpSpPr>
            <a:xfrm>
              <a:off x="4382102" y="2752271"/>
              <a:ext cx="184783" cy="186690"/>
              <a:chOff x="4917760" y="2235200"/>
              <a:chExt cx="2584937" cy="2489198"/>
            </a:xfrm>
            <a:effectLst>
              <a:outerShdw blurRad="50800" dist="25400" dir="8100000" algn="tr" rotWithShape="0">
                <a:prstClr val="black">
                  <a:alpha val="45000"/>
                </a:prstClr>
              </a:outerShdw>
            </a:effectLst>
          </p:grpSpPr>
          <p:sp>
            <p:nvSpPr>
              <p:cNvPr id="117" name="Oval 116">
                <a:extLst>
                  <a:ext uri="{FF2B5EF4-FFF2-40B4-BE49-F238E27FC236}">
                    <a16:creationId xmlns:a16="http://schemas.microsoft.com/office/drawing/2014/main" id="{706BC905-8441-4E34-AD78-9AE4BD85BACA}"/>
                  </a:ext>
                </a:extLst>
              </p:cNvPr>
              <p:cNvSpPr/>
              <p:nvPr/>
            </p:nvSpPr>
            <p:spPr>
              <a:xfrm>
                <a:off x="4917760" y="2429064"/>
                <a:ext cx="2295338" cy="2295334"/>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endParaRPr>
              </a:p>
            </p:txBody>
          </p:sp>
          <p:sp>
            <p:nvSpPr>
              <p:cNvPr id="118" name="Oval 117">
                <a:extLst>
                  <a:ext uri="{FF2B5EF4-FFF2-40B4-BE49-F238E27FC236}">
                    <a16:creationId xmlns:a16="http://schemas.microsoft.com/office/drawing/2014/main" id="{DAF291CD-26DF-463F-A201-530D69C5631C}"/>
                  </a:ext>
                </a:extLst>
              </p:cNvPr>
              <p:cNvSpPr/>
              <p:nvPr/>
            </p:nvSpPr>
            <p:spPr>
              <a:xfrm>
                <a:off x="5484139" y="2913207"/>
                <a:ext cx="1253461" cy="1253452"/>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9" name="Oval 118">
                <a:extLst>
                  <a:ext uri="{FF2B5EF4-FFF2-40B4-BE49-F238E27FC236}">
                    <a16:creationId xmlns:a16="http://schemas.microsoft.com/office/drawing/2014/main" id="{7FE37960-2CA2-4381-B56C-867A5CD16A81}"/>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28" name="Group 127">
            <a:extLst>
              <a:ext uri="{FF2B5EF4-FFF2-40B4-BE49-F238E27FC236}">
                <a16:creationId xmlns:a16="http://schemas.microsoft.com/office/drawing/2014/main" id="{369E6FCF-7E05-4AAE-ABC1-594B0454C8F6}"/>
              </a:ext>
            </a:extLst>
          </p:cNvPr>
          <p:cNvGrpSpPr/>
          <p:nvPr/>
        </p:nvGrpSpPr>
        <p:grpSpPr>
          <a:xfrm>
            <a:off x="7178592" y="3584053"/>
            <a:ext cx="987253" cy="778991"/>
            <a:chOff x="3782030" y="2752271"/>
            <a:chExt cx="1361698" cy="1315360"/>
          </a:xfrm>
        </p:grpSpPr>
        <p:sp>
          <p:nvSpPr>
            <p:cNvPr id="129" name="Rectangle 19">
              <a:extLst>
                <a:ext uri="{FF2B5EF4-FFF2-40B4-BE49-F238E27FC236}">
                  <a16:creationId xmlns:a16="http://schemas.microsoft.com/office/drawing/2014/main" id="{BCA0F377-93DD-401B-AECB-F4D1F3C5FDF4}"/>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0" name="Rectangle 129">
              <a:extLst>
                <a:ext uri="{FF2B5EF4-FFF2-40B4-BE49-F238E27FC236}">
                  <a16:creationId xmlns:a16="http://schemas.microsoft.com/office/drawing/2014/main" id="{E1C8A66B-73AE-4DD5-8BE1-1B57D51FF46E}"/>
                </a:ext>
              </a:extLst>
            </p:cNvPr>
            <p:cNvSpPr>
              <a:spLocks noChangeAspect="1"/>
            </p:cNvSpPr>
            <p:nvPr/>
          </p:nvSpPr>
          <p:spPr>
            <a:xfrm>
              <a:off x="3788074" y="3072983"/>
              <a:ext cx="1225365" cy="9856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AdWords</a:t>
              </a:r>
            </a:p>
          </p:txBody>
        </p:sp>
        <p:grpSp>
          <p:nvGrpSpPr>
            <p:cNvPr id="131" name="Group 130">
              <a:extLst>
                <a:ext uri="{FF2B5EF4-FFF2-40B4-BE49-F238E27FC236}">
                  <a16:creationId xmlns:a16="http://schemas.microsoft.com/office/drawing/2014/main" id="{53998C56-5EBB-4192-A4E1-211F688B5C6B}"/>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132" name="Oval 131">
                <a:extLst>
                  <a:ext uri="{FF2B5EF4-FFF2-40B4-BE49-F238E27FC236}">
                    <a16:creationId xmlns:a16="http://schemas.microsoft.com/office/drawing/2014/main" id="{B8124072-8140-4B4E-B705-0D37FE5FB3B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3" name="Oval 132">
                <a:extLst>
                  <a:ext uri="{FF2B5EF4-FFF2-40B4-BE49-F238E27FC236}">
                    <a16:creationId xmlns:a16="http://schemas.microsoft.com/office/drawing/2014/main" id="{D3AE52F7-0617-4D52-AEE5-B5759B43EF8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4" name="Oval 133">
                <a:extLst>
                  <a:ext uri="{FF2B5EF4-FFF2-40B4-BE49-F238E27FC236}">
                    <a16:creationId xmlns:a16="http://schemas.microsoft.com/office/drawing/2014/main" id="{48ACA0A4-F91E-4EE9-9C1B-3ECFE793848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35" name="Group 134">
            <a:extLst>
              <a:ext uri="{FF2B5EF4-FFF2-40B4-BE49-F238E27FC236}">
                <a16:creationId xmlns:a16="http://schemas.microsoft.com/office/drawing/2014/main" id="{72620EA4-391A-4780-9A27-0BF702E12D4D}"/>
              </a:ext>
            </a:extLst>
          </p:cNvPr>
          <p:cNvGrpSpPr/>
          <p:nvPr/>
        </p:nvGrpSpPr>
        <p:grpSpPr>
          <a:xfrm>
            <a:off x="6413352" y="4379269"/>
            <a:ext cx="1439618" cy="941570"/>
            <a:chOff x="5421831" y="2435060"/>
            <a:chExt cx="1361698" cy="1561416"/>
          </a:xfrm>
        </p:grpSpPr>
        <p:sp>
          <p:nvSpPr>
            <p:cNvPr id="136" name="Rectangle 19">
              <a:extLst>
                <a:ext uri="{FF2B5EF4-FFF2-40B4-BE49-F238E27FC236}">
                  <a16:creationId xmlns:a16="http://schemas.microsoft.com/office/drawing/2014/main" id="{DAC50661-78CB-4096-BAE2-521DDEF139AB}"/>
                </a:ext>
              </a:extLst>
            </p:cNvPr>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7" name="Rectangle 136">
              <a:extLst>
                <a:ext uri="{FF2B5EF4-FFF2-40B4-BE49-F238E27FC236}">
                  <a16:creationId xmlns:a16="http://schemas.microsoft.com/office/drawing/2014/main" id="{D44420D6-B430-41E0-A28F-0193C60CC26F}"/>
                </a:ext>
              </a:extLst>
            </p:cNvPr>
            <p:cNvSpPr>
              <a:spLocks noChangeAspect="1"/>
            </p:cNvSpPr>
            <p:nvPr/>
          </p:nvSpPr>
          <p:spPr>
            <a:xfrm rot="21356622">
              <a:off x="5423505" y="3066391"/>
              <a:ext cx="1310700" cy="60204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Bank “partnerships”</a:t>
              </a:r>
            </a:p>
          </p:txBody>
        </p:sp>
        <p:grpSp>
          <p:nvGrpSpPr>
            <p:cNvPr id="138" name="Group 137">
              <a:extLst>
                <a:ext uri="{FF2B5EF4-FFF2-40B4-BE49-F238E27FC236}">
                  <a16:creationId xmlns:a16="http://schemas.microsoft.com/office/drawing/2014/main" id="{774C1B03-ADDF-44B0-9D3D-256C67391305}"/>
                </a:ext>
              </a:extLst>
            </p:cNvPr>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139" name="Oval 138">
                <a:extLst>
                  <a:ext uri="{FF2B5EF4-FFF2-40B4-BE49-F238E27FC236}">
                    <a16:creationId xmlns:a16="http://schemas.microsoft.com/office/drawing/2014/main" id="{9839F8B8-CD40-4219-8897-4A325D2CBD44}"/>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0" name="Oval 139">
                <a:extLst>
                  <a:ext uri="{FF2B5EF4-FFF2-40B4-BE49-F238E27FC236}">
                    <a16:creationId xmlns:a16="http://schemas.microsoft.com/office/drawing/2014/main" id="{F4C1EAD2-FEBF-4386-B4B7-C94C33CB9EF8}"/>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1" name="Oval 140">
                <a:extLst>
                  <a:ext uri="{FF2B5EF4-FFF2-40B4-BE49-F238E27FC236}">
                    <a16:creationId xmlns:a16="http://schemas.microsoft.com/office/drawing/2014/main" id="{AAB42FF8-ED99-4F57-9928-58346FE44CF2}"/>
                  </a:ext>
                </a:extLst>
              </p:cNvPr>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42" name="Group 141">
            <a:extLst>
              <a:ext uri="{FF2B5EF4-FFF2-40B4-BE49-F238E27FC236}">
                <a16:creationId xmlns:a16="http://schemas.microsoft.com/office/drawing/2014/main" id="{4B2E9E9B-84B5-4824-A6FC-034109F42AFE}"/>
              </a:ext>
            </a:extLst>
          </p:cNvPr>
          <p:cNvGrpSpPr/>
          <p:nvPr/>
        </p:nvGrpSpPr>
        <p:grpSpPr>
          <a:xfrm>
            <a:off x="8550090" y="4126207"/>
            <a:ext cx="1184604" cy="1163192"/>
            <a:chOff x="5488236" y="2724219"/>
            <a:chExt cx="1361698" cy="1904452"/>
          </a:xfrm>
        </p:grpSpPr>
        <p:sp>
          <p:nvSpPr>
            <p:cNvPr id="143" name="Rectangle 19">
              <a:extLst>
                <a:ext uri="{FF2B5EF4-FFF2-40B4-BE49-F238E27FC236}">
                  <a16:creationId xmlns:a16="http://schemas.microsoft.com/office/drawing/2014/main" id="{346F0968-5CEC-4B21-9DD7-452A93BF7838}"/>
                </a:ext>
              </a:extLst>
            </p:cNvPr>
            <p:cNvSpPr>
              <a:spLocks noChangeAspect="1"/>
            </p:cNvSpPr>
            <p:nvPr/>
          </p:nvSpPr>
          <p:spPr>
            <a:xfrm rot="21356622">
              <a:off x="5488236" y="2724219"/>
              <a:ext cx="1361698" cy="16147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44" name="Rectangle 143">
              <a:extLst>
                <a:ext uri="{FF2B5EF4-FFF2-40B4-BE49-F238E27FC236}">
                  <a16:creationId xmlns:a16="http://schemas.microsoft.com/office/drawing/2014/main" id="{A323F981-30F2-40CE-9746-9791D46EB268}"/>
                </a:ext>
              </a:extLst>
            </p:cNvPr>
            <p:cNvSpPr>
              <a:spLocks noChangeAspect="1"/>
            </p:cNvSpPr>
            <p:nvPr/>
          </p:nvSpPr>
          <p:spPr>
            <a:xfrm rot="21356622">
              <a:off x="5546431" y="2965763"/>
              <a:ext cx="1225365" cy="166290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Uni Students studying abroad</a:t>
              </a:r>
            </a:p>
            <a:p>
              <a:pPr marL="171450" indent="-171450" algn="ctr">
                <a:buFont typeface="Arial" panose="020B0604020202020204" pitchFamily="34" charset="0"/>
                <a:buChar char="•"/>
              </a:pPr>
              <a:endParaRPr lang="en-US" sz="1200" dirty="0">
                <a:solidFill>
                  <a:schemeClr val="bg1"/>
                </a:solidFill>
                <a:latin typeface="Comic Sans MS" pitchFamily="66" charset="0"/>
              </a:endParaRPr>
            </a:p>
          </p:txBody>
        </p:sp>
        <p:grpSp>
          <p:nvGrpSpPr>
            <p:cNvPr id="145" name="Group 144">
              <a:extLst>
                <a:ext uri="{FF2B5EF4-FFF2-40B4-BE49-F238E27FC236}">
                  <a16:creationId xmlns:a16="http://schemas.microsoft.com/office/drawing/2014/main" id="{85BE937F-7B9A-4F80-8C14-072AF04B6278}"/>
                </a:ext>
              </a:extLst>
            </p:cNvPr>
            <p:cNvGrpSpPr>
              <a:grpSpLocks noChangeAspect="1"/>
            </p:cNvGrpSpPr>
            <p:nvPr/>
          </p:nvGrpSpPr>
          <p:grpSpPr>
            <a:xfrm rot="21356622">
              <a:off x="6008481" y="2764357"/>
              <a:ext cx="184784" cy="186690"/>
              <a:chOff x="4917745" y="2235200"/>
              <a:chExt cx="2584952" cy="2489199"/>
            </a:xfrm>
            <a:effectLst>
              <a:outerShdw blurRad="50800" dist="25400" dir="8100000" algn="tr" rotWithShape="0">
                <a:prstClr val="black">
                  <a:alpha val="45000"/>
                </a:prstClr>
              </a:outerShdw>
            </a:effectLst>
          </p:grpSpPr>
          <p:sp>
            <p:nvSpPr>
              <p:cNvPr id="146" name="Oval 145">
                <a:extLst>
                  <a:ext uri="{FF2B5EF4-FFF2-40B4-BE49-F238E27FC236}">
                    <a16:creationId xmlns:a16="http://schemas.microsoft.com/office/drawing/2014/main" id="{B3E21E13-1DAE-4F06-BEEF-396C8DAAE1AA}"/>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7" name="Oval 146">
                <a:extLst>
                  <a:ext uri="{FF2B5EF4-FFF2-40B4-BE49-F238E27FC236}">
                    <a16:creationId xmlns:a16="http://schemas.microsoft.com/office/drawing/2014/main" id="{FFD54E71-F8F9-43D6-8256-3C18CD6868D9}"/>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8" name="Oval 147">
                <a:extLst>
                  <a:ext uri="{FF2B5EF4-FFF2-40B4-BE49-F238E27FC236}">
                    <a16:creationId xmlns:a16="http://schemas.microsoft.com/office/drawing/2014/main" id="{202E3B0A-5E5D-4337-9AF7-961D190FF87A}"/>
                  </a:ext>
                </a:extLst>
              </p:cNvPr>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spTree>
    <p:extLst>
      <p:ext uri="{BB962C8B-B14F-4D97-AF65-F5344CB8AC3E}">
        <p14:creationId xmlns:p14="http://schemas.microsoft.com/office/powerpoint/2010/main" val="302962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273</Words>
  <Application>Microsoft Office PowerPoint</Application>
  <PresentationFormat>Widescreen</PresentationFormat>
  <Paragraphs>63</Paragraphs>
  <Slides>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Comic Sans MS</vt:lpstr>
      <vt:lpstr>Wingdings 3</vt:lpstr>
      <vt:lpstr>Ion</vt:lpstr>
      <vt:lpstr> </vt:lpstr>
      <vt:lpstr> </vt:lpstr>
      <vt:lpstr>Drones</vt:lpstr>
      <vt:lpstr>Smart Contracts &amp; Blockchain</vt:lpstr>
      <vt:lpstr>What was used</vt:lpstr>
      <vt:lpstr>Benefits using Truelayer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moneyverse</dc:title>
  <dc:creator>John</dc:creator>
  <cp:lastModifiedBy>Michael Mourao</cp:lastModifiedBy>
  <cp:revision>75</cp:revision>
  <dcterms:created xsi:type="dcterms:W3CDTF">2018-10-27T08:50:14Z</dcterms:created>
  <dcterms:modified xsi:type="dcterms:W3CDTF">2019-01-20T10:48:19Z</dcterms:modified>
</cp:coreProperties>
</file>