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3" r:id="rId6"/>
    <p:sldId id="269" r:id="rId7"/>
    <p:sldId id="275" r:id="rId8"/>
    <p:sldId id="264" r:id="rId9"/>
    <p:sldId id="265" r:id="rId10"/>
    <p:sldId id="266" r:id="rId11"/>
    <p:sldId id="267"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raw.githubusercontent.com/MicrosoftLearning/DP-900T00A-Azure-Data-Fundamentals/master/Azure-Synapse/products.csv"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662" y="2129530"/>
            <a:ext cx="10515600" cy="1325563"/>
          </a:xfrm>
        </p:spPr>
        <p:txBody>
          <a:bodyPr>
            <a:noAutofit/>
          </a:bodyPr>
          <a:lstStyle/>
          <a:p>
            <a:r>
              <a:rPr lang="en-US" sz="9600" b="1" dirty="0"/>
              <a:t>Integrated Analytics with Azure Synapse</a:t>
            </a:r>
            <a:endParaRPr lang="en-IN" sz="9600" dirty="0"/>
          </a:p>
        </p:txBody>
      </p:sp>
      <p:sp>
        <p:nvSpPr>
          <p:cNvPr id="3" name="Subtitle 2"/>
          <p:cNvSpPr>
            <a:spLocks noGrp="1"/>
          </p:cNvSpPr>
          <p:nvPr>
            <p:ph type="subTitle" idx="4294967295"/>
          </p:nvPr>
        </p:nvSpPr>
        <p:spPr>
          <a:xfrm>
            <a:off x="5383369" y="5344731"/>
            <a:ext cx="7031865" cy="1983347"/>
          </a:xfrm>
        </p:spPr>
        <p:txBody>
          <a:bodyPr/>
          <a:lstStyle/>
          <a:p>
            <a:pPr marL="0" indent="0">
              <a:buNone/>
            </a:pPr>
            <a:r>
              <a:rPr lang="en-IN" dirty="0" smtClean="0"/>
              <a:t>                                 Capstone </a:t>
            </a:r>
            <a:r>
              <a:rPr lang="en-IN" dirty="0"/>
              <a:t>Project</a:t>
            </a:r>
          </a:p>
        </p:txBody>
      </p:sp>
    </p:spTree>
    <p:extLst>
      <p:ext uri="{BB962C8B-B14F-4D97-AF65-F5344CB8AC3E}">
        <p14:creationId xmlns:p14="http://schemas.microsoft.com/office/powerpoint/2010/main" val="334089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44" y="485150"/>
            <a:ext cx="3757969" cy="991673"/>
          </a:xfrm>
        </p:spPr>
        <p:txBody>
          <a:bodyPr>
            <a:noAutofit/>
          </a:bodyPr>
          <a:lstStyle/>
          <a:p>
            <a:pPr algn="ctr"/>
            <a:r>
              <a:rPr lang="en-US" dirty="0"/>
              <a:t>Data </a:t>
            </a:r>
            <a:r>
              <a:rPr lang="en-US" dirty="0" smtClean="0"/>
              <a:t>analysis:</a:t>
            </a:r>
            <a:endParaRPr lang="en-IN" dirty="0"/>
          </a:p>
        </p:txBody>
      </p:sp>
      <p:sp>
        <p:nvSpPr>
          <p:cNvPr id="4" name="Text Placeholder 3"/>
          <p:cNvSpPr>
            <a:spLocks noGrp="1"/>
          </p:cNvSpPr>
          <p:nvPr>
            <p:ph type="body" sz="half" idx="2"/>
          </p:nvPr>
        </p:nvSpPr>
        <p:spPr>
          <a:xfrm>
            <a:off x="707876" y="1764406"/>
            <a:ext cx="3490637" cy="4774842"/>
          </a:xfrm>
        </p:spPr>
        <p:txBody>
          <a:bodyPr>
            <a:normAutofit/>
          </a:bodyPr>
          <a:lstStyle/>
          <a:p>
            <a:endParaRPr lang="en-US" sz="1800" dirty="0"/>
          </a:p>
          <a:p>
            <a:pPr marL="285750" indent="-285750">
              <a:buFont typeface="Arial" panose="020B0604020202020204" pitchFamily="34" charset="0"/>
              <a:buChar char="•"/>
            </a:pPr>
            <a:r>
              <a:rPr lang="en-US" sz="1800" dirty="0"/>
              <a:t>Now you need the update the query by selecting the category and count as </a:t>
            </a:r>
            <a:r>
              <a:rPr lang="en-US" sz="1800" dirty="0" smtClean="0"/>
              <a:t>Product Numbers .</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Once </a:t>
            </a:r>
            <a:r>
              <a:rPr lang="en-US" sz="1800" dirty="0"/>
              <a:t>the updating is done select the properties of SQL Script 1 and update the name by Count Products by category and check SQL Script 1 will be updated and published the saved code.</a:t>
            </a:r>
            <a:endParaRPr lang="en-IN" sz="18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4450053" y="1476823"/>
            <a:ext cx="7105360" cy="4873625"/>
          </a:xfrm>
        </p:spPr>
      </p:pic>
    </p:spTree>
    <p:extLst>
      <p:ext uri="{BB962C8B-B14F-4D97-AF65-F5344CB8AC3E}">
        <p14:creationId xmlns:p14="http://schemas.microsoft.com/office/powerpoint/2010/main" val="1983710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44" y="491588"/>
            <a:ext cx="3757969" cy="991673"/>
          </a:xfrm>
        </p:spPr>
        <p:txBody>
          <a:bodyPr>
            <a:noAutofit/>
          </a:bodyPr>
          <a:lstStyle/>
          <a:p>
            <a:pPr algn="ctr"/>
            <a:r>
              <a:rPr lang="en-US" dirty="0" smtClean="0"/>
              <a:t>Data analysis:</a:t>
            </a:r>
            <a:endParaRPr lang="en-IN" dirty="0"/>
          </a:p>
        </p:txBody>
      </p:sp>
      <p:sp>
        <p:nvSpPr>
          <p:cNvPr id="4" name="Text Placeholder 3"/>
          <p:cNvSpPr>
            <a:spLocks noGrp="1"/>
          </p:cNvSpPr>
          <p:nvPr>
            <p:ph type="body" sz="half" idx="2"/>
          </p:nvPr>
        </p:nvSpPr>
        <p:spPr>
          <a:xfrm>
            <a:off x="707876" y="1764406"/>
            <a:ext cx="3194423" cy="4774842"/>
          </a:xfrm>
        </p:spPr>
        <p:txBody>
          <a:bodyPr>
            <a:norm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Choose the Develop hub from the workspace and there you will find the published code reopen it and make it is Built-in SQL pool and run again to access the number of total products. </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1245" r="11245"/>
          <a:stretch>
            <a:fillRect/>
          </a:stretch>
        </p:blipFill>
        <p:spPr>
          <a:xfrm>
            <a:off x="4017963" y="1983345"/>
            <a:ext cx="7907337" cy="4443503"/>
          </a:xfrm>
        </p:spPr>
      </p:pic>
    </p:spTree>
    <p:extLst>
      <p:ext uri="{BB962C8B-B14F-4D97-AF65-F5344CB8AC3E}">
        <p14:creationId xmlns:p14="http://schemas.microsoft.com/office/powerpoint/2010/main" val="3769865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44" y="491588"/>
            <a:ext cx="3757969" cy="991673"/>
          </a:xfrm>
        </p:spPr>
        <p:txBody>
          <a:bodyPr>
            <a:noAutofit/>
          </a:bodyPr>
          <a:lstStyle/>
          <a:p>
            <a:pPr algn="ctr"/>
            <a:r>
              <a:rPr lang="en-US" dirty="0"/>
              <a:t>D</a:t>
            </a:r>
            <a:r>
              <a:rPr lang="en-US" dirty="0" smtClean="0"/>
              <a:t>ata Visualization:</a:t>
            </a:r>
            <a:endParaRPr lang="en-IN" dirty="0"/>
          </a:p>
        </p:txBody>
      </p:sp>
      <p:sp>
        <p:nvSpPr>
          <p:cNvPr id="4" name="Text Placeholder 3"/>
          <p:cNvSpPr>
            <a:spLocks noGrp="1"/>
          </p:cNvSpPr>
          <p:nvPr>
            <p:ph type="body" sz="half" idx="2"/>
          </p:nvPr>
        </p:nvSpPr>
        <p:spPr>
          <a:xfrm>
            <a:off x="707876" y="1764406"/>
            <a:ext cx="3194423" cy="4774842"/>
          </a:xfrm>
        </p:spPr>
        <p:txBody>
          <a:bodyPr>
            <a:norm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Go the result set and select chart view make necessary changes to it:</a:t>
            </a:r>
          </a:p>
          <a:p>
            <a:pPr marL="285750" indent="-285750">
              <a:buFont typeface="Arial" panose="020B0604020202020204" pitchFamily="34" charset="0"/>
              <a:buChar char="•"/>
            </a:pPr>
            <a:r>
              <a:rPr lang="en-US" sz="1800" dirty="0"/>
              <a:t>Chart type- Column</a:t>
            </a:r>
          </a:p>
          <a:p>
            <a:pPr marL="285750" indent="-285750">
              <a:buFont typeface="Arial" panose="020B0604020202020204" pitchFamily="34" charset="0"/>
              <a:buChar char="•"/>
            </a:pPr>
            <a:r>
              <a:rPr lang="en-US" sz="1800" dirty="0"/>
              <a:t>Category Column- Category</a:t>
            </a:r>
          </a:p>
          <a:p>
            <a:pPr marL="285750" indent="-285750">
              <a:buFont typeface="Arial" panose="020B0604020202020204" pitchFamily="34" charset="0"/>
              <a:buChar char="•"/>
            </a:pPr>
            <a:r>
              <a:rPr lang="en-US" sz="1800" dirty="0"/>
              <a:t>Legend (series) columns- Number of products </a:t>
            </a:r>
          </a:p>
          <a:p>
            <a:pPr marL="285750" indent="-285750">
              <a:buFont typeface="Arial" panose="020B0604020202020204" pitchFamily="34" charset="0"/>
              <a:buChar char="•"/>
            </a:pPr>
            <a:r>
              <a:rPr lang="en-US" sz="1800" dirty="0"/>
              <a:t>Legend position- bottom-center</a:t>
            </a:r>
          </a:p>
          <a:p>
            <a:r>
              <a:rPr lang="en-US" sz="1800" dirty="0"/>
              <a:t>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342" r="7342"/>
          <a:stretch>
            <a:fillRect/>
          </a:stretch>
        </p:blipFill>
        <p:spPr>
          <a:xfrm>
            <a:off x="3992451" y="1496140"/>
            <a:ext cx="7932738" cy="5227638"/>
          </a:xfrm>
        </p:spPr>
      </p:pic>
    </p:spTree>
    <p:extLst>
      <p:ext uri="{BB962C8B-B14F-4D97-AF65-F5344CB8AC3E}">
        <p14:creationId xmlns:p14="http://schemas.microsoft.com/office/powerpoint/2010/main" val="1257223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10751198" cy="598868"/>
          </a:xfrm>
        </p:spPr>
        <p:txBody>
          <a:bodyPr/>
          <a:lstStyle/>
          <a:p>
            <a:pPr algn="ctr"/>
            <a:r>
              <a:rPr lang="en-IN" b="1" dirty="0"/>
              <a:t>Problem Statement </a:t>
            </a:r>
            <a:r>
              <a:rPr lang="en-IN" b="1" dirty="0" smtClean="0"/>
              <a:t>3</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0205" r="10205"/>
          <a:stretch>
            <a:fillRect/>
          </a:stretch>
        </p:blipFill>
        <p:spPr>
          <a:xfrm>
            <a:off x="4481513" y="1525588"/>
            <a:ext cx="6899275" cy="4873625"/>
          </a:xfrm>
        </p:spPr>
      </p:pic>
      <p:sp>
        <p:nvSpPr>
          <p:cNvPr id="4" name="Text Placeholder 3"/>
          <p:cNvSpPr>
            <a:spLocks noGrp="1"/>
          </p:cNvSpPr>
          <p:nvPr>
            <p:ph type="body" sz="half" idx="2"/>
          </p:nvPr>
        </p:nvSpPr>
        <p:spPr>
          <a:xfrm>
            <a:off x="707876" y="1645276"/>
            <a:ext cx="3652025" cy="3811588"/>
          </a:xfrm>
        </p:spPr>
        <p:txBody>
          <a:bodyPr>
            <a:normAutofit lnSpcReduction="10000"/>
          </a:bodyPr>
          <a:lstStyle/>
          <a:p>
            <a:pPr marL="285750" indent="-285750">
              <a:buFont typeface="Arial" panose="020B0604020202020204" pitchFamily="34" charset="0"/>
              <a:buChar char="•"/>
            </a:pPr>
            <a:r>
              <a:rPr lang="en-US" dirty="0"/>
              <a:t>Move to Manage hub and select Apache Spark pool click +New to create a new Spark pool with the inputs such as:</a:t>
            </a:r>
          </a:p>
          <a:p>
            <a:pPr marL="285750" indent="-285750">
              <a:buFont typeface="Arial" panose="020B0604020202020204" pitchFamily="34" charset="0"/>
              <a:buChar char="•"/>
            </a:pPr>
            <a:r>
              <a:rPr lang="en-US" dirty="0"/>
              <a:t>Apache Spark pool name- any name of your choice</a:t>
            </a:r>
          </a:p>
          <a:p>
            <a:pPr marL="285750" indent="-285750">
              <a:buFont typeface="Arial" panose="020B0604020202020204" pitchFamily="34" charset="0"/>
              <a:buChar char="•"/>
            </a:pPr>
            <a:r>
              <a:rPr lang="en-US" dirty="0"/>
              <a:t>Node Size Family- as default</a:t>
            </a:r>
          </a:p>
          <a:p>
            <a:pPr marL="285750" indent="-285750">
              <a:buFont typeface="Arial" panose="020B0604020202020204" pitchFamily="34" charset="0"/>
              <a:buChar char="•"/>
            </a:pPr>
            <a:r>
              <a:rPr lang="en-US" dirty="0"/>
              <a:t>Node Size- Default</a:t>
            </a:r>
          </a:p>
          <a:p>
            <a:pPr marL="285750" indent="-285750">
              <a:buFont typeface="Arial" panose="020B0604020202020204" pitchFamily="34" charset="0"/>
              <a:buChar char="•"/>
            </a:pPr>
            <a:r>
              <a:rPr lang="en-US" dirty="0" err="1"/>
              <a:t>Autoscale</a:t>
            </a:r>
            <a:r>
              <a:rPr lang="en-US" dirty="0"/>
              <a:t>- Enabled</a:t>
            </a:r>
          </a:p>
          <a:p>
            <a:pPr marL="285750" indent="-285750">
              <a:buFont typeface="Arial" panose="020B0604020202020204" pitchFamily="34" charset="0"/>
              <a:buChar char="•"/>
            </a:pPr>
            <a:r>
              <a:rPr lang="en-US" dirty="0"/>
              <a:t>Number of nodes- 3—5</a:t>
            </a:r>
          </a:p>
          <a:p>
            <a:pPr marL="285750" indent="-285750">
              <a:buFont typeface="Arial" panose="020B0604020202020204" pitchFamily="34" charset="0"/>
              <a:buChar char="•"/>
            </a:pPr>
            <a:r>
              <a:rPr lang="en-US" dirty="0"/>
              <a:t>On the synapse workspace right click on </a:t>
            </a:r>
            <a:r>
              <a:rPr lang="en-US" dirty="0" smtClean="0"/>
              <a:t>products.csv </a:t>
            </a:r>
            <a:r>
              <a:rPr lang="en-US" dirty="0"/>
              <a:t>and select new notebook and choose Load to </a:t>
            </a:r>
            <a:r>
              <a:rPr lang="en-US" dirty="0" err="1"/>
              <a:t>dataFrame</a:t>
            </a:r>
            <a:r>
              <a:rPr lang="en-US" dirty="0"/>
              <a:t>, language is set as </a:t>
            </a:r>
            <a:r>
              <a:rPr lang="en-US" dirty="0" err="1"/>
              <a:t>PySpark</a:t>
            </a:r>
            <a:r>
              <a:rPr lang="en-US" dirty="0"/>
              <a:t> (Python).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85076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40261"/>
            <a:ext cx="3932237" cy="1294327"/>
          </a:xfrm>
        </p:spPr>
        <p:txBody>
          <a:bodyPr/>
          <a:lstStyle/>
          <a:p>
            <a:r>
              <a:rPr lang="en-US" dirty="0" smtClean="0"/>
              <a:t>Analyze the data using the spark pool:</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863" r="13863"/>
          <a:stretch>
            <a:fillRect/>
          </a:stretch>
        </p:blipFill>
        <p:spPr>
          <a:xfrm>
            <a:off x="4584879" y="1068388"/>
            <a:ext cx="7456309" cy="5654675"/>
          </a:xfrm>
        </p:spPr>
      </p:pic>
      <p:sp>
        <p:nvSpPr>
          <p:cNvPr id="4" name="Text Placeholder 3"/>
          <p:cNvSpPr>
            <a:spLocks noGrp="1"/>
          </p:cNvSpPr>
          <p:nvPr>
            <p:ph type="body" sz="half" idx="2"/>
          </p:nvPr>
        </p:nvSpPr>
        <p:spPr>
          <a:xfrm>
            <a:off x="488935" y="1851338"/>
            <a:ext cx="3652025" cy="3811588"/>
          </a:xfrm>
        </p:spPr>
        <p:txBody>
          <a:bodyPr>
            <a:normAutofit lnSpcReduction="10000"/>
          </a:bodyPr>
          <a:lstStyle/>
          <a:p>
            <a:pPr marL="285750" indent="-285750">
              <a:buFont typeface="Arial" panose="020B0604020202020204" pitchFamily="34" charset="0"/>
              <a:buChar char="•"/>
            </a:pPr>
            <a:r>
              <a:rPr lang="en-US" dirty="0"/>
              <a:t>Now analyze the data using the Spark pool as we all know SQL is common query language for structured datasets and there are languages like python which is effectively used for data analysis. </a:t>
            </a:r>
            <a:endParaRPr lang="en-US" dirty="0" smtClean="0"/>
          </a:p>
          <a:p>
            <a:pPr marL="285750" indent="-285750">
              <a:buFont typeface="Arial" panose="020B0604020202020204" pitchFamily="34" charset="0"/>
              <a:buChar char="•"/>
            </a:pPr>
            <a:r>
              <a:rPr lang="en-US" dirty="0"/>
              <a:t>On the synapse workspace right click on </a:t>
            </a:r>
            <a:r>
              <a:rPr lang="en-US" dirty="0" smtClean="0"/>
              <a:t>products.csv </a:t>
            </a:r>
            <a:r>
              <a:rPr lang="en-US" dirty="0"/>
              <a:t>and select new notebook and choose Load to </a:t>
            </a:r>
            <a:r>
              <a:rPr lang="en-US" dirty="0" err="1"/>
              <a:t>dataFrame</a:t>
            </a:r>
            <a:r>
              <a:rPr lang="en-US" dirty="0"/>
              <a:t>, language is set as </a:t>
            </a:r>
            <a:r>
              <a:rPr lang="en-US" dirty="0" err="1"/>
              <a:t>PySpark</a:t>
            </a:r>
            <a:r>
              <a:rPr lang="en-US" dirty="0"/>
              <a:t>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At First Spark tool will take some time to start and second will take less time to execute and the pool is already ready.</a:t>
            </a:r>
            <a:endParaRPr lang="en-US" dirty="0" smtClean="0"/>
          </a:p>
        </p:txBody>
      </p:sp>
    </p:spTree>
    <p:extLst>
      <p:ext uri="{BB962C8B-B14F-4D97-AF65-F5344CB8AC3E}">
        <p14:creationId xmlns:p14="http://schemas.microsoft.com/office/powerpoint/2010/main" val="2443175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65" y="159956"/>
            <a:ext cx="3932237" cy="1294327"/>
          </a:xfrm>
        </p:spPr>
        <p:txBody>
          <a:bodyPr/>
          <a:lstStyle/>
          <a:p>
            <a:r>
              <a:rPr lang="en-US" dirty="0" smtClean="0"/>
              <a:t>Analyze the data using the spark pool:</a:t>
            </a:r>
            <a:endParaRPr lang="en-IN" dirty="0"/>
          </a:p>
        </p:txBody>
      </p:sp>
      <p:sp>
        <p:nvSpPr>
          <p:cNvPr id="4" name="Text Placeholder 3"/>
          <p:cNvSpPr>
            <a:spLocks noGrp="1"/>
          </p:cNvSpPr>
          <p:nvPr>
            <p:ph type="body" sz="half" idx="2"/>
          </p:nvPr>
        </p:nvSpPr>
        <p:spPr>
          <a:xfrm>
            <a:off x="372265" y="2675586"/>
            <a:ext cx="3439881" cy="3811588"/>
          </a:xfrm>
        </p:spPr>
        <p:txBody>
          <a:bodyPr>
            <a:normAutofit/>
          </a:bodyPr>
          <a:lstStyle/>
          <a:p>
            <a:pPr marL="285750" indent="-285750">
              <a:buFont typeface="Arial" panose="020B0604020202020204" pitchFamily="34" charset="0"/>
              <a:buChar char="•"/>
            </a:pPr>
            <a:r>
              <a:rPr lang="en-US" dirty="0"/>
              <a:t>Run the code and check the dataset that looks similar as the previous operations in SQL pool, however it’s the python syntax that uses spark pool to execute the code</a:t>
            </a:r>
            <a:r>
              <a:rPr lang="en-US" dirty="0" smtClean="0"/>
              <a:t>.</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5531" r="5531"/>
          <a:stretch>
            <a:fillRect/>
          </a:stretch>
        </p:blipFill>
        <p:spPr>
          <a:xfrm>
            <a:off x="4024290" y="1634588"/>
            <a:ext cx="7850188" cy="4962525"/>
          </a:xfrm>
        </p:spPr>
      </p:pic>
    </p:spTree>
    <p:extLst>
      <p:ext uri="{BB962C8B-B14F-4D97-AF65-F5344CB8AC3E}">
        <p14:creationId xmlns:p14="http://schemas.microsoft.com/office/powerpoint/2010/main" val="248180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62" y="283335"/>
            <a:ext cx="3932237" cy="1168758"/>
          </a:xfrm>
        </p:spPr>
        <p:txBody>
          <a:bodyPr/>
          <a:lstStyle/>
          <a:p>
            <a:r>
              <a:rPr lang="en-US" dirty="0"/>
              <a:t>Analyze the data using the spark </a:t>
            </a:r>
            <a:r>
              <a:rPr lang="en-US" dirty="0" smtClean="0"/>
              <a:t>pool:</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127" r="3127"/>
          <a:stretch>
            <a:fillRect/>
          </a:stretch>
        </p:blipFill>
        <p:spPr>
          <a:xfrm>
            <a:off x="3838575" y="1452563"/>
            <a:ext cx="8126413" cy="4873625"/>
          </a:xfrm>
        </p:spPr>
      </p:pic>
      <p:sp>
        <p:nvSpPr>
          <p:cNvPr id="4" name="Text Placeholder 3"/>
          <p:cNvSpPr>
            <a:spLocks noGrp="1"/>
          </p:cNvSpPr>
          <p:nvPr>
            <p:ph type="body" sz="half" idx="2"/>
          </p:nvPr>
        </p:nvSpPr>
        <p:spPr>
          <a:xfrm>
            <a:off x="672363" y="2049462"/>
            <a:ext cx="3010996" cy="3811588"/>
          </a:xfrm>
        </p:spPr>
        <p:txBody>
          <a:bodyPr/>
          <a:lstStyle/>
          <a:p>
            <a:pPr marL="285750" indent="-285750">
              <a:buFont typeface="Arial" panose="020B0604020202020204" pitchFamily="34" charset="0"/>
              <a:buChar char="•"/>
            </a:pPr>
            <a:r>
              <a:rPr lang="en-US" dirty="0"/>
              <a:t>Now you need the update the data frame by selecting the category and </a:t>
            </a:r>
            <a:r>
              <a:rPr lang="en-US" dirty="0" smtClean="0"/>
              <a:t>count.</a:t>
            </a:r>
            <a:endParaRPr lang="en-US" dirty="0"/>
          </a:p>
          <a:p>
            <a:endParaRPr lang="en-IN" dirty="0"/>
          </a:p>
        </p:txBody>
      </p:sp>
    </p:spTree>
    <p:extLst>
      <p:ext uri="{BB962C8B-B14F-4D97-AF65-F5344CB8AC3E}">
        <p14:creationId xmlns:p14="http://schemas.microsoft.com/office/powerpoint/2010/main" val="2037880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64" y="604143"/>
            <a:ext cx="3268572" cy="974546"/>
          </a:xfrm>
        </p:spPr>
        <p:txBody>
          <a:bodyPr/>
          <a:lstStyle/>
          <a:p>
            <a:r>
              <a:rPr lang="en-US" dirty="0"/>
              <a:t>Data </a:t>
            </a:r>
            <a:r>
              <a:rPr lang="en-US" dirty="0" smtClean="0"/>
              <a:t>Visualization:</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183" r="2183"/>
          <a:stretch>
            <a:fillRect/>
          </a:stretch>
        </p:blipFill>
        <p:spPr>
          <a:xfrm>
            <a:off x="3567448" y="1578689"/>
            <a:ext cx="8289925" cy="4873625"/>
          </a:xfrm>
        </p:spPr>
      </p:pic>
      <p:sp>
        <p:nvSpPr>
          <p:cNvPr id="4" name="Text Placeholder 3"/>
          <p:cNvSpPr>
            <a:spLocks noGrp="1"/>
          </p:cNvSpPr>
          <p:nvPr>
            <p:ph type="body" sz="half" idx="2"/>
          </p:nvPr>
        </p:nvSpPr>
        <p:spPr>
          <a:xfrm>
            <a:off x="334852" y="2778616"/>
            <a:ext cx="3232596" cy="2952483"/>
          </a:xfrm>
        </p:spPr>
        <p:txBody>
          <a:bodyPr/>
          <a:lstStyle/>
          <a:p>
            <a:pPr marL="285750" indent="-285750">
              <a:buFont typeface="Arial" panose="020B0604020202020204" pitchFamily="34" charset="0"/>
              <a:buChar char="•"/>
            </a:pPr>
            <a:r>
              <a:rPr lang="en-US" dirty="0" smtClean="0"/>
              <a:t>In </a:t>
            </a:r>
            <a:r>
              <a:rPr lang="en-US" dirty="0"/>
              <a:t>the results output for the cell, select the </a:t>
            </a:r>
            <a:r>
              <a:rPr lang="en-US" b="1" dirty="0"/>
              <a:t>Chart</a:t>
            </a:r>
            <a:r>
              <a:rPr lang="en-US" dirty="0"/>
              <a:t> view. The resulting chart should resemble this:</a:t>
            </a:r>
            <a:endParaRPr lang="en-US" dirty="0"/>
          </a:p>
        </p:txBody>
      </p:sp>
    </p:spTree>
    <p:extLst>
      <p:ext uri="{BB962C8B-B14F-4D97-AF65-F5344CB8AC3E}">
        <p14:creationId xmlns:p14="http://schemas.microsoft.com/office/powerpoint/2010/main" val="2889763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lvl="1" algn="just">
              <a:lnSpc>
                <a:spcPct val="160000"/>
              </a:lnSpc>
            </a:pPr>
            <a:r>
              <a:rPr lang="en-US" dirty="0"/>
              <a:t> </a:t>
            </a:r>
            <a:r>
              <a:rPr lang="en-US" dirty="0" smtClean="0"/>
              <a:t>In this project </a:t>
            </a:r>
            <a:r>
              <a:rPr lang="en-US" dirty="0"/>
              <a:t>I</a:t>
            </a:r>
            <a:r>
              <a:rPr lang="en-US" dirty="0" smtClean="0"/>
              <a:t> will be exploring </a:t>
            </a:r>
            <a:r>
              <a:rPr lang="en-US" dirty="0"/>
              <a:t>data analytics workspace by using Azure Synapse </a:t>
            </a:r>
            <a:r>
              <a:rPr lang="en-US" dirty="0" smtClean="0"/>
              <a:t>Analytics,</a:t>
            </a:r>
            <a:r>
              <a:rPr lang="en-US" dirty="0"/>
              <a:t> create ADLS Gen 2 accounts, Give </a:t>
            </a:r>
            <a:r>
              <a:rPr lang="en-IN" dirty="0"/>
              <a:t>admin-level </a:t>
            </a:r>
            <a:r>
              <a:rPr lang="en-IN" dirty="0" smtClean="0"/>
              <a:t>access</a:t>
            </a:r>
            <a:r>
              <a:rPr lang="en-US" dirty="0" smtClean="0"/>
              <a:t> </a:t>
            </a:r>
            <a:r>
              <a:rPr lang="en-US" dirty="0"/>
              <a:t>for Azure Synapse Analytics workspace.</a:t>
            </a:r>
            <a:endParaRPr lang="en-US" dirty="0" smtClean="0"/>
          </a:p>
          <a:p>
            <a:pPr lvl="1" algn="just">
              <a:lnSpc>
                <a:spcPct val="160000"/>
              </a:lnSpc>
            </a:pPr>
            <a:r>
              <a:rPr lang="en-US" dirty="0" smtClean="0"/>
              <a:t>Define </a:t>
            </a:r>
            <a:r>
              <a:rPr lang="en-US" dirty="0"/>
              <a:t>the pipelines in Azure Synapse Analytics to transfer data from various data sources into the workspace for analysis</a:t>
            </a:r>
            <a:r>
              <a:rPr lang="en-US" dirty="0" smtClean="0"/>
              <a:t>.</a:t>
            </a:r>
          </a:p>
          <a:p>
            <a:pPr lvl="1" algn="just">
              <a:lnSpc>
                <a:spcPct val="160000"/>
              </a:lnSpc>
            </a:pPr>
            <a:r>
              <a:rPr lang="en-US" dirty="0"/>
              <a:t>Ingest the data in Azure </a:t>
            </a:r>
            <a:r>
              <a:rPr lang="en-US" dirty="0" smtClean="0"/>
              <a:t>synapse,</a:t>
            </a:r>
            <a:r>
              <a:rPr lang="en-US" dirty="0"/>
              <a:t> Now analyze the data using the </a:t>
            </a:r>
            <a:r>
              <a:rPr lang="en-US" dirty="0" smtClean="0"/>
              <a:t>SQL pool and </a:t>
            </a:r>
            <a:r>
              <a:rPr lang="en-IN" dirty="0"/>
              <a:t>Apache Spark pool </a:t>
            </a:r>
            <a:r>
              <a:rPr lang="en-US" dirty="0"/>
              <a:t> </a:t>
            </a:r>
            <a:r>
              <a:rPr lang="en-US" dirty="0" smtClean="0"/>
              <a:t>by adding the required </a:t>
            </a:r>
            <a:r>
              <a:rPr lang="en-US" dirty="0"/>
              <a:t>C</a:t>
            </a:r>
            <a:r>
              <a:rPr lang="en-US" dirty="0" smtClean="0"/>
              <a:t>ode Snippet.</a:t>
            </a:r>
          </a:p>
          <a:p>
            <a:pPr marL="0" indent="0">
              <a:buNone/>
            </a:pPr>
            <a:endParaRPr lang="en-US" dirty="0" smtClean="0"/>
          </a:p>
          <a:p>
            <a:endParaRPr lang="en-IN" dirty="0"/>
          </a:p>
        </p:txBody>
      </p:sp>
    </p:spTree>
    <p:extLst>
      <p:ext uri="{BB962C8B-B14F-4D97-AF65-F5344CB8AC3E}">
        <p14:creationId xmlns:p14="http://schemas.microsoft.com/office/powerpoint/2010/main" val="2796136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9788" y="128790"/>
            <a:ext cx="10995897" cy="1094704"/>
          </a:xfrm>
        </p:spPr>
        <p:txBody>
          <a:bodyPr>
            <a:noAutofit/>
          </a:bodyPr>
          <a:lstStyle/>
          <a:p>
            <a:pPr algn="ctr"/>
            <a:r>
              <a:rPr lang="en-IN" b="1" dirty="0"/>
              <a:t>Problem Statement </a:t>
            </a:r>
            <a:r>
              <a:rPr lang="en-IN" b="1" dirty="0" smtClean="0"/>
              <a:t>1</a:t>
            </a:r>
            <a:r>
              <a:rPr lang="en-US" dirty="0" smtClean="0"/>
              <a:t/>
            </a:r>
            <a:br>
              <a:rPr lang="en-US" dirty="0" smtClean="0"/>
            </a:br>
            <a:endParaRPr lang="en-IN" dirty="0"/>
          </a:p>
        </p:txBody>
      </p:sp>
      <p:sp>
        <p:nvSpPr>
          <p:cNvPr id="4" name="Text Placeholder 3"/>
          <p:cNvSpPr>
            <a:spLocks noGrp="1"/>
          </p:cNvSpPr>
          <p:nvPr>
            <p:ph type="body" sz="half" idx="2"/>
          </p:nvPr>
        </p:nvSpPr>
        <p:spPr>
          <a:xfrm>
            <a:off x="557783" y="1751527"/>
            <a:ext cx="2803603" cy="3646331"/>
          </a:xfrm>
        </p:spPr>
        <p:txBody>
          <a:bodyPr>
            <a:normAutofit/>
          </a:bodyPr>
          <a:lstStyle/>
          <a:p>
            <a:pPr marL="342900" indent="-342900">
              <a:buFont typeface="Arial" panose="020B0604020202020204" pitchFamily="34" charset="0"/>
              <a:buChar char="•"/>
            </a:pPr>
            <a:r>
              <a:rPr lang="en-US" sz="2000" dirty="0" smtClean="0"/>
              <a:t>In the project explore data analytics workspace by using azure synapse analytics ,create ADLS gen 2 accounts.</a:t>
            </a:r>
          </a:p>
          <a:p>
            <a:pPr marL="285750" indent="-285750">
              <a:buFont typeface="Wingdings" panose="05000000000000000000" pitchFamily="2" charset="2"/>
              <a:buChar char="Ø"/>
            </a:pPr>
            <a:endParaRPr lang="en-IN" dirty="0"/>
          </a:p>
        </p:txBody>
      </p:sp>
      <p:pic>
        <p:nvPicPr>
          <p:cNvPr id="17" name="Picture Placeholder 16"/>
          <p:cNvPicPr>
            <a:picLocks noGrp="1" noChangeAspect="1"/>
          </p:cNvPicPr>
          <p:nvPr>
            <p:ph type="pic" idx="1"/>
          </p:nvPr>
        </p:nvPicPr>
        <p:blipFill>
          <a:blip r:embed="rId2">
            <a:extLst>
              <a:ext uri="{28A0092B-C50C-407E-A947-70E740481C1C}">
                <a14:useLocalDpi xmlns:a14="http://schemas.microsoft.com/office/drawing/2010/main" val="0"/>
              </a:ext>
            </a:extLst>
          </a:blip>
          <a:srcRect t="6700" b="6700"/>
          <a:stretch>
            <a:fillRect/>
          </a:stretch>
        </p:blipFill>
        <p:spPr>
          <a:xfrm>
            <a:off x="3361386" y="1320085"/>
            <a:ext cx="8474299" cy="5441324"/>
          </a:xfrm>
        </p:spPr>
      </p:pic>
    </p:spTree>
    <p:extLst>
      <p:ext uri="{BB962C8B-B14F-4D97-AF65-F5344CB8AC3E}">
        <p14:creationId xmlns:p14="http://schemas.microsoft.com/office/powerpoint/2010/main" val="3568148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Ingest data with a </a:t>
            </a:r>
            <a:r>
              <a:rPr lang="en-US" dirty="0" smtClean="0"/>
              <a:t>pipeline:</a:t>
            </a:r>
            <a:r>
              <a:rPr lang="en-US" dirty="0"/>
              <a:t/>
            </a:r>
            <a:br>
              <a:rPr lang="en-US" dirty="0"/>
            </a:b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4958366" y="1676377"/>
            <a:ext cx="6834905" cy="4873625"/>
          </a:xfrm>
        </p:spPr>
      </p:pic>
      <p:sp>
        <p:nvSpPr>
          <p:cNvPr id="4" name="Text Placeholder 3"/>
          <p:cNvSpPr>
            <a:spLocks noGrp="1"/>
          </p:cNvSpPr>
          <p:nvPr>
            <p:ph type="body" sz="half" idx="2"/>
          </p:nvPr>
        </p:nvSpPr>
        <p:spPr>
          <a:xfrm>
            <a:off x="1120000" y="2057400"/>
            <a:ext cx="3652025" cy="4111580"/>
          </a:xfrm>
        </p:spPr>
        <p:txBody>
          <a:bodyPr>
            <a:noAutofit/>
          </a:bodyPr>
          <a:lstStyle/>
          <a:p>
            <a:pPr marL="285750" indent="-285750">
              <a:lnSpc>
                <a:spcPct val="120000"/>
              </a:lnSpc>
              <a:buFont typeface="Arial" panose="020B0604020202020204" pitchFamily="34" charset="0"/>
              <a:buChar char="•"/>
            </a:pPr>
            <a:r>
              <a:rPr lang="en-US" dirty="0" smtClean="0"/>
              <a:t>One </a:t>
            </a:r>
            <a:r>
              <a:rPr lang="en-US" dirty="0"/>
              <a:t>of the key tasks you can perform with Azure Synapse Analytics is to define </a:t>
            </a:r>
            <a:r>
              <a:rPr lang="en-US" i="1" dirty="0"/>
              <a:t>pipelines</a:t>
            </a:r>
            <a:r>
              <a:rPr lang="en-US" dirty="0"/>
              <a:t> that transfer (and if necessary, transform) data from a wide range of sources into your workspace for analysis</a:t>
            </a:r>
            <a:r>
              <a:rPr lang="en-US" dirty="0" smtClean="0"/>
              <a:t>.</a:t>
            </a:r>
          </a:p>
          <a:p>
            <a:pPr marL="285750" indent="-285750">
              <a:lnSpc>
                <a:spcPct val="120000"/>
              </a:lnSpc>
              <a:buFont typeface="Arial" panose="020B0604020202020204" pitchFamily="34" charset="0"/>
              <a:buChar char="•"/>
            </a:pPr>
            <a:r>
              <a:rPr lang="en-US" dirty="0"/>
              <a:t>In Synapse Studio, on the Home page, select Ingest to open the Copy Data tool</a:t>
            </a:r>
          </a:p>
          <a:p>
            <a:pPr marL="285750" indent="-285750">
              <a:lnSpc>
                <a:spcPct val="120000"/>
              </a:lnSpc>
              <a:buFont typeface="Arial" panose="020B0604020202020204" pitchFamily="34" charset="0"/>
              <a:buChar char="•"/>
            </a:pPr>
            <a:r>
              <a:rPr lang="en-US" dirty="0"/>
              <a:t>In the Copy Data tool, on the Properties step, ensure that Built-in copy task and Run once now are selected, and click Next &gt;.</a:t>
            </a:r>
          </a:p>
          <a:p>
            <a:pPr>
              <a:lnSpc>
                <a:spcPct val="120000"/>
              </a:lnSpc>
            </a:pPr>
            <a:r>
              <a:rPr lang="en-US" sz="500" dirty="0"/>
              <a:t/>
            </a:r>
            <a:br>
              <a:rPr lang="en-US" sz="500" dirty="0"/>
            </a:br>
            <a:endParaRPr lang="en-US" sz="500" dirty="0"/>
          </a:p>
          <a:p>
            <a:endParaRPr lang="en-IN" sz="500" dirty="0"/>
          </a:p>
        </p:txBody>
      </p:sp>
    </p:spTree>
    <p:extLst>
      <p:ext uri="{BB962C8B-B14F-4D97-AF65-F5344CB8AC3E}">
        <p14:creationId xmlns:p14="http://schemas.microsoft.com/office/powerpoint/2010/main" val="2183756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876" y="215721"/>
            <a:ext cx="3932237" cy="1097924"/>
          </a:xfrm>
        </p:spPr>
        <p:txBody>
          <a:bodyPr/>
          <a:lstStyle/>
          <a:p>
            <a:r>
              <a:rPr lang="en-IN" dirty="0"/>
              <a:t>Create a new </a:t>
            </a:r>
            <a:r>
              <a:rPr lang="en-IN" dirty="0" smtClean="0"/>
              <a:t>connection:</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4491813" y="1918952"/>
            <a:ext cx="6863575" cy="4620296"/>
          </a:xfrm>
        </p:spPr>
      </p:pic>
      <p:sp>
        <p:nvSpPr>
          <p:cNvPr id="4" name="Text Placeholder 3"/>
          <p:cNvSpPr>
            <a:spLocks noGrp="1"/>
          </p:cNvSpPr>
          <p:nvPr>
            <p:ph type="body" sz="half" idx="2"/>
          </p:nvPr>
        </p:nvSpPr>
        <p:spPr>
          <a:xfrm>
            <a:off x="707876" y="2057400"/>
            <a:ext cx="3652025" cy="4481848"/>
          </a:xfrm>
        </p:spPr>
        <p:txBody>
          <a:bodyPr/>
          <a:lstStyle/>
          <a:p>
            <a:pPr marL="285750" indent="-285750" algn="just">
              <a:buFont typeface="Arial" panose="020B0604020202020204" pitchFamily="34" charset="0"/>
              <a:buChar char="•"/>
            </a:pPr>
            <a:r>
              <a:rPr lang="en-US" dirty="0"/>
              <a:t>Name: </a:t>
            </a:r>
            <a:r>
              <a:rPr lang="en-US" dirty="0" smtClean="0"/>
              <a:t>products data.</a:t>
            </a:r>
            <a:r>
              <a:rPr lang="en-US" dirty="0"/>
              <a:t> </a:t>
            </a:r>
          </a:p>
          <a:p>
            <a:pPr marL="285750" indent="-285750" algn="just">
              <a:buFont typeface="Arial" panose="020B0604020202020204" pitchFamily="34" charset="0"/>
              <a:buChar char="•"/>
            </a:pPr>
            <a:r>
              <a:rPr lang="en-US" dirty="0" smtClean="0"/>
              <a:t>Connect </a:t>
            </a:r>
            <a:r>
              <a:rPr lang="en-US" dirty="0"/>
              <a:t>via integration </a:t>
            </a:r>
            <a:r>
              <a:rPr lang="en-US" dirty="0" smtClean="0"/>
              <a:t>runtime.</a:t>
            </a:r>
            <a:endParaRPr lang="en-US" dirty="0"/>
          </a:p>
          <a:p>
            <a:pPr marL="285750" indent="-285750" algn="just">
              <a:buFont typeface="Arial" panose="020B0604020202020204" pitchFamily="34" charset="0"/>
              <a:buChar char="•"/>
            </a:pPr>
            <a:r>
              <a:rPr lang="en-US" dirty="0" smtClean="0"/>
              <a:t>Source Dataset link </a:t>
            </a:r>
            <a:r>
              <a:rPr lang="en-US" dirty="0"/>
              <a:t>for the </a:t>
            </a:r>
            <a:r>
              <a:rPr lang="en-US" dirty="0" smtClean="0"/>
              <a:t>workspace is</a:t>
            </a:r>
          </a:p>
          <a:p>
            <a:pPr algn="ctr"/>
            <a:r>
              <a:rPr lang="en-IN" dirty="0">
                <a:hlinkClick r:id="rId3"/>
              </a:rPr>
              <a:t>https://raw.githubusercontent.com/MicrosoftLearning/DP-900T00A-Azure-Data-Fundamentals/master/Azure-Synapse/products.csv</a:t>
            </a:r>
            <a:endParaRPr lang="en-US" dirty="0"/>
          </a:p>
          <a:p>
            <a:pPr marL="285750" indent="-285750" algn="just">
              <a:buFont typeface="Arial" panose="020B0604020202020204" pitchFamily="34" charset="0"/>
              <a:buChar char="•"/>
            </a:pPr>
            <a:r>
              <a:rPr lang="en-US" dirty="0" smtClean="0"/>
              <a:t>Enable </a:t>
            </a:r>
            <a:r>
              <a:rPr lang="en-US" dirty="0"/>
              <a:t>Server certificate </a:t>
            </a:r>
            <a:r>
              <a:rPr lang="en-US" dirty="0" smtClean="0"/>
              <a:t>Validation.</a:t>
            </a:r>
            <a:endParaRPr lang="en-US" dirty="0"/>
          </a:p>
          <a:p>
            <a:pPr marL="285750" indent="-285750" algn="just">
              <a:buFont typeface="Arial" panose="020B0604020202020204" pitchFamily="34" charset="0"/>
              <a:buChar char="•"/>
            </a:pPr>
            <a:r>
              <a:rPr lang="en-US" dirty="0" smtClean="0"/>
              <a:t>Anonymous </a:t>
            </a:r>
            <a:r>
              <a:rPr lang="en-US" dirty="0"/>
              <a:t>Authentication </a:t>
            </a:r>
            <a:r>
              <a:rPr lang="en-US" dirty="0" smtClean="0"/>
              <a:t>type.</a:t>
            </a:r>
          </a:p>
          <a:p>
            <a:pPr marL="285750" indent="-285750" algn="just">
              <a:buFont typeface="Arial" panose="020B0604020202020204" pitchFamily="34" charset="0"/>
              <a:buChar char="•"/>
            </a:pPr>
            <a:r>
              <a:rPr lang="en-US" dirty="0"/>
              <a:t>Destination Type will be ADLS Gen </a:t>
            </a:r>
            <a:r>
              <a:rPr lang="en-US" dirty="0" smtClean="0"/>
              <a:t>2 and </a:t>
            </a:r>
            <a:r>
              <a:rPr lang="en-US" dirty="0"/>
              <a:t>select the existing storage account that you have created on the Azure </a:t>
            </a:r>
            <a:r>
              <a:rPr lang="en-US" dirty="0" smtClean="0"/>
              <a:t>portal.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78592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43583"/>
            <a:ext cx="3932237" cy="1087683"/>
          </a:xfrm>
        </p:spPr>
        <p:txBody>
          <a:bodyPr/>
          <a:lstStyle/>
          <a:p>
            <a:r>
              <a:rPr lang="en-US" dirty="0" smtClean="0"/>
              <a:t>Pipeline creation </a:t>
            </a:r>
            <a:r>
              <a:rPr lang="en-US" smtClean="0"/>
              <a:t>and Deployment:</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9964" r="9964"/>
          <a:stretch>
            <a:fillRect/>
          </a:stretch>
        </p:blipFill>
        <p:spPr>
          <a:xfrm>
            <a:off x="3026535" y="1531265"/>
            <a:ext cx="8328853" cy="5075909"/>
          </a:xfrm>
        </p:spPr>
      </p:pic>
      <p:sp>
        <p:nvSpPr>
          <p:cNvPr id="4" name="Text Placeholder 3"/>
          <p:cNvSpPr>
            <a:spLocks noGrp="1"/>
          </p:cNvSpPr>
          <p:nvPr>
            <p:ph type="body" sz="half" idx="2"/>
          </p:nvPr>
        </p:nvSpPr>
        <p:spPr>
          <a:xfrm>
            <a:off x="839788" y="2575775"/>
            <a:ext cx="2276899" cy="3074272"/>
          </a:xfrm>
        </p:spPr>
        <p:txBody>
          <a:bodyPr/>
          <a:lstStyle/>
          <a:p>
            <a:pPr marL="285750" indent="-285750">
              <a:buFont typeface="Arial" panose="020B0604020202020204" pitchFamily="34" charset="0"/>
              <a:buChar char="•"/>
            </a:pPr>
            <a:r>
              <a:rPr lang="en-US" dirty="0"/>
              <a:t>You can define the pipelines in Azure Synapse Analytics to transfer data from various data sources into the workspace for analysis.</a:t>
            </a:r>
            <a:endParaRPr lang="en-IN" dirty="0"/>
          </a:p>
        </p:txBody>
      </p:sp>
    </p:spTree>
    <p:extLst>
      <p:ext uri="{BB962C8B-B14F-4D97-AF65-F5344CB8AC3E}">
        <p14:creationId xmlns:p14="http://schemas.microsoft.com/office/powerpoint/2010/main" val="168665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92051"/>
          </a:xfrm>
        </p:spPr>
        <p:txBody>
          <a:bodyPr/>
          <a:lstStyle/>
          <a:p>
            <a:r>
              <a:rPr lang="en-US" dirty="0" smtClean="0"/>
              <a:t>Pipeline Run:</a:t>
            </a:r>
            <a:endParaRPr lang="en-IN" dirty="0"/>
          </a:p>
        </p:txBody>
      </p:sp>
      <p:sp>
        <p:nvSpPr>
          <p:cNvPr id="4" name="Text Placeholder 3"/>
          <p:cNvSpPr>
            <a:spLocks noGrp="1"/>
          </p:cNvSpPr>
          <p:nvPr>
            <p:ph type="body" sz="half" idx="2"/>
          </p:nvPr>
        </p:nvSpPr>
        <p:spPr>
          <a:xfrm>
            <a:off x="1120000" y="2057400"/>
            <a:ext cx="2228507" cy="3811588"/>
          </a:xfrm>
        </p:spPr>
        <p:txBody>
          <a:bodyPr/>
          <a:lstStyle/>
          <a:p>
            <a:pPr marL="285750" indent="-285750">
              <a:buFont typeface="Arial" panose="020B0604020202020204" pitchFamily="34" charset="0"/>
              <a:buChar char="•"/>
            </a:pPr>
            <a:r>
              <a:rPr lang="en-US" dirty="0" smtClean="0"/>
              <a:t>Run the pipeline </a:t>
            </a:r>
            <a:endParaRPr lang="en-IN"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4972" r="4972"/>
          <a:stretch>
            <a:fillRect/>
          </a:stretch>
        </p:blipFill>
        <p:spPr>
          <a:xfrm>
            <a:off x="3644900" y="1525588"/>
            <a:ext cx="8345488" cy="5210175"/>
          </a:xfrm>
        </p:spPr>
      </p:pic>
    </p:spTree>
    <p:extLst>
      <p:ext uri="{BB962C8B-B14F-4D97-AF65-F5344CB8AC3E}">
        <p14:creationId xmlns:p14="http://schemas.microsoft.com/office/powerpoint/2010/main" val="236978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31" y="759854"/>
            <a:ext cx="10364832" cy="566670"/>
          </a:xfrm>
        </p:spPr>
        <p:txBody>
          <a:bodyPr>
            <a:noAutofit/>
          </a:bodyPr>
          <a:lstStyle/>
          <a:p>
            <a:pPr algn="ctr"/>
            <a:r>
              <a:rPr lang="en-IN" b="1" dirty="0"/>
              <a:t>Problem Statement </a:t>
            </a:r>
            <a:r>
              <a:rPr lang="en-IN" b="1" dirty="0" smtClean="0"/>
              <a:t>2</a:t>
            </a:r>
            <a:endParaRPr lang="en-IN" dirty="0"/>
          </a:p>
        </p:txBody>
      </p:sp>
      <p:sp>
        <p:nvSpPr>
          <p:cNvPr id="4" name="Text Placeholder 3"/>
          <p:cNvSpPr>
            <a:spLocks noGrp="1"/>
          </p:cNvSpPr>
          <p:nvPr>
            <p:ph type="body" sz="half" idx="2"/>
          </p:nvPr>
        </p:nvSpPr>
        <p:spPr>
          <a:xfrm>
            <a:off x="707876" y="1764406"/>
            <a:ext cx="3652025" cy="4774842"/>
          </a:xfrm>
        </p:spPr>
        <p:txBody>
          <a:bodyPr/>
          <a:lstStyle/>
          <a:p>
            <a:pPr marL="285750" indent="-285750">
              <a:buFont typeface="Arial" panose="020B0604020202020204" pitchFamily="34" charset="0"/>
              <a:buChar char="•"/>
            </a:pPr>
            <a:r>
              <a:rPr lang="en-US" dirty="0"/>
              <a:t>Explore Data hub, click on linked to expand the ADLS Gen2, find your file name on the page you will find </a:t>
            </a:r>
            <a:r>
              <a:rPr lang="en-US" dirty="0" smtClean="0"/>
              <a:t>products.csv </a:t>
            </a:r>
            <a:r>
              <a:rPr lang="en-US" dirty="0"/>
              <a:t>files.</a:t>
            </a:r>
          </a:p>
          <a:p>
            <a:pPr marL="285750" indent="-285750">
              <a:buFont typeface="Arial" panose="020B0604020202020204" pitchFamily="34" charset="0"/>
              <a:buChar char="•"/>
            </a:pPr>
            <a:r>
              <a:rPr lang="en-US" dirty="0"/>
              <a:t>Analyze and query the data that has been ingested in the Azure Synapse workspace where we can run SQL code.</a:t>
            </a:r>
          </a:p>
          <a:p>
            <a:pPr marL="285750" indent="-285750">
              <a:buFont typeface="Arial" panose="020B0604020202020204" pitchFamily="34" charset="0"/>
              <a:buChar char="•"/>
            </a:pPr>
            <a:r>
              <a:rPr lang="en-US" dirty="0"/>
              <a:t>You need to find the TOP 100 rows from New SQL Script from your data in the workspace, once you see an auto-generated code before running the code make sure the connect to is selected as built-in and use database as master, run the code and check the result datasets.</a:t>
            </a:r>
          </a:p>
          <a:p>
            <a:pPr marL="285750" indent="-285750">
              <a:buFont typeface="Arial" panose="020B0604020202020204" pitchFamily="34" charset="0"/>
              <a:buChar char="•"/>
            </a:pPr>
            <a:endParaRPr lang="en-IN"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3446" r="13446"/>
          <a:stretch>
            <a:fillRect/>
          </a:stretch>
        </p:blipFill>
        <p:spPr>
          <a:xfrm>
            <a:off x="4359901" y="1446682"/>
            <a:ext cx="7534140" cy="4873625"/>
          </a:xfrm>
        </p:spPr>
      </p:pic>
    </p:spTree>
    <p:extLst>
      <p:ext uri="{BB962C8B-B14F-4D97-AF65-F5344CB8AC3E}">
        <p14:creationId xmlns:p14="http://schemas.microsoft.com/office/powerpoint/2010/main" val="1598520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72" y="772733"/>
            <a:ext cx="3652025" cy="990980"/>
          </a:xfrm>
        </p:spPr>
        <p:txBody>
          <a:bodyPr>
            <a:noAutofit/>
          </a:bodyPr>
          <a:lstStyle/>
          <a:p>
            <a:pPr algn="ctr"/>
            <a:r>
              <a:rPr lang="en-US" dirty="0" smtClean="0"/>
              <a:t>Data analysis:</a:t>
            </a:r>
            <a:endParaRPr lang="en-IN" dirty="0"/>
          </a:p>
        </p:txBody>
      </p:sp>
      <p:sp>
        <p:nvSpPr>
          <p:cNvPr id="4" name="Text Placeholder 3"/>
          <p:cNvSpPr>
            <a:spLocks noGrp="1"/>
          </p:cNvSpPr>
          <p:nvPr>
            <p:ph type="body" sz="half" idx="2"/>
          </p:nvPr>
        </p:nvSpPr>
        <p:spPr>
          <a:xfrm>
            <a:off x="707876" y="2601532"/>
            <a:ext cx="3652025" cy="3937716"/>
          </a:xfrm>
        </p:spPr>
        <p:txBody>
          <a:bodyPr>
            <a:normAutofit/>
          </a:bodyPr>
          <a:lstStyle/>
          <a:p>
            <a:pPr marL="285750" indent="-285750">
              <a:buFont typeface="Arial" panose="020B0604020202020204" pitchFamily="34" charset="0"/>
              <a:buChar char="•"/>
            </a:pPr>
            <a:r>
              <a:rPr lang="en-US" sz="1800" dirty="0"/>
              <a:t>There will be an issue with the result it shows the column name as c1, c2, c3 and c4 to fix this in the code add HEADER_ROW = TRUE before AS [result] run the code again and check the result dataset.</a:t>
            </a:r>
          </a:p>
          <a:p>
            <a:endParaRPr lang="en-US" sz="1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5145088" y="1763713"/>
            <a:ext cx="6172200" cy="4873625"/>
          </a:xfrm>
        </p:spPr>
      </p:pic>
    </p:spTree>
    <p:extLst>
      <p:ext uri="{BB962C8B-B14F-4D97-AF65-F5344CB8AC3E}">
        <p14:creationId xmlns:p14="http://schemas.microsoft.com/office/powerpoint/2010/main" val="3503572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778</TotalTime>
  <Words>640</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Wingdings</vt:lpstr>
      <vt:lpstr>Depth</vt:lpstr>
      <vt:lpstr>Integrated Analytics with Azure Synapse</vt:lpstr>
      <vt:lpstr>Introduction:</vt:lpstr>
      <vt:lpstr>Problem Statement 1 </vt:lpstr>
      <vt:lpstr>Ingest data with a pipeline: </vt:lpstr>
      <vt:lpstr>Create a new connection:</vt:lpstr>
      <vt:lpstr>Pipeline creation and Deployment:</vt:lpstr>
      <vt:lpstr>Pipeline Run:</vt:lpstr>
      <vt:lpstr>Problem Statement 2</vt:lpstr>
      <vt:lpstr>Data analysis:</vt:lpstr>
      <vt:lpstr>Data analysis:</vt:lpstr>
      <vt:lpstr>Data analysis:</vt:lpstr>
      <vt:lpstr>Data Visualization:</vt:lpstr>
      <vt:lpstr>Problem Statement 3</vt:lpstr>
      <vt:lpstr>Analyze the data using the spark pool:</vt:lpstr>
      <vt:lpstr>Analyze the data using the spark pool:</vt:lpstr>
      <vt:lpstr>Analyze the data using the spark pool:</vt:lpstr>
      <vt:lpstr>Data Visualization: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Analytics with Azure Synapse</dc:title>
  <dc:creator>Microsoft account</dc:creator>
  <cp:lastModifiedBy>Microsoft account</cp:lastModifiedBy>
  <cp:revision>33</cp:revision>
  <dcterms:created xsi:type="dcterms:W3CDTF">2023-06-08T01:00:55Z</dcterms:created>
  <dcterms:modified xsi:type="dcterms:W3CDTF">2023-06-08T13:59:00Z</dcterms:modified>
</cp:coreProperties>
</file>