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342" r:id="rId2"/>
    <p:sldId id="343" r:id="rId3"/>
    <p:sldId id="258" r:id="rId4"/>
    <p:sldId id="257" r:id="rId5"/>
    <p:sldId id="305" r:id="rId6"/>
    <p:sldId id="306" r:id="rId7"/>
    <p:sldId id="303" r:id="rId8"/>
    <p:sldId id="304" r:id="rId9"/>
    <p:sldId id="260" r:id="rId10"/>
    <p:sldId id="261" r:id="rId11"/>
    <p:sldId id="263" r:id="rId12"/>
    <p:sldId id="309" r:id="rId13"/>
    <p:sldId id="310" r:id="rId14"/>
    <p:sldId id="338" r:id="rId15"/>
    <p:sldId id="307" r:id="rId16"/>
    <p:sldId id="308" r:id="rId17"/>
    <p:sldId id="311" r:id="rId18"/>
    <p:sldId id="339" r:id="rId19"/>
    <p:sldId id="340" r:id="rId20"/>
    <p:sldId id="341" r:id="rId21"/>
    <p:sldId id="313" r:id="rId22"/>
    <p:sldId id="314" r:id="rId23"/>
    <p:sldId id="315" r:id="rId24"/>
    <p:sldId id="316" r:id="rId25"/>
    <p:sldId id="321" r:id="rId26"/>
    <p:sldId id="322" r:id="rId27"/>
    <p:sldId id="320" r:id="rId28"/>
    <p:sldId id="323" r:id="rId29"/>
    <p:sldId id="325" r:id="rId30"/>
    <p:sldId id="337" r:id="rId31"/>
    <p:sldId id="330" r:id="rId32"/>
    <p:sldId id="331" r:id="rId33"/>
    <p:sldId id="269" r:id="rId34"/>
    <p:sldId id="270" r:id="rId35"/>
    <p:sldId id="332" r:id="rId36"/>
    <p:sldId id="333" r:id="rId37"/>
    <p:sldId id="334" r:id="rId38"/>
    <p:sldId id="335" r:id="rId39"/>
    <p:sldId id="336" r:id="rId40"/>
    <p:sldId id="300" r:id="rId41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82" y="5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49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F885E2D-F581-468D-8059-524A3FE11344}" type="datetimeFigureOut">
              <a:rPr lang="ko-KR" altLang="en-US" smtClean="0"/>
              <a:pPr/>
              <a:t>2024-08-26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415471A-B0F0-467E-8360-B25CD3D384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20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363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218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65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31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221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55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862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4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854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657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516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992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048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056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103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423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514997"/>
            <a:ext cx="6858000" cy="990600"/>
          </a:xfrm>
        </p:spPr>
        <p:txBody>
          <a:bodyPr anchor="t" anchorCtr="0">
            <a:normAutofit/>
          </a:bodyPr>
          <a:lstStyle>
            <a:lvl1pPr algn="r">
              <a:defRPr sz="40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3753247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n-ea"/>
                <a:ea typeface="+mn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80F9E46-FCC4-44FB-A2A4-218B04A986E0}" type="datetime1">
              <a:rPr lang="ko-KR" altLang="en-US" smtClean="0"/>
              <a:pPr/>
              <a:t>2024-08-26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2276872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3677047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2276872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3677047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4B57-2C99-4EBC-8994-BC8EE060F994}" type="datetime1">
              <a:rPr lang="ko-KR" altLang="en-US" smtClean="0"/>
              <a:pPr/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03F4-D72E-406A-A5B8-06D6188A68B1}" type="datetime1">
              <a:rPr lang="ko-KR" altLang="en-US" smtClean="0"/>
              <a:pPr/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6E1F-BAEE-4D7D-BF4C-773EFD428D06}" type="datetime1">
              <a:rPr lang="ko-KR" altLang="en-US" smtClean="0"/>
              <a:pPr/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744184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l"/>
              <a:defRPr sz="2200">
                <a:latin typeface="+mn-ea"/>
                <a:ea typeface="+mn-ea"/>
              </a:defRPr>
            </a:lvl1pPr>
            <a:lvl2pPr>
              <a:buFont typeface="Wingdings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buFont typeface="Arial" pitchFamily="34" charset="0"/>
              <a:buChar char="•"/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400"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FD9FCE3-EA89-46D4-A181-BBF5376FCE59}" type="datetime1">
              <a:rPr lang="ko-KR" altLang="en-US" smtClean="0"/>
              <a:pPr/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B08E-A649-46A7-B5BD-91E9F3ADE33F}" type="datetime1">
              <a:rPr lang="ko-KR" altLang="en-US" smtClean="0"/>
              <a:pPr/>
              <a:t>2024-08-26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D50B-0786-47CF-BD69-C6B6D14C0739}" type="datetime1">
              <a:rPr lang="ko-KR" altLang="en-US" smtClean="0"/>
              <a:pPr/>
              <a:t>2024-08-26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3D57-9813-4A84-8F66-C32C0ED6A2BB}" type="datetime1">
              <a:rPr lang="ko-KR" altLang="en-US" smtClean="0"/>
              <a:pPr/>
              <a:t>2024-08-26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27FD-720A-4ECD-8FAE-A35040C18DC5}" type="datetime1">
              <a:rPr lang="ko-KR" altLang="en-US" smtClean="0"/>
              <a:pPr/>
              <a:t>2024-08-26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485D-ADA6-4E69-A4AE-643A3B19DD11}" type="datetime1">
              <a:rPr lang="ko-KR" altLang="en-US" smtClean="0"/>
              <a:pPr/>
              <a:t>2024-08-26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3F11-403D-4A52-B8B2-46CA0C82EF7B}" type="datetime1">
              <a:rPr lang="ko-KR" altLang="en-US" smtClean="0"/>
              <a:pPr/>
              <a:t>2024-08-26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6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A43DB2-3001-4A87-AB00-59CE9CF7C703}" type="datetime1">
              <a:rPr lang="ko-KR" altLang="en-US" smtClean="0"/>
              <a:pPr/>
              <a:t>2024-08-26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rgbClr val="7030A0"/>
          </a:solidFill>
          <a:latin typeface="굴림체" pitchFamily="49" charset="-127"/>
          <a:ea typeface="굴림체" pitchFamily="49" charset="-127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" pitchFamily="2" charset="2"/>
        <a:buChar char="l"/>
        <a:defRPr kumimoji="0" sz="22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" pitchFamily="2" charset="2"/>
        <a:buChar char="§"/>
        <a:defRPr kumimoji="0" sz="2000" kern="1200">
          <a:solidFill>
            <a:schemeClr val="tx2"/>
          </a:solidFill>
          <a:latin typeface="굴림체" pitchFamily="49" charset="-127"/>
          <a:ea typeface="굴림체" pitchFamily="49" charset="-127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Arial" pitchFamily="34" charset="0"/>
        <a:buChar char="•"/>
        <a:defRPr kumimoji="0" sz="18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60E549-786D-D644-9179-41D60DD0F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" y="860203"/>
            <a:ext cx="9140299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60DFD1-E3FD-434A-A983-2A8EEF92F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6F606111-5419-ED4F-B246-01C4A02BC8CE}"/>
              </a:ext>
            </a:extLst>
          </p:cNvPr>
          <p:cNvSpPr txBox="1">
            <a:spLocks/>
          </p:cNvSpPr>
          <p:nvPr/>
        </p:nvSpPr>
        <p:spPr>
          <a:xfrm>
            <a:off x="933722" y="2435119"/>
            <a:ext cx="7207468" cy="566502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 algn="l">
              <a:lnSpc>
                <a:spcPct val="100000"/>
              </a:lnSpc>
              <a:spcBef>
                <a:spcPts val="98"/>
              </a:spcBef>
            </a:pPr>
            <a:r>
              <a:rPr lang="ko-KR" altLang="en-US" sz="3600" b="1" dirty="0">
                <a:solidFill>
                  <a:srgbClr val="3974F5"/>
                </a:solidFill>
                <a:latin typeface="+mn-ea"/>
                <a:ea typeface="+mn-ea"/>
              </a:rPr>
              <a:t>리눅스 시스템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7" name="object 22">
            <a:extLst>
              <a:ext uri="{FF2B5EF4-FFF2-40B4-BE49-F238E27FC236}">
                <a16:creationId xmlns:a16="http://schemas.microsoft.com/office/drawing/2014/main" id="{F8C23A97-129E-904E-9D7F-89DD6F5A25CF}"/>
              </a:ext>
            </a:extLst>
          </p:cNvPr>
          <p:cNvSpPr txBox="1"/>
          <p:nvPr/>
        </p:nvSpPr>
        <p:spPr>
          <a:xfrm>
            <a:off x="945480" y="1489657"/>
            <a:ext cx="3626521" cy="213039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  <a:tabLst>
                <a:tab pos="399574" algn="l"/>
                <a:tab pos="789623" algn="l"/>
                <a:tab pos="1180148" algn="l"/>
                <a:tab pos="1784985" algn="l"/>
                <a:tab pos="2175034" algn="l"/>
                <a:tab pos="2565559" algn="l"/>
                <a:tab pos="2955608" algn="l"/>
                <a:tab pos="3346133" algn="l"/>
                <a:tab pos="3736181" algn="l"/>
              </a:tabLst>
            </a:pPr>
            <a:r>
              <a:rPr lang="ko-KR" altLang="en-US" sz="1300" b="1" spc="670" dirty="0">
                <a:solidFill>
                  <a:srgbClr val="82ABF4"/>
                </a:solidFill>
                <a:latin typeface="+mn-ea"/>
                <a:cs typeface="Noto Sans CJK KR"/>
              </a:rPr>
              <a:t>빅데이터 혁신공유대학</a:t>
            </a:r>
            <a:endParaRPr sz="1300" spc="670" dirty="0">
              <a:latin typeface="+mn-ea"/>
              <a:cs typeface="Noto Sans CJK KR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059727D-1E8A-264D-A4CF-1F581712B44B}"/>
              </a:ext>
            </a:extLst>
          </p:cNvPr>
          <p:cNvCxnSpPr>
            <a:cxnSpLocks/>
          </p:cNvCxnSpPr>
          <p:nvPr/>
        </p:nvCxnSpPr>
        <p:spPr>
          <a:xfrm>
            <a:off x="945480" y="3230420"/>
            <a:ext cx="1431249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85ED36-B3E2-C549-BED0-774515B2433C}"/>
              </a:ext>
            </a:extLst>
          </p:cNvPr>
          <p:cNvSpPr txBox="1"/>
          <p:nvPr/>
        </p:nvSpPr>
        <p:spPr>
          <a:xfrm>
            <a:off x="864590" y="3443868"/>
            <a:ext cx="3707411" cy="649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80"/>
              </a:lnSpc>
            </a:pPr>
            <a:r>
              <a:rPr lang="ko-KR" altLang="en-US" sz="1400" dirty="0">
                <a:solidFill>
                  <a:srgbClr val="0E3C8E"/>
                </a:solidFill>
                <a:latin typeface="+mn-ea"/>
              </a:rPr>
              <a:t>숙명여자대학교 소프트웨어학부</a:t>
            </a:r>
            <a:endParaRPr lang="en-US" altLang="ko-KR" sz="1400" dirty="0">
              <a:solidFill>
                <a:srgbClr val="0E3C8E"/>
              </a:solidFill>
              <a:latin typeface="+mn-ea"/>
            </a:endParaRPr>
          </a:p>
          <a:p>
            <a:pPr>
              <a:lnSpc>
                <a:spcPts val="2280"/>
              </a:lnSpc>
            </a:pPr>
            <a:r>
              <a:rPr lang="ko-KR" altLang="en-US" sz="1400" dirty="0" err="1">
                <a:solidFill>
                  <a:srgbClr val="0E3C8E"/>
                </a:solidFill>
                <a:latin typeface="+mn-ea"/>
              </a:rPr>
              <a:t>창병모</a:t>
            </a:r>
            <a:r>
              <a:rPr lang="en-KR" sz="1400" dirty="0">
                <a:solidFill>
                  <a:srgbClr val="0E3C8E"/>
                </a:solidFill>
                <a:latin typeface="+mn-ea"/>
              </a:rPr>
              <a:t> </a:t>
            </a:r>
            <a:r>
              <a:rPr lang="ko-KR" altLang="en-US" sz="1400">
                <a:solidFill>
                  <a:srgbClr val="0E3C8E"/>
                </a:solidFill>
                <a:latin typeface="+mn-ea"/>
              </a:rPr>
              <a:t>교수</a:t>
            </a:r>
            <a:endParaRPr lang="en-KR" sz="1400" dirty="0">
              <a:solidFill>
                <a:srgbClr val="0E3C8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6954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일반</a:t>
            </a:r>
            <a:r>
              <a:rPr lang="en-US" altLang="ko-KR" dirty="0"/>
              <a:t> </a:t>
            </a:r>
            <a:r>
              <a:rPr lang="en-US" altLang="ko-KR" dirty="0" err="1"/>
              <a:t>파일</a:t>
            </a:r>
            <a:r>
              <a:rPr lang="en-US" altLang="ko-KR" dirty="0"/>
              <a:t>(ordinary file)</a:t>
            </a:r>
          </a:p>
          <a:p>
            <a:pPr lvl="1"/>
            <a:r>
              <a:rPr lang="en-US" altLang="ko-KR" dirty="0" err="1"/>
              <a:t>데이터를</a:t>
            </a:r>
            <a:r>
              <a:rPr lang="en-US" altLang="ko-KR" dirty="0"/>
              <a:t> </a:t>
            </a:r>
            <a:r>
              <a:rPr lang="en-US" altLang="ko-KR" dirty="0" err="1"/>
              <a:t>가지고</a:t>
            </a:r>
            <a:r>
              <a:rPr lang="en-US" altLang="ko-KR" dirty="0"/>
              <a:t> </a:t>
            </a:r>
            <a:r>
              <a:rPr lang="en-US" altLang="ko-KR" dirty="0" err="1"/>
              <a:t>있으면서</a:t>
            </a:r>
            <a:r>
              <a:rPr lang="en-US" altLang="ko-KR" dirty="0"/>
              <a:t> </a:t>
            </a:r>
            <a:r>
              <a:rPr lang="en-US" altLang="ko-KR" dirty="0" err="1"/>
              <a:t>디스크에</a:t>
            </a:r>
            <a:r>
              <a:rPr lang="en-US" altLang="ko-KR" dirty="0"/>
              <a:t> </a:t>
            </a:r>
            <a:r>
              <a:rPr lang="en-US" altLang="ko-KR" dirty="0" err="1"/>
              <a:t>저장된다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텍스트 파일</a:t>
            </a:r>
            <a:r>
              <a:rPr lang="en-US" altLang="ko-KR" dirty="0"/>
              <a:t>, </a:t>
            </a:r>
            <a:r>
              <a:rPr lang="ko-KR" altLang="en-US" dirty="0"/>
              <a:t>이진 파일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 err="1"/>
              <a:t>디렉터리</a:t>
            </a:r>
            <a:r>
              <a:rPr lang="en-US" altLang="ko-KR" dirty="0"/>
              <a:t>(directory) </a:t>
            </a:r>
            <a:r>
              <a:rPr lang="ko-KR" altLang="en-US" dirty="0"/>
              <a:t>또는 </a:t>
            </a:r>
            <a:r>
              <a:rPr lang="en-US" altLang="ko-KR" dirty="0" err="1"/>
              <a:t>폴더</a:t>
            </a:r>
            <a:r>
              <a:rPr lang="en-US" altLang="ko-KR" dirty="0"/>
              <a:t>(folder) </a:t>
            </a:r>
          </a:p>
          <a:p>
            <a:pPr lvl="1"/>
            <a:r>
              <a:rPr lang="ko-KR" altLang="en-US" dirty="0"/>
              <a:t>파일들을 계층적으로 </a:t>
            </a:r>
            <a:r>
              <a:rPr lang="ko-KR" altLang="en-US" dirty="0" err="1"/>
              <a:t>조직화하는</a:t>
            </a:r>
            <a:r>
              <a:rPr lang="ko-KR" altLang="en-US" dirty="0"/>
              <a:t> 데 사용되는 일종의 특수 파일</a:t>
            </a:r>
          </a:p>
          <a:p>
            <a:pPr lvl="1"/>
            <a:r>
              <a:rPr lang="ko-KR" altLang="en-US" dirty="0"/>
              <a:t>디렉터리 내에 파일이나 </a:t>
            </a:r>
            <a:r>
              <a:rPr lang="ko-KR" altLang="en-US" dirty="0" err="1"/>
              <a:t>서브디렉토리들이</a:t>
            </a:r>
            <a:r>
              <a:rPr lang="ko-KR" altLang="en-US" dirty="0"/>
              <a:t> 존재한다</a:t>
            </a:r>
            <a:r>
              <a:rPr lang="en-US" altLang="ko-KR" dirty="0"/>
              <a:t>. </a:t>
            </a:r>
          </a:p>
          <a:p>
            <a:pPr lvl="3"/>
            <a:endParaRPr lang="en-US" altLang="ko-KR" dirty="0"/>
          </a:p>
          <a:p>
            <a:r>
              <a:rPr lang="ko-KR" altLang="en-US" dirty="0"/>
              <a:t>장치</a:t>
            </a:r>
            <a:r>
              <a:rPr lang="en-US" altLang="ko-KR" dirty="0"/>
              <a:t> </a:t>
            </a:r>
            <a:r>
              <a:rPr lang="en-US" altLang="ko-KR" dirty="0" err="1"/>
              <a:t>파일</a:t>
            </a:r>
            <a:r>
              <a:rPr lang="en-US" altLang="ko-KR" dirty="0"/>
              <a:t>(device special file)</a:t>
            </a:r>
          </a:p>
          <a:p>
            <a:pPr lvl="1"/>
            <a:r>
              <a:rPr lang="en-US" altLang="ko-KR" dirty="0" err="1"/>
              <a:t>물리적인</a:t>
            </a:r>
            <a:r>
              <a:rPr lang="en-US" altLang="ko-KR" dirty="0"/>
              <a:t> </a:t>
            </a:r>
            <a:r>
              <a:rPr lang="en-US" altLang="ko-KR" dirty="0" err="1"/>
              <a:t>장치에</a:t>
            </a:r>
            <a:r>
              <a:rPr lang="en-US" altLang="ko-KR" dirty="0"/>
              <a:t> </a:t>
            </a:r>
            <a:r>
              <a:rPr lang="en-US" altLang="ko-KR" dirty="0" err="1"/>
              <a:t>대한</a:t>
            </a:r>
            <a:r>
              <a:rPr lang="en-US" altLang="ko-KR" dirty="0"/>
              <a:t> </a:t>
            </a:r>
            <a:r>
              <a:rPr lang="en-US" altLang="ko-KR" dirty="0" err="1"/>
              <a:t>내부적인</a:t>
            </a:r>
            <a:r>
              <a:rPr lang="en-US" altLang="ko-KR" dirty="0"/>
              <a:t> </a:t>
            </a:r>
            <a:r>
              <a:rPr lang="en-US" altLang="ko-KR" dirty="0" err="1"/>
              <a:t>표현</a:t>
            </a:r>
            <a:endParaRPr lang="en-US" altLang="ko-KR" dirty="0"/>
          </a:p>
          <a:p>
            <a:pPr lvl="1"/>
            <a:r>
              <a:rPr lang="en-US" altLang="ko-KR" dirty="0" err="1"/>
              <a:t>키보드</a:t>
            </a:r>
            <a:r>
              <a:rPr lang="en-US" altLang="ko-KR" dirty="0"/>
              <a:t>(stdin), </a:t>
            </a:r>
            <a:r>
              <a:rPr lang="en-US" altLang="ko-KR" dirty="0" err="1"/>
              <a:t>모니터</a:t>
            </a:r>
            <a:r>
              <a:rPr lang="en-US" altLang="ko-KR" dirty="0"/>
              <a:t>(</a:t>
            </a:r>
            <a:r>
              <a:rPr lang="en-US" altLang="ko-KR" dirty="0" err="1"/>
              <a:t>stdout</a:t>
            </a:r>
            <a:r>
              <a:rPr lang="en-US" altLang="ko-KR" dirty="0"/>
              <a:t>), </a:t>
            </a:r>
            <a:r>
              <a:rPr lang="en-US" altLang="ko-KR" dirty="0" err="1"/>
              <a:t>프린터</a:t>
            </a:r>
            <a:r>
              <a:rPr lang="en-US" altLang="ko-KR" dirty="0"/>
              <a:t> </a:t>
            </a:r>
            <a:r>
              <a:rPr lang="en-US" altLang="ko-KR" dirty="0" err="1"/>
              <a:t>등도</a:t>
            </a:r>
            <a:r>
              <a:rPr lang="en-US" altLang="ko-KR" dirty="0"/>
              <a:t> </a:t>
            </a:r>
            <a:r>
              <a:rPr lang="en-US" altLang="ko-KR" dirty="0" err="1"/>
              <a:t>파일처럼</a:t>
            </a:r>
            <a:r>
              <a:rPr lang="en-US" altLang="ko-KR" dirty="0"/>
              <a:t> </a:t>
            </a:r>
            <a:r>
              <a:rPr lang="en-US" altLang="ko-KR" dirty="0" err="1"/>
              <a:t>사용</a:t>
            </a:r>
            <a:endParaRPr lang="en-US" altLang="ko-KR" dirty="0"/>
          </a:p>
          <a:p>
            <a:pPr lvl="3"/>
            <a:endParaRPr lang="en-US" altLang="ko-KR" dirty="0"/>
          </a:p>
          <a:p>
            <a:pPr lvl="0" fontAlgn="base"/>
            <a:r>
              <a:rPr lang="ko-KR" altLang="en-US" dirty="0" err="1"/>
              <a:t>심볼릭</a:t>
            </a:r>
            <a:r>
              <a:rPr lang="ko-KR" altLang="en-US" dirty="0"/>
              <a:t> 링크 파일</a:t>
            </a:r>
          </a:p>
          <a:p>
            <a:pPr lvl="1" fontAlgn="base"/>
            <a:r>
              <a:rPr lang="ko-KR" altLang="en-US" dirty="0"/>
              <a:t>어떤 파일을 가리키는 또 하나의 경로명을 저장하는 파일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디렉터리 계층구조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리눅스의 디렉터리는 루트로부터 시작하여 트리 형태의 계층구조를 이룬다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02602640" descr="EMB000015fc5c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132856"/>
            <a:ext cx="7848872" cy="4392784"/>
          </a:xfrm>
          <a:prstGeom prst="rect">
            <a:avLst/>
          </a:prstGeom>
          <a:noFill/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홈 디렉터리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홈 디렉터리</a:t>
            </a:r>
            <a:r>
              <a:rPr lang="en-US" altLang="ko-KR" dirty="0"/>
              <a:t>(home directory) </a:t>
            </a:r>
          </a:p>
          <a:p>
            <a:pPr lvl="1"/>
            <a:r>
              <a:rPr lang="ko-KR" altLang="en-US" sz="2200" dirty="0"/>
              <a:t>각 사용자마다 별도의 홈 디렉터리가 있음</a:t>
            </a:r>
            <a:endParaRPr lang="en-US" altLang="ko-KR" sz="2200" dirty="0"/>
          </a:p>
          <a:p>
            <a:pPr lvl="1"/>
            <a:r>
              <a:rPr lang="ko-KR" altLang="en-US" sz="2200" dirty="0"/>
              <a:t>사용자가 로그인하면  홈 디렉터리에서 작업을 시작함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553" name="_x71572448" descr="EMB000015fc5c3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068960"/>
            <a:ext cx="6156228" cy="2880320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7164288" y="2996952"/>
            <a:ext cx="19797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n-ea"/>
              </a:rPr>
              <a:t>~  : </a:t>
            </a:r>
            <a:r>
              <a:rPr lang="ko-KR" altLang="en-US" sz="1600" dirty="0">
                <a:latin typeface="+mn-ea"/>
              </a:rPr>
              <a:t>홈 디렉터리 </a:t>
            </a:r>
          </a:p>
          <a:p>
            <a:r>
              <a:rPr lang="en-US" altLang="ko-KR" sz="1600" dirty="0">
                <a:latin typeface="+mn-ea"/>
              </a:rPr>
              <a:t>.  : </a:t>
            </a:r>
            <a:r>
              <a:rPr lang="ko-KR" altLang="en-US" sz="1600" dirty="0">
                <a:latin typeface="+mn-ea"/>
              </a:rPr>
              <a:t>현재 디렉터리</a:t>
            </a:r>
          </a:p>
          <a:p>
            <a:r>
              <a:rPr lang="en-US" altLang="ko-KR" sz="1600" dirty="0">
                <a:latin typeface="+mn-ea"/>
              </a:rPr>
              <a:t>.. : </a:t>
            </a:r>
            <a:r>
              <a:rPr lang="ko-KR" altLang="en-US" sz="1600" dirty="0">
                <a:latin typeface="+mn-ea"/>
              </a:rPr>
              <a:t>부모 디렉터리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63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경로명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파일이나 디렉터리에 대한 정확한 이름</a:t>
            </a:r>
            <a:endParaRPr lang="en-US" altLang="ko-KR" sz="2000" dirty="0"/>
          </a:p>
          <a:p>
            <a:r>
              <a:rPr lang="ko-KR" altLang="en-US" sz="2000" dirty="0"/>
              <a:t>절대 경로명</a:t>
            </a:r>
            <a:r>
              <a:rPr lang="en-US" altLang="ko-KR" sz="2000" dirty="0"/>
              <a:t>(absolute pathname)</a:t>
            </a:r>
          </a:p>
          <a:p>
            <a:pPr lvl="1"/>
            <a:r>
              <a:rPr lang="ko-KR" altLang="en-US" sz="1800" dirty="0"/>
              <a:t>루트 디렉터리로부터 시작하여 경로 이름을 정확하게 적는 것</a:t>
            </a:r>
            <a:endParaRPr lang="en-US" altLang="ko-KR" sz="1800" dirty="0"/>
          </a:p>
          <a:p>
            <a:r>
              <a:rPr lang="ko-KR" altLang="en-US" sz="2000" dirty="0"/>
              <a:t>상대 경로명</a:t>
            </a:r>
            <a:r>
              <a:rPr lang="en-US" altLang="ko-KR" sz="2000" dirty="0"/>
              <a:t>(relative path name)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1"/>
            <a:r>
              <a:rPr lang="ko-KR" altLang="en-US" sz="1800" dirty="0"/>
              <a:t>현재 작업 디렉터리부터 시작해서 경로 이름을 적는 것</a:t>
            </a:r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553" name="_x71572448" descr="EMB000015fc5c3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501008"/>
            <a:ext cx="6156228" cy="2880320"/>
          </a:xfrm>
          <a:prstGeom prst="rect">
            <a:avLst/>
          </a:prstGeom>
          <a:noFill/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2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8DC39-CF4A-4539-8772-638AA242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명령어의 경로 확인</a:t>
            </a:r>
            <a:r>
              <a:rPr lang="en-US" altLang="ko-KR" b="1" dirty="0"/>
              <a:t>: which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9166E4-5F5A-469E-BF50-747F8C6F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D75B85-CD44-41F3-AB83-31E2BBB4137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which ls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/bin/ls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which </a:t>
            </a:r>
            <a:r>
              <a:rPr lang="en-US" altLang="ko-KR" dirty="0" err="1">
                <a:latin typeface="Lucida Sans Typewriter" panose="020B0509030504030204" pitchFamily="49" charset="0"/>
              </a:rPr>
              <a:t>pwd</a:t>
            </a:r>
            <a:endParaRPr lang="en-US" altLang="ko-KR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/bin/</a:t>
            </a:r>
            <a:r>
              <a:rPr lang="en-US" altLang="ko-KR" dirty="0" err="1">
                <a:latin typeface="Lucida Sans Typewriter" panose="020B0509030504030204" pitchFamily="49" charset="0"/>
              </a:rPr>
              <a:t>pwd</a:t>
            </a:r>
            <a:endParaRPr lang="en-US" altLang="ko-KR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which </a:t>
            </a:r>
            <a:r>
              <a:rPr lang="en-US" altLang="ko-KR" dirty="0" err="1">
                <a:latin typeface="Lucida Sans Typewriter" panose="020B0509030504030204" pitchFamily="49" charset="0"/>
              </a:rPr>
              <a:t>passwd</a:t>
            </a:r>
            <a:endParaRPr lang="en-US" altLang="ko-KR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/bin/</a:t>
            </a:r>
            <a:r>
              <a:rPr lang="en-US" altLang="ko-KR" dirty="0" err="1">
                <a:latin typeface="Lucida Sans Typewriter" panose="020B0509030504030204" pitchFamily="49" charset="0"/>
              </a:rPr>
              <a:t>passwd</a:t>
            </a:r>
            <a:endParaRPr lang="en-US" altLang="ko-KR" dirty="0"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CB7D5A8-FA72-4021-8C1F-54DAF7956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89626"/>
              </p:ext>
            </p:extLst>
          </p:nvPr>
        </p:nvGraphicFramePr>
        <p:xfrm>
          <a:off x="899592" y="2060848"/>
          <a:ext cx="6192688" cy="816102"/>
        </p:xfrm>
        <a:graphic>
          <a:graphicData uri="http://schemas.openxmlformats.org/drawingml/2006/table">
            <a:tbl>
              <a:tblPr/>
              <a:tblGrid>
                <a:gridCol w="6192688">
                  <a:extLst>
                    <a:ext uri="{9D8B030D-6E8A-4147-A177-3AD203B41FA5}">
                      <a16:colId xmlns:a16="http://schemas.microsoft.com/office/drawing/2014/main" val="1755693863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which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명령어</a:t>
                      </a: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명령어의 절대경로를 보여준다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142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261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b="1" dirty="0"/>
              <a:t>3.3 </a:t>
            </a:r>
            <a:r>
              <a:rPr lang="ko-KR" altLang="en-US" b="1" dirty="0"/>
              <a:t>디렉터리 명령어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43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C530D-A11D-4D00-B2E9-8328B4BF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현재 작업 디렉터리 출력</a:t>
            </a:r>
            <a:r>
              <a:rPr lang="en-US" altLang="ko-KR" b="1" dirty="0"/>
              <a:t>: </a:t>
            </a:r>
            <a:r>
              <a:rPr lang="en-US" altLang="ko-KR" b="1" dirty="0" err="1"/>
              <a:t>pwd</a:t>
            </a:r>
            <a:r>
              <a:rPr lang="en-US" altLang="ko-KR" sz="1400" b="1" dirty="0"/>
              <a:t>(print working directory)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220F74-7E7F-416C-A6AC-FB1220E3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DB9CF0-303B-4DAA-90C3-70D3994C31E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작업 디렉터리</a:t>
            </a:r>
            <a:r>
              <a:rPr lang="en-US" altLang="ko-KR" dirty="0"/>
              <a:t>(current working directory) </a:t>
            </a:r>
          </a:p>
          <a:p>
            <a:pPr lvl="1"/>
            <a:r>
              <a:rPr lang="ko-KR" altLang="en-US" sz="1900" dirty="0"/>
              <a:t>현재 작업 중인 디렉터리</a:t>
            </a:r>
            <a:endParaRPr lang="en-US" altLang="ko-KR" sz="1900" dirty="0"/>
          </a:p>
          <a:p>
            <a:pPr lvl="1"/>
            <a:r>
              <a:rPr lang="ko-KR" altLang="en-US" sz="1900" dirty="0"/>
              <a:t>로그인 하면 홈 디렉터리에서부터 작업이 시작된다</a:t>
            </a:r>
            <a:r>
              <a:rPr lang="en-US" altLang="ko-KR" sz="1900" dirty="0"/>
              <a:t>. </a:t>
            </a:r>
          </a:p>
          <a:p>
            <a:pPr lvl="4"/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en-US" altLang="ko-KR" dirty="0" err="1">
                <a:latin typeface="Lucida Sans Typewriter" panose="020B0509030504030204" pitchFamily="49" charset="0"/>
              </a:rPr>
              <a:t>pwd</a:t>
            </a:r>
            <a:endParaRPr lang="en-US" altLang="ko-KR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/home/</a:t>
            </a:r>
            <a:r>
              <a:rPr lang="en-US" altLang="ko-KR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dirty="0">
                <a:latin typeface="Lucida Sans Typewriter" panose="020B0509030504030204" pitchFamily="49" charset="0"/>
              </a:rPr>
              <a:t>/</a:t>
            </a:r>
            <a:r>
              <a:rPr lang="ko-KR" altLang="en-US" dirty="0">
                <a:latin typeface="Lucida Sans Typewriter" panose="020B0509030504030204" pitchFamily="49" charset="0"/>
              </a:rPr>
              <a:t>바탕화면</a:t>
            </a:r>
            <a:endParaRPr lang="en-US" altLang="ko-KR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cd ~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en-US" altLang="ko-KR" dirty="0" err="1">
                <a:latin typeface="Lucida Sans Typewriter" panose="020B0509030504030204" pitchFamily="49" charset="0"/>
              </a:rPr>
              <a:t>pwd</a:t>
            </a:r>
            <a:endParaRPr lang="en-US" altLang="ko-KR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/home/chang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F00335E-C4AC-4BF8-8E6C-F113AC6C2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834391"/>
              </p:ext>
            </p:extLst>
          </p:nvPr>
        </p:nvGraphicFramePr>
        <p:xfrm>
          <a:off x="899592" y="1872435"/>
          <a:ext cx="5276342" cy="816102"/>
        </p:xfrm>
        <a:graphic>
          <a:graphicData uri="http://schemas.openxmlformats.org/drawingml/2006/table">
            <a:tbl>
              <a:tblPr/>
              <a:tblGrid>
                <a:gridCol w="5276342">
                  <a:extLst>
                    <a:ext uri="{9D8B030D-6E8A-4147-A177-3AD203B41FA5}">
                      <a16:colId xmlns:a16="http://schemas.microsoft.com/office/drawing/2014/main" val="531422521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pwd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작업 디렉터리의 절대 경로명을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3333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047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D01B3-2789-47F5-B155-C35CFCED1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디렉터리 이동</a:t>
            </a:r>
            <a:r>
              <a:rPr lang="en-US" altLang="ko-KR" b="1" dirty="0"/>
              <a:t>: cd(change directory)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A71D5B8-39C1-4B6B-94E0-2E995939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454CB6-30CC-4C82-A834-1A2CB08E31E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cd 		</a:t>
            </a:r>
          </a:p>
          <a:p>
            <a:pPr marL="274320" lvl="1" indent="0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cd ~	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cd </a:t>
            </a:r>
            <a:r>
              <a:rPr lang="ko-KR" altLang="en-US" dirty="0">
                <a:latin typeface="Lucida Sans Typewriter" panose="020B0509030504030204" pitchFamily="49" charset="0"/>
              </a:rPr>
              <a:t>바탕화면</a:t>
            </a:r>
            <a:endParaRPr lang="en-US" altLang="ko-KR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en-US" altLang="ko-KR" dirty="0" err="1">
                <a:latin typeface="Lucida Sans Typewriter" panose="020B0509030504030204" pitchFamily="49" charset="0"/>
              </a:rPr>
              <a:t>pwd</a:t>
            </a:r>
            <a:endParaRPr lang="en-US" altLang="ko-KR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/home/</a:t>
            </a:r>
            <a:r>
              <a:rPr lang="en-US" altLang="ko-KR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dirty="0">
                <a:latin typeface="Lucida Sans Typewriter" panose="020B0509030504030204" pitchFamily="49" charset="0"/>
              </a:rPr>
              <a:t>/</a:t>
            </a:r>
            <a:r>
              <a:rPr lang="ko-KR" altLang="en-US" dirty="0">
                <a:latin typeface="Lucida Sans Typewriter" panose="020B0509030504030204" pitchFamily="49" charset="0"/>
              </a:rPr>
              <a:t>바탕화면</a:t>
            </a:r>
            <a:endParaRPr lang="en-US" altLang="ko-KR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cd ..	</a:t>
            </a:r>
            <a:r>
              <a:rPr lang="en-US" altLang="ko-KR" dirty="0"/>
              <a:t>// </a:t>
            </a:r>
            <a:r>
              <a:rPr lang="ko-KR" altLang="en-US" dirty="0"/>
              <a:t>부모 디렉터리로 이동</a:t>
            </a:r>
          </a:p>
          <a:p>
            <a:pPr marL="274320" lvl="1" indent="0" fontAlgn="base">
              <a:buNone/>
            </a:pPr>
            <a:endParaRPr lang="en-US" altLang="ko-KR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069F93-BFEB-4AF6-8A4B-8DF581209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688442"/>
              </p:ext>
            </p:extLst>
          </p:nvPr>
        </p:nvGraphicFramePr>
        <p:xfrm>
          <a:off x="899592" y="1988840"/>
          <a:ext cx="7416824" cy="1206246"/>
        </p:xfrm>
        <a:graphic>
          <a:graphicData uri="http://schemas.openxmlformats.org/drawingml/2006/table">
            <a:tbl>
              <a:tblPr/>
              <a:tblGrid>
                <a:gridCol w="7416824">
                  <a:extLst>
                    <a:ext uri="{9D8B030D-6E8A-4147-A177-3AD203B41FA5}">
                      <a16:colId xmlns:a16="http://schemas.microsoft.com/office/drawing/2014/main" val="1050469607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cd [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디렉터리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작업 디렉터리를 지정된 디렉터리로 이동한다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디렉터리를 지정하지 않으면 홈 디렉터리로 이동한다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020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838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03FD9-2630-48F5-904F-E1A414A3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디렉터리 생성</a:t>
            </a:r>
            <a:r>
              <a:rPr lang="en-US" altLang="ko-KR" b="1" dirty="0"/>
              <a:t>: </a:t>
            </a:r>
            <a:r>
              <a:rPr lang="en-US" altLang="ko-KR" b="1" dirty="0" err="1"/>
              <a:t>mkdir</a:t>
            </a:r>
            <a:r>
              <a:rPr lang="en-US" altLang="ko-KR" b="1" dirty="0"/>
              <a:t>(make directory)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E908A41-D07C-41BF-B7B9-1C7442CA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D28CFE-8DAB-4AFA-A441-10850D94DA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594360" lvl="2" indent="0">
              <a:buNone/>
            </a:pPr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cd ~ 	// </a:t>
            </a:r>
            <a:r>
              <a:rPr lang="ko-KR" altLang="en-US" dirty="0">
                <a:latin typeface="Lucida Sans Typewriter" panose="020B0509030504030204" pitchFamily="49" charset="0"/>
              </a:rPr>
              <a:t>홈 디렉터리로 이동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en-US" altLang="ko-KR" dirty="0" err="1">
                <a:latin typeface="Lucida Sans Typewriter" panose="020B0509030504030204" pitchFamily="49" charset="0"/>
              </a:rPr>
              <a:t>mkdir</a:t>
            </a:r>
            <a:r>
              <a:rPr lang="en-US" altLang="ko-KR" dirty="0">
                <a:latin typeface="Lucida Sans Typewriter" panose="020B0509030504030204" pitchFamily="49" charset="0"/>
              </a:rPr>
              <a:t> test 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en-US" altLang="ko-KR" dirty="0" err="1">
                <a:latin typeface="Lucida Sans Typewriter" panose="020B0509030504030204" pitchFamily="49" charset="0"/>
              </a:rPr>
              <a:t>mkdir</a:t>
            </a:r>
            <a:r>
              <a:rPr lang="en-US" altLang="ko-KR" dirty="0">
                <a:latin typeface="Lucida Sans Typewriter" panose="020B0509030504030204" pitchFamily="49" charset="0"/>
              </a:rPr>
              <a:t> test temp 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ls -l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 err="1">
                <a:latin typeface="Lucida Sans Typewriter" panose="020B0509030504030204" pitchFamily="49" charset="0"/>
              </a:rPr>
              <a:t>drwxrwxr</a:t>
            </a:r>
            <a:r>
              <a:rPr lang="en-US" altLang="ko-KR" dirty="0">
                <a:latin typeface="Lucida Sans Typewriter" panose="020B0509030504030204" pitchFamily="49" charset="0"/>
              </a:rPr>
              <a:t>-x. 2 chang </a:t>
            </a:r>
            <a:r>
              <a:rPr lang="en-US" altLang="ko-KR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dirty="0">
                <a:latin typeface="Lucida Sans Typewriter" panose="020B0509030504030204" pitchFamily="49" charset="0"/>
              </a:rPr>
              <a:t> 6 5</a:t>
            </a:r>
            <a:r>
              <a:rPr lang="ko-KR" altLang="en-US" dirty="0">
                <a:latin typeface="Lucida Sans Typewriter" panose="020B0509030504030204" pitchFamily="49" charset="0"/>
              </a:rPr>
              <a:t>월 </a:t>
            </a:r>
            <a:r>
              <a:rPr lang="en-US" altLang="ko-KR" dirty="0">
                <a:latin typeface="Lucida Sans Typewriter" panose="020B0509030504030204" pitchFamily="49" charset="0"/>
              </a:rPr>
              <a:t>12 10:12 temp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 err="1">
                <a:latin typeface="Lucida Sans Typewriter" panose="020B0509030504030204" pitchFamily="49" charset="0"/>
              </a:rPr>
              <a:t>drwxrwxr</a:t>
            </a:r>
            <a:r>
              <a:rPr lang="en-US" altLang="ko-KR" dirty="0">
                <a:latin typeface="Lucida Sans Typewriter" panose="020B0509030504030204" pitchFamily="49" charset="0"/>
              </a:rPr>
              <a:t>-x. 2 chang </a:t>
            </a:r>
            <a:r>
              <a:rPr lang="en-US" altLang="ko-KR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dirty="0">
                <a:latin typeface="Lucida Sans Typewriter" panose="020B0509030504030204" pitchFamily="49" charset="0"/>
              </a:rPr>
              <a:t> 6 5</a:t>
            </a:r>
            <a:r>
              <a:rPr lang="ko-KR" altLang="en-US" dirty="0">
                <a:latin typeface="Lucida Sans Typewriter" panose="020B0509030504030204" pitchFamily="49" charset="0"/>
              </a:rPr>
              <a:t>월 </a:t>
            </a:r>
            <a:r>
              <a:rPr lang="en-US" altLang="ko-KR" dirty="0">
                <a:latin typeface="Lucida Sans Typewriter" panose="020B0509030504030204" pitchFamily="49" charset="0"/>
              </a:rPr>
              <a:t>12 10:12 test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02A008A-3475-4915-BBB9-257B27181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916012"/>
              </p:ext>
            </p:extLst>
          </p:nvPr>
        </p:nvGraphicFramePr>
        <p:xfrm>
          <a:off x="899592" y="2060848"/>
          <a:ext cx="6336704" cy="816102"/>
        </p:xfrm>
        <a:graphic>
          <a:graphicData uri="http://schemas.openxmlformats.org/drawingml/2006/table">
            <a:tbl>
              <a:tblPr/>
              <a:tblGrid>
                <a:gridCol w="6336704">
                  <a:extLst>
                    <a:ext uri="{9D8B030D-6E8A-4147-A177-3AD203B41FA5}">
                      <a16:colId xmlns:a16="http://schemas.microsoft.com/office/drawing/2014/main" val="708750843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mkdir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[-p]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디렉터리</a:t>
                      </a:r>
                      <a:r>
                        <a:rPr lang="en-US" altLang="ko-KR" sz="1600" kern="0" spc="0" baseline="3000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+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디렉터리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새로 만든다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773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270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03FD9-2630-48F5-904F-E1A414A3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디렉터리 생성</a:t>
            </a:r>
            <a:r>
              <a:rPr lang="en-US" altLang="ko-KR" b="1" dirty="0"/>
              <a:t>: </a:t>
            </a:r>
            <a:r>
              <a:rPr lang="en-US" altLang="ko-KR" b="1" dirty="0" err="1"/>
              <a:t>mkdir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E908A41-D07C-41BF-B7B9-1C7442CA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D28CFE-8DAB-4AFA-A441-10850D94DA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ko-KR" altLang="en-US" dirty="0"/>
              <a:t>중간 디렉터리 자동 생성 옵션 </a:t>
            </a:r>
            <a:r>
              <a:rPr lang="en-US" altLang="ko-KR" dirty="0"/>
              <a:t>-p</a:t>
            </a:r>
            <a:endParaRPr lang="ko-KR" altLang="en-US" dirty="0"/>
          </a:p>
          <a:p>
            <a:pPr lvl="1" fontAlgn="base"/>
            <a:r>
              <a:rPr lang="ko-KR" altLang="en-US" dirty="0"/>
              <a:t>필요한 경우에 중간 디렉터리를 자동으로 만들어 준다</a:t>
            </a:r>
            <a:r>
              <a:rPr lang="en-US" altLang="ko-KR" dirty="0"/>
              <a:t>. </a:t>
            </a:r>
          </a:p>
          <a:p>
            <a:pPr lvl="1" fontAlgn="base"/>
            <a:endParaRPr lang="en-US" altLang="ko-KR" dirty="0"/>
          </a:p>
          <a:p>
            <a:pPr fontAlgn="base"/>
            <a:r>
              <a:rPr lang="ko-KR" altLang="en-US" dirty="0"/>
              <a:t>예</a:t>
            </a:r>
            <a:r>
              <a:rPr lang="en-US" altLang="ko-KR" dirty="0"/>
              <a:t> : ~/</a:t>
            </a:r>
            <a:r>
              <a:rPr lang="en-US" altLang="ko-KR" dirty="0" err="1"/>
              <a:t>dest</a:t>
            </a:r>
            <a:r>
              <a:rPr lang="en-US" altLang="ko-KR" dirty="0"/>
              <a:t> </a:t>
            </a:r>
            <a:r>
              <a:rPr lang="ko-KR" altLang="en-US" dirty="0"/>
              <a:t>디렉터리가 없는</a:t>
            </a:r>
            <a:r>
              <a:rPr lang="en-US" altLang="ko-KR" dirty="0"/>
              <a:t> </a:t>
            </a:r>
            <a:r>
              <a:rPr lang="ko-KR" altLang="en-US" dirty="0"/>
              <a:t>경우</a:t>
            </a:r>
            <a:endParaRPr lang="en-US" altLang="ko-KR" dirty="0"/>
          </a:p>
          <a:p>
            <a:pPr lvl="4" fontAlgn="base"/>
            <a:endParaRPr lang="ko-KR" altLang="en-US" dirty="0"/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en-US" altLang="ko-KR" dirty="0" err="1">
                <a:latin typeface="Lucida Sans Typewriter" panose="020B0509030504030204" pitchFamily="49" charset="0"/>
              </a:rPr>
              <a:t>mkdir</a:t>
            </a:r>
            <a:r>
              <a:rPr lang="en-US" altLang="ko-KR" dirty="0">
                <a:latin typeface="Lucida Sans Typewriter" panose="020B0509030504030204" pitchFamily="49" charset="0"/>
              </a:rPr>
              <a:t> ~/</a:t>
            </a:r>
            <a:r>
              <a:rPr lang="en-US" altLang="ko-KR" dirty="0" err="1">
                <a:latin typeface="Lucida Sans Typewriter" panose="020B0509030504030204" pitchFamily="49" charset="0"/>
              </a:rPr>
              <a:t>dest</a:t>
            </a:r>
            <a:r>
              <a:rPr lang="en-US" altLang="ko-KR" dirty="0">
                <a:latin typeface="Lucida Sans Typewriter" panose="020B0509030504030204" pitchFamily="49" charset="0"/>
              </a:rPr>
              <a:t>/dir1 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 err="1">
                <a:latin typeface="Lucida Sans Typewriter" panose="020B0509030504030204" pitchFamily="49" charset="0"/>
              </a:rPr>
              <a:t>mkdir</a:t>
            </a:r>
            <a:r>
              <a:rPr lang="en-US" altLang="ko-KR" dirty="0">
                <a:latin typeface="Lucida Sans Typewriter" panose="020B0509030504030204" pitchFamily="49" charset="0"/>
              </a:rPr>
              <a:t>: '/home/chang/</a:t>
            </a:r>
            <a:r>
              <a:rPr lang="en-US" altLang="ko-KR" dirty="0" err="1">
                <a:latin typeface="Lucida Sans Typewriter" panose="020B0509030504030204" pitchFamily="49" charset="0"/>
              </a:rPr>
              <a:t>dest</a:t>
            </a:r>
            <a:r>
              <a:rPr lang="en-US" altLang="ko-KR" dirty="0">
                <a:latin typeface="Lucida Sans Typewriter" panose="020B0509030504030204" pitchFamily="49" charset="0"/>
              </a:rPr>
              <a:t>/dir1'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디렉터리를 만들 수 없습니다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그런 파일이나 디렉터리가 없습니다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en-US" altLang="ko-KR" dirty="0" err="1">
                <a:latin typeface="Lucida Sans Typewriter" panose="020B0509030504030204" pitchFamily="49" charset="0"/>
              </a:rPr>
              <a:t>mkdir</a:t>
            </a:r>
            <a:r>
              <a:rPr lang="en-US" altLang="ko-KR" dirty="0">
                <a:latin typeface="Lucida Sans Typewriter" panose="020B0509030504030204" pitchFamily="49" charset="0"/>
              </a:rPr>
              <a:t> –p ~/</a:t>
            </a:r>
            <a:r>
              <a:rPr lang="en-US" altLang="ko-KR" dirty="0" err="1">
                <a:latin typeface="Lucida Sans Typewriter" panose="020B0509030504030204" pitchFamily="49" charset="0"/>
              </a:rPr>
              <a:t>dest</a:t>
            </a:r>
            <a:r>
              <a:rPr lang="en-US" altLang="ko-KR" dirty="0">
                <a:latin typeface="Lucida Sans Typewriter" panose="020B0509030504030204" pitchFamily="49" charset="0"/>
              </a:rPr>
              <a:t>/dir1 </a:t>
            </a:r>
            <a:endParaRPr lang="ko-KR" altLang="en-US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66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37D73F-D7CE-9F4C-B078-EE0A4A8B1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F00923-84CC-5D49-B587-C4D7A60F4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97778A-3208-1F4E-A19E-52EDAC4DCD3D}"/>
              </a:ext>
            </a:extLst>
          </p:cNvPr>
          <p:cNvSpPr txBox="1"/>
          <p:nvPr/>
        </p:nvSpPr>
        <p:spPr>
          <a:xfrm>
            <a:off x="1374147" y="2523906"/>
            <a:ext cx="4725787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</a:rPr>
              <a:t>기본 명령어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</a:rPr>
              <a:t>파일과 디렉터리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</a:rPr>
              <a:t>디렉터리 명령어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</a:rPr>
              <a:t>디렉터리 리스트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</a:rPr>
              <a:t>파일 내용 출력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667D8D0-ADCD-2645-8A20-8865C02D4466}"/>
              </a:ext>
            </a:extLst>
          </p:cNvPr>
          <p:cNvSpPr txBox="1">
            <a:spLocks/>
          </p:cNvSpPr>
          <p:nvPr/>
        </p:nvSpPr>
        <p:spPr>
          <a:xfrm>
            <a:off x="927097" y="1698454"/>
            <a:ext cx="5172837" cy="443391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 algn="l">
              <a:lnSpc>
                <a:spcPct val="100000"/>
              </a:lnSpc>
              <a:spcBef>
                <a:spcPts val="98"/>
              </a:spcBef>
            </a:pPr>
            <a:r>
              <a:rPr lang="en-US" altLang="ko-KR" sz="2800" b="1" spc="200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ko-KR" altLang="en-US" sz="2800" b="1" spc="200" dirty="0">
                <a:solidFill>
                  <a:srgbClr val="333333"/>
                </a:solidFill>
                <a:latin typeface="+mn-ea"/>
                <a:ea typeface="+mn-ea"/>
              </a:rPr>
              <a:t>장 기본 명령어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4C60CF-875C-6348-82A7-7D9FA26377FA}"/>
              </a:ext>
            </a:extLst>
          </p:cNvPr>
          <p:cNvCxnSpPr>
            <a:cxnSpLocks/>
          </p:cNvCxnSpPr>
          <p:nvPr/>
        </p:nvCxnSpPr>
        <p:spPr>
          <a:xfrm>
            <a:off x="945480" y="2369029"/>
            <a:ext cx="730921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8B7ECA-0120-C64B-BC47-DCA56287185F}"/>
              </a:ext>
            </a:extLst>
          </p:cNvPr>
          <p:cNvSpPr txBox="1"/>
          <p:nvPr/>
        </p:nvSpPr>
        <p:spPr>
          <a:xfrm>
            <a:off x="864755" y="2523906"/>
            <a:ext cx="509392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60"/>
              </a:lnSpc>
            </a:pPr>
            <a:r>
              <a:rPr lang="en-US" altLang="ko-KR" b="1" dirty="0">
                <a:solidFill>
                  <a:srgbClr val="3974F6"/>
                </a:solidFill>
                <a:latin typeface="+mn-ea"/>
              </a:rPr>
              <a:t>01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</a:rPr>
              <a:t>02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</a:rPr>
              <a:t>03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</a:rPr>
              <a:t>04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760555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B005-AC9F-47F2-9DBF-A3404074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디렉터리 삭제 </a:t>
            </a:r>
            <a:r>
              <a:rPr lang="en-US" altLang="ko-KR" b="1" dirty="0"/>
              <a:t>: </a:t>
            </a:r>
            <a:r>
              <a:rPr lang="en-US" altLang="ko-KR" b="1" dirty="0" err="1"/>
              <a:t>rmdir</a:t>
            </a:r>
            <a:r>
              <a:rPr lang="en-US" altLang="ko-KR" b="1" dirty="0"/>
              <a:t>(remove directory)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587E844-3679-4C68-B48B-8D72265B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C234E0-A8C5-433E-B159-633A8BD1F62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507288" cy="4744184"/>
          </a:xfrm>
        </p:spPr>
        <p:txBody>
          <a:bodyPr/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주의</a:t>
            </a:r>
            <a:r>
              <a:rPr lang="en-US" altLang="ko-KR" dirty="0"/>
              <a:t>: </a:t>
            </a:r>
            <a:r>
              <a:rPr lang="ko-KR" altLang="en-US" dirty="0"/>
              <a:t>빈 디렉토리만 삭제할 수 있다</a:t>
            </a:r>
            <a:r>
              <a:rPr lang="en-US" altLang="ko-KR" dirty="0"/>
              <a:t>. </a:t>
            </a:r>
          </a:p>
          <a:p>
            <a:pPr lvl="2"/>
            <a:endParaRPr lang="en-US" altLang="ko-KR" dirty="0"/>
          </a:p>
          <a:p>
            <a:pPr fontAlgn="base"/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en-US" altLang="ko-KR" dirty="0" err="1">
                <a:latin typeface="Lucida Sans Typewriter" panose="020B0509030504030204" pitchFamily="49" charset="0"/>
              </a:rPr>
              <a:t>rmdir</a:t>
            </a:r>
            <a:r>
              <a:rPr lang="en-US" altLang="ko-KR" dirty="0">
                <a:latin typeface="Lucida Sans Typewriter" panose="020B0509030504030204" pitchFamily="49" charset="0"/>
              </a:rPr>
              <a:t> test</a:t>
            </a:r>
          </a:p>
          <a:p>
            <a:pPr marL="274320" lvl="1" indent="0" fontAlgn="base">
              <a:buNone/>
            </a:pPr>
            <a:r>
              <a:rPr lang="en-US" altLang="ko-KR" dirty="0" err="1">
                <a:latin typeface="Lucida Sans Typewriter" panose="020B0509030504030204" pitchFamily="49" charset="0"/>
              </a:rPr>
              <a:t>rmdir</a:t>
            </a:r>
            <a:r>
              <a:rPr lang="en-US" altLang="ko-KR" dirty="0">
                <a:latin typeface="Lucida Sans Typewriter" panose="020B0509030504030204" pitchFamily="49" charset="0"/>
              </a:rPr>
              <a:t>: failed to remove ‘test’: </a:t>
            </a:r>
            <a:r>
              <a:rPr lang="ko-KR" altLang="en-US" dirty="0"/>
              <a:t>디렉터리가 비어있지 않음</a:t>
            </a:r>
            <a:endParaRPr lang="en-US" altLang="ko-KR" dirty="0"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7229755-6993-414E-9E93-CB463C735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713210"/>
              </p:ext>
            </p:extLst>
          </p:nvPr>
        </p:nvGraphicFramePr>
        <p:xfrm>
          <a:off x="899592" y="1988840"/>
          <a:ext cx="6408712" cy="816102"/>
        </p:xfrm>
        <a:graphic>
          <a:graphicData uri="http://schemas.openxmlformats.org/drawingml/2006/table">
            <a:tbl>
              <a:tblPr/>
              <a:tblGrid>
                <a:gridCol w="6408712">
                  <a:extLst>
                    <a:ext uri="{9D8B030D-6E8A-4147-A177-3AD203B41FA5}">
                      <a16:colId xmlns:a16="http://schemas.microsoft.com/office/drawing/2014/main" val="935676052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한컴바탕" panose="02030600000101010101" pitchFamily="18" charset="2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rmdir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디렉터리</a:t>
                      </a:r>
                      <a:r>
                        <a:rPr lang="en-US" altLang="ko-KR" sz="1600" kern="0" spc="0" baseline="3000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+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디렉터리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삭제한다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505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100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b="1" dirty="0"/>
              <a:t>3.4 </a:t>
            </a:r>
            <a:r>
              <a:rPr lang="ko-KR" altLang="en-US" b="1" dirty="0"/>
              <a:t>디렉터리 리스트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481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03FD9-2630-48F5-904F-E1A414A3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디렉터리 리스트</a:t>
            </a:r>
            <a:r>
              <a:rPr lang="en-US" altLang="ko-KR" b="1" dirty="0"/>
              <a:t>: ls(list)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E908A41-D07C-41BF-B7B9-1C7442CA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D28CFE-8DAB-4AFA-A441-10850D94DA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ko-KR" altLang="en-US" sz="1800" dirty="0"/>
              <a:t>사용법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lvl="5"/>
            <a:endParaRPr lang="en-US" altLang="ko-KR" sz="1200" dirty="0"/>
          </a:p>
          <a:p>
            <a:r>
              <a:rPr lang="ko-KR" altLang="en-US" sz="1800" dirty="0"/>
              <a:t>예</a:t>
            </a:r>
            <a:endParaRPr lang="en-US" altLang="ko-KR" sz="1800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ls /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bin dev home lib64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mnt</a:t>
            </a:r>
            <a:r>
              <a:rPr lang="en-US" altLang="ko-KR" sz="1800" dirty="0">
                <a:latin typeface="Lucida Sans Typewriter" panose="020B0509030504030204" pitchFamily="49" charset="0"/>
              </a:rPr>
              <a:t> proc run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srv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tmp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var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boot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etc</a:t>
            </a:r>
            <a:r>
              <a:rPr lang="en-US" altLang="ko-KR" sz="1800" dirty="0">
                <a:latin typeface="Lucida Sans Typewriter" panose="020B0509030504030204" pitchFamily="49" charset="0"/>
              </a:rPr>
              <a:t> lib media opt root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sbin</a:t>
            </a:r>
            <a:r>
              <a:rPr lang="en-US" altLang="ko-KR" sz="1800" dirty="0">
                <a:latin typeface="Lucida Sans Typewriter" panose="020B0509030504030204" pitchFamily="49" charset="0"/>
              </a:rPr>
              <a:t> sys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usr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ls ~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solidFill>
                  <a:srgbClr val="3333FF"/>
                </a:solidFill>
              </a:rPr>
              <a:t>test  </a:t>
            </a:r>
            <a:r>
              <a:rPr lang="ko-KR" altLang="en-US" sz="1800" dirty="0">
                <a:solidFill>
                  <a:srgbClr val="3333FF"/>
                </a:solidFill>
              </a:rPr>
              <a:t>공개   다운로드   문서   바탕화면   비디오   사진   음악   템플릿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cd test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ls 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cs1.txt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275540C-2915-4F7A-95EA-96453348D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070997"/>
              </p:ext>
            </p:extLst>
          </p:nvPr>
        </p:nvGraphicFramePr>
        <p:xfrm>
          <a:off x="827584" y="1844824"/>
          <a:ext cx="7776864" cy="1206246"/>
        </p:xfrm>
        <a:graphic>
          <a:graphicData uri="http://schemas.openxmlformats.org/drawingml/2006/table">
            <a:tbl>
              <a:tblPr/>
              <a:tblGrid>
                <a:gridCol w="7776864">
                  <a:extLst>
                    <a:ext uri="{9D8B030D-6E8A-4147-A177-3AD203B41FA5}">
                      <a16:colId xmlns:a16="http://schemas.microsoft.com/office/drawing/2014/main" val="1618192078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ls(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 pitchFamily="18" charset="2"/>
                        </a:rPr>
                        <a:t>혹은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dir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) [-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aslFR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디렉터리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*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*</a:t>
                      </a: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지정된 디렉터리의 내용을 리스트 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디렉터리를 지정하지 않으면 현재 디렉터리 내용을 리스트 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또한 파일을 지정하면 해당 파일만을 리스트 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968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791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03FD9-2630-48F5-904F-E1A414A3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ls </a:t>
            </a:r>
            <a:r>
              <a:rPr lang="ko-KR" altLang="en-US" b="1" dirty="0"/>
              <a:t>명령어 옵션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E908A41-D07C-41BF-B7B9-1C7442CA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D28CFE-8DAB-4AFA-A441-10850D94DA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주요 옵션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427B109-7569-4093-98D8-3C6EFEEB0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095311"/>
              </p:ext>
            </p:extLst>
          </p:nvPr>
        </p:nvGraphicFramePr>
        <p:xfrm>
          <a:off x="971600" y="1976868"/>
          <a:ext cx="6984776" cy="2555748"/>
        </p:xfrm>
        <a:graphic>
          <a:graphicData uri="http://schemas.openxmlformats.org/drawingml/2006/table">
            <a:tbl>
              <a:tblPr/>
              <a:tblGrid>
                <a:gridCol w="1315372">
                  <a:extLst>
                    <a:ext uri="{9D8B030D-6E8A-4147-A177-3AD203B41FA5}">
                      <a16:colId xmlns:a16="http://schemas.microsoft.com/office/drawing/2014/main" val="2500175746"/>
                    </a:ext>
                  </a:extLst>
                </a:gridCol>
                <a:gridCol w="5669404">
                  <a:extLst>
                    <a:ext uri="{9D8B030D-6E8A-4147-A177-3AD203B41FA5}">
                      <a16:colId xmlns:a16="http://schemas.microsoft.com/office/drawing/2014/main" val="4262082483"/>
                    </a:ext>
                  </a:extLst>
                </a:gridCol>
              </a:tblGrid>
              <a:tr h="37204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옵션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864487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숨겨진 파일을 포함하여 모든 파일을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리스트한다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735537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파일의 크기를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바이트 단위로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128273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파일의 상세 정보를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08236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-F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파일의 종류를 표시하여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964982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모든 하위 디렉터리들을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리스트한다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113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307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03FD9-2630-48F5-904F-E1A414A3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ls </a:t>
            </a:r>
            <a:r>
              <a:rPr lang="ko-KR" altLang="en-US" b="1" dirty="0"/>
              <a:t>명령어 옵션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E908A41-D07C-41BF-B7B9-1C7442CA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D28CFE-8DAB-4AFA-A441-10850D94DA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 fontAlgn="base"/>
            <a:r>
              <a:rPr lang="en-US" altLang="ko-KR" b="1" dirty="0"/>
              <a:t>ls -s</a:t>
            </a:r>
            <a:endParaRPr lang="en-US" altLang="ko-KR" dirty="0"/>
          </a:p>
          <a:p>
            <a:pPr lvl="1" fontAlgn="base"/>
            <a:r>
              <a:rPr lang="en-US" altLang="ko-KR" dirty="0"/>
              <a:t>-s(size) </a:t>
            </a:r>
            <a:r>
              <a:rPr lang="ko-KR" altLang="en-US" dirty="0"/>
              <a:t>옵션</a:t>
            </a:r>
            <a:endParaRPr lang="en-US" altLang="ko-KR" dirty="0"/>
          </a:p>
          <a:p>
            <a:pPr lvl="1" fontAlgn="base"/>
            <a:r>
              <a:rPr lang="ko-KR" altLang="en-US" dirty="0"/>
              <a:t>디렉터리 내에 있는 모든 파일의 크기를 </a:t>
            </a:r>
            <a:r>
              <a:rPr lang="en-US" altLang="ko-KR" dirty="0"/>
              <a:t>K </a:t>
            </a:r>
            <a:r>
              <a:rPr lang="ko-KR" altLang="en-US" dirty="0"/>
              <a:t>바이트 단위로 출력</a:t>
            </a:r>
            <a:endParaRPr lang="en-US" altLang="ko-KR" dirty="0"/>
          </a:p>
          <a:p>
            <a:pPr lvl="4" fontAlgn="base"/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ls -s</a:t>
            </a:r>
          </a:p>
          <a:p>
            <a:pPr marL="274320" lvl="1" indent="0" fontAlgn="base">
              <a:buNone/>
            </a:pPr>
            <a:r>
              <a:rPr lang="ko-KR" altLang="en-US" dirty="0">
                <a:latin typeface="Lucida Sans Typewriter" panose="020B0509030504030204" pitchFamily="49" charset="0"/>
              </a:rPr>
              <a:t>합계 </a:t>
            </a:r>
            <a:r>
              <a:rPr lang="en-US" altLang="ko-KR" dirty="0">
                <a:latin typeface="Lucida Sans Typewriter" panose="020B0509030504030204" pitchFamily="49" charset="0"/>
              </a:rPr>
              <a:t>4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4 cs1.txt</a:t>
            </a:r>
          </a:p>
          <a:p>
            <a:pPr lvl="3"/>
            <a:endParaRPr lang="en-US" altLang="ko-KR" b="1" dirty="0"/>
          </a:p>
          <a:p>
            <a:r>
              <a:rPr lang="en-US" altLang="ko-KR" b="1" dirty="0"/>
              <a:t>ls -a</a:t>
            </a:r>
            <a:endParaRPr lang="en-US" altLang="ko-KR" dirty="0"/>
          </a:p>
          <a:p>
            <a:pPr lvl="1"/>
            <a:r>
              <a:rPr lang="en-US" altLang="ko-KR" dirty="0"/>
              <a:t>-a(all) </a:t>
            </a:r>
            <a:r>
              <a:rPr lang="ko-KR" altLang="en-US" dirty="0"/>
              <a:t>옵션</a:t>
            </a:r>
            <a:endParaRPr lang="en-US" altLang="ko-KR" dirty="0"/>
          </a:p>
          <a:p>
            <a:pPr lvl="1"/>
            <a:r>
              <a:rPr lang="ko-KR" altLang="en-US" dirty="0"/>
              <a:t>숨겨진 파일들을 포함하여 모든 파일과 디렉터리를 리스트  </a:t>
            </a:r>
            <a:endParaRPr lang="en-US" altLang="ko-KR" dirty="0"/>
          </a:p>
          <a:p>
            <a:pPr lvl="1"/>
            <a:r>
              <a:rPr lang="ko-KR" altLang="en-US" dirty="0"/>
              <a:t>“</a:t>
            </a:r>
            <a:r>
              <a:rPr lang="en-US" altLang="ko-KR" dirty="0"/>
              <a:t>.”</a:t>
            </a:r>
            <a:r>
              <a:rPr lang="ko-KR" altLang="en-US" dirty="0"/>
              <a:t>은 현재 디렉터리</a:t>
            </a:r>
            <a:r>
              <a:rPr lang="en-US" altLang="ko-KR" dirty="0"/>
              <a:t>, </a:t>
            </a:r>
            <a:r>
              <a:rPr lang="ko-KR" altLang="en-US" dirty="0"/>
              <a:t> “</a:t>
            </a:r>
            <a:r>
              <a:rPr lang="en-US" altLang="ko-KR" dirty="0"/>
              <a:t>..”</a:t>
            </a:r>
            <a:r>
              <a:rPr lang="ko-KR" altLang="en-US" dirty="0"/>
              <a:t>은 부모 디렉터리</a:t>
            </a:r>
          </a:p>
          <a:p>
            <a:pPr lvl="5"/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ls -a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. .. cs1.txt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0294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48072-6A73-437A-9F33-24F9D4DD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ls </a:t>
            </a:r>
            <a:r>
              <a:rPr lang="ko-KR" altLang="en-US" b="1" dirty="0"/>
              <a:t>명령어 옵션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652487-AAFE-4F20-8418-68625336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4B8CB3-21F6-4D25-B653-90999F2F0B1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ls –l(long)</a:t>
            </a:r>
          </a:p>
          <a:p>
            <a:pPr lvl="1"/>
            <a:r>
              <a:rPr lang="ko-KR" altLang="en-US" dirty="0"/>
              <a:t>파일 속성</a:t>
            </a:r>
            <a:r>
              <a:rPr lang="en-US" altLang="ko-KR" dirty="0"/>
              <a:t>(file attribute) </a:t>
            </a:r>
            <a:r>
              <a:rPr lang="ko-KR" altLang="en-US" dirty="0"/>
              <a:t>출력</a:t>
            </a:r>
            <a:endParaRPr lang="en-US" altLang="ko-KR" dirty="0"/>
          </a:p>
          <a:p>
            <a:pPr lvl="1"/>
            <a:r>
              <a:rPr lang="ko-KR" altLang="en-US" dirty="0"/>
              <a:t>블록 수</a:t>
            </a:r>
            <a:r>
              <a:rPr lang="en-US" altLang="ko-KR" dirty="0"/>
              <a:t>, </a:t>
            </a:r>
            <a:r>
              <a:rPr lang="ko-KR" altLang="en-US" dirty="0"/>
              <a:t>파일 종류</a:t>
            </a:r>
            <a:r>
              <a:rPr lang="en-US" altLang="ko-KR" dirty="0"/>
              <a:t>, </a:t>
            </a:r>
            <a:r>
              <a:rPr lang="ko-KR" altLang="en-US" dirty="0"/>
              <a:t>접근권한</a:t>
            </a:r>
            <a:r>
              <a:rPr lang="en-US" altLang="ko-KR" dirty="0"/>
              <a:t>, </a:t>
            </a:r>
            <a:r>
              <a:rPr lang="ko-KR" altLang="en-US" dirty="0"/>
              <a:t>링크 수</a:t>
            </a:r>
            <a:r>
              <a:rPr lang="en-US" altLang="ko-KR" dirty="0"/>
              <a:t>, </a:t>
            </a:r>
            <a:r>
              <a:rPr lang="ko-KR" altLang="en-US" dirty="0" err="1"/>
              <a:t>소유자명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수정 시간</a:t>
            </a:r>
            <a:r>
              <a:rPr lang="en-US" altLang="ko-KR" dirty="0"/>
              <a:t>,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이름 등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60076" y="3068960"/>
            <a:ext cx="8423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$ ls -</a:t>
            </a:r>
            <a:r>
              <a:rPr lang="en-US" altLang="ko-KR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sl</a:t>
            </a: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cs1.txt </a:t>
            </a:r>
            <a:endParaRPr lang="ko-KR" altLang="en-US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60000"/>
              </a:lnSpc>
            </a:pPr>
            <a:r>
              <a:rPr lang="en-US" altLang="ko-KR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" panose="020B0509030504030204" pitchFamily="49" charset="0"/>
              </a:rPr>
              <a:t>4</a:t>
            </a:r>
            <a:r>
              <a:rPr lang="ko-KR" altLang="en-US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ko-KR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" panose="020B0509030504030204" pitchFamily="49" charset="0"/>
              </a:rPr>
              <a:t>-</a:t>
            </a:r>
            <a:r>
              <a:rPr lang="en-US" altLang="ko-KR" u="sng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" panose="020B0509030504030204" pitchFamily="49" charset="0"/>
              </a:rPr>
              <a:t>rw</a:t>
            </a:r>
            <a:r>
              <a:rPr lang="en-US" altLang="ko-KR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" panose="020B0509030504030204" pitchFamily="49" charset="0"/>
              </a:rPr>
              <a:t>-</a:t>
            </a:r>
            <a:r>
              <a:rPr lang="en-US" altLang="ko-KR" u="sng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" panose="020B0509030504030204" pitchFamily="49" charset="0"/>
              </a:rPr>
              <a:t>rw</a:t>
            </a:r>
            <a:r>
              <a:rPr lang="en-US" altLang="ko-KR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" panose="020B0509030504030204" pitchFamily="49" charset="0"/>
              </a:rPr>
              <a:t>-r--</a:t>
            </a:r>
            <a:r>
              <a:rPr lang="ko-KR" altLang="en-US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ko-KR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" panose="020B0509030504030204" pitchFamily="49" charset="0"/>
              </a:rPr>
              <a:t>1</a:t>
            </a:r>
            <a:r>
              <a:rPr lang="ko-KR" altLang="en-US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ko-KR" u="sng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" panose="020B0509030504030204" pitchFamily="49" charset="0"/>
              </a:rPr>
              <a:t>chang</a:t>
            </a:r>
            <a:r>
              <a:rPr lang="ko-KR" altLang="en-US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ko-KR" u="sng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" panose="020B0509030504030204" pitchFamily="49" charset="0"/>
              </a:rPr>
              <a:t>chang</a:t>
            </a:r>
            <a:r>
              <a:rPr lang="ko-KR" altLang="en-US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ko-KR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" panose="020B0509030504030204" pitchFamily="49" charset="0"/>
              </a:rPr>
              <a:t>2088</a:t>
            </a:r>
            <a:r>
              <a:rPr lang="ko-KR" altLang="en-US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ko-KR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" panose="020B0509030504030204" pitchFamily="49" charset="0"/>
              </a:rPr>
              <a:t>4</a:t>
            </a:r>
            <a:r>
              <a:rPr lang="ko-KR" altLang="en-US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" panose="020B0509030504030204" pitchFamily="49" charset="0"/>
              </a:rPr>
              <a:t>월 </a:t>
            </a:r>
            <a:r>
              <a:rPr lang="en-US" altLang="ko-KR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" panose="020B0509030504030204" pitchFamily="49" charset="0"/>
              </a:rPr>
              <a:t>16 13:37</a:t>
            </a:r>
            <a:r>
              <a:rPr lang="ko-KR" altLang="en-US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ko-KR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" panose="020B0509030504030204" pitchFamily="49" charset="0"/>
              </a:rPr>
              <a:t>cs1.txt</a:t>
            </a:r>
            <a:endParaRPr lang="ko-KR" altLang="en-US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①②     ③        ④     ⑤       ⑥      ⑦           ⑧                ⑨</a:t>
            </a:r>
          </a:p>
          <a:p>
            <a:pPr marL="254000"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① 블록 수 ➁ 파일 종류 ➂ 접근권한 ➃ 링크 수 ➄ </a:t>
            </a:r>
            <a:r>
              <a:rPr lang="ko-KR" altLang="en-US" kern="0" dirty="0" err="1">
                <a:solidFill>
                  <a:srgbClr val="000000"/>
                </a:solidFill>
                <a:latin typeface="+mn-ea"/>
              </a:rPr>
              <a:t>소유자명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➅ </a:t>
            </a:r>
            <a:r>
              <a:rPr lang="ko-KR" altLang="en-US" kern="0" dirty="0" err="1">
                <a:solidFill>
                  <a:srgbClr val="000000"/>
                </a:solidFill>
                <a:latin typeface="+mn-ea"/>
              </a:rPr>
              <a:t>그룹명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254000"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➆ 파일 크기 ➇ 최종 수정 시간 ➈ 파일이름 </a:t>
            </a:r>
          </a:p>
        </p:txBody>
      </p:sp>
    </p:spTree>
    <p:extLst>
      <p:ext uri="{BB962C8B-B14F-4D97-AF65-F5344CB8AC3E}">
        <p14:creationId xmlns:p14="http://schemas.microsoft.com/office/powerpoint/2010/main" val="2966133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48072-6A73-437A-9F33-24F9D4DD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ls </a:t>
            </a:r>
            <a:r>
              <a:rPr lang="ko-KR" altLang="en-US" b="1" dirty="0"/>
              <a:t>명령어 옵션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652487-AAFE-4F20-8418-68625336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4B8CB3-21F6-4D25-B653-90999F2F0B1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686800" cy="4744184"/>
          </a:xfrm>
        </p:spPr>
        <p:txBody>
          <a:bodyPr>
            <a:normAutofit/>
          </a:bodyPr>
          <a:lstStyle/>
          <a:p>
            <a:pPr lvl="0" fontAlgn="base"/>
            <a:r>
              <a:rPr lang="en-US" altLang="ko-KR" b="1" dirty="0"/>
              <a:t>ls –</a:t>
            </a:r>
            <a:r>
              <a:rPr lang="en-US" altLang="ko-KR" b="1" dirty="0" err="1"/>
              <a:t>asl</a:t>
            </a:r>
            <a:endParaRPr lang="en-US" altLang="ko-KR" b="1" dirty="0"/>
          </a:p>
          <a:p>
            <a:pPr lvl="1" fontAlgn="base"/>
            <a:endParaRPr lang="ko-KR" altLang="en-US" b="1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ls 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asl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합계 </a:t>
            </a:r>
            <a:r>
              <a:rPr lang="en-US" altLang="ko-KR" sz="1800" dirty="0">
                <a:latin typeface="Lucida Sans Typewriter" panose="020B0509030504030204" pitchFamily="49" charset="0"/>
              </a:rPr>
              <a:t>12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4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drwxr</a:t>
            </a:r>
            <a:r>
              <a:rPr lang="en-US" altLang="ko-KR" sz="1800" dirty="0">
                <a:latin typeface="Lucida Sans Typewriter" panose="020B0509030504030204" pitchFamily="49" charset="0"/>
              </a:rPr>
              <a:t>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xr</a:t>
            </a:r>
            <a:r>
              <a:rPr lang="en-US" altLang="ko-KR" sz="1800" dirty="0">
                <a:latin typeface="Lucida Sans Typewriter" panose="020B0509030504030204" pitchFamily="49" charset="0"/>
              </a:rPr>
              <a:t>-x 2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4906 4</a:t>
            </a:r>
            <a:r>
              <a:rPr lang="ko-KR" altLang="en-US" sz="18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800" dirty="0">
                <a:latin typeface="Lucida Sans Typewriter" panose="020B0509030504030204" pitchFamily="49" charset="0"/>
              </a:rPr>
              <a:t>16</a:t>
            </a:r>
            <a:r>
              <a:rPr lang="ko-KR" altLang="en-US" sz="1800" dirty="0">
                <a:latin typeface="Lucida Sans Typewriter" panose="020B0509030504030204" pitchFamily="49" charset="0"/>
              </a:rPr>
              <a:t>일 </a:t>
            </a:r>
            <a:r>
              <a:rPr lang="en-US" altLang="ko-KR" sz="1800" dirty="0">
                <a:latin typeface="Lucida Sans Typewriter" panose="020B0509030504030204" pitchFamily="49" charset="0"/>
              </a:rPr>
              <a:t>13:37 .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4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drwx</a:t>
            </a:r>
            <a:r>
              <a:rPr lang="en-US" altLang="ko-KR" sz="1800" dirty="0">
                <a:latin typeface="Lucida Sans Typewriter" panose="020B0509030504030204" pitchFamily="49" charset="0"/>
              </a:rPr>
              <a:t>------ 3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4096 4</a:t>
            </a:r>
            <a:r>
              <a:rPr lang="ko-KR" altLang="en-US" sz="18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800" dirty="0">
                <a:latin typeface="Lucida Sans Typewriter" panose="020B0509030504030204" pitchFamily="49" charset="0"/>
              </a:rPr>
              <a:t>16</a:t>
            </a:r>
            <a:r>
              <a:rPr lang="ko-KR" altLang="en-US" sz="1800" dirty="0">
                <a:latin typeface="Lucida Sans Typewriter" panose="020B0509030504030204" pitchFamily="49" charset="0"/>
              </a:rPr>
              <a:t>일 </a:t>
            </a:r>
            <a:r>
              <a:rPr lang="en-US" altLang="ko-KR" sz="1800" dirty="0">
                <a:latin typeface="Lucida Sans Typewriter" panose="020B0509030504030204" pitchFamily="49" charset="0"/>
              </a:rPr>
              <a:t>13:37 ..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4 -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800" dirty="0">
                <a:latin typeface="Lucida Sans Typewriter" panose="020B0509030504030204" pitchFamily="49" charset="0"/>
              </a:rPr>
              <a:t>-r--r-- 1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2088 4</a:t>
            </a:r>
            <a:r>
              <a:rPr lang="ko-KR" altLang="en-US" sz="18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800" dirty="0">
                <a:latin typeface="Lucida Sans Typewriter" panose="020B0509030504030204" pitchFamily="49" charset="0"/>
              </a:rPr>
              <a:t>16</a:t>
            </a:r>
            <a:r>
              <a:rPr lang="ko-KR" altLang="en-US" sz="1800" dirty="0">
                <a:latin typeface="Lucida Sans Typewriter" panose="020B0509030504030204" pitchFamily="49" charset="0"/>
              </a:rPr>
              <a:t>일 </a:t>
            </a:r>
            <a:r>
              <a:rPr lang="en-US" altLang="ko-KR" sz="1800" dirty="0">
                <a:latin typeface="Lucida Sans Typewriter" panose="020B0509030504030204" pitchFamily="49" charset="0"/>
              </a:rPr>
              <a:t>13:37 cs1.txt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9792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8A053-83C7-4BCE-8084-2ED7551D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ls </a:t>
            </a:r>
            <a:r>
              <a:rPr lang="ko-KR" altLang="en-US" b="1" dirty="0"/>
              <a:t>명령어 옵션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1250A6-A0F2-4125-8D48-435A8560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91108-605C-42C5-B37B-19B0FA46E9C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507288" cy="4744184"/>
          </a:xfrm>
        </p:spPr>
        <p:txBody>
          <a:bodyPr/>
          <a:lstStyle/>
          <a:p>
            <a:pPr lvl="0" fontAlgn="base"/>
            <a:r>
              <a:rPr lang="en-US" altLang="ko-KR" b="1" dirty="0"/>
              <a:t>ls –F</a:t>
            </a:r>
            <a:endParaRPr lang="ko-KR" altLang="en-US" b="1" dirty="0"/>
          </a:p>
          <a:p>
            <a:pPr lvl="1" fontAlgn="base"/>
            <a:r>
              <a:rPr lang="ko-KR" altLang="en-US" dirty="0"/>
              <a:t>기호로 파일의 종류를 표시</a:t>
            </a:r>
          </a:p>
          <a:p>
            <a:pPr marL="0" indent="0" fontAlgn="base">
              <a:buNone/>
            </a:pPr>
            <a:r>
              <a:rPr lang="ko-KR" altLang="en-US" dirty="0"/>
              <a:t>     </a:t>
            </a:r>
            <a:r>
              <a:rPr lang="ko-KR" altLang="en-US" dirty="0">
                <a:solidFill>
                  <a:srgbClr val="3333FF"/>
                </a:solidFill>
              </a:rPr>
              <a:t>*</a:t>
            </a:r>
            <a:r>
              <a:rPr lang="en-US" altLang="ko-KR" dirty="0">
                <a:solidFill>
                  <a:srgbClr val="3333FF"/>
                </a:solidFill>
              </a:rPr>
              <a:t>: </a:t>
            </a:r>
            <a:r>
              <a:rPr lang="ko-KR" altLang="en-US" dirty="0">
                <a:solidFill>
                  <a:srgbClr val="3333FF"/>
                </a:solidFill>
              </a:rPr>
              <a:t>실행파일</a:t>
            </a:r>
            <a:r>
              <a:rPr lang="en-US" altLang="ko-KR" dirty="0">
                <a:solidFill>
                  <a:srgbClr val="3333FF"/>
                </a:solidFill>
              </a:rPr>
              <a:t>, /: </a:t>
            </a:r>
            <a:r>
              <a:rPr lang="ko-KR" altLang="en-US" dirty="0">
                <a:solidFill>
                  <a:srgbClr val="3333FF"/>
                </a:solidFill>
              </a:rPr>
              <a:t>디렉터리</a:t>
            </a:r>
            <a:r>
              <a:rPr lang="en-US" altLang="ko-KR" dirty="0">
                <a:solidFill>
                  <a:srgbClr val="3333FF"/>
                </a:solidFill>
              </a:rPr>
              <a:t>, @:</a:t>
            </a:r>
            <a:r>
              <a:rPr lang="ko-KR" altLang="en-US" dirty="0" err="1">
                <a:solidFill>
                  <a:srgbClr val="3333FF"/>
                </a:solidFill>
              </a:rPr>
              <a:t>심볼릭</a:t>
            </a:r>
            <a:r>
              <a:rPr lang="ko-KR" altLang="en-US" dirty="0">
                <a:solidFill>
                  <a:srgbClr val="3333FF"/>
                </a:solidFill>
              </a:rPr>
              <a:t> 링크</a:t>
            </a:r>
          </a:p>
          <a:p>
            <a:pPr lvl="1" fontAlgn="base"/>
            <a:endParaRPr lang="en-US" altLang="ko-KR" dirty="0"/>
          </a:p>
          <a:p>
            <a:pPr fontAlgn="base"/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ls –F /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bin@ dev/ home/ lib64@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mnt</a:t>
            </a:r>
            <a:r>
              <a:rPr lang="en-US" altLang="ko-KR" sz="1800" dirty="0">
                <a:latin typeface="Lucida Sans Typewriter" panose="020B0509030504030204" pitchFamily="49" charset="0"/>
              </a:rPr>
              <a:t>/ proc/ run/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srv</a:t>
            </a:r>
            <a:r>
              <a:rPr lang="en-US" altLang="ko-KR" sz="1800" dirty="0">
                <a:latin typeface="Lucida Sans Typewriter" panose="020B0509030504030204" pitchFamily="49" charset="0"/>
              </a:rPr>
              <a:t>/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tmp</a:t>
            </a:r>
            <a:r>
              <a:rPr lang="en-US" altLang="ko-KR" sz="1800" dirty="0">
                <a:latin typeface="Lucida Sans Typewriter" panose="020B0509030504030204" pitchFamily="49" charset="0"/>
              </a:rPr>
              <a:t>/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var</a:t>
            </a:r>
            <a:r>
              <a:rPr lang="en-US" altLang="ko-KR" sz="1800" dirty="0">
                <a:latin typeface="Lucida Sans Typewriter" panose="020B0509030504030204" pitchFamily="49" charset="0"/>
              </a:rPr>
              <a:t>/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boot/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etc</a:t>
            </a:r>
            <a:r>
              <a:rPr lang="en-US" altLang="ko-KR" sz="1800" dirty="0">
                <a:latin typeface="Lucida Sans Typewriter" panose="020B0509030504030204" pitchFamily="49" charset="0"/>
              </a:rPr>
              <a:t>/ lib@ media/ opt/ root/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sbin</a:t>
            </a:r>
            <a:r>
              <a:rPr lang="en-US" altLang="ko-KR" sz="1800" dirty="0">
                <a:latin typeface="Lucida Sans Typewriter" panose="020B0509030504030204" pitchFamily="49" charset="0"/>
              </a:rPr>
              <a:t>@ sys/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usr</a:t>
            </a:r>
            <a:r>
              <a:rPr lang="en-US" altLang="ko-KR" sz="1800" dirty="0">
                <a:latin typeface="Lucida Sans Typewriter" panose="020B0509030504030204" pitchFamily="49" charset="0"/>
              </a:rPr>
              <a:t>/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989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7015A-7DC4-4F97-A326-C7CD498B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ls </a:t>
            </a:r>
            <a:r>
              <a:rPr lang="ko-KR" altLang="en-US" b="1" dirty="0"/>
              <a:t>명령어 옵션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FE594AC-0F63-4B33-9519-C003F721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8B5D38-608B-4076-BE8A-B834A6DE51C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US" altLang="ko-KR" b="1" dirty="0"/>
              <a:t>ls –R </a:t>
            </a:r>
            <a:endParaRPr lang="ko-KR" altLang="en-US" b="1" dirty="0"/>
          </a:p>
          <a:p>
            <a:pPr lvl="1" fontAlgn="base"/>
            <a:r>
              <a:rPr lang="en-US" altLang="ko-KR" dirty="0"/>
              <a:t>-R(Recursive) </a:t>
            </a:r>
            <a:r>
              <a:rPr lang="ko-KR" altLang="en-US" dirty="0"/>
              <a:t>옵션 </a:t>
            </a:r>
            <a:endParaRPr lang="en-US" altLang="ko-KR" dirty="0"/>
          </a:p>
          <a:p>
            <a:pPr lvl="1" fontAlgn="base"/>
            <a:r>
              <a:rPr lang="ko-KR" altLang="en-US" dirty="0"/>
              <a:t>모든 하위 디렉터리 내용을 리스트 한다</a:t>
            </a:r>
            <a:r>
              <a:rPr lang="en-US" altLang="ko-KR" dirty="0"/>
              <a:t>. </a:t>
            </a:r>
          </a:p>
          <a:p>
            <a:pPr lvl="1" fontAlgn="base"/>
            <a:endParaRPr lang="en-US" altLang="ko-KR" dirty="0"/>
          </a:p>
          <a:p>
            <a:pPr fontAlgn="base"/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ls –R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ls –R /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922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b="1" dirty="0"/>
              <a:t>3.5 </a:t>
            </a:r>
            <a:r>
              <a:rPr lang="ko-KR" altLang="en-US" b="1" dirty="0"/>
              <a:t>파일 내용 출력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23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3.1 </a:t>
            </a:r>
            <a:r>
              <a:rPr lang="ko-KR" altLang="en-US" sz="4000" dirty="0"/>
              <a:t>기본 명령어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간단한 파일 만들기</a:t>
            </a:r>
            <a:r>
              <a:rPr lang="en-US" altLang="ko-KR" dirty="0"/>
              <a:t>: </a:t>
            </a:r>
            <a:r>
              <a:rPr lang="en-US" altLang="ko-KR" dirty="0" err="1"/>
              <a:t>gedit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GNOME</a:t>
            </a:r>
            <a:r>
              <a:rPr lang="ko-KR" altLang="en-US" sz="2000" dirty="0"/>
              <a:t>이 제공하는 </a:t>
            </a:r>
            <a:r>
              <a:rPr lang="en-US" altLang="ko-KR" sz="2000" dirty="0"/>
              <a:t>GUI </a:t>
            </a:r>
            <a:r>
              <a:rPr lang="ko-KR" altLang="en-US" sz="2000" dirty="0"/>
              <a:t>기반 문서편집기</a:t>
            </a:r>
            <a:endParaRPr lang="en-US" altLang="ko-KR" sz="1100" dirty="0"/>
          </a:p>
          <a:p>
            <a:r>
              <a:rPr lang="ko-KR" altLang="en-US" sz="2000" dirty="0"/>
              <a:t>사용방법</a:t>
            </a:r>
            <a:endParaRPr lang="en-US" altLang="ko-KR" sz="2000" dirty="0"/>
          </a:p>
          <a:p>
            <a:pPr lvl="1"/>
            <a:r>
              <a:rPr lang="en-US" altLang="ko-KR" sz="1600" dirty="0"/>
              <a:t>[</a:t>
            </a:r>
            <a:r>
              <a:rPr lang="ko-KR" altLang="en-US" sz="1600" dirty="0"/>
              <a:t>프로그램</a:t>
            </a:r>
            <a:r>
              <a:rPr lang="en-US" altLang="ko-KR" sz="1600" dirty="0"/>
              <a:t>] -&gt; [</a:t>
            </a:r>
            <a:r>
              <a:rPr lang="ko-KR" altLang="en-US" sz="1600" dirty="0"/>
              <a:t>보조 프로그램</a:t>
            </a:r>
            <a:r>
              <a:rPr lang="en-US" altLang="ko-KR" sz="1600" dirty="0"/>
              <a:t>] -&gt; [</a:t>
            </a:r>
            <a:r>
              <a:rPr lang="ko-KR" altLang="en-US" sz="1600" dirty="0"/>
              <a:t>텍스트 편집기</a:t>
            </a:r>
            <a:r>
              <a:rPr lang="en-US" altLang="ko-KR" sz="1600" dirty="0"/>
              <a:t>]</a:t>
            </a:r>
          </a:p>
          <a:p>
            <a:pPr lvl="1"/>
            <a:r>
              <a:rPr lang="en-US" altLang="ko-KR" sz="1600" dirty="0"/>
              <a:t>$ </a:t>
            </a:r>
            <a:r>
              <a:rPr lang="en-US" altLang="ko-KR" sz="1600" dirty="0" err="1"/>
              <a:t>gedit</a:t>
            </a:r>
            <a:r>
              <a:rPr lang="en-US" altLang="ko-KR" sz="1600" dirty="0"/>
              <a:t> [</a:t>
            </a:r>
            <a:r>
              <a:rPr lang="ko-KR" altLang="en-US" sz="1600" dirty="0"/>
              <a:t>파일이름</a:t>
            </a:r>
            <a:r>
              <a:rPr lang="en-US" altLang="ko-KR" sz="1600" dirty="0"/>
              <a:t>] &amp;</a:t>
            </a:r>
            <a:endParaRPr lang="ko-KR" altLang="en-US" sz="1600" dirty="0"/>
          </a:p>
          <a:p>
            <a:pPr lvl="8"/>
            <a:endParaRPr lang="en-US" altLang="ko-KR" sz="1100" dirty="0"/>
          </a:p>
          <a:p>
            <a:r>
              <a:rPr lang="ko-KR" altLang="en-US" sz="2000" dirty="0"/>
              <a:t>기능</a:t>
            </a:r>
            <a:endParaRPr lang="en-US" altLang="ko-KR" sz="2000" dirty="0"/>
          </a:p>
          <a:p>
            <a:pPr lvl="1"/>
            <a:r>
              <a:rPr lang="ko-KR" altLang="en-US" sz="1600" dirty="0"/>
              <a:t>파일</a:t>
            </a:r>
            <a:r>
              <a:rPr lang="en-US" altLang="ko-KR" sz="1600" dirty="0"/>
              <a:t>: </a:t>
            </a:r>
            <a:r>
              <a:rPr lang="ko-KR" altLang="en-US" sz="1600" dirty="0"/>
              <a:t>새로 만들기</a:t>
            </a:r>
            <a:r>
              <a:rPr lang="en-US" altLang="ko-KR" sz="1600" dirty="0"/>
              <a:t>, </a:t>
            </a:r>
            <a:r>
              <a:rPr lang="ko-KR" altLang="en-US" sz="1600" dirty="0"/>
              <a:t>열기</a:t>
            </a:r>
            <a:r>
              <a:rPr lang="en-US" altLang="ko-KR" sz="1600" dirty="0"/>
              <a:t>, </a:t>
            </a:r>
            <a:r>
              <a:rPr lang="ko-KR" altLang="en-US" sz="1600" dirty="0"/>
              <a:t>저장</a:t>
            </a:r>
            <a:r>
              <a:rPr lang="en-US" altLang="ko-KR" sz="1600" dirty="0"/>
              <a:t> </a:t>
            </a:r>
          </a:p>
          <a:p>
            <a:pPr lvl="1">
              <a:buNone/>
            </a:pPr>
            <a:r>
              <a:rPr lang="en-US" altLang="ko-KR" sz="1600" dirty="0"/>
              <a:t>		   </a:t>
            </a:r>
            <a:r>
              <a:rPr lang="ko-KR" altLang="en-US" sz="1600" dirty="0"/>
              <a:t>닫기</a:t>
            </a:r>
          </a:p>
          <a:p>
            <a:pPr lvl="1"/>
            <a:r>
              <a:rPr lang="ko-KR" altLang="en-US" sz="1600" dirty="0"/>
              <a:t>편집</a:t>
            </a:r>
            <a:r>
              <a:rPr lang="en-US" altLang="ko-KR" sz="1600" dirty="0"/>
              <a:t>: </a:t>
            </a:r>
            <a:r>
              <a:rPr lang="ko-KR" altLang="en-US" sz="1600" dirty="0"/>
              <a:t>입력취소</a:t>
            </a:r>
            <a:r>
              <a:rPr lang="en-US" altLang="ko-KR" sz="1600" dirty="0"/>
              <a:t>, </a:t>
            </a:r>
            <a:r>
              <a:rPr lang="ko-KR" altLang="en-US" sz="1600" dirty="0"/>
              <a:t>잘라내기</a:t>
            </a:r>
            <a:r>
              <a:rPr lang="en-US" altLang="ko-KR" sz="1600" dirty="0"/>
              <a:t>, </a:t>
            </a:r>
            <a:r>
              <a:rPr lang="ko-KR" altLang="en-US" sz="1600" dirty="0"/>
              <a:t>복사</a:t>
            </a:r>
            <a:r>
              <a:rPr lang="en-US" altLang="ko-KR" sz="1600" dirty="0"/>
              <a:t> </a:t>
            </a:r>
          </a:p>
          <a:p>
            <a:pPr lvl="1">
              <a:buNone/>
            </a:pPr>
            <a:r>
              <a:rPr lang="en-US" altLang="ko-KR" sz="1600" dirty="0"/>
              <a:t>		   </a:t>
            </a:r>
            <a:r>
              <a:rPr lang="ko-KR" altLang="en-US" sz="1600" dirty="0" err="1"/>
              <a:t>붙여넣기</a:t>
            </a:r>
            <a:endParaRPr lang="ko-KR" altLang="en-US" sz="1600" dirty="0"/>
          </a:p>
          <a:p>
            <a:pPr lvl="1"/>
            <a:r>
              <a:rPr lang="ko-KR" altLang="en-US" sz="1600" dirty="0"/>
              <a:t>보기</a:t>
            </a:r>
            <a:r>
              <a:rPr lang="en-US" altLang="ko-KR" sz="1600" dirty="0"/>
              <a:t>: </a:t>
            </a:r>
            <a:r>
              <a:rPr lang="ko-KR" altLang="en-US" sz="1600" dirty="0"/>
              <a:t>도구모음</a:t>
            </a:r>
            <a:r>
              <a:rPr lang="en-US" altLang="ko-KR" sz="1600" dirty="0"/>
              <a:t>, </a:t>
            </a:r>
            <a:r>
              <a:rPr lang="ko-KR" altLang="en-US" sz="1600" dirty="0"/>
              <a:t>상태표시줄</a:t>
            </a:r>
            <a:r>
              <a:rPr lang="en-US" altLang="ko-KR" sz="1600" dirty="0"/>
              <a:t>, </a:t>
            </a:r>
          </a:p>
          <a:p>
            <a:pPr lvl="1">
              <a:buNone/>
            </a:pPr>
            <a:r>
              <a:rPr lang="en-US" altLang="ko-KR" sz="1600" dirty="0"/>
              <a:t>	 	   </a:t>
            </a:r>
            <a:r>
              <a:rPr lang="ko-KR" altLang="en-US" sz="1600" dirty="0"/>
              <a:t>전체화면</a:t>
            </a:r>
          </a:p>
          <a:p>
            <a:pPr lvl="1"/>
            <a:r>
              <a:rPr lang="ko-KR" altLang="en-US" sz="1600" dirty="0"/>
              <a:t>검색</a:t>
            </a:r>
            <a:r>
              <a:rPr lang="en-US" altLang="ko-KR" sz="1600" dirty="0"/>
              <a:t>: </a:t>
            </a:r>
            <a:r>
              <a:rPr lang="ko-KR" altLang="en-US" sz="1600" dirty="0"/>
              <a:t>찾기</a:t>
            </a:r>
            <a:r>
              <a:rPr lang="en-US" altLang="ko-KR" sz="1600" dirty="0"/>
              <a:t>, </a:t>
            </a:r>
            <a:r>
              <a:rPr lang="ko-KR" altLang="en-US" sz="1600" dirty="0"/>
              <a:t>바꾸기</a:t>
            </a:r>
          </a:p>
          <a:p>
            <a:pPr lvl="1"/>
            <a:r>
              <a:rPr lang="ko-KR" altLang="en-US" sz="1600" dirty="0"/>
              <a:t>검사</a:t>
            </a:r>
            <a:r>
              <a:rPr lang="en-US" altLang="ko-KR" sz="1600" dirty="0"/>
              <a:t>: </a:t>
            </a:r>
            <a:r>
              <a:rPr lang="ko-KR" altLang="en-US" sz="1600" dirty="0"/>
              <a:t>맞춤법 검사</a:t>
            </a:r>
          </a:p>
          <a:p>
            <a:pPr lvl="1"/>
            <a:r>
              <a:rPr lang="ko-KR" altLang="en-US" sz="1600" dirty="0"/>
              <a:t>문서</a:t>
            </a:r>
            <a:r>
              <a:rPr lang="en-US" altLang="ko-KR" sz="1600" dirty="0"/>
              <a:t>: </a:t>
            </a:r>
            <a:r>
              <a:rPr lang="ko-KR" altLang="en-US" sz="1600" dirty="0"/>
              <a:t>모두 저장</a:t>
            </a:r>
            <a:r>
              <a:rPr lang="en-US" altLang="ko-KR" sz="1600" dirty="0"/>
              <a:t>, </a:t>
            </a:r>
            <a:r>
              <a:rPr lang="ko-KR" altLang="en-US" sz="1600" dirty="0"/>
              <a:t>모두 닫기</a:t>
            </a:r>
          </a:p>
          <a:p>
            <a:pPr lvl="1"/>
            <a:r>
              <a:rPr lang="ko-KR" altLang="en-US" sz="1600" dirty="0"/>
              <a:t>도움말</a:t>
            </a:r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30</a:t>
            </a:fld>
            <a:endParaRPr lang="ko-KR" altLang="en-US"/>
          </a:p>
        </p:txBody>
      </p:sp>
      <p:pic>
        <p:nvPicPr>
          <p:cNvPr id="1025" name="_x117120864" descr="EMB0000af0c2ee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237" y="3085048"/>
            <a:ext cx="4500563" cy="334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944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27E8D-DE5E-494B-8E43-BF2196D9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간단한 파일 만들기</a:t>
            </a:r>
            <a:r>
              <a:rPr lang="en-US" altLang="ko-KR" b="1" dirty="0"/>
              <a:t>: cat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31BABA-FAC1-4EE7-9D78-A22E890C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180F24-93F3-458A-AE63-D79686DA367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cat </a:t>
            </a:r>
            <a:r>
              <a:rPr lang="ko-KR" altLang="en-US" b="1" dirty="0"/>
              <a:t>명령어 사용</a:t>
            </a:r>
            <a:endParaRPr lang="en-US" altLang="ko-KR" b="1" dirty="0"/>
          </a:p>
          <a:p>
            <a:endParaRPr lang="en-US" altLang="ko-KR" b="1" dirty="0"/>
          </a:p>
          <a:p>
            <a:pPr fontAlgn="base"/>
            <a:endParaRPr lang="en-US" altLang="ko-KR" dirty="0"/>
          </a:p>
          <a:p>
            <a:pPr marL="0" indent="0" fontAlgn="base">
              <a:buNone/>
            </a:pPr>
            <a:endParaRPr lang="en-US" altLang="ko-KR" dirty="0"/>
          </a:p>
          <a:p>
            <a:pPr fontAlgn="base"/>
            <a:r>
              <a:rPr lang="ko-KR" altLang="en-US" dirty="0"/>
              <a:t>예</a:t>
            </a:r>
            <a:endParaRPr lang="en-US" altLang="ko-KR" dirty="0"/>
          </a:p>
          <a:p>
            <a:pPr lvl="2" fontAlgn="base"/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cat &gt; cs1.txt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...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^D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C13F934-A77A-407A-B01E-C6D9D6D23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057278"/>
              </p:ext>
            </p:extLst>
          </p:nvPr>
        </p:nvGraphicFramePr>
        <p:xfrm>
          <a:off x="827584" y="2016451"/>
          <a:ext cx="6768752" cy="816102"/>
        </p:xfrm>
        <a:graphic>
          <a:graphicData uri="http://schemas.openxmlformats.org/drawingml/2006/table">
            <a:tbl>
              <a:tblPr/>
              <a:tblGrid>
                <a:gridCol w="6768752">
                  <a:extLst>
                    <a:ext uri="{9D8B030D-6E8A-4147-A177-3AD203B41FA5}">
                      <a16:colId xmlns:a16="http://schemas.microsoft.com/office/drawing/2014/main" val="3408985819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cat &gt;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표준입력 내용을 모두 파일에 저장한다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파일이 없으면 새로 만든다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69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870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27E8D-DE5E-494B-8E43-BF2196D9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간단한 파일 만들기</a:t>
            </a:r>
            <a:r>
              <a:rPr lang="en-US" altLang="ko-KR" b="1" dirty="0"/>
              <a:t>: touch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31BABA-FAC1-4EE7-9D78-A22E890C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180F24-93F3-458A-AE63-D79686DA367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touch </a:t>
            </a:r>
            <a:r>
              <a:rPr lang="ko-KR" altLang="en-US" b="1" dirty="0"/>
              <a:t>명령어 사용 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marL="0" indent="0" fontAlgn="base">
              <a:buNone/>
            </a:pPr>
            <a:endParaRPr lang="en-US" altLang="ko-KR" dirty="0"/>
          </a:p>
          <a:p>
            <a:pPr fontAlgn="base"/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touch cs1.txt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ls –</a:t>
            </a:r>
            <a:r>
              <a:rPr lang="en-US" altLang="ko-KR" dirty="0" err="1">
                <a:latin typeface="Lucida Sans Typewriter" panose="020B0509030504030204" pitchFamily="49" charset="0"/>
              </a:rPr>
              <a:t>asl</a:t>
            </a:r>
            <a:r>
              <a:rPr lang="en-US" altLang="ko-KR" dirty="0">
                <a:latin typeface="Lucida Sans Typewriter" panose="020B0509030504030204" pitchFamily="49" charset="0"/>
              </a:rPr>
              <a:t> cs1.txt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0 -</a:t>
            </a:r>
            <a:r>
              <a:rPr lang="en-US" altLang="ko-KR" dirty="0" err="1">
                <a:latin typeface="Lucida Sans Typewriter" panose="020B0509030504030204" pitchFamily="49" charset="0"/>
              </a:rPr>
              <a:t>rw</a:t>
            </a:r>
            <a:r>
              <a:rPr lang="en-US" altLang="ko-KR" dirty="0">
                <a:latin typeface="Lucida Sans Typewriter" panose="020B0509030504030204" pitchFamily="49" charset="0"/>
              </a:rPr>
              <a:t>-</a:t>
            </a:r>
            <a:r>
              <a:rPr lang="en-US" altLang="ko-KR" dirty="0" err="1">
                <a:latin typeface="Lucida Sans Typewriter" panose="020B0509030504030204" pitchFamily="49" charset="0"/>
              </a:rPr>
              <a:t>rw</a:t>
            </a:r>
            <a:r>
              <a:rPr lang="en-US" altLang="ko-KR" dirty="0">
                <a:latin typeface="Lucida Sans Typewriter" panose="020B0509030504030204" pitchFamily="49" charset="0"/>
              </a:rPr>
              <a:t>-r--. 1 chang </a:t>
            </a:r>
            <a:r>
              <a:rPr lang="en-US" altLang="ko-KR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dirty="0">
                <a:latin typeface="Lucida Sans Typewriter" panose="020B0509030504030204" pitchFamily="49" charset="0"/>
              </a:rPr>
              <a:t> 0 5</a:t>
            </a:r>
            <a:r>
              <a:rPr lang="ko-KR" altLang="en-US" dirty="0">
                <a:latin typeface="Lucida Sans Typewriter" panose="020B0509030504030204" pitchFamily="49" charset="0"/>
              </a:rPr>
              <a:t>월 </a:t>
            </a:r>
            <a:r>
              <a:rPr lang="en-US" altLang="ko-KR" dirty="0">
                <a:latin typeface="Lucida Sans Typewriter" panose="020B0509030504030204" pitchFamily="49" charset="0"/>
              </a:rPr>
              <a:t>9 15:10 cs1.txt</a:t>
            </a:r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EC29A23-4FC9-4D74-8949-EC962D200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448263"/>
              </p:ext>
            </p:extLst>
          </p:nvPr>
        </p:nvGraphicFramePr>
        <p:xfrm>
          <a:off x="827584" y="2132856"/>
          <a:ext cx="6777708" cy="943102"/>
        </p:xfrm>
        <a:graphic>
          <a:graphicData uri="http://schemas.openxmlformats.org/drawingml/2006/table">
            <a:tbl>
              <a:tblPr/>
              <a:tblGrid>
                <a:gridCol w="6777708">
                  <a:extLst>
                    <a:ext uri="{9D8B030D-6E8A-4147-A177-3AD203B41FA5}">
                      <a16:colId xmlns:a16="http://schemas.microsoft.com/office/drawing/2014/main" val="3897360735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$ touch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파일 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크기가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이름만 있는 빈 파일을 만들어 준다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17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588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파일 내용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파일 내용 출력과 관련된 다음 명령어들</a:t>
            </a:r>
            <a:endParaRPr lang="en-US" altLang="ko-KR" dirty="0"/>
          </a:p>
          <a:p>
            <a:pPr lvl="1"/>
            <a:r>
              <a:rPr lang="en-US" altLang="ko-KR" dirty="0"/>
              <a:t>cat, more, head, tail, </a:t>
            </a:r>
            <a:r>
              <a:rPr lang="en-US" altLang="ko-KR" dirty="0" err="1"/>
              <a:t>wc</a:t>
            </a:r>
            <a:r>
              <a:rPr lang="en-US" altLang="ko-KR" dirty="0"/>
              <a:t>,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r>
              <a:rPr lang="en-US" altLang="ko-KR" dirty="0">
                <a:solidFill>
                  <a:srgbClr val="3333FF"/>
                </a:solidFill>
              </a:rPr>
              <a:t>$ </a:t>
            </a:r>
            <a:r>
              <a:rPr lang="ko-KR" altLang="en-US" dirty="0">
                <a:solidFill>
                  <a:srgbClr val="3333FF"/>
                </a:solidFill>
              </a:rPr>
              <a:t>명령어 파일</a:t>
            </a:r>
            <a:endParaRPr lang="en-US" altLang="ko-KR" dirty="0">
              <a:solidFill>
                <a:srgbClr val="3333FF"/>
              </a:solidFill>
            </a:endParaRPr>
          </a:p>
          <a:p>
            <a:pPr lvl="1">
              <a:buNone/>
            </a:pPr>
            <a:r>
              <a:rPr lang="en-US" altLang="ko-KR" dirty="0">
                <a:solidFill>
                  <a:srgbClr val="3333FF"/>
                </a:solidFill>
              </a:rPr>
              <a:t>	</a:t>
            </a:r>
            <a:r>
              <a:rPr lang="ko-KR" altLang="en-US" dirty="0">
                <a:solidFill>
                  <a:srgbClr val="3333FF"/>
                </a:solidFill>
              </a:rPr>
              <a:t> </a:t>
            </a:r>
          </a:p>
          <a:p>
            <a:pPr lvl="1">
              <a:buNone/>
            </a:pPr>
            <a:r>
              <a:rPr lang="en-US" altLang="ko-KR" dirty="0">
                <a:solidFill>
                  <a:srgbClr val="3333FF"/>
                </a:solidFill>
              </a:rPr>
              <a:t>$ </a:t>
            </a:r>
            <a:r>
              <a:rPr lang="ko-KR" altLang="en-US" dirty="0">
                <a:solidFill>
                  <a:srgbClr val="3333FF"/>
                </a:solidFill>
              </a:rPr>
              <a:t>명령어 파일</a:t>
            </a:r>
            <a:r>
              <a:rPr lang="ko-KR" altLang="en-US" baseline="30000" dirty="0">
                <a:solidFill>
                  <a:srgbClr val="3333FF"/>
                </a:solidFill>
              </a:rPr>
              <a:t>*</a:t>
            </a:r>
            <a:endParaRPr lang="en-US" altLang="ko-KR" baseline="30000" dirty="0">
              <a:solidFill>
                <a:srgbClr val="3333FF"/>
              </a:solidFill>
            </a:endParaRPr>
          </a:p>
          <a:p>
            <a:pPr lvl="1">
              <a:buNone/>
            </a:pPr>
            <a:endParaRPr lang="ko-KR" altLang="en-US" dirty="0">
              <a:solidFill>
                <a:srgbClr val="3333FF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b="1" dirty="0"/>
              <a:t>파일 내용 보기</a:t>
            </a:r>
            <a:r>
              <a:rPr lang="en-US" altLang="ko-KR" b="1" dirty="0"/>
              <a:t>: cat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435280" cy="474418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예 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cat cs1.txt</a:t>
            </a:r>
          </a:p>
          <a:p>
            <a:pPr marL="274320" lvl="1" indent="0" fontAlgn="base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Unix is a multitasking, multi-user computer operating system originally</a:t>
            </a:r>
          </a:p>
          <a:p>
            <a:pPr marL="274320" lvl="1" indent="0" fontAlgn="base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developed in 1969 by a group of AT&amp;T employees at Bell Labs, including</a:t>
            </a:r>
          </a:p>
          <a:p>
            <a:pPr marL="274320" lvl="1" indent="0" fontAlgn="base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Ken Thompson, Dennis Ritchie, Brian Kernighan, Douglas McIlroy,</a:t>
            </a:r>
          </a:p>
          <a:p>
            <a:pPr marL="274320" lvl="1" indent="0" fontAlgn="base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and Joe </a:t>
            </a:r>
            <a:r>
              <a:rPr lang="en-US" altLang="ko-KR" sz="1500" dirty="0" err="1">
                <a:latin typeface="Lucida Sans Typewriter" panose="020B0509030504030204" pitchFamily="49" charset="0"/>
              </a:rPr>
              <a:t>Ossanna</a:t>
            </a:r>
            <a:r>
              <a:rPr lang="en-US" altLang="ko-KR" sz="1500" dirty="0">
                <a:latin typeface="Lucida Sans Typewriter" panose="020B0509030504030204" pitchFamily="49" charset="0"/>
              </a:rPr>
              <a:t>.</a:t>
            </a:r>
          </a:p>
          <a:p>
            <a:pPr marL="274320" lvl="1" indent="0" fontAlgn="base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...</a:t>
            </a:r>
          </a:p>
          <a:p>
            <a:pPr lvl="1">
              <a:buNone/>
            </a:pPr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34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940D8CF-98FA-4F5C-B229-B4AA89732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569859"/>
              </p:ext>
            </p:extLst>
          </p:nvPr>
        </p:nvGraphicFramePr>
        <p:xfrm>
          <a:off x="827584" y="1916832"/>
          <a:ext cx="7416824" cy="1206246"/>
        </p:xfrm>
        <a:graphic>
          <a:graphicData uri="http://schemas.openxmlformats.org/drawingml/2006/table">
            <a:tbl>
              <a:tblPr/>
              <a:tblGrid>
                <a:gridCol w="7416824">
                  <a:extLst>
                    <a:ext uri="{9D8B030D-6E8A-4147-A177-3AD203B41FA5}">
                      <a16:colId xmlns:a16="http://schemas.microsoft.com/office/drawing/2014/main" val="3890212636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한컴바탕" panose="02030600000101010101" pitchFamily="18" charset="2"/>
                        </a:rPr>
                        <a:t>$ cat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[-n]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ko-KR" altLang="en-US" sz="1600" kern="0" spc="0" baseline="3000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*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내용을 그대로 화면에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파일을 지정하지 않으면 표준입력 내용을 그대로 화면에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9174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4948D-D73F-465D-9700-E4A47AEF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파일 내용 보기</a:t>
            </a:r>
            <a:r>
              <a:rPr lang="en-US" altLang="ko-KR" b="1" dirty="0"/>
              <a:t>: cat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3FF944-17D1-4608-BADD-12F66887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4508B1-EBB7-4C64-B7B6-59021737F06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363272" cy="4744184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100" dirty="0"/>
              <a:t>예</a:t>
            </a:r>
            <a:endParaRPr lang="en-US" altLang="ko-KR" sz="2100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cat –n cs1.txt</a:t>
            </a:r>
          </a:p>
          <a:p>
            <a:pPr marL="274320" lvl="1" indent="0" fontAlgn="base"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1 Unix is a multitasking, multi-user computer operating system originally</a:t>
            </a:r>
          </a:p>
          <a:p>
            <a:pPr marL="274320" lvl="1" indent="0" fontAlgn="base"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2 developed in 1969 by a group of AT&amp;T employees at Bell Labs, including</a:t>
            </a:r>
          </a:p>
          <a:p>
            <a:pPr marL="274320" lvl="1" indent="0" fontAlgn="base"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3 Ken Thompson, Dennis Ritchie, Brian Kernighan, Douglas McIlroy,</a:t>
            </a:r>
          </a:p>
          <a:p>
            <a:pPr marL="274320" lvl="1" indent="0" fontAlgn="base"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4 and Joe </a:t>
            </a:r>
            <a:r>
              <a:rPr lang="en-US" altLang="ko-KR" sz="1400" dirty="0" err="1">
                <a:latin typeface="Lucida Sans Typewriter" panose="020B0509030504030204" pitchFamily="49" charset="0"/>
              </a:rPr>
              <a:t>Ossanna</a:t>
            </a:r>
            <a:r>
              <a:rPr lang="en-US" altLang="ko-KR" sz="1400" dirty="0">
                <a:latin typeface="Lucida Sans Typewriter" panose="020B0509030504030204" pitchFamily="49" charset="0"/>
              </a:rPr>
              <a:t>.</a:t>
            </a:r>
          </a:p>
          <a:p>
            <a:pPr marL="274320" lvl="1" indent="0" fontAlgn="base"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...</a:t>
            </a:r>
          </a:p>
          <a:p>
            <a:pPr marL="274320" lvl="1" indent="0" fontAlgn="base">
              <a:buNone/>
            </a:pP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cat         // </a:t>
            </a:r>
            <a:r>
              <a:rPr lang="ko-KR" altLang="en-US" sz="1900" dirty="0">
                <a:latin typeface="Lucida Sans Typewriter" panose="020B0509030504030204" pitchFamily="49" charset="0"/>
              </a:rPr>
              <a:t>지정 파일 없음</a:t>
            </a:r>
            <a:endParaRPr lang="en-US" altLang="ko-KR" sz="19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900" dirty="0">
                <a:solidFill>
                  <a:srgbClr val="3333FF"/>
                </a:solidFill>
                <a:latin typeface="Lucida Sans Typewriter" panose="020B0509030504030204" pitchFamily="49" charset="0"/>
              </a:rPr>
              <a:t>Hello World !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Hello World !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solidFill>
                  <a:srgbClr val="3333FF"/>
                </a:solidFill>
                <a:latin typeface="Lucida Sans Typewriter" panose="020B0509030504030204" pitchFamily="49" charset="0"/>
              </a:rPr>
              <a:t>Bye!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Bye!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^D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801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D921B-4572-4D11-9D50-AC89DB2F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페이지 단위로 파일 내용 보기</a:t>
            </a:r>
            <a:r>
              <a:rPr lang="en-US" altLang="ko-KR" b="1" dirty="0"/>
              <a:t>: more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EE5D43-6A59-4380-817C-A4DD4514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ADF62E-C373-473B-B2C7-624C2D091B6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2766EC8-84DB-47E6-A643-7EC1C9354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843168"/>
              </p:ext>
            </p:extLst>
          </p:nvPr>
        </p:nvGraphicFramePr>
        <p:xfrm>
          <a:off x="827584" y="2060848"/>
          <a:ext cx="6480720" cy="816102"/>
        </p:xfrm>
        <a:graphic>
          <a:graphicData uri="http://schemas.openxmlformats.org/drawingml/2006/table">
            <a:tbl>
              <a:tblPr/>
              <a:tblGrid>
                <a:gridCol w="6480720">
                  <a:extLst>
                    <a:ext uri="{9D8B030D-6E8A-4147-A177-3AD203B41FA5}">
                      <a16:colId xmlns:a16="http://schemas.microsoft.com/office/drawing/2014/main" val="590035276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more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baseline="3000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+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내용을 페이지 단위로 화면에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20255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5E0FF1B-2600-422E-9ADA-21924102CB10}"/>
              </a:ext>
            </a:extLst>
          </p:cNvPr>
          <p:cNvSpPr/>
          <p:nvPr/>
        </p:nvSpPr>
        <p:spPr>
          <a:xfrm>
            <a:off x="539552" y="3428189"/>
            <a:ext cx="818421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$ more cs1.txt</a:t>
            </a:r>
          </a:p>
          <a:p>
            <a:pPr marL="254000"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Unix is a multitasking, multi-user computer operating system originally</a:t>
            </a:r>
          </a:p>
          <a:p>
            <a:pPr marL="254000"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developed in 1969 by a group of AT&amp;T employees at Bell Labs, including</a:t>
            </a:r>
          </a:p>
          <a:p>
            <a:pPr marL="254000"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Ken Thompson, Dennis Ritchie, Brian Kernighan, Douglas McIlroy,</a:t>
            </a:r>
          </a:p>
          <a:p>
            <a:pPr marL="254000"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and Joe </a:t>
            </a:r>
            <a:r>
              <a:rPr lang="en-US" altLang="ko-KR" sz="12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Ossanna</a:t>
            </a:r>
            <a:r>
              <a:rPr lang="en-US" altLang="ko-KR" sz="12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.</a:t>
            </a:r>
          </a:p>
          <a:p>
            <a:pPr marL="254000"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...</a:t>
            </a:r>
          </a:p>
          <a:p>
            <a:pPr marL="254000"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During the late 1970s and early 1980s, the influence of Unix in academic</a:t>
            </a:r>
          </a:p>
          <a:p>
            <a:pPr marL="254000"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circles led to large-scale adoption of Unix(particularly of the BSD variant,</a:t>
            </a:r>
          </a:p>
          <a:p>
            <a:pPr marL="254000"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--</a:t>
            </a:r>
            <a:r>
              <a:rPr lang="ko-KR" altLang="en-US" sz="1200" kern="0" dirty="0">
                <a:solidFill>
                  <a:srgbClr val="000000"/>
                </a:solidFill>
                <a:latin typeface="Lucida Sans Typewriter" panose="020B0509030504030204" pitchFamily="49" charset="0"/>
                <a:ea typeface="굴림체" panose="020B0609000101010101" pitchFamily="49" charset="-127"/>
              </a:rPr>
              <a:t>계속</a:t>
            </a:r>
            <a:r>
              <a:rPr lang="en-US" altLang="ko-KR" sz="12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--(59%)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382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F14DD-0B2B-4799-8824-0A63CD87C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파일 앞부분보기</a:t>
            </a:r>
            <a:r>
              <a:rPr lang="en-US" altLang="ko-KR" b="1" dirty="0"/>
              <a:t>: head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AC13CA-4E31-4838-AA90-FA05E7A5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540967-CC4F-440C-B72F-50CA7A67EED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pPr lvl="4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1463040" lvl="5" indent="0">
              <a:buNone/>
            </a:pPr>
            <a:endParaRPr lang="en-US" altLang="ko-KR" dirty="0"/>
          </a:p>
          <a:p>
            <a:pPr marL="1463040" lvl="5" indent="0">
              <a:buNone/>
            </a:pPr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head -5 cs1.txt</a:t>
            </a:r>
          </a:p>
          <a:p>
            <a:pPr marL="274320" lvl="1" indent="0" fontAlgn="base"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Unix is a multitasking, multi-user computer operating system originally</a:t>
            </a:r>
          </a:p>
          <a:p>
            <a:pPr marL="274320" lvl="1" indent="0" fontAlgn="base"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developed in 1969 by a group of AT&amp;T employees at Bell Labs, including</a:t>
            </a:r>
          </a:p>
          <a:p>
            <a:pPr marL="274320" lvl="1" indent="0" fontAlgn="base"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Ken Thompson, Dennis Ritchie, Brian Kernighan, Douglas McIlroy,</a:t>
            </a:r>
          </a:p>
          <a:p>
            <a:pPr marL="274320" lvl="1" indent="0" fontAlgn="base"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and Joe </a:t>
            </a:r>
            <a:r>
              <a:rPr lang="en-US" altLang="ko-KR" sz="1400" dirty="0" err="1">
                <a:latin typeface="Lucida Sans Typewriter" panose="020B0509030504030204" pitchFamily="49" charset="0"/>
              </a:rPr>
              <a:t>Ossanna</a:t>
            </a:r>
            <a:r>
              <a:rPr lang="en-US" altLang="ko-KR" sz="1400" dirty="0">
                <a:latin typeface="Lucida Sans Typewriter" panose="020B0509030504030204" pitchFamily="49" charset="0"/>
              </a:rPr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6C23F2F-9C65-448E-864B-E20EDDB50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8912"/>
              </p:ext>
            </p:extLst>
          </p:nvPr>
        </p:nvGraphicFramePr>
        <p:xfrm>
          <a:off x="827584" y="1988840"/>
          <a:ext cx="7272808" cy="1206246"/>
        </p:xfrm>
        <a:graphic>
          <a:graphicData uri="http://schemas.openxmlformats.org/drawingml/2006/table">
            <a:tbl>
              <a:tblPr/>
              <a:tblGrid>
                <a:gridCol w="7272808">
                  <a:extLst>
                    <a:ext uri="{9D8B030D-6E8A-4147-A177-3AD203B41FA5}">
                      <a16:colId xmlns:a16="http://schemas.microsoft.com/office/drawing/2014/main" val="3840190444"/>
                    </a:ext>
                  </a:extLst>
                </a:gridCol>
              </a:tblGrid>
              <a:tr h="268610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head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[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–</a:t>
                      </a:r>
                      <a:r>
                        <a:rPr lang="en-US" altLang="ko-KR" sz="1600" i="1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n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ko-KR" altLang="en-US" sz="1600" kern="0" spc="0" baseline="3000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*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앞부분을 화면에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파일을 지정하지 않으면 표준입력 내용을 대상으로 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353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468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F14DD-0B2B-4799-8824-0A63CD87C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파일 뒷부분보기</a:t>
            </a:r>
            <a:r>
              <a:rPr lang="en-US" altLang="ko-KR" b="1" dirty="0"/>
              <a:t>: tail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AC13CA-4E31-4838-AA90-FA05E7A5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540967-CC4F-440C-B72F-50CA7A67EED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943574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사용법</a:t>
            </a:r>
            <a:endParaRPr lang="en-US" altLang="ko-KR" sz="20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r>
              <a:rPr lang="ko-KR" altLang="en-US" sz="2000" dirty="0"/>
              <a:t>예</a:t>
            </a:r>
            <a:endParaRPr lang="en-US" altLang="ko-KR" sz="2000" dirty="0"/>
          </a:p>
          <a:p>
            <a:pPr marL="274320" lvl="1" indent="0" fontAlgn="base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tail cs1.txt</a:t>
            </a:r>
          </a:p>
          <a:p>
            <a:pPr marL="274320" lvl="1" indent="0" fontAlgn="base"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Linux, which is used to power data centers, desktops, mobile phones,</a:t>
            </a:r>
          </a:p>
          <a:p>
            <a:pPr marL="274320" lvl="1" indent="0" fontAlgn="base"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and embedded devices such as routers, set-top boxes or e-book readers.</a:t>
            </a:r>
          </a:p>
          <a:p>
            <a:pPr marL="274320" lvl="1" indent="0" fontAlgn="base"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Today, in addition to certified Unix systems such as those already</a:t>
            </a:r>
          </a:p>
          <a:p>
            <a:pPr marL="274320" lvl="1" indent="0" fontAlgn="base"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mentioned, Unix-like operating systems such as MINIX, Linux, Android,</a:t>
            </a:r>
          </a:p>
          <a:p>
            <a:pPr marL="274320" lvl="1" indent="0" fontAlgn="base"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and BSD descendants (FreeBSD, NetBSD, OpenBSD, and DragonFly BSD) are</a:t>
            </a:r>
          </a:p>
          <a:p>
            <a:pPr marL="274320" lvl="1" indent="0" fontAlgn="base"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commonly encountered.</a:t>
            </a:r>
          </a:p>
          <a:p>
            <a:pPr marL="274320" lvl="1" indent="0" fontAlgn="base"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The term traditional Unix may be used to describe a Unix or</a:t>
            </a:r>
          </a:p>
          <a:p>
            <a:pPr marL="274320" lvl="1" indent="0" fontAlgn="base"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an operating system that has the </a:t>
            </a:r>
            <a:r>
              <a:rPr lang="en-US" altLang="ko-KR" sz="1400" dirty="0" err="1">
                <a:latin typeface="Lucida Sans Typewriter" panose="020B0509030504030204" pitchFamily="49" charset="0"/>
              </a:rPr>
              <a:t>characteristi</a:t>
            </a:r>
            <a:r>
              <a:rPr lang="en-US" altLang="ko-KR" sz="1400" dirty="0">
                <a:latin typeface="Lucida Sans Typewriter" panose="020B0509030504030204" pitchFamily="49" charset="0"/>
              </a:rPr>
              <a:t> </a:t>
            </a:r>
            <a:r>
              <a:rPr lang="en-US" altLang="ko-KR" sz="1400" dirty="0" err="1">
                <a:latin typeface="Lucida Sans Typewriter" panose="020B0509030504030204" pitchFamily="49" charset="0"/>
              </a:rPr>
              <a:t>cs</a:t>
            </a:r>
            <a:r>
              <a:rPr lang="en-US" altLang="ko-KR" sz="1400" dirty="0">
                <a:latin typeface="Lucida Sans Typewriter" panose="020B0509030504030204" pitchFamily="49" charset="0"/>
              </a:rPr>
              <a:t> of either Version 7</a:t>
            </a:r>
          </a:p>
          <a:p>
            <a:pPr marL="274320" lvl="1" indent="0" fontAlgn="base"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Unix or UNIX System V.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3A73864-601A-4BA8-9E6F-F180F320D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165568"/>
              </p:ext>
            </p:extLst>
          </p:nvPr>
        </p:nvGraphicFramePr>
        <p:xfrm>
          <a:off x="827584" y="1986347"/>
          <a:ext cx="7272808" cy="1206246"/>
        </p:xfrm>
        <a:graphic>
          <a:graphicData uri="http://schemas.openxmlformats.org/drawingml/2006/table">
            <a:tbl>
              <a:tblPr/>
              <a:tblGrid>
                <a:gridCol w="7272808">
                  <a:extLst>
                    <a:ext uri="{9D8B030D-6E8A-4147-A177-3AD203B41FA5}">
                      <a16:colId xmlns:a16="http://schemas.microsoft.com/office/drawing/2014/main" val="1516441296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tail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[-</a:t>
                      </a:r>
                      <a:r>
                        <a:rPr lang="en-US" altLang="ko-KR" sz="1600" i="1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n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ko-KR" altLang="en-US" sz="1600" kern="0" spc="0" baseline="3000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*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뒷부분을 화면에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파일을 지정하지 않으면 표준입력 내용을 대상으로 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469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8331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66496-4849-4E18-8954-0D53B5BC7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ko-KR" altLang="en-US" b="1" dirty="0"/>
            </a:br>
            <a:r>
              <a:rPr lang="ko-KR" altLang="en-US" b="1" dirty="0"/>
              <a:t>단어 세기</a:t>
            </a:r>
            <a:r>
              <a:rPr lang="en-US" altLang="ko-KR" b="1" dirty="0"/>
              <a:t>: </a:t>
            </a:r>
            <a:r>
              <a:rPr lang="en-US" altLang="ko-KR" b="1" dirty="0" err="1"/>
              <a:t>wc</a:t>
            </a:r>
            <a:r>
              <a:rPr lang="en-US" altLang="ko-KR" b="1" dirty="0"/>
              <a:t>(word count)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F24F392-1413-44D7-BC4E-F8B68773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469808-FAA7-4582-A57A-47157AD4966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en-US" altLang="ko-KR" dirty="0" err="1">
                <a:latin typeface="Lucida Sans Typewriter" panose="020B0509030504030204" pitchFamily="49" charset="0"/>
              </a:rPr>
              <a:t>wc</a:t>
            </a:r>
            <a:r>
              <a:rPr lang="en-US" altLang="ko-KR" dirty="0">
                <a:latin typeface="Lucida Sans Typewriter" panose="020B0509030504030204" pitchFamily="49" charset="0"/>
              </a:rPr>
              <a:t> cs1.txt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38 318 2088 cs1.txt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en-US" altLang="ko-KR" dirty="0" err="1">
                <a:latin typeface="Lucida Sans Typewriter" panose="020B0509030504030204" pitchFamily="49" charset="0"/>
              </a:rPr>
              <a:t>wc</a:t>
            </a:r>
            <a:r>
              <a:rPr lang="en-US" altLang="ko-KR" dirty="0">
                <a:latin typeface="Lucida Sans Typewriter" panose="020B0509030504030204" pitchFamily="49" charset="0"/>
              </a:rPr>
              <a:t> -l cs1.txt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38 cs1.txt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en-US" altLang="ko-KR" dirty="0" err="1">
                <a:latin typeface="Lucida Sans Typewriter" panose="020B0509030504030204" pitchFamily="49" charset="0"/>
              </a:rPr>
              <a:t>wc</a:t>
            </a:r>
            <a:r>
              <a:rPr lang="en-US" altLang="ko-KR" dirty="0">
                <a:latin typeface="Lucida Sans Typewriter" panose="020B0509030504030204" pitchFamily="49" charset="0"/>
              </a:rPr>
              <a:t> -w cs1.txt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318 cs1.txt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en-US" altLang="ko-KR" dirty="0" err="1">
                <a:latin typeface="Lucida Sans Typewriter" panose="020B0509030504030204" pitchFamily="49" charset="0"/>
              </a:rPr>
              <a:t>wc</a:t>
            </a:r>
            <a:r>
              <a:rPr lang="en-US" altLang="ko-KR" dirty="0">
                <a:latin typeface="Lucida Sans Typewriter" panose="020B0509030504030204" pitchFamily="49" charset="0"/>
              </a:rPr>
              <a:t> -c cs1.txt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2088 cs1.txt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4715DCE-9133-4AF6-924E-0EFFD21AF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853873"/>
              </p:ext>
            </p:extLst>
          </p:nvPr>
        </p:nvGraphicFramePr>
        <p:xfrm>
          <a:off x="899592" y="1916832"/>
          <a:ext cx="7416824" cy="1206246"/>
        </p:xfrm>
        <a:graphic>
          <a:graphicData uri="http://schemas.openxmlformats.org/drawingml/2006/table">
            <a:tbl>
              <a:tblPr/>
              <a:tblGrid>
                <a:gridCol w="7416824">
                  <a:extLst>
                    <a:ext uri="{9D8B030D-6E8A-4147-A177-3AD203B41FA5}">
                      <a16:colId xmlns:a16="http://schemas.microsoft.com/office/drawing/2014/main" val="2035312294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3333FF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 pitchFamily="18" charset="2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3333FF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 pitchFamily="18" charset="2"/>
                        </a:rPr>
                        <a:t>wc</a:t>
                      </a:r>
                      <a:r>
                        <a:rPr lang="en-US" altLang="ko-KR" sz="1600" kern="0" spc="0" dirty="0">
                          <a:solidFill>
                            <a:srgbClr val="3333FF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 pitchFamily="18" charset="2"/>
                        </a:rPr>
                        <a:t> [-</a:t>
                      </a:r>
                      <a:r>
                        <a:rPr lang="en-US" altLang="ko-KR" sz="1600" kern="0" spc="0" dirty="0" err="1">
                          <a:solidFill>
                            <a:srgbClr val="3333FF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 pitchFamily="18" charset="2"/>
                        </a:rPr>
                        <a:t>lwc</a:t>
                      </a:r>
                      <a:r>
                        <a:rPr lang="en-US" altLang="ko-KR" sz="1600" kern="0" spc="0" dirty="0">
                          <a:solidFill>
                            <a:srgbClr val="3333FF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 pitchFamily="18" charset="2"/>
                        </a:rPr>
                        <a:t>] </a:t>
                      </a:r>
                      <a:r>
                        <a:rPr lang="ko-KR" altLang="en-US" sz="1600" kern="0" spc="0" dirty="0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baseline="30000" dirty="0">
                          <a:solidFill>
                            <a:srgbClr val="3333FF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 pitchFamily="18" charset="2"/>
                        </a:rPr>
                        <a:t>*</a:t>
                      </a: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파일에 저장된 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(l),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(w),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(c)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개수를 세서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파일을 지정하지 않으면 표준입력 내용을 대상으로 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313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30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b="1" dirty="0"/>
              <a:t>기본 명령어 사용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363272" cy="4744184"/>
          </a:xfrm>
        </p:spPr>
        <p:txBody>
          <a:bodyPr>
            <a:normAutofit/>
          </a:bodyPr>
          <a:lstStyle/>
          <a:p>
            <a:r>
              <a:rPr lang="ko-KR" altLang="en-US" dirty="0"/>
              <a:t>날짜 및 시간 확인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date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2022. 01. 01. (</a:t>
            </a:r>
            <a:r>
              <a:rPr lang="ko-KR" altLang="en-US" dirty="0">
                <a:latin typeface="Lucida Sans Typewriter" panose="020B0509030504030204" pitchFamily="49" charset="0"/>
              </a:rPr>
              <a:t>토</a:t>
            </a:r>
            <a:r>
              <a:rPr lang="en-US" altLang="ko-KR" dirty="0">
                <a:latin typeface="Lucida Sans Typewriter" panose="020B0509030504030204" pitchFamily="49" charset="0"/>
              </a:rPr>
              <a:t>) 12:26:10 KST</a:t>
            </a:r>
          </a:p>
          <a:p>
            <a:pPr marL="274320" lvl="1" indent="0" fontAlgn="base">
              <a:buNone/>
            </a:pPr>
            <a:endParaRPr lang="ko-KR" altLang="en-US" dirty="0"/>
          </a:p>
          <a:p>
            <a:r>
              <a:rPr lang="ko-KR" altLang="en-US" dirty="0"/>
              <a:t>시스템 정보 확인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hostname </a:t>
            </a:r>
            <a:r>
              <a:rPr lang="ko-KR" altLang="en-US" dirty="0">
                <a:latin typeface="Lucida Sans Typewriter" panose="020B0509030504030204" pitchFamily="49" charset="0"/>
              </a:rPr>
              <a:t>		 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linux.sookmyung.ac.kr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en-US" altLang="ko-KR" dirty="0" err="1">
                <a:latin typeface="Lucida Sans Typewriter" panose="020B0509030504030204" pitchFamily="49" charset="0"/>
              </a:rPr>
              <a:t>uname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Linux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en-US" altLang="ko-KR" dirty="0" err="1">
                <a:latin typeface="Lucida Sans Typewriter" panose="020B0509030504030204" pitchFamily="49" charset="0"/>
              </a:rPr>
              <a:t>uname</a:t>
            </a:r>
            <a:r>
              <a:rPr lang="en-US" altLang="ko-KR" dirty="0">
                <a:latin typeface="Lucida Sans Typewriter" panose="020B0509030504030204" pitchFamily="49" charset="0"/>
              </a:rPr>
              <a:t> -a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Linux Ubuntu 5.11.0-31-generic #33-Ubuntu SMP Wed Aug 11 13:19:04 UTC 2021 x86_64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x86_64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x86_64</a:t>
            </a:r>
            <a:r>
              <a:rPr lang="en-US" altLang="ko-KR" sz="1800" dirty="0">
                <a:latin typeface="Lucida Sans Typewriter" panose="020B0509030504030204" pitchFamily="49" charset="0"/>
              </a:rPr>
              <a:t> GNU/Linux</a:t>
            </a:r>
          </a:p>
          <a:p>
            <a:pPr marL="274320" lvl="1" indent="0" fontAlgn="base">
              <a:buNone/>
            </a:pPr>
            <a:endParaRPr lang="ko-KR" altLang="en-US" sz="1800" dirty="0">
              <a:latin typeface="Lucida Sans Typewriter" panose="020B0509030504030204" pitchFamily="49" charset="0"/>
            </a:endParaRPr>
          </a:p>
          <a:p>
            <a:endParaRPr lang="ko-KR" altLang="en-US" dirty="0"/>
          </a:p>
          <a:p>
            <a:pPr lvl="1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핵심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ko-KR" altLang="en-US" dirty="0"/>
              <a:t>리눅스의 디렉터리는 루트로부터 시작하여 계층구조를 이룬다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절대 경로명은 루트 디렉터리부터 시작하고 상대 경로명은 현재 디렉터리부터 시작한다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spcBef>
                <a:spcPts val="1600"/>
              </a:spcBef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b="1" dirty="0"/>
              <a:t>기본 명령어 사용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435280" cy="4744184"/>
          </a:xfrm>
        </p:spPr>
        <p:txBody>
          <a:bodyPr>
            <a:normAutofit/>
          </a:bodyPr>
          <a:lstStyle/>
          <a:p>
            <a:pPr lvl="0" fontAlgn="base"/>
            <a:r>
              <a:rPr lang="ko-KR" altLang="en-US" dirty="0"/>
              <a:t>사용자 정보 확인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en-US" altLang="ko-KR" dirty="0" err="1">
                <a:latin typeface="Lucida Sans Typewriter" panose="020B0509030504030204" pitchFamily="49" charset="0"/>
              </a:rPr>
              <a:t>whoami</a:t>
            </a:r>
            <a:endParaRPr lang="en-US" altLang="ko-KR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chang</a:t>
            </a:r>
          </a:p>
          <a:p>
            <a:pPr marL="274320" lvl="1" indent="0" fontAlgn="base">
              <a:buNone/>
            </a:pPr>
            <a:endParaRPr lang="en-US" altLang="ko-KR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who</a:t>
            </a:r>
          </a:p>
          <a:p>
            <a:pPr marL="274320" lvl="1" indent="0" fontAlgn="base">
              <a:buNone/>
            </a:pPr>
            <a:r>
              <a:rPr lang="en-US" altLang="ko-KR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dirty="0">
                <a:latin typeface="Lucida Sans Typewriter" panose="020B0509030504030204" pitchFamily="49" charset="0"/>
              </a:rPr>
              <a:t> 	tty2 	2022-01-09 12:19 (tty2)</a:t>
            </a:r>
          </a:p>
          <a:p>
            <a:pPr marL="274320" lvl="1" indent="0" fontAlgn="base">
              <a:buNone/>
            </a:pPr>
            <a:endParaRPr lang="ko-KR" altLang="en-US" dirty="0"/>
          </a:p>
          <a:p>
            <a:pPr lvl="0" fontAlgn="base"/>
            <a:r>
              <a:rPr lang="ko-KR" altLang="en-US" dirty="0"/>
              <a:t>디렉터리 내용 확인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ls</a:t>
            </a:r>
          </a:p>
          <a:p>
            <a:pPr marL="274320" lvl="1" indent="0" fontAlgn="base">
              <a:buNone/>
            </a:pPr>
            <a:r>
              <a:rPr lang="ko-KR" altLang="en-US" dirty="0">
                <a:solidFill>
                  <a:srgbClr val="3333FF"/>
                </a:solidFill>
              </a:rPr>
              <a:t>공개   다운로드   문서   바탕화면   비디오   사진   음악   템플릿</a:t>
            </a:r>
          </a:p>
          <a:p>
            <a:endParaRPr lang="ko-KR" altLang="en-US" sz="20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656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b="1" dirty="0"/>
              <a:t>기본 명령어 사용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ko-KR" altLang="en-US" dirty="0"/>
              <a:t>패스워드 변경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en-US" altLang="ko-KR" dirty="0" err="1">
                <a:latin typeface="Lucida Sans Typewriter" panose="020B0509030504030204" pitchFamily="49" charset="0"/>
              </a:rPr>
              <a:t>passwd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 err="1"/>
              <a:t>passwd</a:t>
            </a:r>
            <a:r>
              <a:rPr lang="en-US" altLang="ko-KR" dirty="0"/>
              <a:t>: chang</a:t>
            </a:r>
            <a:r>
              <a:rPr lang="ko-KR" altLang="en-US" dirty="0"/>
              <a:t>용 암호를 변경하는 중</a:t>
            </a:r>
          </a:p>
          <a:p>
            <a:pPr marL="274320" lvl="1" indent="0" fontAlgn="base">
              <a:buNone/>
            </a:pPr>
            <a:r>
              <a:rPr lang="ko-KR" altLang="en-US" dirty="0"/>
              <a:t>기존 로그인 암호를 입력하십시오</a:t>
            </a:r>
            <a:r>
              <a:rPr lang="en-US" altLang="ko-KR" dirty="0"/>
              <a:t>:</a:t>
            </a:r>
            <a:endParaRPr lang="ko-KR" altLang="en-US" dirty="0"/>
          </a:p>
          <a:p>
            <a:pPr marL="274320" lvl="1" indent="0" fontAlgn="base">
              <a:buNone/>
            </a:pPr>
            <a:r>
              <a:rPr lang="ko-KR" altLang="en-US" dirty="0"/>
              <a:t>새 암호</a:t>
            </a:r>
            <a:r>
              <a:rPr lang="en-US" altLang="ko-KR" dirty="0"/>
              <a:t>:</a:t>
            </a:r>
            <a:endParaRPr lang="ko-KR" altLang="en-US" dirty="0"/>
          </a:p>
          <a:p>
            <a:pPr marL="274320" lvl="1" indent="0" fontAlgn="base">
              <a:buNone/>
            </a:pPr>
            <a:r>
              <a:rPr lang="ko-KR" altLang="en-US" dirty="0"/>
              <a:t>새 암호를 다시 입력하십시오</a:t>
            </a:r>
            <a:r>
              <a:rPr lang="en-US" altLang="ko-KR" dirty="0"/>
              <a:t>:</a:t>
            </a:r>
            <a:endParaRPr lang="ko-KR" altLang="en-US" dirty="0"/>
          </a:p>
          <a:p>
            <a:pPr marL="274320" lvl="1" indent="0" fontAlgn="base">
              <a:buNone/>
            </a:pPr>
            <a:r>
              <a:rPr lang="en-US" altLang="ko-KR" dirty="0" err="1"/>
              <a:t>passwd</a:t>
            </a:r>
            <a:r>
              <a:rPr lang="en-US" altLang="ko-KR" dirty="0"/>
              <a:t>: </a:t>
            </a:r>
            <a:r>
              <a:rPr lang="ko-KR" altLang="en-US" dirty="0"/>
              <a:t>암호</a:t>
            </a:r>
            <a:r>
              <a:rPr lang="en-US" altLang="ko-KR" dirty="0"/>
              <a:t>(chang</a:t>
            </a:r>
            <a:r>
              <a:rPr lang="ko-KR" altLang="en-US" dirty="0"/>
              <a:t>용</a:t>
            </a:r>
            <a:r>
              <a:rPr lang="en-US" altLang="ko-KR" dirty="0"/>
              <a:t>)</a:t>
            </a:r>
            <a:r>
              <a:rPr lang="ko-KR" altLang="en-US" dirty="0"/>
              <a:t>가 성공적으로 변경되었습니다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274320" lvl="1" indent="0" fontAlgn="base">
              <a:buNone/>
            </a:pPr>
            <a:endParaRPr lang="ko-KR" altLang="en-US" dirty="0"/>
          </a:p>
          <a:p>
            <a:pPr lvl="0" fontAlgn="base"/>
            <a:r>
              <a:rPr lang="ko-KR" altLang="en-US" dirty="0"/>
              <a:t>화면 정리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clear</a:t>
            </a:r>
          </a:p>
          <a:p>
            <a:endParaRPr lang="ko-KR" altLang="en-US" dirty="0"/>
          </a:p>
          <a:p>
            <a:pPr lvl="1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7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A3F70-0878-4DC2-874B-D5F57B16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온라인 매뉴얼</a:t>
            </a:r>
            <a:r>
              <a:rPr lang="en-US" altLang="ko-KR" b="1" dirty="0"/>
              <a:t>: man</a:t>
            </a:r>
            <a:r>
              <a:rPr lang="ko-KR" altLang="en-US" b="1" dirty="0"/>
              <a:t>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27BC363-D6EC-4E15-AE34-54FDC5B4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368A6A-FBBB-4F72-B92C-5937430A9D79}"/>
              </a:ext>
            </a:extLst>
          </p:cNvPr>
          <p:cNvSpPr/>
          <p:nvPr/>
        </p:nvSpPr>
        <p:spPr>
          <a:xfrm>
            <a:off x="530296" y="1124744"/>
            <a:ext cx="7930136" cy="4624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algn="just" fontAlgn="base"/>
            <a:r>
              <a:rPr lang="en-US" altLang="ko-KR" sz="14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$ man ls</a:t>
            </a:r>
          </a:p>
          <a:p>
            <a:pPr marL="254000" algn="just" fontAlgn="base">
              <a:spcBef>
                <a:spcPts val="300"/>
              </a:spcBef>
            </a:pPr>
            <a:r>
              <a:rPr lang="en-US" altLang="ko-KR" sz="14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LS(1) User Commands LS(1)</a:t>
            </a:r>
          </a:p>
          <a:p>
            <a:pPr marL="254000" algn="just" fontAlgn="base">
              <a:spcBef>
                <a:spcPts val="300"/>
              </a:spcBef>
            </a:pPr>
            <a:r>
              <a:rPr lang="en-US" altLang="ko-KR" sz="14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NAME</a:t>
            </a:r>
          </a:p>
          <a:p>
            <a:pPr marL="254000" algn="just" fontAlgn="base">
              <a:spcBef>
                <a:spcPts val="300"/>
              </a:spcBef>
            </a:pPr>
            <a:r>
              <a:rPr lang="en-US" altLang="ko-KR" sz="14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ls - list directory contents</a:t>
            </a:r>
          </a:p>
          <a:p>
            <a:pPr marL="254000" algn="just" fontAlgn="base">
              <a:spcBef>
                <a:spcPts val="300"/>
              </a:spcBef>
            </a:pPr>
            <a:r>
              <a:rPr lang="en-US" altLang="ko-KR" sz="14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SYNOPSIS</a:t>
            </a:r>
          </a:p>
          <a:p>
            <a:pPr marL="254000" algn="just" fontAlgn="base">
              <a:spcBef>
                <a:spcPts val="300"/>
              </a:spcBef>
            </a:pPr>
            <a:r>
              <a:rPr lang="en-US" altLang="ko-KR" sz="14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ls [OPTION]... [FILE]...</a:t>
            </a:r>
          </a:p>
          <a:p>
            <a:pPr marL="254000" algn="just" fontAlgn="base">
              <a:spcBef>
                <a:spcPts val="300"/>
              </a:spcBef>
            </a:pPr>
            <a:r>
              <a:rPr lang="en-US" altLang="ko-KR" sz="14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DESCRIPTION</a:t>
            </a:r>
          </a:p>
          <a:p>
            <a:pPr marL="254000" algn="just" fontAlgn="base">
              <a:spcBef>
                <a:spcPts val="300"/>
              </a:spcBef>
            </a:pPr>
            <a:r>
              <a:rPr lang="en-US" altLang="ko-KR" sz="14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List information about the FILEs (the current directory by default).</a:t>
            </a:r>
          </a:p>
          <a:p>
            <a:pPr marL="254000" algn="just" fontAlgn="base">
              <a:spcBef>
                <a:spcPts val="300"/>
              </a:spcBef>
            </a:pPr>
            <a:r>
              <a:rPr lang="en-US" altLang="ko-KR" sz="14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Sort entries alphabetically if none of -</a:t>
            </a:r>
            <a:r>
              <a:rPr lang="en-US" altLang="ko-KR" sz="14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cftuvSUX</a:t>
            </a:r>
            <a:r>
              <a:rPr lang="en-US" altLang="ko-KR" sz="14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nor --sort is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speci</a:t>
            </a:r>
            <a:r>
              <a:rPr lang="en-US" altLang="ko-KR" sz="1400" kern="0" dirty="0">
                <a:solidFill>
                  <a:srgbClr val="000000"/>
                </a:solidFill>
                <a:latin typeface="Lucida Sans Typewriter" panose="020B0509030504030204" pitchFamily="49" charset="0"/>
                <a:ea typeface="굴림체" panose="020B0609000101010101" pitchFamily="49" charset="-127"/>
              </a:rPr>
              <a:t>‐</a:t>
            </a:r>
            <a:endParaRPr lang="en-US" altLang="ko-KR" sz="1400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spcBef>
                <a:spcPts val="300"/>
              </a:spcBef>
            </a:pPr>
            <a:r>
              <a:rPr lang="en-US" altLang="ko-KR" sz="14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fied</a:t>
            </a:r>
            <a:r>
              <a:rPr lang="en-US" altLang="ko-KR" sz="14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.</a:t>
            </a:r>
          </a:p>
          <a:p>
            <a:pPr marL="254000" algn="just" fontAlgn="base">
              <a:spcBef>
                <a:spcPts val="300"/>
              </a:spcBef>
            </a:pPr>
            <a:r>
              <a:rPr lang="en-US" altLang="ko-KR" sz="14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Mandatory arguments to long options are mandatory for short options</a:t>
            </a:r>
          </a:p>
          <a:p>
            <a:pPr marL="254000" algn="just" fontAlgn="base">
              <a:spcBef>
                <a:spcPts val="300"/>
              </a:spcBef>
            </a:pPr>
            <a:r>
              <a:rPr lang="en-US" altLang="ko-KR" sz="14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too.</a:t>
            </a:r>
          </a:p>
          <a:p>
            <a:pPr marL="254000" algn="just" fontAlgn="base">
              <a:spcBef>
                <a:spcPts val="300"/>
              </a:spcBef>
            </a:pPr>
            <a:r>
              <a:rPr lang="en-US" altLang="ko-KR" sz="14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-a, --all</a:t>
            </a:r>
          </a:p>
          <a:p>
            <a:pPr marL="254000" algn="just" fontAlgn="base">
              <a:spcBef>
                <a:spcPts val="300"/>
              </a:spcBef>
            </a:pPr>
            <a:r>
              <a:rPr lang="en-US" altLang="ko-KR" sz="14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do not ignore entries starting with .</a:t>
            </a:r>
          </a:p>
          <a:p>
            <a:pPr marL="254000" algn="just" fontAlgn="base">
              <a:spcBef>
                <a:spcPts val="300"/>
              </a:spcBef>
            </a:pPr>
            <a:r>
              <a:rPr lang="en-US" altLang="ko-KR" sz="14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-A, --almost-all</a:t>
            </a:r>
          </a:p>
          <a:p>
            <a:pPr marL="254000" algn="just" fontAlgn="base">
              <a:spcBef>
                <a:spcPts val="300"/>
              </a:spcBef>
            </a:pPr>
            <a:r>
              <a:rPr lang="en-US" altLang="ko-KR" sz="14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do not list implied . and ..</a:t>
            </a:r>
          </a:p>
          <a:p>
            <a:pPr marL="254000" algn="just" fontAlgn="base">
              <a:spcBef>
                <a:spcPts val="300"/>
              </a:spcBef>
            </a:pPr>
            <a:r>
              <a:rPr lang="en-US" altLang="ko-KR" sz="14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Manual page ls(1) line 1 (press h for help or q to quit)</a:t>
            </a:r>
          </a:p>
          <a:p>
            <a:pPr marL="254000" algn="just" fontAlgn="base">
              <a:spcBef>
                <a:spcPts val="300"/>
              </a:spcBef>
            </a:pPr>
            <a:endParaRPr lang="en-US" altLang="ko-KR" sz="1400" kern="0" spc="0" dirty="0">
              <a:solidFill>
                <a:srgbClr val="000000"/>
              </a:solidFill>
              <a:effectLst/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3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1FB64-584F-490B-B3FD-F596D9CFE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명령어에 대한 간단한 설명</a:t>
            </a:r>
            <a:r>
              <a:rPr lang="en-US" altLang="ko-KR" dirty="0"/>
              <a:t>: </a:t>
            </a:r>
            <a:r>
              <a:rPr lang="en-US" altLang="ko-KR" dirty="0" err="1"/>
              <a:t>whatis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FD2A9DB-34CA-48A1-ACD6-A3844FB5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B2CCB5-6F60-4157-A414-B0B9F0BAEB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altLang="ko-KR" sz="2000" dirty="0">
                <a:latin typeface="Lucida Sans Typewriter" panose="020B0509030504030204" pitchFamily="49" charset="0"/>
              </a:rPr>
              <a:t>$ </a:t>
            </a:r>
            <a:r>
              <a:rPr lang="en-US" altLang="ko-KR" sz="2000" dirty="0" err="1">
                <a:latin typeface="Lucida Sans Typewriter" panose="020B0509030504030204" pitchFamily="49" charset="0"/>
              </a:rPr>
              <a:t>whatis</a:t>
            </a:r>
            <a:r>
              <a:rPr lang="en-US" altLang="ko-KR" sz="2000" dirty="0">
                <a:latin typeface="Lucida Sans Typewriter" panose="020B0509030504030204" pitchFamily="49" charset="0"/>
              </a:rPr>
              <a:t> ls</a:t>
            </a:r>
          </a:p>
          <a:p>
            <a:pPr marL="0" indent="0" fontAlgn="base">
              <a:buNone/>
            </a:pPr>
            <a:r>
              <a:rPr lang="en-US" altLang="ko-KR" sz="2000" dirty="0">
                <a:latin typeface="Lucida Sans Typewriter" panose="020B0509030504030204" pitchFamily="49" charset="0"/>
                <a:ea typeface="굴림" panose="020B0600000101010101" pitchFamily="50" charset="-127"/>
              </a:rPr>
              <a:t>ls (1) - </a:t>
            </a:r>
            <a:r>
              <a:rPr lang="ko-KR" altLang="en-US" sz="2000" dirty="0">
                <a:latin typeface="Lucida Sans Typewriter" panose="020B0509030504030204" pitchFamily="49" charset="0"/>
                <a:ea typeface="굴림" panose="020B0600000101010101" pitchFamily="50" charset="-127"/>
              </a:rPr>
              <a:t>경로의 내용을 나열한다</a:t>
            </a:r>
            <a:r>
              <a:rPr lang="en-US" altLang="ko-KR" sz="2000" dirty="0">
                <a:latin typeface="Lucida Sans Typewriter" panose="020B0509030504030204" pitchFamily="49" charset="0"/>
                <a:ea typeface="굴림" panose="020B0600000101010101" pitchFamily="50" charset="-127"/>
              </a:rPr>
              <a:t>.</a:t>
            </a:r>
            <a:endParaRPr lang="ko-KR" altLang="en-US" sz="2000" dirty="0">
              <a:latin typeface="Lucida Sans Typewriter" panose="020B0509030504030204" pitchFamily="49" charset="0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2000" dirty="0">
                <a:latin typeface="Lucida Sans Typewriter" panose="020B0509030504030204" pitchFamily="49" charset="0"/>
                <a:ea typeface="굴림" panose="020B0600000101010101" pitchFamily="50" charset="-127"/>
              </a:rPr>
              <a:t>ls (1p) - list directory contents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4466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3.2 </a:t>
            </a:r>
            <a:r>
              <a:rPr lang="ko-KR" altLang="en-US" sz="4000" dirty="0"/>
              <a:t>파일과 디렉터리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545</TotalTime>
  <Words>2071</Words>
  <Application>Microsoft Office PowerPoint</Application>
  <PresentationFormat>화면 슬라이드 쇼(4:3)</PresentationFormat>
  <Paragraphs>491</Paragraphs>
  <Slides>40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1" baseType="lpstr">
      <vt:lpstr>Noto Sans CJK KR</vt:lpstr>
      <vt:lpstr>굴림</vt:lpstr>
      <vt:lpstr>굴림체</vt:lpstr>
      <vt:lpstr>맑은 고딕</vt:lpstr>
      <vt:lpstr>한컴바탕</vt:lpstr>
      <vt:lpstr>Arial</vt:lpstr>
      <vt:lpstr>Gill Sans MT</vt:lpstr>
      <vt:lpstr>Lucida Sans Typewriter</vt:lpstr>
      <vt:lpstr>Wingdings</vt:lpstr>
      <vt:lpstr>Wingdings 3</vt:lpstr>
      <vt:lpstr>원본</vt:lpstr>
      <vt:lpstr>PowerPoint 프레젠테이션</vt:lpstr>
      <vt:lpstr>PowerPoint 프레젠테이션</vt:lpstr>
      <vt:lpstr>3.1 기본 명령어</vt:lpstr>
      <vt:lpstr>기본 명령어 사용 </vt:lpstr>
      <vt:lpstr>기본 명령어 사용 </vt:lpstr>
      <vt:lpstr>기본 명령어 사용 </vt:lpstr>
      <vt:lpstr>온라인 매뉴얼: man </vt:lpstr>
      <vt:lpstr>명령어에 대한 간단한 설명: whatis</vt:lpstr>
      <vt:lpstr>3.2 파일과 디렉터리</vt:lpstr>
      <vt:lpstr>파일의 종류</vt:lpstr>
      <vt:lpstr>디렉터리 계층구조</vt:lpstr>
      <vt:lpstr>홈 디렉터리</vt:lpstr>
      <vt:lpstr>경로명</vt:lpstr>
      <vt:lpstr>명령어의 경로 확인: which </vt:lpstr>
      <vt:lpstr>3.3 디렉터리 명령어</vt:lpstr>
      <vt:lpstr>현재 작업 디렉터리 출력: pwd(print working directory)</vt:lpstr>
      <vt:lpstr>디렉터리 이동: cd(change directory)</vt:lpstr>
      <vt:lpstr>디렉터리 생성: mkdir(make directory)</vt:lpstr>
      <vt:lpstr>디렉터리 생성: mkdir</vt:lpstr>
      <vt:lpstr>디렉터리 삭제 : rmdir(remove directory) </vt:lpstr>
      <vt:lpstr>3.4 디렉터리 리스트</vt:lpstr>
      <vt:lpstr>디렉터리 리스트: ls(list)</vt:lpstr>
      <vt:lpstr>ls 명령어 옵션</vt:lpstr>
      <vt:lpstr>ls 명령어 옵션</vt:lpstr>
      <vt:lpstr>ls 명령어 옵션</vt:lpstr>
      <vt:lpstr>ls 명령어 옵션</vt:lpstr>
      <vt:lpstr>ls 명령어 옵션</vt:lpstr>
      <vt:lpstr>ls 명령어 옵션</vt:lpstr>
      <vt:lpstr>3.5 파일 내용 출력 </vt:lpstr>
      <vt:lpstr>간단한 파일 만들기: gedit</vt:lpstr>
      <vt:lpstr>간단한 파일 만들기: cat</vt:lpstr>
      <vt:lpstr>간단한 파일 만들기: touch</vt:lpstr>
      <vt:lpstr>파일 내용 출력</vt:lpstr>
      <vt:lpstr>파일 내용 보기: cat</vt:lpstr>
      <vt:lpstr>파일 내용 보기: cat</vt:lpstr>
      <vt:lpstr>페이지 단위로 파일 내용 보기: more</vt:lpstr>
      <vt:lpstr>파일 앞부분보기: head</vt:lpstr>
      <vt:lpstr>파일 뒷부분보기: tail</vt:lpstr>
      <vt:lpstr> 단어 세기: wc(word count) </vt:lpstr>
      <vt:lpstr>핵심 개념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제2장 유닉스 사용</dc:title>
  <dc:creator>Windows 사용자</dc:creator>
  <cp:lastModifiedBy>SM-PC</cp:lastModifiedBy>
  <cp:revision>160</cp:revision>
  <dcterms:created xsi:type="dcterms:W3CDTF">2012-06-25T11:27:47Z</dcterms:created>
  <dcterms:modified xsi:type="dcterms:W3CDTF">2024-08-26T00:54:02Z</dcterms:modified>
</cp:coreProperties>
</file>