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339" r:id="rId2"/>
    <p:sldId id="340" r:id="rId3"/>
    <p:sldId id="258" r:id="rId4"/>
    <p:sldId id="304" r:id="rId5"/>
    <p:sldId id="307" r:id="rId6"/>
    <p:sldId id="305" r:id="rId7"/>
    <p:sldId id="308" r:id="rId8"/>
    <p:sldId id="303" r:id="rId9"/>
    <p:sldId id="309" r:id="rId10"/>
    <p:sldId id="310" r:id="rId11"/>
    <p:sldId id="311" r:id="rId12"/>
    <p:sldId id="312" r:id="rId13"/>
    <p:sldId id="313" r:id="rId14"/>
    <p:sldId id="315" r:id="rId15"/>
    <p:sldId id="314" r:id="rId16"/>
    <p:sldId id="317" r:id="rId17"/>
    <p:sldId id="318" r:id="rId18"/>
    <p:sldId id="319" r:id="rId19"/>
    <p:sldId id="320" r:id="rId20"/>
    <p:sldId id="316" r:id="rId21"/>
    <p:sldId id="276" r:id="rId22"/>
    <p:sldId id="322" r:id="rId23"/>
    <p:sldId id="323" r:id="rId24"/>
    <p:sldId id="321" r:id="rId25"/>
    <p:sldId id="277" r:id="rId26"/>
    <p:sldId id="324" r:id="rId27"/>
    <p:sldId id="326" r:id="rId28"/>
    <p:sldId id="338" r:id="rId29"/>
    <p:sldId id="281" r:id="rId30"/>
    <p:sldId id="330" r:id="rId31"/>
    <p:sldId id="331" r:id="rId32"/>
    <p:sldId id="334" r:id="rId33"/>
    <p:sldId id="335" r:id="rId34"/>
    <p:sldId id="336" r:id="rId35"/>
    <p:sldId id="337" r:id="rId36"/>
    <p:sldId id="300" r:id="rId37"/>
  </p:sldIdLst>
  <p:sldSz cx="9144000" cy="6858000" type="screen4x3"/>
  <p:notesSz cx="7099300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>
      <p:cViewPr varScale="1">
        <p:scale>
          <a:sx n="87" d="100"/>
          <a:sy n="87" d="100"/>
        </p:scale>
        <p:origin x="41" y="7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4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F885E2D-F581-468D-8059-524A3FE11344}" type="datetimeFigureOut">
              <a:rPr lang="ko-KR" altLang="en-US" smtClean="0"/>
              <a:pPr/>
              <a:t>2024-08-26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415471A-B0F0-467E-8360-B25CD3D384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20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363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356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564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842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65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224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166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879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4174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530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289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5471A-B0F0-467E-8360-B25CD3D3846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258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514997"/>
            <a:ext cx="6858000" cy="990600"/>
          </a:xfrm>
        </p:spPr>
        <p:txBody>
          <a:bodyPr anchor="t" anchorCtr="0">
            <a:normAutofit/>
          </a:bodyPr>
          <a:lstStyle>
            <a:lvl1pPr algn="r">
              <a:defRPr sz="40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3753247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n-ea"/>
                <a:ea typeface="+mn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/>
              <a:t>마스터 부제목 스타일 편집</a:t>
            </a:r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80F9E46-FCC4-44FB-A2A4-218B04A986E0}" type="datetime1">
              <a:rPr lang="ko-KR" altLang="en-US" smtClean="0"/>
              <a:pPr/>
              <a:t>2024-08-26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2276872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3677047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2276872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3677047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4B57-2C99-4EBC-8994-BC8EE060F994}" type="datetime1">
              <a:rPr lang="ko-KR" altLang="en-US" smtClean="0"/>
              <a:pPr/>
              <a:t>2024-08-26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603F4-D72E-406A-A5B8-06D6188A68B1}" type="datetime1">
              <a:rPr lang="ko-KR" altLang="en-US" smtClean="0"/>
              <a:pPr/>
              <a:t>2024-08-26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79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28328"/>
          </a:xfrm>
        </p:spPr>
        <p:txBody>
          <a:bodyPr/>
          <a:lstStyle>
            <a:lvl1pPr>
              <a:defRPr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66E1F-BAEE-4D7D-BF4C-773EFD428D06}" type="datetime1">
              <a:rPr lang="ko-KR" altLang="en-US" smtClean="0"/>
              <a:pPr/>
              <a:t>2024-08-26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888200"/>
          </a:xfrm>
        </p:spPr>
        <p:txBody>
          <a:bodyPr>
            <a:normAutofit/>
          </a:bodyPr>
          <a:lstStyle>
            <a:lvl1pPr>
              <a:buFont typeface="Wingdings" pitchFamily="2" charset="2"/>
              <a:buChar char="l"/>
              <a:defRPr sz="2200">
                <a:latin typeface="+mn-ea"/>
                <a:ea typeface="+mn-ea"/>
              </a:defRPr>
            </a:lvl1pPr>
            <a:lvl2pPr>
              <a:buFont typeface="Wingdings" pitchFamily="2" charset="2"/>
              <a:buChar char="§"/>
              <a:defRPr sz="2000">
                <a:latin typeface="+mn-ea"/>
                <a:ea typeface="+mn-ea"/>
              </a:defRPr>
            </a:lvl2pPr>
            <a:lvl3pPr>
              <a:buFont typeface="Arial" pitchFamily="34" charset="0"/>
              <a:buChar char="•"/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400">
                <a:latin typeface="+mn-ea"/>
                <a:ea typeface="+mn-ea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FD9FCE3-EA89-46D4-A181-BBF5376FCE59}" type="datetime1">
              <a:rPr lang="ko-KR" altLang="en-US" smtClean="0"/>
              <a:pPr/>
              <a:t>2024-08-26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B08E-A649-46A7-B5BD-91E9F3ADE33F}" type="datetime1">
              <a:rPr lang="ko-KR" altLang="en-US" smtClean="0"/>
              <a:pPr/>
              <a:t>2024-08-26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FD50B-0786-47CF-BD69-C6B6D14C0739}" type="datetime1">
              <a:rPr lang="ko-KR" altLang="en-US" smtClean="0"/>
              <a:pPr/>
              <a:t>2024-08-26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3D57-9813-4A84-8F66-C32C0ED6A2BB}" type="datetime1">
              <a:rPr lang="ko-KR" altLang="en-US" smtClean="0"/>
              <a:pPr/>
              <a:t>2024-08-26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C27FD-720A-4ECD-8FAE-A35040C18DC5}" type="datetime1">
              <a:rPr lang="ko-KR" altLang="en-US" smtClean="0"/>
              <a:pPr/>
              <a:t>2024-08-26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B485D-ADA6-4E69-A4AE-643A3B19DD11}" type="datetime1">
              <a:rPr lang="ko-KR" altLang="en-US" smtClean="0"/>
              <a:pPr/>
              <a:t>2024-08-26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C3F11-403D-4A52-B8B2-46CA0C82EF7B}" type="datetime1">
              <a:rPr lang="ko-KR" altLang="en-US" smtClean="0"/>
              <a:pPr/>
              <a:t>2024-08-26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6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DA43DB2-3001-4A87-AB00-59CE9CF7C703}" type="datetime1">
              <a:rPr lang="ko-KR" altLang="en-US" smtClean="0"/>
              <a:pPr/>
              <a:t>2024-08-26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rgbClr val="7030A0"/>
          </a:solidFill>
          <a:latin typeface="굴림체" pitchFamily="49" charset="-127"/>
          <a:ea typeface="굴림체" pitchFamily="49" charset="-127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" pitchFamily="2" charset="2"/>
        <a:buChar char="l"/>
        <a:defRPr kumimoji="0" sz="22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" pitchFamily="2" charset="2"/>
        <a:buChar char="§"/>
        <a:defRPr kumimoji="0" sz="2000" kern="1200">
          <a:solidFill>
            <a:schemeClr val="tx2"/>
          </a:solidFill>
          <a:latin typeface="굴림체" pitchFamily="49" charset="-127"/>
          <a:ea typeface="굴림체" pitchFamily="49" charset="-127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Arial" pitchFamily="34" charset="0"/>
        <a:buChar char="•"/>
        <a:defRPr kumimoji="0" sz="18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굴림체" pitchFamily="49" charset="-127"/>
          <a:ea typeface="굴림체" pitchFamily="49" charset="-127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E60E549-786D-D644-9179-41D60DD0F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" y="860203"/>
            <a:ext cx="9140299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60DFD1-E3FD-434A-A983-2A8EEF92F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5" name="object 3">
            <a:extLst>
              <a:ext uri="{FF2B5EF4-FFF2-40B4-BE49-F238E27FC236}">
                <a16:creationId xmlns:a16="http://schemas.microsoft.com/office/drawing/2014/main" id="{6F606111-5419-ED4F-B246-01C4A02BC8CE}"/>
              </a:ext>
            </a:extLst>
          </p:cNvPr>
          <p:cNvSpPr txBox="1">
            <a:spLocks/>
          </p:cNvSpPr>
          <p:nvPr/>
        </p:nvSpPr>
        <p:spPr>
          <a:xfrm>
            <a:off x="933722" y="2435119"/>
            <a:ext cx="7207468" cy="566502"/>
          </a:xfrm>
          <a:prstGeom prst="rect">
            <a:avLst/>
          </a:prstGeom>
        </p:spPr>
        <p:txBody>
          <a:bodyPr vert="horz" wrap="square" lIns="0" tIns="1238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 algn="l">
              <a:lnSpc>
                <a:spcPct val="100000"/>
              </a:lnSpc>
              <a:spcBef>
                <a:spcPts val="98"/>
              </a:spcBef>
            </a:pPr>
            <a:r>
              <a:rPr lang="ko-KR" altLang="en-US" sz="3600" b="1" dirty="0">
                <a:solidFill>
                  <a:srgbClr val="3974F5"/>
                </a:solidFill>
                <a:latin typeface="+mn-ea"/>
                <a:ea typeface="+mn-ea"/>
              </a:rPr>
              <a:t>리눅스 시스템</a:t>
            </a:r>
            <a:endParaRPr lang="ko-KR" altLang="en-US" sz="3600" b="1" dirty="0">
              <a:latin typeface="+mn-ea"/>
              <a:ea typeface="+mn-ea"/>
            </a:endParaRPr>
          </a:p>
        </p:txBody>
      </p:sp>
      <p:sp>
        <p:nvSpPr>
          <p:cNvPr id="7" name="object 22">
            <a:extLst>
              <a:ext uri="{FF2B5EF4-FFF2-40B4-BE49-F238E27FC236}">
                <a16:creationId xmlns:a16="http://schemas.microsoft.com/office/drawing/2014/main" id="{F8C23A97-129E-904E-9D7F-89DD6F5A25CF}"/>
              </a:ext>
            </a:extLst>
          </p:cNvPr>
          <p:cNvSpPr txBox="1"/>
          <p:nvPr/>
        </p:nvSpPr>
        <p:spPr>
          <a:xfrm>
            <a:off x="945480" y="1489657"/>
            <a:ext cx="3626521" cy="213039"/>
          </a:xfrm>
          <a:prstGeom prst="rect">
            <a:avLst/>
          </a:prstGeom>
        </p:spPr>
        <p:txBody>
          <a:bodyPr vert="horz" wrap="square" lIns="0" tIns="12859" rIns="0" bIns="0" rtlCol="0">
            <a:spAutoFit/>
          </a:bodyPr>
          <a:lstStyle/>
          <a:p>
            <a:pPr marL="9525">
              <a:spcBef>
                <a:spcPts val="101"/>
              </a:spcBef>
              <a:tabLst>
                <a:tab pos="399574" algn="l"/>
                <a:tab pos="789623" algn="l"/>
                <a:tab pos="1180148" algn="l"/>
                <a:tab pos="1784985" algn="l"/>
                <a:tab pos="2175034" algn="l"/>
                <a:tab pos="2565559" algn="l"/>
                <a:tab pos="2955608" algn="l"/>
                <a:tab pos="3346133" algn="l"/>
                <a:tab pos="3736181" algn="l"/>
              </a:tabLst>
            </a:pPr>
            <a:r>
              <a:rPr lang="ko-KR" altLang="en-US" sz="1300" b="1" spc="670" dirty="0">
                <a:solidFill>
                  <a:srgbClr val="82ABF4"/>
                </a:solidFill>
                <a:latin typeface="+mn-ea"/>
                <a:cs typeface="Noto Sans CJK KR"/>
              </a:rPr>
              <a:t>빅데이터 혁신공유대학</a:t>
            </a:r>
            <a:endParaRPr sz="1300" spc="670" dirty="0">
              <a:latin typeface="+mn-ea"/>
              <a:cs typeface="Noto Sans CJK KR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059727D-1E8A-264D-A4CF-1F581712B44B}"/>
              </a:ext>
            </a:extLst>
          </p:cNvPr>
          <p:cNvCxnSpPr>
            <a:cxnSpLocks/>
          </p:cNvCxnSpPr>
          <p:nvPr/>
        </p:nvCxnSpPr>
        <p:spPr>
          <a:xfrm>
            <a:off x="945480" y="3230420"/>
            <a:ext cx="1431249" cy="0"/>
          </a:xfrm>
          <a:prstGeom prst="line">
            <a:avLst/>
          </a:prstGeom>
          <a:ln w="19050">
            <a:solidFill>
              <a:srgbClr val="397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85ED36-B3E2-C549-BED0-774515B2433C}"/>
              </a:ext>
            </a:extLst>
          </p:cNvPr>
          <p:cNvSpPr txBox="1"/>
          <p:nvPr/>
        </p:nvSpPr>
        <p:spPr>
          <a:xfrm>
            <a:off x="864590" y="3443868"/>
            <a:ext cx="3707411" cy="649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80"/>
              </a:lnSpc>
            </a:pPr>
            <a:r>
              <a:rPr lang="ko-KR" altLang="en-US" sz="1400" dirty="0">
                <a:solidFill>
                  <a:srgbClr val="0E3C8E"/>
                </a:solidFill>
                <a:latin typeface="+mn-ea"/>
              </a:rPr>
              <a:t>숙명여자대학교 소프트웨어학부</a:t>
            </a:r>
            <a:endParaRPr lang="en-US" altLang="ko-KR" sz="1400" dirty="0">
              <a:solidFill>
                <a:srgbClr val="0E3C8E"/>
              </a:solidFill>
              <a:latin typeface="+mn-ea"/>
            </a:endParaRPr>
          </a:p>
          <a:p>
            <a:pPr>
              <a:lnSpc>
                <a:spcPts val="2280"/>
              </a:lnSpc>
            </a:pPr>
            <a:r>
              <a:rPr lang="ko-KR" altLang="en-US" sz="1400" dirty="0" err="1">
                <a:solidFill>
                  <a:srgbClr val="0E3C8E"/>
                </a:solidFill>
                <a:latin typeface="+mn-ea"/>
              </a:rPr>
              <a:t>창병모</a:t>
            </a:r>
            <a:r>
              <a:rPr lang="en-KR" sz="1400" dirty="0">
                <a:solidFill>
                  <a:srgbClr val="0E3C8E"/>
                </a:solidFill>
                <a:latin typeface="+mn-ea"/>
              </a:rPr>
              <a:t> </a:t>
            </a:r>
            <a:r>
              <a:rPr lang="ko-KR" altLang="en-US" sz="1400">
                <a:solidFill>
                  <a:srgbClr val="0E3C8E"/>
                </a:solidFill>
                <a:latin typeface="+mn-ea"/>
              </a:rPr>
              <a:t>교수</a:t>
            </a:r>
            <a:endParaRPr lang="en-KR" sz="1400" dirty="0">
              <a:solidFill>
                <a:srgbClr val="0E3C8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64316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파일 이동</a:t>
            </a:r>
            <a:r>
              <a:rPr lang="en-US" altLang="ko-KR" b="1" dirty="0"/>
              <a:t>: mv(move)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대화형 옵션</a:t>
            </a:r>
            <a:r>
              <a:rPr lang="en-US" altLang="ko-KR" dirty="0"/>
              <a:t>: mv -</a:t>
            </a:r>
            <a:r>
              <a:rPr lang="en-US" altLang="ko-KR" dirty="0" err="1"/>
              <a:t>i</a:t>
            </a:r>
            <a:endParaRPr lang="en-US" altLang="ko-KR" dirty="0"/>
          </a:p>
          <a:p>
            <a:pPr lvl="1" fontAlgn="base"/>
            <a:r>
              <a:rPr lang="ko-KR" altLang="en-US" dirty="0"/>
              <a:t>이동 대상 파일과 이름이 같은 파일이 이미 존재하면 덮어쓰기</a:t>
            </a:r>
            <a:r>
              <a:rPr lang="en-US" altLang="ko-KR" dirty="0"/>
              <a:t>(overwrite) </a:t>
            </a:r>
          </a:p>
          <a:p>
            <a:pPr lvl="1" fontAlgn="base"/>
            <a:r>
              <a:rPr lang="ko-KR" altLang="en-US" dirty="0"/>
              <a:t>보다 안전한 사용법</a:t>
            </a:r>
            <a:r>
              <a:rPr lang="en-US" altLang="ko-KR" dirty="0"/>
              <a:t>:</a:t>
            </a:r>
            <a:r>
              <a:rPr lang="ko-KR" altLang="en-US" dirty="0"/>
              <a:t> 대화형 </a:t>
            </a:r>
            <a:r>
              <a:rPr lang="en-US" altLang="ko-KR" dirty="0"/>
              <a:t>–</a:t>
            </a:r>
            <a:r>
              <a:rPr lang="en-US" altLang="ko-KR" dirty="0" err="1"/>
              <a:t>i</a:t>
            </a:r>
            <a:r>
              <a:rPr lang="en-US" altLang="ko-KR" dirty="0"/>
              <a:t>(interactive) </a:t>
            </a:r>
            <a:r>
              <a:rPr lang="ko-KR" altLang="en-US" dirty="0"/>
              <a:t>옵션을 사용</a:t>
            </a:r>
          </a:p>
          <a:p>
            <a:pPr lvl="2" fontAlgn="base"/>
            <a:endParaRPr lang="en-US" altLang="ko-KR" dirty="0"/>
          </a:p>
          <a:p>
            <a:pPr fontAlgn="base"/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mv –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i</a:t>
            </a:r>
            <a:r>
              <a:rPr lang="en-US" altLang="ko-KR" sz="1800" dirty="0">
                <a:latin typeface="Lucida Sans Typewriter" panose="020B0509030504030204" pitchFamily="49" charset="0"/>
              </a:rPr>
              <a:t> cs1.txt cs3.txt 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mv: overwrite ‘cs3.txt’? 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217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파일 이동</a:t>
            </a:r>
            <a:r>
              <a:rPr lang="en-US" altLang="ko-KR" b="1" dirty="0"/>
              <a:t>: mv(move)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0" fontAlgn="base"/>
            <a:r>
              <a:rPr lang="ko-KR" altLang="en-US" dirty="0"/>
              <a:t>파일을 디렉터리로 이동</a:t>
            </a:r>
            <a:endParaRPr lang="en-US" altLang="ko-KR" dirty="0"/>
          </a:p>
          <a:p>
            <a:pPr marL="0" lvl="0" indent="0" fontAlgn="base">
              <a:buNone/>
            </a:pPr>
            <a:endParaRPr lang="en-US" altLang="ko-KR" b="1" dirty="0"/>
          </a:p>
          <a:p>
            <a:pPr lvl="0" fontAlgn="base"/>
            <a:endParaRPr lang="en-US" altLang="ko-KR" b="1" dirty="0"/>
          </a:p>
          <a:p>
            <a:pPr lvl="0" fontAlgn="base"/>
            <a:endParaRPr lang="en-US" altLang="ko-KR" b="1" dirty="0"/>
          </a:p>
          <a:p>
            <a:pPr lvl="0" fontAlgn="base"/>
            <a:endParaRPr lang="en-US" altLang="ko-KR" b="1" dirty="0"/>
          </a:p>
          <a:p>
            <a:pPr lvl="0" fontAlgn="base"/>
            <a:endParaRPr lang="en-US" altLang="ko-KR" b="1" dirty="0"/>
          </a:p>
          <a:p>
            <a:pPr lvl="0" fontAlgn="base"/>
            <a:endParaRPr lang="en-US" altLang="ko-KR" b="1" dirty="0"/>
          </a:p>
          <a:p>
            <a:pPr lvl="0" fontAlgn="base"/>
            <a:endParaRPr lang="en-US" altLang="ko-KR" b="1" dirty="0"/>
          </a:p>
          <a:p>
            <a:pPr lvl="0" fontAlgn="base"/>
            <a:endParaRPr lang="en-US" altLang="ko-KR" b="1" dirty="0"/>
          </a:p>
          <a:p>
            <a:pPr lvl="0" fontAlgn="base"/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lnSpc>
                <a:spcPct val="120000"/>
              </a:lnSpc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mv cs3.txt /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tmp</a:t>
            </a:r>
            <a:endParaRPr lang="en-US" altLang="ko-KR" sz="19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lnSpc>
                <a:spcPct val="120000"/>
              </a:lnSpc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ls -l /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tmp</a:t>
            </a:r>
            <a:r>
              <a:rPr lang="en-US" altLang="ko-KR" sz="1900" dirty="0">
                <a:latin typeface="Lucida Sans Typewriter" panose="020B0509030504030204" pitchFamily="49" charset="0"/>
              </a:rPr>
              <a:t>/cs3.txt</a:t>
            </a:r>
          </a:p>
          <a:p>
            <a:pPr marL="274320" lvl="1" indent="0" fontAlgn="base">
              <a:lnSpc>
                <a:spcPct val="120000"/>
              </a:lnSpc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-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rw</a:t>
            </a:r>
            <a:r>
              <a:rPr lang="en-US" altLang="ko-KR" sz="1900" dirty="0">
                <a:latin typeface="Lucida Sans Typewriter" panose="020B0509030504030204" pitchFamily="49" charset="0"/>
              </a:rPr>
              <a:t>-r--r-- 1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900" dirty="0">
                <a:latin typeface="Lucida Sans Typewriter" panose="020B0509030504030204" pitchFamily="49" charset="0"/>
              </a:rPr>
              <a:t> 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900" dirty="0">
                <a:latin typeface="Lucida Sans Typewriter" panose="020B0509030504030204" pitchFamily="49" charset="0"/>
              </a:rPr>
              <a:t> 2088 10</a:t>
            </a:r>
            <a:r>
              <a:rPr lang="ko-KR" altLang="en-US" sz="19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900" dirty="0">
                <a:latin typeface="Lucida Sans Typewriter" panose="020B0509030504030204" pitchFamily="49" charset="0"/>
              </a:rPr>
              <a:t>23</a:t>
            </a:r>
            <a:r>
              <a:rPr lang="ko-KR" altLang="en-US" sz="1900" dirty="0">
                <a:latin typeface="Lucida Sans Typewriter" panose="020B0509030504030204" pitchFamily="49" charset="0"/>
              </a:rPr>
              <a:t> </a:t>
            </a:r>
            <a:r>
              <a:rPr lang="en-US" altLang="ko-KR" sz="1900" dirty="0">
                <a:latin typeface="Lucida Sans Typewriter" panose="020B0509030504030204" pitchFamily="49" charset="0"/>
              </a:rPr>
              <a:t>13:56 /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tmp</a:t>
            </a:r>
            <a:r>
              <a:rPr lang="en-US" altLang="ko-KR" sz="1900" dirty="0">
                <a:latin typeface="Lucida Sans Typewriter" panose="020B0509030504030204" pitchFamily="49" charset="0"/>
              </a:rPr>
              <a:t>/cs3.txt</a:t>
            </a:r>
          </a:p>
          <a:p>
            <a:pPr marL="274320" lvl="1" indent="0" fontAlgn="base">
              <a:lnSpc>
                <a:spcPct val="120000"/>
              </a:lnSpc>
              <a:buNone/>
            </a:pPr>
            <a:r>
              <a:rPr lang="en-US" altLang="ko-KR" sz="1900" dirty="0">
                <a:latin typeface="Lucida Sans Typewriter" panose="020B0509030504030204" pitchFamily="49" charset="0"/>
              </a:rPr>
              <a:t>$ mv cs1.txt cs3.txt /</a:t>
            </a:r>
            <a:r>
              <a:rPr lang="en-US" altLang="ko-KR" sz="1900" dirty="0" err="1">
                <a:latin typeface="Lucida Sans Typewriter" panose="020B0509030504030204" pitchFamily="49" charset="0"/>
              </a:rPr>
              <a:t>tmp</a:t>
            </a:r>
            <a:r>
              <a:rPr lang="en-US" altLang="ko-KR" sz="1900" dirty="0">
                <a:latin typeface="Lucida Sans Typewriter" panose="020B0509030504030204" pitchFamily="49" charset="0"/>
              </a:rPr>
              <a:t> 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961739"/>
              </p:ext>
            </p:extLst>
          </p:nvPr>
        </p:nvGraphicFramePr>
        <p:xfrm>
          <a:off x="971600" y="1844824"/>
          <a:ext cx="5276342" cy="816102"/>
        </p:xfrm>
        <a:graphic>
          <a:graphicData uri="http://schemas.openxmlformats.org/drawingml/2006/table">
            <a:tbl>
              <a:tblPr/>
              <a:tblGrid>
                <a:gridCol w="5276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mv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 디렉터리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파일을 지정된 디렉터리로 이동한다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33575" y="34718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810578"/>
              </p:ext>
            </p:extLst>
          </p:nvPr>
        </p:nvGraphicFramePr>
        <p:xfrm>
          <a:off x="951842" y="2924944"/>
          <a:ext cx="5276342" cy="816102"/>
        </p:xfrm>
        <a:graphic>
          <a:graphicData uri="http://schemas.openxmlformats.org/drawingml/2006/table">
            <a:tbl>
              <a:tblPr/>
              <a:tblGrid>
                <a:gridCol w="5276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mv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1 ...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n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디렉터리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여러 개의 파일들을 지정된 디렉터리로 모두 이동한다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182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파일 이동</a:t>
            </a:r>
            <a:r>
              <a:rPr lang="en-US" altLang="ko-KR" b="1" dirty="0"/>
              <a:t>: mv(move)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디렉터리 이름 변경 </a:t>
            </a:r>
            <a:endParaRPr lang="en-US" altLang="ko-KR" dirty="0"/>
          </a:p>
          <a:p>
            <a:pPr lvl="0" fontAlgn="base"/>
            <a:endParaRPr lang="en-US" altLang="ko-KR" b="1" dirty="0"/>
          </a:p>
          <a:p>
            <a:pPr lvl="0" fontAlgn="base"/>
            <a:endParaRPr lang="en-US" altLang="ko-KR" b="1" dirty="0"/>
          </a:p>
          <a:p>
            <a:pPr lvl="0" fontAlgn="base"/>
            <a:endParaRPr lang="en-US" altLang="ko-KR" b="1" dirty="0"/>
          </a:p>
          <a:p>
            <a:pPr marL="0" lvl="0" indent="0" fontAlgn="base">
              <a:buNone/>
            </a:pPr>
            <a:endParaRPr lang="en-US" altLang="ko-KR" b="1" dirty="0"/>
          </a:p>
          <a:p>
            <a:pPr lvl="0" fontAlgn="base"/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mkdir</a:t>
            </a:r>
            <a:r>
              <a:rPr lang="en-US" altLang="ko-KR" sz="1800" dirty="0">
                <a:latin typeface="Lucida Sans Typewriter" panose="020B0509030504030204" pitchFamily="49" charset="0"/>
              </a:rPr>
              <a:t> temp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mv temp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tmp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</a:p>
          <a:p>
            <a:pPr lvl="0" fontAlgn="base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676945"/>
              </p:ext>
            </p:extLst>
          </p:nvPr>
        </p:nvGraphicFramePr>
        <p:xfrm>
          <a:off x="899592" y="1988840"/>
          <a:ext cx="5276342" cy="762826"/>
        </p:xfrm>
        <a:graphic>
          <a:graphicData uri="http://schemas.openxmlformats.org/drawingml/2006/table">
            <a:tbl>
              <a:tblPr/>
              <a:tblGrid>
                <a:gridCol w="5276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mv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디렉터리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1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디렉터리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2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디렉터리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지정된 디렉터리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이름을 변경한다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734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4.3 </a:t>
            </a:r>
            <a:r>
              <a:rPr lang="ko-KR" altLang="en-US" sz="4000" dirty="0"/>
              <a:t>파일 삭제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965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파일 삭제</a:t>
            </a:r>
            <a:r>
              <a:rPr lang="en-US" altLang="ko-KR" b="1" dirty="0"/>
              <a:t>: </a:t>
            </a:r>
            <a:r>
              <a:rPr lang="en-US" altLang="ko-KR" b="1" dirty="0" err="1"/>
              <a:t>rm</a:t>
            </a:r>
            <a:r>
              <a:rPr lang="en-US" altLang="ko-KR" b="1" dirty="0"/>
              <a:t>(remove)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rm</a:t>
            </a:r>
            <a:r>
              <a:rPr lang="en-US" altLang="ko-KR" sz="1800" dirty="0">
                <a:latin typeface="Lucida Sans Typewriter" panose="020B0509030504030204" pitchFamily="49" charset="0"/>
              </a:rPr>
              <a:t> cs1.txt </a:t>
            </a:r>
          </a:p>
          <a:p>
            <a:pPr marL="274320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rm</a:t>
            </a:r>
            <a:r>
              <a:rPr lang="en-US" altLang="ko-KR" sz="1800" dirty="0">
                <a:latin typeface="Lucida Sans Typewriter" panose="020B0509030504030204" pitchFamily="49" charset="0"/>
              </a:rPr>
              <a:t> cs1.txt cs3.txt</a:t>
            </a:r>
          </a:p>
          <a:p>
            <a:pPr marL="274320" lvl="1" indent="0">
              <a:buNone/>
            </a:pPr>
            <a:endParaRPr lang="en-US" altLang="ko-KR" dirty="0"/>
          </a:p>
          <a:p>
            <a:pPr lvl="0"/>
            <a:r>
              <a:rPr lang="ko-KR" altLang="en-US" dirty="0"/>
              <a:t>대화형 옵션 </a:t>
            </a:r>
            <a:r>
              <a:rPr lang="en-US" altLang="ko-KR" dirty="0"/>
              <a:t>: </a:t>
            </a:r>
            <a:r>
              <a:rPr lang="en-US" altLang="ko-KR" dirty="0" err="1"/>
              <a:t>rm</a:t>
            </a:r>
            <a:r>
              <a:rPr lang="en-US" altLang="ko-KR" dirty="0"/>
              <a:t> -</a:t>
            </a:r>
            <a:r>
              <a:rPr lang="en-US" altLang="ko-KR" dirty="0" err="1"/>
              <a:t>i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pt-BR" altLang="ko-KR" sz="1800" dirty="0">
                <a:latin typeface="Lucida Sans Typewriter" panose="020B0509030504030204" pitchFamily="49" charset="0"/>
              </a:rPr>
              <a:t>$ rm –i cs1.txt </a:t>
            </a:r>
          </a:p>
          <a:p>
            <a:pPr marL="274320" lvl="1" indent="0" fontAlgn="base">
              <a:buNone/>
            </a:pPr>
            <a:r>
              <a:rPr lang="pt-BR" altLang="ko-KR" sz="1800" dirty="0">
                <a:latin typeface="Lucida Sans Typewriter" panose="020B0509030504030204" pitchFamily="49" charset="0"/>
              </a:rPr>
              <a:t>rm: remove 'cs1.txt'? n</a:t>
            </a:r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788745"/>
              </p:ext>
            </p:extLst>
          </p:nvPr>
        </p:nvGraphicFramePr>
        <p:xfrm>
          <a:off x="879834" y="1844824"/>
          <a:ext cx="5276342" cy="762826"/>
        </p:xfrm>
        <a:graphic>
          <a:graphicData uri="http://schemas.openxmlformats.org/drawingml/2006/table">
            <a:tbl>
              <a:tblPr/>
              <a:tblGrid>
                <a:gridCol w="5276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rm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[-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i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baseline="3000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+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삭제한다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-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대화형 옵션이다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33575" y="34718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5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디렉터리 전체 삭제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디렉터리 전체 삭제</a:t>
            </a:r>
            <a:r>
              <a:rPr lang="en-US" altLang="ko-KR" dirty="0"/>
              <a:t>: </a:t>
            </a:r>
            <a:r>
              <a:rPr lang="en-US" altLang="ko-KR" dirty="0" err="1"/>
              <a:t>rm</a:t>
            </a:r>
            <a:r>
              <a:rPr lang="en-US" altLang="ko-KR" dirty="0"/>
              <a:t> –r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0" indent="0" fontAlgn="base">
              <a:lnSpc>
                <a:spcPct val="120000"/>
              </a:lnSpc>
              <a:buNone/>
            </a:pPr>
            <a:endParaRPr lang="en-US" altLang="ko-KR" b="1" dirty="0"/>
          </a:p>
          <a:p>
            <a:pPr fontAlgn="base">
              <a:lnSpc>
                <a:spcPct val="120000"/>
              </a:lnSpc>
            </a:pPr>
            <a:r>
              <a:rPr lang="ko-KR" altLang="en-US" dirty="0"/>
              <a:t>예 </a:t>
            </a:r>
            <a:endParaRPr lang="en-US" altLang="ko-KR" dirty="0"/>
          </a:p>
          <a:p>
            <a:pPr marL="274320" lvl="1" indent="0" fontAlgn="base">
              <a:lnSpc>
                <a:spcPct val="120000"/>
              </a:lnSpc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rm</a:t>
            </a:r>
            <a:r>
              <a:rPr lang="en-US" altLang="ko-KR" sz="1800" dirty="0">
                <a:latin typeface="Lucida Sans Typewriter" panose="020B0509030504030204" pitchFamily="49" charset="0"/>
              </a:rPr>
              <a:t> test</a:t>
            </a:r>
          </a:p>
          <a:p>
            <a:pPr marL="274320" lvl="1" indent="0" fontAlgn="base">
              <a:lnSpc>
                <a:spcPct val="120000"/>
              </a:lnSpc>
              <a:buNone/>
            </a:pPr>
            <a:r>
              <a:rPr lang="en-US" altLang="ko-KR" sz="1800" dirty="0" err="1">
                <a:latin typeface="Lucida Sans Typewriter" panose="020B0509030504030204" pitchFamily="49" charset="0"/>
              </a:rPr>
              <a:t>rm</a:t>
            </a:r>
            <a:r>
              <a:rPr lang="en-US" altLang="ko-KR" sz="1800" dirty="0">
                <a:latin typeface="Lucida Sans Typewriter" panose="020B0509030504030204" pitchFamily="49" charset="0"/>
              </a:rPr>
              <a:t>: cannot remove 'test': </a:t>
            </a:r>
            <a:r>
              <a:rPr lang="ko-KR" altLang="en-US" sz="1800" dirty="0">
                <a:latin typeface="Lucida Sans Typewriter" panose="020B0509030504030204" pitchFamily="49" charset="0"/>
              </a:rPr>
              <a:t>디렉터리입니다</a:t>
            </a:r>
          </a:p>
          <a:p>
            <a:pPr marL="274320" lvl="1" indent="0" fontAlgn="base">
              <a:lnSpc>
                <a:spcPct val="120000"/>
              </a:lnSpc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rmdir</a:t>
            </a:r>
            <a:r>
              <a:rPr lang="en-US" altLang="ko-KR" sz="1800" dirty="0">
                <a:latin typeface="Lucida Sans Typewriter" panose="020B0509030504030204" pitchFamily="49" charset="0"/>
              </a:rPr>
              <a:t> test</a:t>
            </a:r>
          </a:p>
          <a:p>
            <a:pPr marL="274320" lvl="1" indent="0" fontAlgn="base">
              <a:lnSpc>
                <a:spcPct val="120000"/>
              </a:lnSpc>
              <a:buNone/>
            </a:pPr>
            <a:r>
              <a:rPr lang="en-US" altLang="ko-KR" sz="1800" dirty="0" err="1">
                <a:latin typeface="Lucida Sans Typewriter" panose="020B0509030504030204" pitchFamily="49" charset="0"/>
              </a:rPr>
              <a:t>rmdir</a:t>
            </a:r>
            <a:r>
              <a:rPr lang="en-US" altLang="ko-KR" sz="1800" dirty="0">
                <a:latin typeface="Lucida Sans Typewriter" panose="020B0509030504030204" pitchFamily="49" charset="0"/>
              </a:rPr>
              <a:t>: failed to remove 'test': </a:t>
            </a:r>
            <a:r>
              <a:rPr lang="ko-KR" altLang="en-US" sz="1800" dirty="0">
                <a:latin typeface="Lucida Sans Typewriter" panose="020B0509030504030204" pitchFamily="49" charset="0"/>
              </a:rPr>
              <a:t>디렉터리가 비어있지 않음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lnSpc>
                <a:spcPct val="120000"/>
              </a:lnSpc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rm</a:t>
            </a:r>
            <a:r>
              <a:rPr lang="en-US" altLang="ko-KR" sz="1800" dirty="0">
                <a:latin typeface="Lucida Sans Typewriter" panose="020B0509030504030204" pitchFamily="49" charset="0"/>
              </a:rPr>
              <a:t> –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ri</a:t>
            </a:r>
            <a:r>
              <a:rPr lang="en-US" altLang="ko-KR" sz="1800" dirty="0">
                <a:latin typeface="Lucida Sans Typewriter" panose="020B0509030504030204" pitchFamily="49" charset="0"/>
              </a:rPr>
              <a:t> test</a:t>
            </a:r>
          </a:p>
          <a:p>
            <a:pPr marL="274320" lvl="1" indent="0" fontAlgn="base">
              <a:lnSpc>
                <a:spcPct val="120000"/>
              </a:lnSpc>
              <a:buNone/>
            </a:pPr>
            <a:r>
              <a:rPr lang="en-US" altLang="ko-KR" sz="1800" dirty="0" err="1">
                <a:latin typeface="Lucida Sans Typewriter" panose="020B0509030504030204" pitchFamily="49" charset="0"/>
              </a:rPr>
              <a:t>rm</a:t>
            </a:r>
            <a:r>
              <a:rPr lang="en-US" altLang="ko-KR" sz="1800" dirty="0">
                <a:latin typeface="Lucida Sans Typewriter" panose="020B0509030504030204" pitchFamily="49" charset="0"/>
              </a:rPr>
              <a:t>: descend into directory 'test'? y</a:t>
            </a:r>
          </a:p>
          <a:p>
            <a:pPr marL="274320" lvl="1" indent="0" fontAlgn="base">
              <a:lnSpc>
                <a:spcPct val="120000"/>
              </a:lnSpc>
              <a:buNone/>
            </a:pPr>
            <a:r>
              <a:rPr lang="en-US" altLang="ko-KR" sz="1800" dirty="0" err="1">
                <a:latin typeface="Lucida Sans Typewriter" panose="020B0509030504030204" pitchFamily="49" charset="0"/>
              </a:rPr>
              <a:t>rm</a:t>
            </a:r>
            <a:r>
              <a:rPr lang="en-US" altLang="ko-KR" sz="1800" dirty="0">
                <a:latin typeface="Lucida Sans Typewriter" panose="020B0509030504030204" pitchFamily="49" charset="0"/>
              </a:rPr>
              <a:t>: remove regular file 'test/cs3.txt'? y</a:t>
            </a:r>
          </a:p>
          <a:p>
            <a:pPr marL="274320" lvl="1" indent="0" fontAlgn="base">
              <a:lnSpc>
                <a:spcPct val="120000"/>
              </a:lnSpc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Rm: remove regular file ‘test/cs1.txt’? y</a:t>
            </a:r>
          </a:p>
          <a:p>
            <a:pPr marL="274320" lvl="1" indent="0" fontAlgn="base">
              <a:lnSpc>
                <a:spcPct val="120000"/>
              </a:lnSpc>
              <a:buNone/>
            </a:pPr>
            <a:r>
              <a:rPr lang="en-US" altLang="ko-KR" sz="1800" dirty="0" err="1">
                <a:latin typeface="Lucida Sans Typewriter" panose="020B0509030504030204" pitchFamily="49" charset="0"/>
              </a:rPr>
              <a:t>rm</a:t>
            </a:r>
            <a:r>
              <a:rPr lang="en-US" altLang="ko-KR" sz="1800" dirty="0">
                <a:latin typeface="Lucida Sans Typewriter" panose="020B0509030504030204" pitchFamily="49" charset="0"/>
              </a:rPr>
              <a:t>: remove directory 'test'? y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408685"/>
              </p:ext>
            </p:extLst>
          </p:nvPr>
        </p:nvGraphicFramePr>
        <p:xfrm>
          <a:off x="828672" y="1872435"/>
          <a:ext cx="7271720" cy="762826"/>
        </p:xfrm>
        <a:graphic>
          <a:graphicData uri="http://schemas.openxmlformats.org/drawingml/2006/table">
            <a:tbl>
              <a:tblPr/>
              <a:tblGrid>
                <a:gridCol w="7271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rm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[-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ri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디렉터리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-r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리커전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옵션으로 디렉터리 아래의 모든 것을 삭제한다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-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대화형 옵션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744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4.4 </a:t>
            </a:r>
            <a:r>
              <a:rPr lang="ko-KR" altLang="en-US" dirty="0"/>
              <a:t>링크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821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링크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링크</a:t>
            </a:r>
            <a:endParaRPr lang="en-US" altLang="ko-KR" dirty="0"/>
          </a:p>
          <a:p>
            <a:pPr lvl="1"/>
            <a:r>
              <a:rPr lang="ko-KR" altLang="en-US" dirty="0"/>
              <a:t>기존 파일에 대한 또 하나의 새로운 이름</a:t>
            </a:r>
            <a:endParaRPr lang="en-US" altLang="ko-KR" dirty="0"/>
          </a:p>
          <a:p>
            <a:pPr lvl="7"/>
            <a:endParaRPr lang="ko-KR" altLang="en-US" dirty="0"/>
          </a:p>
          <a:p>
            <a:r>
              <a:rPr lang="ko-KR" altLang="en-US" dirty="0"/>
              <a:t>사용법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752605"/>
              </p:ext>
            </p:extLst>
          </p:nvPr>
        </p:nvGraphicFramePr>
        <p:xfrm>
          <a:off x="827584" y="2924944"/>
          <a:ext cx="7632848" cy="1596390"/>
        </p:xfrm>
        <a:graphic>
          <a:graphicData uri="http://schemas.openxmlformats.org/drawingml/2006/table">
            <a:tbl>
              <a:tblPr/>
              <a:tblGrid>
                <a:gridCol w="7632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ln [-s]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1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2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에 대한 새로운 이름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링크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로 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만들어 준다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-s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옵션은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심볼릭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링크</a:t>
                      </a: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ln [-s]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1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디렉터리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대한 링크를 지정된 디렉터리에 같은 이름으로 만들어 준다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755322" y="242053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6" name="_x171608312" descr="DRW00000e9403d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568244"/>
            <a:ext cx="2156073" cy="1816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63561" y="-411062"/>
            <a:ext cx="10382657" cy="509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07086240" descr="DRW0000c3d02c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702275"/>
            <a:ext cx="2748880" cy="168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971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b="1" dirty="0"/>
              <a:t>하드 링크</a:t>
            </a:r>
            <a:r>
              <a:rPr lang="en-US" altLang="ko-KR" b="1" dirty="0"/>
              <a:t>(hard link)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하드 링크</a:t>
            </a:r>
            <a:endParaRPr lang="en-US" altLang="ko-KR" dirty="0"/>
          </a:p>
          <a:p>
            <a:pPr lvl="1"/>
            <a:r>
              <a:rPr lang="ko-KR" altLang="en-US" dirty="0"/>
              <a:t>기존 파일에 대한 새로운 이름이라고 생각할 수 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실제로 기존 파일을 대표하는 </a:t>
            </a:r>
            <a:r>
              <a:rPr lang="en-US" altLang="ko-KR" dirty="0" err="1"/>
              <a:t>i</a:t>
            </a:r>
            <a:r>
              <a:rPr lang="en-US" altLang="ko-KR" dirty="0"/>
              <a:t>-</a:t>
            </a:r>
            <a:r>
              <a:rPr lang="ko-KR" altLang="en-US" dirty="0" err="1"/>
              <a:t>노드를</a:t>
            </a:r>
            <a:r>
              <a:rPr lang="ko-KR" altLang="en-US" dirty="0"/>
              <a:t> 가리켜 구현한다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5" fontAlgn="base"/>
            <a:endParaRPr lang="en-US" altLang="ko-KR" dirty="0"/>
          </a:p>
          <a:p>
            <a:pPr fontAlgn="base"/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lnSpc>
                <a:spcPct val="110000"/>
              </a:lnSpc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ln hello.txt hi.txt</a:t>
            </a:r>
          </a:p>
          <a:p>
            <a:pPr marL="274320" lvl="1" indent="0" fontAlgn="base">
              <a:lnSpc>
                <a:spcPct val="110000"/>
              </a:lnSpc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ls -l</a:t>
            </a:r>
          </a:p>
          <a:p>
            <a:pPr marL="274320" lvl="1" indent="0" fontAlgn="base">
              <a:lnSpc>
                <a:spcPct val="110000"/>
              </a:lnSpc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-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rw</a:t>
            </a:r>
            <a:r>
              <a:rPr lang="en-US" altLang="ko-KR" sz="1800" dirty="0">
                <a:latin typeface="Lucida Sans Typewriter" panose="020B0509030504030204" pitchFamily="49" charset="0"/>
              </a:rPr>
              <a:t>------- 2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800" dirty="0">
                <a:latin typeface="Lucida Sans Typewriter" panose="020B0509030504030204" pitchFamily="49" charset="0"/>
              </a:rPr>
              <a:t> 15 11</a:t>
            </a:r>
            <a:r>
              <a:rPr lang="ko-KR" altLang="en-US" sz="18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800" dirty="0">
                <a:latin typeface="Lucida Sans Typewriter" panose="020B0509030504030204" pitchFamily="49" charset="0"/>
              </a:rPr>
              <a:t>7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>
                <a:latin typeface="Lucida Sans Typewriter" panose="020B0509030504030204" pitchFamily="49" charset="0"/>
              </a:rPr>
              <a:t>15:31 hello.txt</a:t>
            </a:r>
          </a:p>
          <a:p>
            <a:pPr marL="274320" lvl="1" indent="0" fontAlgn="base">
              <a:lnSpc>
                <a:spcPct val="110000"/>
              </a:lnSpc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-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rw</a:t>
            </a:r>
            <a:r>
              <a:rPr lang="en-US" altLang="ko-KR" sz="1800" dirty="0">
                <a:latin typeface="Lucida Sans Typewriter" panose="020B0509030504030204" pitchFamily="49" charset="0"/>
              </a:rPr>
              <a:t>------- 2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800" dirty="0">
                <a:latin typeface="Lucida Sans Typewriter" panose="020B0509030504030204" pitchFamily="49" charset="0"/>
              </a:rPr>
              <a:t> 15 11</a:t>
            </a:r>
            <a:r>
              <a:rPr lang="ko-KR" altLang="en-US" sz="18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800" dirty="0">
                <a:latin typeface="Lucida Sans Typewriter" panose="020B0509030504030204" pitchFamily="49" charset="0"/>
              </a:rPr>
              <a:t>7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>
                <a:latin typeface="Lucida Sans Typewriter" panose="020B0509030504030204" pitchFamily="49" charset="0"/>
              </a:rPr>
              <a:t>15:31 hi.txt</a:t>
            </a:r>
          </a:p>
          <a:p>
            <a:pPr marL="274320" lvl="1" indent="0" fontAlgn="base">
              <a:buNone/>
            </a:pPr>
            <a:endParaRPr lang="en-US" altLang="ko-KR" dirty="0"/>
          </a:p>
          <a:p>
            <a:r>
              <a:rPr lang="ko-KR" altLang="en-US" dirty="0"/>
              <a:t>질문</a:t>
            </a:r>
            <a:endParaRPr lang="en-US" altLang="ko-KR" dirty="0"/>
          </a:p>
          <a:p>
            <a:pPr lvl="1"/>
            <a:r>
              <a:rPr lang="ko-KR" altLang="en-US" dirty="0"/>
              <a:t>이 중에 한 파일의 내용을 수정하면 어떻게 될까</a:t>
            </a:r>
            <a:r>
              <a:rPr lang="en-US" altLang="ko-KR" dirty="0"/>
              <a:t>?</a:t>
            </a:r>
            <a:endParaRPr lang="ko-KR" altLang="en-US" dirty="0"/>
          </a:p>
          <a:p>
            <a:pPr lvl="1"/>
            <a:r>
              <a:rPr lang="ko-KR" altLang="en-US" dirty="0"/>
              <a:t>이 둘 중에 한 파일을 삭제하면 어떻게 될까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7911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 err="1"/>
              <a:t>심볼릭</a:t>
            </a:r>
            <a:r>
              <a:rPr lang="ko-KR" altLang="en-US" b="1" dirty="0"/>
              <a:t> 링크</a:t>
            </a:r>
            <a:r>
              <a:rPr lang="en-US" altLang="ko-KR" dirty="0"/>
              <a:t>(symbolic link)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435280" cy="4888200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심볼릭</a:t>
            </a:r>
            <a:r>
              <a:rPr lang="ko-KR" altLang="en-US" dirty="0"/>
              <a:t> 링크</a:t>
            </a:r>
            <a:endParaRPr lang="en-US" altLang="ko-KR" dirty="0"/>
          </a:p>
          <a:p>
            <a:pPr lvl="1"/>
            <a:r>
              <a:rPr lang="ko-KR" altLang="en-US" dirty="0"/>
              <a:t>다른 파일을 가리키고 있는 별도의 파일이다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실제 파일의 경로명을 저장하고 있는 일종의 특수 파일이다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이 경로명이 다른 파일에 대한 간접적인 포인터 역할을 한다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fontAlgn="base"/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$ ln -s hello.txt hi.txt</a:t>
            </a:r>
          </a:p>
          <a:p>
            <a:pPr marL="274320" lvl="1" indent="0" fontAlgn="base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$ ls -l</a:t>
            </a:r>
          </a:p>
          <a:p>
            <a:pPr marL="274320" lvl="1" indent="0" fontAlgn="base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-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rw</a:t>
            </a:r>
            <a:r>
              <a:rPr lang="en-US" altLang="ko-KR" sz="1700" dirty="0">
                <a:latin typeface="Lucida Sans Typewriter" panose="020B0509030504030204" pitchFamily="49" charset="0"/>
              </a:rPr>
              <a:t>------- 1 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700" dirty="0">
                <a:latin typeface="Lucida Sans Typewriter" panose="020B0509030504030204" pitchFamily="49" charset="0"/>
              </a:rPr>
              <a:t> 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700" dirty="0">
                <a:latin typeface="Lucida Sans Typewriter" panose="020B0509030504030204" pitchFamily="49" charset="0"/>
              </a:rPr>
              <a:t> 15 11</a:t>
            </a:r>
            <a:r>
              <a:rPr lang="ko-KR" altLang="en-US" sz="17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700" dirty="0">
                <a:latin typeface="Lucida Sans Typewriter" panose="020B0509030504030204" pitchFamily="49" charset="0"/>
              </a:rPr>
              <a:t>7</a:t>
            </a:r>
            <a:r>
              <a:rPr lang="ko-KR" altLang="en-US" sz="1700" dirty="0">
                <a:latin typeface="Lucida Sans Typewriter" panose="020B0509030504030204" pitchFamily="49" charset="0"/>
              </a:rPr>
              <a:t> </a:t>
            </a:r>
            <a:r>
              <a:rPr lang="en-US" altLang="ko-KR" sz="1700" dirty="0">
                <a:latin typeface="Lucida Sans Typewriter" panose="020B0509030504030204" pitchFamily="49" charset="0"/>
              </a:rPr>
              <a:t>15:31 hello.txt</a:t>
            </a:r>
          </a:p>
          <a:p>
            <a:pPr marL="274320" lvl="1" indent="0" fontAlgn="base">
              <a:buNone/>
            </a:pPr>
            <a:r>
              <a:rPr lang="en-US" altLang="ko-KR" sz="1700" dirty="0" err="1">
                <a:solidFill>
                  <a:srgbClr val="3333FF"/>
                </a:solidFill>
                <a:latin typeface="Lucida Sans Typewriter" panose="020B0509030504030204" pitchFamily="49" charset="0"/>
              </a:rPr>
              <a:t>l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rwxrwxrwx</a:t>
            </a:r>
            <a:r>
              <a:rPr lang="en-US" altLang="ko-KR" sz="1700" dirty="0">
                <a:latin typeface="Lucida Sans Typewriter" panose="020B0509030504030204" pitchFamily="49" charset="0"/>
              </a:rPr>
              <a:t> 1 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700" dirty="0">
                <a:latin typeface="Lucida Sans Typewriter" panose="020B0509030504030204" pitchFamily="49" charset="0"/>
              </a:rPr>
              <a:t> 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700" dirty="0">
                <a:latin typeface="Lucida Sans Typewriter" panose="020B0509030504030204" pitchFamily="49" charset="0"/>
              </a:rPr>
              <a:t>  9 1</a:t>
            </a:r>
            <a:r>
              <a:rPr lang="ko-KR" altLang="en-US" sz="17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700" dirty="0">
                <a:latin typeface="Lucida Sans Typewriter" panose="020B0509030504030204" pitchFamily="49" charset="0"/>
              </a:rPr>
              <a:t>24</a:t>
            </a:r>
            <a:r>
              <a:rPr lang="ko-KR" altLang="en-US" sz="1700" dirty="0">
                <a:latin typeface="Lucida Sans Typewriter" panose="020B0509030504030204" pitchFamily="49" charset="0"/>
              </a:rPr>
              <a:t> </a:t>
            </a:r>
            <a:r>
              <a:rPr lang="en-US" altLang="ko-KR" sz="1700" dirty="0">
                <a:latin typeface="Lucida Sans Typewriter" panose="020B0509030504030204" pitchFamily="49" charset="0"/>
              </a:rPr>
              <a:t>12:56 </a:t>
            </a:r>
            <a:r>
              <a:rPr lang="en-US" altLang="ko-KR" sz="1700" dirty="0">
                <a:solidFill>
                  <a:srgbClr val="3333FF"/>
                </a:solidFill>
                <a:latin typeface="Lucida Sans Typewriter" panose="020B0509030504030204" pitchFamily="49" charset="0"/>
              </a:rPr>
              <a:t>hi.txt -&gt; hello.txt</a:t>
            </a:r>
          </a:p>
          <a:p>
            <a:endParaRPr lang="en-US" altLang="ko-KR" sz="17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$ ln –s /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usr</a:t>
            </a:r>
            <a:r>
              <a:rPr lang="en-US" altLang="ko-KR" sz="1700" dirty="0">
                <a:latin typeface="Lucida Sans Typewriter" panose="020B0509030504030204" pitchFamily="49" charset="0"/>
              </a:rPr>
              <a:t>/bin/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gcc</a:t>
            </a:r>
            <a:r>
              <a:rPr lang="en-US" altLang="ko-KR" sz="1700" dirty="0">
                <a:latin typeface="Lucida Sans Typewriter" panose="020B0509030504030204" pitchFamily="49" charset="0"/>
              </a:rPr>
              <a:t> cc</a:t>
            </a:r>
          </a:p>
          <a:p>
            <a:pPr marL="274320" lvl="1" indent="0" fontAlgn="base">
              <a:buNone/>
            </a:pPr>
            <a:r>
              <a:rPr lang="en-US" altLang="ko-KR" sz="1700" dirty="0">
                <a:latin typeface="Lucida Sans Typewriter" panose="020B0509030504030204" pitchFamily="49" charset="0"/>
              </a:rPr>
              <a:t>$ ls –l cc</a:t>
            </a:r>
          </a:p>
          <a:p>
            <a:pPr marL="274320" lvl="1" indent="0" fontAlgn="base">
              <a:buNone/>
            </a:pPr>
            <a:r>
              <a:rPr lang="en-US" altLang="ko-KR" sz="1700" dirty="0" err="1">
                <a:solidFill>
                  <a:srgbClr val="3333FF"/>
                </a:solidFill>
                <a:latin typeface="Lucida Sans Typewriter" panose="020B0509030504030204" pitchFamily="49" charset="0"/>
              </a:rPr>
              <a:t>l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rwxrwxrwx</a:t>
            </a:r>
            <a:r>
              <a:rPr lang="en-US" altLang="ko-KR" sz="1700" dirty="0">
                <a:latin typeface="Lucida Sans Typewriter" panose="020B0509030504030204" pitchFamily="49" charset="0"/>
              </a:rPr>
              <a:t>. 1 chang </a:t>
            </a:r>
            <a:r>
              <a:rPr lang="en-US" altLang="ko-KR" sz="17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700" dirty="0">
                <a:latin typeface="Lucida Sans Typewriter" panose="020B0509030504030204" pitchFamily="49" charset="0"/>
              </a:rPr>
              <a:t> 12 7</a:t>
            </a:r>
            <a:r>
              <a:rPr lang="ko-KR" altLang="en-US" sz="17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700" dirty="0">
                <a:latin typeface="Lucida Sans Typewriter" panose="020B0509030504030204" pitchFamily="49" charset="0"/>
              </a:rPr>
              <a:t>21 20:09 </a:t>
            </a:r>
            <a:r>
              <a:rPr lang="en-US" altLang="ko-KR" sz="1700" dirty="0">
                <a:solidFill>
                  <a:srgbClr val="3333FF"/>
                </a:solidFill>
                <a:latin typeface="Lucida Sans Typewriter" panose="020B0509030504030204" pitchFamily="49" charset="0"/>
              </a:rPr>
              <a:t>cc -&gt; /</a:t>
            </a:r>
            <a:r>
              <a:rPr lang="en-US" altLang="ko-KR" sz="1700" dirty="0" err="1">
                <a:solidFill>
                  <a:srgbClr val="3333FF"/>
                </a:solidFill>
                <a:latin typeface="Lucida Sans Typewriter" panose="020B0509030504030204" pitchFamily="49" charset="0"/>
              </a:rPr>
              <a:t>usr</a:t>
            </a:r>
            <a:r>
              <a:rPr lang="en-US" altLang="ko-KR" sz="1700" dirty="0">
                <a:solidFill>
                  <a:srgbClr val="3333FF"/>
                </a:solidFill>
                <a:latin typeface="Lucida Sans Typewriter" panose="020B0509030504030204" pitchFamily="49" charset="0"/>
              </a:rPr>
              <a:t>/bin/</a:t>
            </a:r>
            <a:r>
              <a:rPr lang="en-US" altLang="ko-KR" sz="1700" dirty="0" err="1">
                <a:solidFill>
                  <a:srgbClr val="3333FF"/>
                </a:solidFill>
                <a:latin typeface="Lucida Sans Typewriter" panose="020B0509030504030204" pitchFamily="49" charset="0"/>
              </a:rPr>
              <a:t>gcc</a:t>
            </a:r>
            <a:endParaRPr lang="en-US" altLang="ko-KR" sz="1700" dirty="0">
              <a:solidFill>
                <a:srgbClr val="3333FF"/>
              </a:solidFill>
              <a:latin typeface="Lucida Sans Typewriter" panose="020B05090305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62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37D73F-D7CE-9F4C-B078-EE0A4A8B1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F00923-84CC-5D49-B587-C4D7A60F4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97778A-3208-1F4E-A19E-52EDAC4DCD3D}"/>
              </a:ext>
            </a:extLst>
          </p:cNvPr>
          <p:cNvSpPr txBox="1"/>
          <p:nvPr/>
        </p:nvSpPr>
        <p:spPr>
          <a:xfrm>
            <a:off x="1374147" y="2523906"/>
            <a:ext cx="4725787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</a:rPr>
              <a:t>파일 복사</a:t>
            </a:r>
            <a:endParaRPr lang="en-US" altLang="ko-KR" dirty="0">
              <a:solidFill>
                <a:srgbClr val="666666"/>
              </a:solidFill>
              <a:latin typeface="+mn-ea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</a:rPr>
              <a:t>파일 이동</a:t>
            </a:r>
            <a:endParaRPr lang="en-US" altLang="ko-KR" dirty="0">
              <a:solidFill>
                <a:srgbClr val="666666"/>
              </a:solidFill>
              <a:latin typeface="+mn-ea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</a:rPr>
              <a:t>파일 삭제</a:t>
            </a:r>
            <a:endParaRPr lang="en-US" altLang="ko-KR" dirty="0">
              <a:solidFill>
                <a:srgbClr val="666666"/>
              </a:solidFill>
              <a:latin typeface="+mn-ea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</a:rPr>
              <a:t>링크</a:t>
            </a:r>
            <a:endParaRPr lang="en-US" altLang="ko-KR" dirty="0">
              <a:solidFill>
                <a:srgbClr val="666666"/>
              </a:solidFill>
              <a:latin typeface="+mn-ea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</a:rPr>
              <a:t>파일 속성</a:t>
            </a:r>
            <a:endParaRPr lang="en-US" altLang="ko-KR" dirty="0">
              <a:solidFill>
                <a:srgbClr val="666666"/>
              </a:solidFill>
              <a:latin typeface="+mn-ea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</a:rPr>
              <a:t>접근 권한</a:t>
            </a:r>
            <a:endParaRPr lang="en-US" altLang="ko-KR" dirty="0">
              <a:solidFill>
                <a:srgbClr val="666666"/>
              </a:solidFill>
              <a:latin typeface="+mn-ea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</a:rPr>
              <a:t>기타 파일 속성 변경 </a:t>
            </a:r>
            <a:endParaRPr lang="en-US" altLang="ko-KR" dirty="0">
              <a:solidFill>
                <a:srgbClr val="666666"/>
              </a:solidFill>
              <a:latin typeface="+mn-ea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667D8D0-ADCD-2645-8A20-8865C02D4466}"/>
              </a:ext>
            </a:extLst>
          </p:cNvPr>
          <p:cNvSpPr txBox="1">
            <a:spLocks/>
          </p:cNvSpPr>
          <p:nvPr/>
        </p:nvSpPr>
        <p:spPr>
          <a:xfrm>
            <a:off x="927097" y="1698454"/>
            <a:ext cx="5172837" cy="443391"/>
          </a:xfrm>
          <a:prstGeom prst="rect">
            <a:avLst/>
          </a:prstGeom>
        </p:spPr>
        <p:txBody>
          <a:bodyPr vert="horz" wrap="square" lIns="0" tIns="1238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 algn="l">
              <a:lnSpc>
                <a:spcPct val="100000"/>
              </a:lnSpc>
              <a:spcBef>
                <a:spcPts val="98"/>
              </a:spcBef>
            </a:pPr>
            <a:r>
              <a:rPr lang="en-US" altLang="ko-KR" sz="2800" b="1" spc="200" dirty="0">
                <a:solidFill>
                  <a:srgbClr val="333333"/>
                </a:solidFill>
                <a:latin typeface="+mn-ea"/>
                <a:ea typeface="+mn-ea"/>
              </a:rPr>
              <a:t>4</a:t>
            </a:r>
            <a:r>
              <a:rPr lang="ko-KR" altLang="en-US" sz="2800" b="1" spc="200" dirty="0">
                <a:solidFill>
                  <a:srgbClr val="333333"/>
                </a:solidFill>
                <a:latin typeface="+mn-ea"/>
                <a:ea typeface="+mn-ea"/>
              </a:rPr>
              <a:t>장 파일 사용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4C60CF-875C-6348-82A7-7D9FA26377FA}"/>
              </a:ext>
            </a:extLst>
          </p:cNvPr>
          <p:cNvCxnSpPr>
            <a:cxnSpLocks/>
          </p:cNvCxnSpPr>
          <p:nvPr/>
        </p:nvCxnSpPr>
        <p:spPr>
          <a:xfrm>
            <a:off x="945480" y="2369029"/>
            <a:ext cx="730921" cy="0"/>
          </a:xfrm>
          <a:prstGeom prst="line">
            <a:avLst/>
          </a:prstGeom>
          <a:ln w="19050">
            <a:solidFill>
              <a:srgbClr val="397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8B7ECA-0120-C64B-BC47-DCA56287185F}"/>
              </a:ext>
            </a:extLst>
          </p:cNvPr>
          <p:cNvSpPr txBox="1"/>
          <p:nvPr/>
        </p:nvSpPr>
        <p:spPr>
          <a:xfrm>
            <a:off x="864755" y="2523906"/>
            <a:ext cx="509392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60"/>
              </a:lnSpc>
            </a:pPr>
            <a:r>
              <a:rPr lang="en-US" altLang="ko-KR" b="1" dirty="0">
                <a:solidFill>
                  <a:srgbClr val="3974F6"/>
                </a:solidFill>
                <a:latin typeface="+mn-ea"/>
              </a:rPr>
              <a:t>01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+mn-ea"/>
              </a:rPr>
              <a:t>02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+mn-ea"/>
              </a:rPr>
              <a:t>03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+mn-ea"/>
              </a:rPr>
              <a:t>04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+mn-ea"/>
              </a:rPr>
              <a:t>05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+mn-ea"/>
              </a:rPr>
              <a:t>06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+mn-ea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995930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4.5 </a:t>
            </a:r>
            <a:r>
              <a:rPr lang="ko-KR" altLang="en-US" sz="4000" dirty="0"/>
              <a:t>파일 속성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638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파일 속성</a:t>
            </a:r>
            <a:r>
              <a:rPr lang="en-US" altLang="ko-KR" dirty="0"/>
              <a:t>(file attribute)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sz="2000" dirty="0"/>
              <a:t>블록 수</a:t>
            </a:r>
            <a:r>
              <a:rPr lang="en-US" altLang="ko-KR" sz="2000" dirty="0"/>
              <a:t>, </a:t>
            </a:r>
            <a:r>
              <a:rPr lang="ko-KR" altLang="en-US" sz="2000" dirty="0"/>
              <a:t>파일 종류</a:t>
            </a:r>
            <a:r>
              <a:rPr lang="en-US" altLang="ko-KR" sz="2000" dirty="0"/>
              <a:t>, </a:t>
            </a:r>
            <a:r>
              <a:rPr lang="ko-KR" altLang="en-US" sz="2000" dirty="0"/>
              <a:t>접근권한</a:t>
            </a:r>
            <a:r>
              <a:rPr lang="en-US" altLang="ko-KR" sz="2000" dirty="0"/>
              <a:t>, </a:t>
            </a:r>
            <a:r>
              <a:rPr lang="ko-KR" altLang="en-US" sz="2000" dirty="0"/>
              <a:t>링크 수</a:t>
            </a:r>
            <a:r>
              <a:rPr lang="en-US" altLang="ko-KR" sz="2000" dirty="0"/>
              <a:t>, </a:t>
            </a:r>
            <a:r>
              <a:rPr lang="ko-KR" altLang="en-US" sz="2000" dirty="0"/>
              <a:t>소유자</a:t>
            </a:r>
            <a:r>
              <a:rPr lang="en-US" altLang="ko-KR" sz="2000" dirty="0"/>
              <a:t> </a:t>
            </a:r>
            <a:r>
              <a:rPr lang="ko-KR" altLang="en-US" sz="2000" dirty="0"/>
              <a:t>및 그룹</a:t>
            </a:r>
            <a:r>
              <a:rPr lang="en-US" altLang="ko-KR" sz="2000" dirty="0"/>
              <a:t>, </a:t>
            </a:r>
            <a:r>
              <a:rPr lang="ko-KR" altLang="en-US" sz="2000" dirty="0"/>
              <a:t>수정 시간</a:t>
            </a:r>
            <a:endParaRPr lang="en-US" altLang="ko-KR" sz="2000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ls -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sl</a:t>
            </a:r>
            <a:r>
              <a:rPr lang="en-US" altLang="ko-KR" sz="1800" dirty="0">
                <a:latin typeface="Lucida Sans Typewriter" panose="020B0509030504030204" pitchFamily="49" charset="0"/>
              </a:rPr>
              <a:t> cs1.txt 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4 –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rw</a:t>
            </a:r>
            <a:r>
              <a:rPr lang="en-US" altLang="ko-KR" sz="1800" dirty="0">
                <a:latin typeface="Lucida Sans Typewriter" panose="020B0509030504030204" pitchFamily="49" charset="0"/>
              </a:rPr>
              <a:t>-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rw</a:t>
            </a:r>
            <a:r>
              <a:rPr lang="en-US" altLang="ko-KR" sz="1800" dirty="0">
                <a:latin typeface="Lucida Sans Typewriter" panose="020B0509030504030204" pitchFamily="49" charset="0"/>
              </a:rPr>
              <a:t>-r-- 1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800" dirty="0">
                <a:latin typeface="Lucida Sans Typewriter" panose="020B0509030504030204" pitchFamily="49" charset="0"/>
              </a:rPr>
              <a:t> 2088 10</a:t>
            </a:r>
            <a:r>
              <a:rPr lang="ko-KR" altLang="en-US" sz="18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800" dirty="0">
                <a:latin typeface="Lucida Sans Typewriter" panose="020B0509030504030204" pitchFamily="49" charset="0"/>
              </a:rPr>
              <a:t>23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>
                <a:latin typeface="Lucida Sans Typewriter" panose="020B0509030504030204" pitchFamily="49" charset="0"/>
              </a:rPr>
              <a:t>13:37 cs1.txt</a:t>
            </a:r>
          </a:p>
          <a:p>
            <a:endParaRPr lang="ko-KR" altLang="en-US" dirty="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21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314884"/>
              </p:ext>
            </p:extLst>
          </p:nvPr>
        </p:nvGraphicFramePr>
        <p:xfrm>
          <a:off x="827584" y="2636912"/>
          <a:ext cx="7920880" cy="3538588"/>
        </p:xfrm>
        <a:graphic>
          <a:graphicData uri="http://schemas.openxmlformats.org/drawingml/2006/table">
            <a:tbl>
              <a:tblPr/>
              <a:tblGrid>
                <a:gridCol w="1554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6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29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파일 속성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의미</a:t>
                      </a:r>
                      <a:endParaRPr lang="ko-KR" altLang="en-US" sz="15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240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블록 수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블록의 개수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(K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바이트 단위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9001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 종류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 파일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(-),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디렉터리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(d),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링크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(l),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파이프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(p),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소켓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(s),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디바이스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(b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혹은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등의 파일 종류를 나타낸다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611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접근권한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파일에 대한 소유자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그룹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 사용자의 읽기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(r)/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쓰기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(w)/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(x)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권한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611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하드 링크 수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파일에 대한 하드 링크 개수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611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소유자 및 그룹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파일의 소유자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ID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및 소유자가 속한 그룹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611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 크기 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파일의 크기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바이트 단위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611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최종 수정 시간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파일을 생성 혹은 최후로 수정한 시간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종류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리눅스에서</a:t>
            </a:r>
            <a:r>
              <a:rPr lang="ko-KR" altLang="en-US" dirty="0"/>
              <a:t> 지원하는 파일 종류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168418"/>
              </p:ext>
            </p:extLst>
          </p:nvPr>
        </p:nvGraphicFramePr>
        <p:xfrm>
          <a:off x="612648" y="2276872"/>
          <a:ext cx="7703769" cy="3236976"/>
        </p:xfrm>
        <a:graphic>
          <a:graphicData uri="http://schemas.openxmlformats.org/drawingml/2006/table">
            <a:tbl>
              <a:tblPr/>
              <a:tblGrid>
                <a:gridCol w="1646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2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77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파일 종류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표시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설명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836">
                <a:tc>
                  <a:txBody>
                    <a:bodyPr/>
                    <a:lstStyle/>
                    <a:p>
                      <a:pPr marL="127000" marR="127000" indent="0" algn="just" fontAlgn="base" latinLnBrk="1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일반 파일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27000" indent="0" algn="ctr" fontAlgn="base" latinLnBrk="0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-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27000" indent="0" algn="l" fontAlgn="base" latinLnBrk="0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데이터를 갖고 있는 텍스트 파일 또는 이진 파일 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066">
                <a:tc>
                  <a:txBody>
                    <a:bodyPr/>
                    <a:lstStyle/>
                    <a:p>
                      <a:pPr marL="127000" marR="127000" indent="0" algn="just" fontAlgn="base" latinLnBrk="1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디렉터리 파일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27000" indent="0" algn="ctr" fontAlgn="base" latinLnBrk="0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27000" indent="0" algn="l" fontAlgn="base" latinLnBrk="0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디렉터리 내의 파일들의 이름들과 파일 정보를 관리하는 파일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836">
                <a:tc>
                  <a:txBody>
                    <a:bodyPr/>
                    <a:lstStyle/>
                    <a:p>
                      <a:pPr marL="127000" marR="127000" indent="0" algn="just" fontAlgn="base" latinLnBrk="1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 장치 파일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27000" indent="0" algn="ctr" fontAlgn="base" latinLnBrk="0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27000" indent="0" algn="l" fontAlgn="base" latinLnBrk="0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문자 단위로 데이터를 전송하는 장치를 나타내는 파일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836">
                <a:tc>
                  <a:txBody>
                    <a:bodyPr/>
                    <a:lstStyle/>
                    <a:p>
                      <a:pPr marL="127000" marR="127000" indent="0" algn="just" fontAlgn="base" latinLnBrk="1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블록 장치 파일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27000" indent="0" algn="ctr" fontAlgn="base" latinLnBrk="0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27000" indent="0" algn="l" fontAlgn="base" latinLnBrk="0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블록 단위로 데이터를 전송하는 장치를 나타내는 파일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 marL="127000" marR="127000" indent="0" algn="just" fontAlgn="base" latinLnBrk="1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FIFO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파일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27000" indent="0" algn="ctr" fontAlgn="base" latinLnBrk="0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27000" indent="0" algn="l" fontAlgn="base" latinLnBrk="0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프로세스 간 통신에 사용되는 이름 있는 파이프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 marL="127000" marR="127000" indent="0" algn="just" fontAlgn="base" latinLnBrk="1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소켓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27000" indent="0" algn="ctr" fontAlgn="base" latinLnBrk="0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27000" indent="0" algn="l" fontAlgn="base" latinLnBrk="0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네트워크를 통한 프로세스 간 통신에 사용되는 파일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2895">
                <a:tc>
                  <a:txBody>
                    <a:bodyPr/>
                    <a:lstStyle/>
                    <a:p>
                      <a:pPr marL="127000" marR="127000" indent="0" algn="just" fontAlgn="base" latinLnBrk="1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심볼릭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링크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27000" indent="0" algn="ctr" fontAlgn="base" latinLnBrk="0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l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27000" indent="0" algn="l" fontAlgn="base" latinLnBrk="0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다른 파일을 가리키는 포인터와 같은 역할을 하는 파일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008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종류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file cs1.txt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cs1.txt: ASCII text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file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a.out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 err="1">
                <a:latin typeface="Lucida Sans Typewriter" panose="020B0509030504030204" pitchFamily="49" charset="0"/>
              </a:rPr>
              <a:t>a.out</a:t>
            </a:r>
            <a:r>
              <a:rPr lang="en-US" altLang="ko-KR" sz="1800" dirty="0">
                <a:latin typeface="Lucida Sans Typewriter" panose="020B0509030504030204" pitchFamily="49" charset="0"/>
              </a:rPr>
              <a:t>: ELF 64-bit LSB executable, ...</a:t>
            </a:r>
          </a:p>
          <a:p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089802"/>
              </p:ext>
            </p:extLst>
          </p:nvPr>
        </p:nvGraphicFramePr>
        <p:xfrm>
          <a:off x="827584" y="2088459"/>
          <a:ext cx="5276342" cy="816102"/>
        </p:xfrm>
        <a:graphic>
          <a:graphicData uri="http://schemas.openxmlformats.org/drawingml/2006/table">
            <a:tbl>
              <a:tblPr/>
              <a:tblGrid>
                <a:gridCol w="5276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file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파일의 종류에 대한 자세한 정보를 출력한다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33575" y="34718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338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4.6 </a:t>
            </a:r>
            <a:r>
              <a:rPr lang="ko-KR" altLang="en-US" dirty="0"/>
              <a:t>접근권한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251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접근권한</a:t>
            </a:r>
            <a:r>
              <a:rPr lang="en-US" altLang="ko-KR" dirty="0"/>
              <a:t>(permission mode)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파일에 대한 읽기</a:t>
            </a:r>
            <a:r>
              <a:rPr lang="en-US" altLang="ko-KR" dirty="0"/>
              <a:t>(r), </a:t>
            </a:r>
            <a:r>
              <a:rPr lang="ko-KR" altLang="en-US" dirty="0"/>
              <a:t>쓰기</a:t>
            </a:r>
            <a:r>
              <a:rPr lang="en-US" altLang="ko-KR" dirty="0"/>
              <a:t>(w), </a:t>
            </a:r>
            <a:r>
              <a:rPr lang="ko-KR" altLang="en-US" dirty="0"/>
              <a:t>실행</a:t>
            </a:r>
            <a:r>
              <a:rPr lang="en-US" altLang="ko-KR" dirty="0"/>
              <a:t>(x) </a:t>
            </a:r>
            <a:r>
              <a:rPr lang="ko-KR" altLang="en-US" dirty="0"/>
              <a:t>권한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011680" lvl="8" indent="0">
              <a:buNone/>
            </a:pPr>
            <a:endParaRPr lang="en-US" altLang="ko-KR" dirty="0"/>
          </a:p>
          <a:p>
            <a:pPr marL="2011680" lvl="8" indent="0">
              <a:buNone/>
            </a:pPr>
            <a:endParaRPr lang="en-US" altLang="ko-KR" dirty="0"/>
          </a:p>
          <a:p>
            <a:pPr marL="2011680" lvl="8" indent="0">
              <a:buNone/>
            </a:pPr>
            <a:endParaRPr lang="en-US" altLang="ko-KR" dirty="0"/>
          </a:p>
          <a:p>
            <a:pPr marL="2011680" lvl="8" indent="0">
              <a:buNone/>
            </a:pPr>
            <a:endParaRPr lang="en-US" altLang="ko-KR" dirty="0"/>
          </a:p>
          <a:p>
            <a:pPr marL="2011680" lvl="8" indent="0">
              <a:buNone/>
            </a:pPr>
            <a:endParaRPr lang="en-US" altLang="ko-KR" dirty="0"/>
          </a:p>
          <a:p>
            <a:r>
              <a:rPr lang="ko-KR" altLang="en-US" dirty="0"/>
              <a:t>소유자</a:t>
            </a:r>
            <a:r>
              <a:rPr lang="en-US" altLang="ko-KR" dirty="0"/>
              <a:t>(owner)/</a:t>
            </a:r>
            <a:r>
              <a:rPr lang="ko-KR" altLang="en-US" dirty="0"/>
              <a:t>그룹</a:t>
            </a:r>
            <a:r>
              <a:rPr lang="en-US" altLang="ko-KR" dirty="0"/>
              <a:t>(group)/</a:t>
            </a:r>
            <a:r>
              <a:rPr lang="ko-KR" altLang="en-US" dirty="0"/>
              <a:t>기타</a:t>
            </a:r>
            <a:r>
              <a:rPr lang="en-US" altLang="ko-KR" dirty="0"/>
              <a:t>(others)</a:t>
            </a:r>
            <a:r>
              <a:rPr lang="ko-KR" altLang="en-US" dirty="0"/>
              <a:t>로 구분하여 관리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en-US" altLang="ko-KR" dirty="0" err="1"/>
              <a:t>rwx</a:t>
            </a:r>
            <a:r>
              <a:rPr lang="en-US" altLang="ko-KR" dirty="0"/>
              <a:t> r-x </a:t>
            </a:r>
            <a:r>
              <a:rPr lang="en-US" altLang="ko-KR" dirty="0" err="1"/>
              <a:t>r-x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16" y="1916832"/>
            <a:ext cx="6726100" cy="169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89" name="_x173362968" descr="EMB00000e9403f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026" y="5157192"/>
            <a:ext cx="4375150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78904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+mn-ea"/>
                <a:ea typeface="+mn-ea"/>
              </a:rPr>
              <a:t>X </a:t>
            </a:r>
            <a:r>
              <a:rPr lang="ko-KR" altLang="en-US" b="1" dirty="0">
                <a:latin typeface="+mn-ea"/>
                <a:ea typeface="+mn-ea"/>
              </a:rPr>
              <a:t>윈도우의 </a:t>
            </a:r>
            <a:r>
              <a:rPr lang="en-US" altLang="ko-KR" b="1" dirty="0">
                <a:latin typeface="+mn-ea"/>
                <a:ea typeface="+mn-ea"/>
              </a:rPr>
              <a:t>GNOME </a:t>
            </a:r>
            <a:r>
              <a:rPr lang="ko-KR" altLang="en-US" b="1" dirty="0">
                <a:latin typeface="+mn-ea"/>
                <a:ea typeface="+mn-ea"/>
              </a:rPr>
              <a:t>데스크톱에서 속성 확인</a:t>
            </a:r>
          </a:p>
        </p:txBody>
      </p:sp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69860" y="1268760"/>
            <a:ext cx="78185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0" algn="just" fontAlgn="base"/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$ ls -</a:t>
            </a:r>
            <a:r>
              <a:rPr lang="en-US" altLang="ko-KR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sl</a:t>
            </a:r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cs1.txt </a:t>
            </a:r>
          </a:p>
          <a:p>
            <a:pPr marL="254000" algn="just" fontAlgn="base"/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4 </a:t>
            </a:r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  <a:ea typeface="굴림체" panose="020B0609000101010101" pitchFamily="49" charset="-127"/>
              </a:rPr>
              <a:t>–</a:t>
            </a:r>
            <a:r>
              <a:rPr lang="en-US" altLang="ko-KR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rw</a:t>
            </a:r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-</a:t>
            </a:r>
            <a:r>
              <a:rPr lang="en-US" altLang="ko-KR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rw</a:t>
            </a:r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-r-- 1 </a:t>
            </a:r>
            <a:r>
              <a:rPr lang="en-US" altLang="ko-KR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chang</a:t>
            </a:r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</a:t>
            </a:r>
            <a:r>
              <a:rPr lang="en-US" altLang="ko-KR" kern="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chang</a:t>
            </a:r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2088 10</a:t>
            </a:r>
            <a:r>
              <a:rPr lang="ko-KR" altLang="en-US" kern="0" dirty="0">
                <a:solidFill>
                  <a:srgbClr val="000000"/>
                </a:solidFill>
                <a:latin typeface="Lucida Sans Typewriter" panose="020B0509030504030204" pitchFamily="49" charset="0"/>
                <a:ea typeface="굴림체" panose="020B0609000101010101" pitchFamily="49" charset="-127"/>
              </a:rPr>
              <a:t>월 </a:t>
            </a:r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23</a:t>
            </a:r>
            <a:r>
              <a:rPr lang="ko-KR" altLang="en-US" kern="0" dirty="0">
                <a:solidFill>
                  <a:srgbClr val="000000"/>
                </a:solidFill>
                <a:latin typeface="Lucida Sans Typewriter" panose="020B0509030504030204" pitchFamily="49" charset="0"/>
                <a:ea typeface="굴림체" panose="020B0609000101010101" pitchFamily="49" charset="-127"/>
              </a:rPr>
              <a:t>일 </a:t>
            </a:r>
            <a:r>
              <a:rPr lang="en-US" altLang="ko-KR" kern="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13:37 cs1.txt</a:t>
            </a:r>
            <a:endParaRPr lang="en-US" altLang="ko-KR" kern="0" spc="0" dirty="0">
              <a:solidFill>
                <a:srgbClr val="000000"/>
              </a:solidFill>
              <a:effectLst/>
              <a:latin typeface="Lucida Sans Typewriter" panose="020B0509030504030204" pitchFamily="49" charset="0"/>
            </a:endParaRPr>
          </a:p>
        </p:txBody>
      </p:sp>
      <p:pic>
        <p:nvPicPr>
          <p:cNvPr id="2049" name="_x207098192" descr="EMB0000c3d02c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3240360" cy="392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_x207100856" descr="EMB0000c3d02c8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233305"/>
            <a:ext cx="3168352" cy="389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421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접근권한의 예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082229"/>
              </p:ext>
            </p:extLst>
          </p:nvPr>
        </p:nvGraphicFramePr>
        <p:xfrm>
          <a:off x="827584" y="1916830"/>
          <a:ext cx="7272808" cy="4054476"/>
        </p:xfrm>
        <a:graphic>
          <a:graphicData uri="http://schemas.openxmlformats.org/drawingml/2006/table">
            <a:tbl>
              <a:tblPr/>
              <a:tblGrid>
                <a:gridCol w="1842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0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59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접근권한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의미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6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rwxrwxrwx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소유자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그룹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 사용자 모두 읽기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쓰기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 가능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7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rwxr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-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xr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-x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소유자만 읽기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쓰기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 가능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그룹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 사용자는 읽기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 가능 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7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rw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-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rw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-r--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소유자와 그룹만 읽기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쓰기 가능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 사용자는 읽기만 가능 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67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rw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-r--r--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소유자만 읽기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쓰기 가능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endParaRPr lang="ko-KR" altLang="en-US" sz="15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그룹과 기타 사용자는 읽기만 가능 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673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rw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-r-----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소유자만 읽기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쓰기 가능</a:t>
                      </a:r>
                    </a:p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그룹은 읽기만 가능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31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rwx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  <a:ea typeface="+mn-ea"/>
                        </a:rPr>
                        <a:t>------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소유자만 읽기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쓰기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 가능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046288" y="24145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511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B9D33-204C-42BD-A684-BBEB6E9D7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접근권한 변경</a:t>
            </a:r>
            <a:r>
              <a:rPr lang="en-US" altLang="ko-KR" dirty="0"/>
              <a:t>: </a:t>
            </a:r>
            <a:r>
              <a:rPr lang="en-US" altLang="ko-KR" dirty="0" err="1"/>
              <a:t>chmod</a:t>
            </a:r>
            <a:r>
              <a:rPr lang="en-US" altLang="ko-KR" dirty="0"/>
              <a:t>(change mode)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504FFEA-0875-4F00-83FC-9DCF9A44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C3FA69-FEA2-47A6-8DBE-2A2A644D22D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사용법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6134DA8-1436-4B6A-8E6D-2A96A56A9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601464"/>
              </p:ext>
            </p:extLst>
          </p:nvPr>
        </p:nvGraphicFramePr>
        <p:xfrm>
          <a:off x="755576" y="1988840"/>
          <a:ext cx="7128792" cy="1333246"/>
        </p:xfrm>
        <a:graphic>
          <a:graphicData uri="http://schemas.openxmlformats.org/drawingml/2006/table">
            <a:tbl>
              <a:tblPr/>
              <a:tblGrid>
                <a:gridCol w="7128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chmod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[-R]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접근권한 파일 혹은 디렉터리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혹은 디렉터리의 접근권한을 변경한다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-R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옵션을 사용하면 지정된 디렉터리 아래의 모든 파일과 하위 디렉터리에 대해서도 접근권한을 변경한다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7390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ea"/>
                <a:ea typeface="+mn-ea"/>
              </a:rPr>
              <a:t>접근권한 표현</a:t>
            </a:r>
            <a:r>
              <a:rPr lang="en-US" altLang="ko-KR" b="1" dirty="0">
                <a:latin typeface="+mn-ea"/>
                <a:ea typeface="+mn-ea"/>
              </a:rPr>
              <a:t>: </a:t>
            </a:r>
            <a:r>
              <a:rPr lang="en-US" altLang="ko-KR" b="1" dirty="0">
                <a:latin typeface="+mn-ea"/>
              </a:rPr>
              <a:t>8</a:t>
            </a:r>
            <a:r>
              <a:rPr lang="ko-KR" altLang="en-US" b="1" dirty="0">
                <a:latin typeface="+mn-ea"/>
              </a:rPr>
              <a:t>진수 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716016" y="1628800"/>
            <a:ext cx="4041648" cy="32320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l"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체" pitchFamily="49" charset="-127"/>
              <a:ea typeface="굴림체" pitchFamily="49" charset="-127"/>
              <a:cs typeface="+mn-cs"/>
            </a:endParaRPr>
          </a:p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l"/>
              <a:tabLst/>
              <a:defRPr/>
            </a:pP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체" pitchFamily="49" charset="-127"/>
              <a:ea typeface="굴림체" pitchFamily="49" charset="-127"/>
              <a:cs typeface="+mn-cs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2339752" y="1340768"/>
            <a:ext cx="4041648" cy="323201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itchFamily="2" charset="2"/>
              <a:buChar char="l"/>
              <a:tabLst/>
              <a:defRPr/>
            </a:pP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굴림체" pitchFamily="49" charset="-127"/>
              <a:ea typeface="굴림체" pitchFamily="49" charset="-127"/>
              <a:cs typeface="+mn-cs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611560" y="1412776"/>
            <a:ext cx="8064896" cy="172819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lvl="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" pitchFamily="2" charset="2"/>
              <a:buChar char="l"/>
            </a:pP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2135" y="74917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09" name="_x172525232" descr="EMB00000e9404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88841"/>
            <a:ext cx="3384376" cy="1737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243403"/>
              </p:ext>
            </p:extLst>
          </p:nvPr>
        </p:nvGraphicFramePr>
        <p:xfrm>
          <a:off x="5040534" y="3374960"/>
          <a:ext cx="2681731" cy="2782036"/>
        </p:xfrm>
        <a:graphic>
          <a:graphicData uri="http://schemas.openxmlformats.org/drawingml/2006/table">
            <a:tbl>
              <a:tblPr/>
              <a:tblGrid>
                <a:gridCol w="1696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1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접근권한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</a:rPr>
                        <a:t>8</a:t>
                      </a:r>
                      <a:r>
                        <a:rPr lang="ko-KR" altLang="en-US" sz="1600" b="1" kern="0" spc="0">
                          <a:solidFill>
                            <a:srgbClr val="000000"/>
                          </a:solidFill>
                          <a:effectLst/>
                          <a:ea typeface="한컴바탕" panose="02030600000101010101" pitchFamily="18" charset="2"/>
                        </a:rPr>
                        <a:t>진수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2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rwxrwxrwx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777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29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rwxr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-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xr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-x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755 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rw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-</a:t>
                      </a: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rw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-r--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664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rw-r--r--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644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0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rw-r-----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640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0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rwx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------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</a:rPr>
                        <a:t>700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4041648" cy="493776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접근권한 </a:t>
            </a:r>
            <a:r>
              <a:rPr lang="en-US" altLang="ko-KR" dirty="0">
                <a:latin typeface="+mn-ea"/>
                <a:ea typeface="+mn-ea"/>
              </a:rPr>
              <a:t>8</a:t>
            </a:r>
            <a:r>
              <a:rPr lang="ko-KR" altLang="en-US" dirty="0">
                <a:latin typeface="+mn-ea"/>
                <a:ea typeface="+mn-ea"/>
              </a:rPr>
              <a:t>진수 변환</a:t>
            </a:r>
          </a:p>
        </p:txBody>
      </p:sp>
      <p:sp>
        <p:nvSpPr>
          <p:cNvPr id="13" name="내용 개체 틀 12"/>
          <p:cNvSpPr>
            <a:spLocks noGrp="1"/>
          </p:cNvSpPr>
          <p:nvPr>
            <p:ph sz="quarter" idx="2"/>
          </p:nvPr>
        </p:nvSpPr>
        <p:spPr>
          <a:xfrm>
            <a:off x="4632198" y="1268760"/>
            <a:ext cx="4041648" cy="4937760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사용 예</a:t>
            </a:r>
            <a:endParaRPr lang="en-US" altLang="ko-KR" dirty="0">
              <a:latin typeface="+mn-ea"/>
              <a:ea typeface="+mn-ea"/>
            </a:endParaRPr>
          </a:p>
          <a:p>
            <a:pPr marL="274320" lvl="1" indent="0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chmod</a:t>
            </a:r>
            <a:r>
              <a:rPr lang="en-US" altLang="ko-KR" sz="1600" dirty="0">
                <a:latin typeface="Lucida Sans Typewriter" panose="020B0509030504030204" pitchFamily="49" charset="0"/>
              </a:rPr>
              <a:t> 644 cs1.txt </a:t>
            </a:r>
          </a:p>
          <a:p>
            <a:pPr marL="274320" lvl="1" indent="0" fontAlgn="base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ls -l cs1.txt</a:t>
            </a:r>
          </a:p>
          <a:p>
            <a:pPr marL="274320" lvl="1" indent="0" fontAlgn="base"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-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rw</a:t>
            </a:r>
            <a:r>
              <a:rPr lang="en-US" altLang="ko-KR" sz="1600" dirty="0">
                <a:latin typeface="Lucida Sans Typewriter" panose="020B0509030504030204" pitchFamily="49" charset="0"/>
              </a:rPr>
              <a:t>-r--r-- 1 chang … cs1.txt</a:t>
            </a:r>
          </a:p>
          <a:p>
            <a:pPr marL="274320" lvl="1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-295498" y="3873437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12" name="_x171896224" descr="EMB00000e9404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293096"/>
            <a:ext cx="3425325" cy="176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4.1 </a:t>
            </a:r>
            <a:r>
              <a:rPr lang="ko-KR" altLang="en-US" sz="4000" dirty="0"/>
              <a:t>파일 복사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접근권한 표현</a:t>
            </a:r>
            <a:r>
              <a:rPr lang="en-US" altLang="ko-KR" dirty="0"/>
              <a:t>: </a:t>
            </a:r>
            <a:r>
              <a:rPr lang="ko-KR" altLang="en-US" b="1" dirty="0"/>
              <a:t>기호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기호를 이용한 접근권한 변경</a:t>
            </a:r>
            <a:endParaRPr lang="en-US" altLang="ko-KR" dirty="0"/>
          </a:p>
          <a:p>
            <a:pPr lvl="4"/>
            <a:endParaRPr lang="ko-KR" altLang="en-US" dirty="0"/>
          </a:p>
          <a:p>
            <a:pPr marL="0" indent="0" fontAlgn="base">
              <a:buNone/>
            </a:pPr>
            <a:r>
              <a:rPr lang="en-US" altLang="ko-KR" dirty="0"/>
              <a:t>	</a:t>
            </a:r>
            <a:r>
              <a:rPr lang="ko-KR" altLang="en-US" dirty="0"/>
              <a:t>사용자범위 	연산자 </a:t>
            </a:r>
            <a:r>
              <a:rPr lang="en-US" altLang="ko-KR" dirty="0"/>
              <a:t>	</a:t>
            </a:r>
            <a:r>
              <a:rPr lang="ko-KR" altLang="en-US" dirty="0"/>
              <a:t>권한</a:t>
            </a:r>
          </a:p>
          <a:p>
            <a:pPr marL="0" indent="0" fontAlgn="base">
              <a:buNone/>
            </a:pPr>
            <a:r>
              <a:rPr lang="ko-KR" altLang="en-US" dirty="0"/>
              <a:t>	</a:t>
            </a:r>
            <a:r>
              <a:rPr lang="en-US" altLang="ko-KR" sz="2000" dirty="0">
                <a:latin typeface="Lucida Sans Typewriter" panose="020B0509030504030204" pitchFamily="49" charset="0"/>
              </a:rPr>
              <a:t>[</a:t>
            </a:r>
            <a:r>
              <a:rPr lang="en-US" altLang="ko-KR" sz="2000" dirty="0" err="1">
                <a:latin typeface="Lucida Sans Typewriter" panose="020B0509030504030204" pitchFamily="49" charset="0"/>
              </a:rPr>
              <a:t>u|g|o|a</a:t>
            </a:r>
            <a:r>
              <a:rPr lang="en-US" altLang="ko-KR" sz="2000" dirty="0">
                <a:latin typeface="Lucida Sans Typewriter" panose="020B0509030504030204" pitchFamily="49" charset="0"/>
              </a:rPr>
              <a:t>]</a:t>
            </a:r>
            <a:r>
              <a:rPr lang="en-US" altLang="ko-KR" sz="2000" baseline="30000" dirty="0">
                <a:latin typeface="Lucida Sans Typewriter" panose="020B0509030504030204" pitchFamily="49" charset="0"/>
              </a:rPr>
              <a:t>+ </a:t>
            </a:r>
            <a:r>
              <a:rPr lang="ko-KR" altLang="en-US" sz="2000" dirty="0">
                <a:latin typeface="Lucida Sans Typewriter" panose="020B0509030504030204" pitchFamily="49" charset="0"/>
              </a:rPr>
              <a:t>	</a:t>
            </a:r>
            <a:r>
              <a:rPr lang="en-US" altLang="ko-KR" sz="2000" dirty="0">
                <a:latin typeface="Lucida Sans Typewriter" panose="020B0509030504030204" pitchFamily="49" charset="0"/>
              </a:rPr>
              <a:t>[+|-|=] 	[</a:t>
            </a:r>
            <a:r>
              <a:rPr lang="en-US" altLang="ko-KR" sz="2000" dirty="0" err="1">
                <a:latin typeface="Lucida Sans Typewriter" panose="020B0509030504030204" pitchFamily="49" charset="0"/>
              </a:rPr>
              <a:t>r|w|x</a:t>
            </a:r>
            <a:r>
              <a:rPr lang="en-US" altLang="ko-KR" sz="2000" dirty="0">
                <a:latin typeface="Lucida Sans Typewriter" panose="020B0509030504030204" pitchFamily="49" charset="0"/>
              </a:rPr>
              <a:t>]</a:t>
            </a:r>
            <a:r>
              <a:rPr lang="en-US" altLang="ko-KR" sz="2000" baseline="30000" dirty="0">
                <a:latin typeface="Lucida Sans Typewriter" panose="020B0509030504030204" pitchFamily="49" charset="0"/>
              </a:rPr>
              <a:t>+</a:t>
            </a:r>
            <a:r>
              <a:rPr lang="ko-KR" altLang="en-US" sz="2000" dirty="0">
                <a:latin typeface="Lucida Sans Typewriter" panose="020B0509030504030204" pitchFamily="49" charset="0"/>
              </a:rPr>
              <a:t> 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lvl="1"/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855"/>
              </p:ext>
            </p:extLst>
          </p:nvPr>
        </p:nvGraphicFramePr>
        <p:xfrm>
          <a:off x="899592" y="3366489"/>
          <a:ext cx="7055696" cy="2006727"/>
        </p:xfrm>
        <a:graphic>
          <a:graphicData uri="http://schemas.openxmlformats.org/drawingml/2006/table">
            <a:tbl>
              <a:tblPr/>
              <a:tblGrid>
                <a:gridCol w="138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9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70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기호와 의미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180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 범위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u(user: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소유자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g(group: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그룹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o(others: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기타 사용자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),</a:t>
                      </a:r>
                    </a:p>
                    <a:p>
                      <a:pPr marL="180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a(all: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모든 사용자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591">
                <a:tc>
                  <a:txBody>
                    <a:bodyPr/>
                    <a:lstStyle/>
                    <a:p>
                      <a:pPr marL="180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연산자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+(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권한 추가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), -(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권한 제거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), =(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권한 설정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591">
                <a:tc>
                  <a:txBody>
                    <a:bodyPr/>
                    <a:lstStyle/>
                    <a:p>
                      <a:pPr marL="180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권한</a:t>
                      </a: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0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읽기 권한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), w(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쓰기 권한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), x(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실행 권한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866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기호를 이용한 접근권한 변경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chmod</a:t>
            </a:r>
            <a:r>
              <a:rPr lang="en-US" altLang="ko-KR" sz="1800" dirty="0">
                <a:latin typeface="Lucida Sans Typewriter" panose="020B0509030504030204" pitchFamily="49" charset="0"/>
              </a:rPr>
              <a:t> g-w cs1.txt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ls -l cs1.txt 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–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rw</a:t>
            </a:r>
            <a:r>
              <a:rPr lang="en-US" altLang="ko-KR" sz="1800" dirty="0">
                <a:latin typeface="Lucida Sans Typewriter" panose="020B0509030504030204" pitchFamily="49" charset="0"/>
              </a:rPr>
              <a:t>-r--r-- 1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800" dirty="0">
                <a:latin typeface="Lucida Sans Typewriter" panose="020B0509030504030204" pitchFamily="49" charset="0"/>
              </a:rPr>
              <a:t> 2088 4</a:t>
            </a:r>
            <a:r>
              <a:rPr lang="ko-KR" altLang="en-US" sz="18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800" dirty="0">
                <a:latin typeface="Lucida Sans Typewriter" panose="020B0509030504030204" pitchFamily="49" charset="0"/>
              </a:rPr>
              <a:t>16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>
                <a:latin typeface="Lucida Sans Typewriter" panose="020B0509030504030204" pitchFamily="49" charset="0"/>
              </a:rPr>
              <a:t>13:37 cs1.txt</a:t>
            </a:r>
          </a:p>
          <a:p>
            <a:pPr marL="274320" lvl="1" indent="0" fontAlgn="base">
              <a:buNone/>
            </a:pPr>
            <a:endParaRPr lang="en-US" altLang="ko-KR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chmod</a:t>
            </a:r>
            <a:r>
              <a:rPr lang="en-US" altLang="ko-KR" sz="1800" dirty="0">
                <a:latin typeface="Lucida Sans Typewriter" panose="020B0509030504030204" pitchFamily="49" charset="0"/>
              </a:rPr>
              <a:t> o-r cs1.txt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ls -l cs1.txt 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–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rw</a:t>
            </a:r>
            <a:r>
              <a:rPr lang="en-US" altLang="ko-KR" sz="1800" dirty="0">
                <a:latin typeface="Lucida Sans Typewriter" panose="020B0509030504030204" pitchFamily="49" charset="0"/>
              </a:rPr>
              <a:t>-r----- 1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800" dirty="0">
                <a:latin typeface="Lucida Sans Typewriter" panose="020B0509030504030204" pitchFamily="49" charset="0"/>
              </a:rPr>
              <a:t> 2088 4</a:t>
            </a:r>
            <a:r>
              <a:rPr lang="ko-KR" altLang="en-US" sz="18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800" dirty="0">
                <a:latin typeface="Lucida Sans Typewriter" panose="020B0509030504030204" pitchFamily="49" charset="0"/>
              </a:rPr>
              <a:t>16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>
                <a:latin typeface="Lucida Sans Typewriter" panose="020B0509030504030204" pitchFamily="49" charset="0"/>
              </a:rPr>
              <a:t>13:37 cs1.txt</a:t>
            </a:r>
          </a:p>
          <a:p>
            <a:pPr marL="274320" lvl="1" indent="0" fontAlgn="base">
              <a:buNone/>
            </a:pPr>
            <a:endParaRPr lang="en-US" altLang="ko-KR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chmod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g+w,o+rw</a:t>
            </a:r>
            <a:r>
              <a:rPr lang="en-US" altLang="ko-KR" sz="1800" dirty="0">
                <a:latin typeface="Lucida Sans Typewriter" panose="020B0509030504030204" pitchFamily="49" charset="0"/>
              </a:rPr>
              <a:t> cs1.txt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ls -l cs1.txt 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–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rw-rw-rw</a:t>
            </a:r>
            <a:r>
              <a:rPr lang="en-US" altLang="ko-KR" sz="1800" dirty="0">
                <a:latin typeface="Lucida Sans Typewriter" panose="020B0509030504030204" pitchFamily="49" charset="0"/>
              </a:rPr>
              <a:t>- 1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800" dirty="0">
                <a:latin typeface="Lucida Sans Typewriter" panose="020B0509030504030204" pitchFamily="49" charset="0"/>
              </a:rPr>
              <a:t> 2088 4</a:t>
            </a:r>
            <a:r>
              <a:rPr lang="ko-KR" altLang="en-US" sz="18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800" dirty="0">
                <a:latin typeface="Lucida Sans Typewriter" panose="020B0509030504030204" pitchFamily="49" charset="0"/>
              </a:rPr>
              <a:t>16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>
                <a:latin typeface="Lucida Sans Typewriter" panose="020B0509030504030204" pitchFamily="49" charset="0"/>
              </a:rPr>
              <a:t>13:37 cs1.txt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6304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3600" dirty="0"/>
              <a:t>4.7 </a:t>
            </a:r>
            <a:r>
              <a:rPr lang="ko-KR" altLang="en-US" dirty="0"/>
              <a:t>기타 파일 속성 변경</a:t>
            </a:r>
            <a:br>
              <a:rPr lang="ko-KR" altLang="en-US" dirty="0"/>
            </a:br>
            <a:br>
              <a:rPr lang="ko-KR" altLang="en-US" sz="3600" dirty="0"/>
            </a:b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5107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EEB94-0AC5-450C-BD48-1388E10F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소유자 변경</a:t>
            </a:r>
            <a:r>
              <a:rPr lang="en-US" altLang="ko-KR" b="1" dirty="0"/>
              <a:t>: </a:t>
            </a:r>
            <a:r>
              <a:rPr lang="en-US" altLang="ko-KR" b="1" dirty="0" err="1"/>
              <a:t>chown</a:t>
            </a:r>
            <a:r>
              <a:rPr lang="en-US" altLang="ko-KR" b="1" dirty="0"/>
              <a:t>(change owner)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904FF3B-8D38-4F03-9A14-57C605F5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2F21D8-0D2B-43BB-9A49-BE4140A6418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</a:t>
            </a:r>
            <a:r>
              <a:rPr lang="en-US" altLang="ko-KR" dirty="0" err="1">
                <a:latin typeface="Lucida Sans Typewriter" panose="020B0509030504030204" pitchFamily="49" charset="0"/>
              </a:rPr>
              <a:t>chown</a:t>
            </a:r>
            <a:r>
              <a:rPr lang="en-US" altLang="ko-KR" dirty="0">
                <a:latin typeface="Lucida Sans Typewriter" panose="020B0509030504030204" pitchFamily="49" charset="0"/>
              </a:rPr>
              <a:t> </a:t>
            </a:r>
            <a:r>
              <a:rPr lang="en-US" altLang="ko-KR" dirty="0" err="1">
                <a:latin typeface="Lucida Sans Typewriter" panose="020B0509030504030204" pitchFamily="49" charset="0"/>
              </a:rPr>
              <a:t>gildong</a:t>
            </a:r>
            <a:r>
              <a:rPr lang="en-US" altLang="ko-KR" dirty="0">
                <a:latin typeface="Lucida Sans Typewriter" panose="020B0509030504030204" pitchFamily="49" charset="0"/>
              </a:rPr>
              <a:t> cs1.txt</a:t>
            </a:r>
          </a:p>
          <a:p>
            <a:pPr marL="274320" lvl="1" indent="0" fontAlgn="base">
              <a:buNone/>
            </a:pPr>
            <a:r>
              <a:rPr lang="en-US" altLang="ko-KR" dirty="0" err="1">
                <a:latin typeface="Lucida Sans Typewriter" panose="020B0509030504030204" pitchFamily="49" charset="0"/>
              </a:rPr>
              <a:t>chown</a:t>
            </a:r>
            <a:r>
              <a:rPr lang="en-US" altLang="ko-KR" dirty="0">
                <a:latin typeface="Lucida Sans Typewriter" panose="020B0509030504030204" pitchFamily="49" charset="0"/>
              </a:rPr>
              <a:t>: changing ownership of 'cs1.txt': </a:t>
            </a:r>
            <a:r>
              <a:rPr lang="ko-KR" altLang="en-US" dirty="0">
                <a:latin typeface="Lucida Sans Typewriter" panose="020B0509030504030204" pitchFamily="49" charset="0"/>
              </a:rPr>
              <a:t>명령을 허용하지 않음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</a:t>
            </a:r>
            <a:r>
              <a:rPr lang="en-US" altLang="ko-KR" dirty="0" err="1">
                <a:latin typeface="Lucida Sans Typewriter" panose="020B0509030504030204" pitchFamily="49" charset="0"/>
              </a:rPr>
              <a:t>su</a:t>
            </a:r>
            <a:endParaRPr lang="en-US" altLang="ko-KR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ko-KR" altLang="en-US" dirty="0">
                <a:latin typeface="Lucida Sans Typewriter" panose="020B0509030504030204" pitchFamily="49" charset="0"/>
              </a:rPr>
              <a:t>암호</a:t>
            </a:r>
            <a:r>
              <a:rPr lang="en-US" altLang="ko-KR" dirty="0">
                <a:latin typeface="Lucida Sans Typewriter" panose="020B0509030504030204" pitchFamily="49" charset="0"/>
              </a:rPr>
              <a:t>:</a:t>
            </a:r>
            <a:endParaRPr lang="ko-KR" altLang="en-US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</a:t>
            </a:r>
            <a:r>
              <a:rPr lang="en-US" altLang="ko-KR" dirty="0" err="1">
                <a:latin typeface="Lucida Sans Typewriter" panose="020B0509030504030204" pitchFamily="49" charset="0"/>
              </a:rPr>
              <a:t>chown</a:t>
            </a:r>
            <a:r>
              <a:rPr lang="en-US" altLang="ko-KR" dirty="0">
                <a:latin typeface="Lucida Sans Typewriter" panose="020B0509030504030204" pitchFamily="49" charset="0"/>
              </a:rPr>
              <a:t> </a:t>
            </a:r>
            <a:r>
              <a:rPr lang="en-US" altLang="ko-KR" dirty="0" err="1">
                <a:latin typeface="Lucida Sans Typewriter" panose="020B0509030504030204" pitchFamily="49" charset="0"/>
              </a:rPr>
              <a:t>gildong</a:t>
            </a:r>
            <a:r>
              <a:rPr lang="en-US" altLang="ko-KR" dirty="0">
                <a:latin typeface="Lucida Sans Typewriter" panose="020B0509030504030204" pitchFamily="49" charset="0"/>
              </a:rPr>
              <a:t> cs1.txt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ls -l cs1.txt</a:t>
            </a:r>
          </a:p>
          <a:p>
            <a:pPr marL="274320" lvl="1" indent="0" fontAlgn="base"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-</a:t>
            </a:r>
            <a:r>
              <a:rPr lang="en-US" altLang="ko-KR" dirty="0" err="1">
                <a:latin typeface="Lucida Sans Typewriter" panose="020B0509030504030204" pitchFamily="49" charset="0"/>
              </a:rPr>
              <a:t>rw</a:t>
            </a:r>
            <a:r>
              <a:rPr lang="en-US" altLang="ko-KR" dirty="0">
                <a:latin typeface="Lucida Sans Typewriter" panose="020B0509030504030204" pitchFamily="49" charset="0"/>
              </a:rPr>
              <a:t>-r--r--. 1 </a:t>
            </a:r>
            <a:r>
              <a:rPr lang="en-US" altLang="ko-KR" dirty="0" err="1">
                <a:latin typeface="Lucida Sans Typewriter" panose="020B0509030504030204" pitchFamily="49" charset="0"/>
              </a:rPr>
              <a:t>gildong</a:t>
            </a:r>
            <a:r>
              <a:rPr lang="en-US" altLang="ko-KR" dirty="0">
                <a:latin typeface="Lucida Sans Typewriter" panose="020B0509030504030204" pitchFamily="49" charset="0"/>
              </a:rPr>
              <a:t> </a:t>
            </a:r>
            <a:r>
              <a:rPr lang="en-US" altLang="ko-KR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dirty="0">
                <a:latin typeface="Lucida Sans Typewriter" panose="020B0509030504030204" pitchFamily="49" charset="0"/>
              </a:rPr>
              <a:t> 2088 10</a:t>
            </a:r>
            <a:r>
              <a:rPr lang="ko-KR" altLang="en-US" dirty="0">
                <a:latin typeface="Lucida Sans Typewriter" panose="020B0509030504030204" pitchFamily="49" charset="0"/>
              </a:rPr>
              <a:t>월 </a:t>
            </a:r>
            <a:r>
              <a:rPr lang="en-US" altLang="ko-KR" dirty="0">
                <a:latin typeface="Lucida Sans Typewriter" panose="020B0509030504030204" pitchFamily="49" charset="0"/>
              </a:rPr>
              <a:t>21 16:25 cs1.txt</a:t>
            </a: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BFB664B-BAB0-4F43-8A2C-DF8AFD33F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796165"/>
              </p:ext>
            </p:extLst>
          </p:nvPr>
        </p:nvGraphicFramePr>
        <p:xfrm>
          <a:off x="683568" y="1892810"/>
          <a:ext cx="8003232" cy="1392174"/>
        </p:xfrm>
        <a:graphic>
          <a:graphicData uri="http://schemas.openxmlformats.org/drawingml/2006/table">
            <a:tbl>
              <a:tblPr/>
              <a:tblGrid>
                <a:gridCol w="8003232">
                  <a:extLst>
                    <a:ext uri="{9D8B030D-6E8A-4147-A177-3AD203B41FA5}">
                      <a16:colId xmlns:a16="http://schemas.microsoft.com/office/drawing/2014/main" val="2895215898"/>
                    </a:ext>
                  </a:extLst>
                </a:gridCol>
              </a:tblGrid>
              <a:tr h="1212850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chown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사용자 파일 </a:t>
                      </a:r>
                      <a:endParaRPr lang="en-US" altLang="ko-KR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  <a:ea typeface="맑은 고딕" panose="020B0503020000020004" pitchFamily="50" charset="-127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chown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[-R]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사용자 디렉터리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혹은 디렉터리의 소유자를 지정된 사용자로 변경한다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-R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디렉터리 아래의 모든 파일과 하위 디렉터리에 대해서도 소유자를 변경한다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4155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3388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073CE-0866-4589-BB9B-A6BBA1519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그룹 변경</a:t>
            </a:r>
            <a:r>
              <a:rPr lang="en-US" altLang="ko-KR" b="1" dirty="0"/>
              <a:t>: </a:t>
            </a:r>
            <a:r>
              <a:rPr lang="en-US" altLang="ko-KR" b="1" dirty="0" err="1"/>
              <a:t>chgrp</a:t>
            </a:r>
            <a:r>
              <a:rPr lang="en-US" altLang="ko-KR" b="1" dirty="0"/>
              <a:t>(change group)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782D6B-A6CA-4865-A398-EC574CF26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8B3AB-3524-4C8C-8FD6-C65D495869C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사용법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E6F57C7-DC8D-44DE-9083-362E0E5FB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432124"/>
              </p:ext>
            </p:extLst>
          </p:nvPr>
        </p:nvGraphicFramePr>
        <p:xfrm>
          <a:off x="755576" y="2132856"/>
          <a:ext cx="7632848" cy="1752854"/>
        </p:xfrm>
        <a:graphic>
          <a:graphicData uri="http://schemas.openxmlformats.org/drawingml/2006/table">
            <a:tbl>
              <a:tblPr/>
              <a:tblGrid>
                <a:gridCol w="7632848">
                  <a:extLst>
                    <a:ext uri="{9D8B030D-6E8A-4147-A177-3AD203B41FA5}">
                      <a16:colId xmlns:a16="http://schemas.microsoft.com/office/drawing/2014/main" val="3733222748"/>
                    </a:ext>
                  </a:extLst>
                </a:gridCol>
              </a:tblGrid>
              <a:tr h="1212850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chgrp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그룹 파일 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chgrp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[-R]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그룹 디렉터리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5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혹은 디렉터리의 그룹을 지정된 그룹으로 변경한다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-R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옵션을 사용하면 지정된 디렉터리 아래의 모든 파일과 하위 디렉터리에 대해서도 그룹을 변경한다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407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256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AD27C-E2E3-4545-A7A3-4CD436FE0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ko-KR" altLang="en-US" b="1" dirty="0"/>
            </a:br>
            <a:r>
              <a:rPr lang="ko-KR" altLang="en-US" b="1" dirty="0"/>
              <a:t>최종 수정 시간 변경</a:t>
            </a:r>
            <a:r>
              <a:rPr lang="en-US" altLang="ko-KR" b="1" dirty="0"/>
              <a:t>: touch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172C8AE-8D53-4CB5-987C-8EB42265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06DB59-DBE3-4D8F-8606-3C213C579F0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touch cs1.txt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ls -l cs1.txt</a:t>
            </a:r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-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rw</a:t>
            </a:r>
            <a:r>
              <a:rPr lang="en-US" altLang="ko-KR" sz="1800" dirty="0">
                <a:latin typeface="Lucida Sans Typewriter" panose="020B0509030504030204" pitchFamily="49" charset="0"/>
              </a:rPr>
              <a:t>-r--r--. 1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800" dirty="0">
                <a:latin typeface="Lucida Sans Typewriter" panose="020B0509030504030204" pitchFamily="49" charset="0"/>
              </a:rPr>
              <a:t> 905 7</a:t>
            </a:r>
            <a:r>
              <a:rPr lang="ko-KR" altLang="en-US" sz="18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800" dirty="0">
                <a:latin typeface="Lucida Sans Typewriter" panose="020B0509030504030204" pitchFamily="49" charset="0"/>
              </a:rPr>
              <a:t>13 19:06 cs1.txt</a:t>
            </a:r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5891B50-4FF0-495B-8F9F-9D6872EBA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820146"/>
              </p:ext>
            </p:extLst>
          </p:nvPr>
        </p:nvGraphicFramePr>
        <p:xfrm>
          <a:off x="899592" y="2060848"/>
          <a:ext cx="6624736" cy="943102"/>
        </p:xfrm>
        <a:graphic>
          <a:graphicData uri="http://schemas.openxmlformats.org/drawingml/2006/table">
            <a:tbl>
              <a:tblPr/>
              <a:tblGrid>
                <a:gridCol w="6624736">
                  <a:extLst>
                    <a:ext uri="{9D8B030D-6E8A-4147-A177-3AD203B41FA5}">
                      <a16:colId xmlns:a16="http://schemas.microsoft.com/office/drawing/2014/main" val="3506930809"/>
                    </a:ext>
                  </a:extLst>
                </a:gridCol>
              </a:tblGrid>
              <a:tr h="679450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touch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 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파일의 최종 사용 시간과 최종 수정 시간을 현재 시간으로 변경한다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187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2096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핵심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ko-KR" altLang="en-US" dirty="0"/>
              <a:t>링크는 기존의 파일에 대한 또 하나의 새로운 이름으로 하드 링크와 </a:t>
            </a:r>
            <a:r>
              <a:rPr lang="ko-KR" altLang="en-US" dirty="0" err="1"/>
              <a:t>심볼릭</a:t>
            </a:r>
            <a:r>
              <a:rPr lang="en-US" altLang="ko-KR" dirty="0"/>
              <a:t>(</a:t>
            </a:r>
            <a:r>
              <a:rPr lang="ko-KR" altLang="en-US" dirty="0"/>
              <a:t>소프트</a:t>
            </a:r>
            <a:r>
              <a:rPr lang="en-US" altLang="ko-KR" dirty="0"/>
              <a:t>) </a:t>
            </a:r>
            <a:r>
              <a:rPr lang="ko-KR" altLang="en-US" dirty="0"/>
              <a:t>링크가 있다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ko-KR" altLang="en-US" dirty="0"/>
              <a:t>파일은 </a:t>
            </a:r>
            <a:r>
              <a:rPr lang="ko-KR" altLang="en-US" dirty="0" err="1"/>
              <a:t>이름뿐만</a:t>
            </a:r>
            <a:r>
              <a:rPr lang="ko-KR" altLang="en-US" dirty="0"/>
              <a:t> 아니라 타입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소유자</a:t>
            </a:r>
            <a:r>
              <a:rPr lang="en-US" altLang="ko-KR" dirty="0"/>
              <a:t>, </a:t>
            </a:r>
            <a:r>
              <a:rPr lang="ko-KR" altLang="en-US" dirty="0"/>
              <a:t>접근권한</a:t>
            </a:r>
            <a:r>
              <a:rPr lang="en-US" altLang="ko-KR" dirty="0"/>
              <a:t>, </a:t>
            </a:r>
            <a:r>
              <a:rPr lang="ko-KR" altLang="en-US" dirty="0"/>
              <a:t>수정 시간 등의 파일 속성을 갖는다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r>
              <a:rPr lang="ko-KR" altLang="en-US" dirty="0"/>
              <a:t>파일의 접근권한은 소유자</a:t>
            </a:r>
            <a:r>
              <a:rPr lang="en-US" altLang="ko-KR" dirty="0"/>
              <a:t>, </a:t>
            </a:r>
            <a:r>
              <a:rPr lang="ko-KR" altLang="en-US" dirty="0"/>
              <a:t>그룹</a:t>
            </a:r>
            <a:r>
              <a:rPr lang="en-US" altLang="ko-KR" dirty="0"/>
              <a:t>, </a:t>
            </a:r>
            <a:r>
              <a:rPr lang="ko-KR" altLang="en-US" dirty="0"/>
              <a:t>기타로 구분하여 관리한다</a:t>
            </a:r>
            <a:r>
              <a:rPr lang="en-US" altLang="ko-KR" dirty="0"/>
              <a:t>. </a:t>
            </a:r>
            <a:endParaRPr lang="ko-KR" altLang="en-US" dirty="0"/>
          </a:p>
          <a:p>
            <a:pPr>
              <a:spcBef>
                <a:spcPts val="1600"/>
              </a:spcBef>
            </a:pP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파일 복사</a:t>
            </a:r>
            <a:r>
              <a:rPr lang="en-US" altLang="ko-KR" b="1" dirty="0"/>
              <a:t>: </a:t>
            </a:r>
            <a:r>
              <a:rPr lang="en-US" altLang="ko-KR" b="1" dirty="0" err="1"/>
              <a:t>cp</a:t>
            </a:r>
            <a:r>
              <a:rPr lang="en-US" altLang="ko-KR" b="1" dirty="0"/>
              <a:t>(copy)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355344"/>
            <a:ext cx="8229600" cy="4744184"/>
          </a:xfrm>
        </p:spPr>
        <p:txBody>
          <a:bodyPr>
            <a:noAutofit/>
          </a:bodyPr>
          <a:lstStyle/>
          <a:p>
            <a:r>
              <a:rPr lang="ko-KR" altLang="en-US" sz="2000" dirty="0"/>
              <a:t>사용법</a:t>
            </a:r>
            <a:endParaRPr lang="en-US" altLang="ko-KR" sz="20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r>
              <a:rPr lang="ko-KR" altLang="en-US" sz="2000" dirty="0"/>
              <a:t>예</a:t>
            </a:r>
            <a:endParaRPr lang="en-US" altLang="ko-KR" sz="2000" dirty="0"/>
          </a:p>
          <a:p>
            <a:pPr marL="274320" lvl="1" indent="0">
              <a:lnSpc>
                <a:spcPct val="120000"/>
              </a:lnSpc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cp</a:t>
            </a:r>
            <a:r>
              <a:rPr lang="en-US" altLang="ko-KR" sz="1600" dirty="0">
                <a:latin typeface="Lucida Sans Typewriter" panose="020B0509030504030204" pitchFamily="49" charset="0"/>
              </a:rPr>
              <a:t> cs1.txt cs2.txt</a:t>
            </a:r>
          </a:p>
          <a:p>
            <a:pPr marL="274320" lvl="1" indent="0" fontAlgn="base">
              <a:lnSpc>
                <a:spcPct val="120000"/>
              </a:lnSpc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ls –l cs1.txt cs2.txt</a:t>
            </a:r>
          </a:p>
          <a:p>
            <a:pPr marL="274320" lvl="1" indent="0" fontAlgn="base">
              <a:lnSpc>
                <a:spcPct val="120000"/>
              </a:lnSpc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-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rw</a:t>
            </a:r>
            <a:r>
              <a:rPr lang="en-US" altLang="ko-KR" sz="1600" dirty="0">
                <a:latin typeface="Lucida Sans Typewriter" panose="020B0509030504030204" pitchFamily="49" charset="0"/>
              </a:rPr>
              <a:t>-r--r-- 1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600" dirty="0">
                <a:latin typeface="Lucida Sans Typewriter" panose="020B0509030504030204" pitchFamily="49" charset="0"/>
              </a:rPr>
              <a:t>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600" dirty="0">
                <a:latin typeface="Lucida Sans Typewriter" panose="020B0509030504030204" pitchFamily="49" charset="0"/>
              </a:rPr>
              <a:t> 2088 10</a:t>
            </a:r>
            <a:r>
              <a:rPr lang="ko-KR" altLang="en-US" sz="16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600" dirty="0">
                <a:latin typeface="Lucida Sans Typewriter" panose="020B0509030504030204" pitchFamily="49" charset="0"/>
              </a:rPr>
              <a:t>23</a:t>
            </a:r>
            <a:r>
              <a:rPr lang="ko-KR" altLang="en-US" sz="1600" dirty="0">
                <a:latin typeface="Lucida Sans Typewriter" panose="020B0509030504030204" pitchFamily="49" charset="0"/>
              </a:rPr>
              <a:t> </a:t>
            </a:r>
            <a:r>
              <a:rPr lang="en-US" altLang="ko-KR" sz="1600" dirty="0">
                <a:latin typeface="Lucida Sans Typewriter" panose="020B0509030504030204" pitchFamily="49" charset="0"/>
              </a:rPr>
              <a:t>13:37 cs1.txt</a:t>
            </a:r>
          </a:p>
          <a:p>
            <a:pPr marL="274320" lvl="1" indent="0" fontAlgn="base">
              <a:lnSpc>
                <a:spcPct val="120000"/>
              </a:lnSpc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-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rw</a:t>
            </a:r>
            <a:r>
              <a:rPr lang="en-US" altLang="ko-KR" sz="1600" dirty="0">
                <a:latin typeface="Lucida Sans Typewriter" panose="020B0509030504030204" pitchFamily="49" charset="0"/>
              </a:rPr>
              <a:t>-r--r-- 1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600" dirty="0">
                <a:latin typeface="Lucida Sans Typewriter" panose="020B0509030504030204" pitchFamily="49" charset="0"/>
              </a:rPr>
              <a:t>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600" dirty="0">
                <a:latin typeface="Lucida Sans Typewriter" panose="020B0509030504030204" pitchFamily="49" charset="0"/>
              </a:rPr>
              <a:t> 2088 10</a:t>
            </a:r>
            <a:r>
              <a:rPr lang="ko-KR" altLang="en-US" sz="16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600" dirty="0">
                <a:latin typeface="Lucida Sans Typewriter" panose="020B0509030504030204" pitchFamily="49" charset="0"/>
              </a:rPr>
              <a:t>23</a:t>
            </a:r>
            <a:r>
              <a:rPr lang="ko-KR" altLang="en-US" sz="1600" dirty="0">
                <a:latin typeface="Lucida Sans Typewriter" panose="020B0509030504030204" pitchFamily="49" charset="0"/>
              </a:rPr>
              <a:t> </a:t>
            </a:r>
            <a:r>
              <a:rPr lang="en-US" altLang="ko-KR" sz="1600" dirty="0">
                <a:latin typeface="Lucida Sans Typewriter" panose="020B0509030504030204" pitchFamily="49" charset="0"/>
              </a:rPr>
              <a:t>13:45 cs2.txt</a:t>
            </a:r>
          </a:p>
          <a:p>
            <a:pPr marL="274320" lvl="1" indent="0" fontAlgn="base">
              <a:lnSpc>
                <a:spcPct val="120000"/>
              </a:lnSpc>
              <a:buNone/>
            </a:pPr>
            <a:r>
              <a:rPr lang="en-US" altLang="ko-KR" sz="1600" dirty="0">
                <a:latin typeface="Lucida Sans Typewriter" panose="020B0509030504030204" pitchFamily="49" charset="0"/>
              </a:rPr>
              <a:t>$ 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cp</a:t>
            </a:r>
            <a:r>
              <a:rPr lang="en-US" altLang="ko-KR" sz="1600" dirty="0">
                <a:latin typeface="Lucida Sans Typewriter" panose="020B0509030504030204" pitchFamily="49" charset="0"/>
              </a:rPr>
              <a:t> /</a:t>
            </a:r>
            <a:r>
              <a:rPr lang="en-US" altLang="ko-KR" sz="1600" dirty="0" err="1">
                <a:latin typeface="Lucida Sans Typewriter" panose="020B0509030504030204" pitchFamily="49" charset="0"/>
              </a:rPr>
              <a:t>etc</a:t>
            </a:r>
            <a:r>
              <a:rPr lang="en-US" altLang="ko-KR" sz="1600" dirty="0">
                <a:latin typeface="Lucida Sans Typewriter" panose="020B0509030504030204" pitchFamily="49" charset="0"/>
              </a:rPr>
              <a:t>/hosts hostnames </a:t>
            </a:r>
          </a:p>
        </p:txBody>
      </p:sp>
      <p:graphicFrame>
        <p:nvGraphicFramePr>
          <p:cNvPr id="5" name="내용 개체 틀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4018937"/>
              </p:ext>
            </p:extLst>
          </p:nvPr>
        </p:nvGraphicFramePr>
        <p:xfrm>
          <a:off x="827584" y="1844824"/>
          <a:ext cx="5276342" cy="816102"/>
        </p:xfrm>
        <a:graphic>
          <a:graphicData uri="http://schemas.openxmlformats.org/drawingml/2006/table">
            <a:tbl>
              <a:tblPr/>
              <a:tblGrid>
                <a:gridCol w="5276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cp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[-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i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1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2 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복사한다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-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대화형 옵션이다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_x215473176" descr="DRW00004c1c3cc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708920"/>
            <a:ext cx="2420937" cy="148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191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파일 복사</a:t>
            </a:r>
            <a:r>
              <a:rPr lang="en-US" altLang="ko-KR" b="1" dirty="0"/>
              <a:t>: </a:t>
            </a:r>
            <a:r>
              <a:rPr lang="en-US" altLang="ko-KR" b="1" dirty="0" err="1"/>
              <a:t>cp</a:t>
            </a:r>
            <a:r>
              <a:rPr lang="en-US" altLang="ko-KR" b="1" dirty="0"/>
              <a:t>(copy)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대화형 옵션</a:t>
            </a:r>
            <a:r>
              <a:rPr lang="en-US" altLang="ko-KR" dirty="0"/>
              <a:t>: </a:t>
            </a:r>
            <a:r>
              <a:rPr lang="en-US" altLang="ko-KR" dirty="0" err="1"/>
              <a:t>cp</a:t>
            </a:r>
            <a:r>
              <a:rPr lang="en-US" altLang="ko-KR" dirty="0"/>
              <a:t> -</a:t>
            </a:r>
            <a:r>
              <a:rPr lang="en-US" altLang="ko-KR" dirty="0" err="1"/>
              <a:t>i</a:t>
            </a:r>
            <a:endParaRPr lang="en-US" altLang="ko-KR" dirty="0"/>
          </a:p>
          <a:p>
            <a:pPr lvl="1" fontAlgn="base"/>
            <a:r>
              <a:rPr lang="ko-KR" altLang="en-US" dirty="0"/>
              <a:t>복사 대상 파일과 이름이 같은 파일이 이미 존재하면 덮어쓰기</a:t>
            </a:r>
            <a:r>
              <a:rPr lang="en-US" altLang="ko-KR" dirty="0"/>
              <a:t>(overwrite) !</a:t>
            </a:r>
          </a:p>
          <a:p>
            <a:pPr lvl="1" fontAlgn="base"/>
            <a:r>
              <a:rPr lang="ko-KR" altLang="en-US" dirty="0"/>
              <a:t>보다 안전한 사용법</a:t>
            </a:r>
            <a:r>
              <a:rPr lang="en-US" altLang="ko-KR" dirty="0"/>
              <a:t>:</a:t>
            </a:r>
            <a:r>
              <a:rPr lang="ko-KR" altLang="en-US" dirty="0"/>
              <a:t> 대화형 </a:t>
            </a:r>
            <a:r>
              <a:rPr lang="en-US" altLang="ko-KR" dirty="0"/>
              <a:t>–</a:t>
            </a:r>
            <a:r>
              <a:rPr lang="en-US" altLang="ko-KR" dirty="0" err="1"/>
              <a:t>i</a:t>
            </a:r>
            <a:r>
              <a:rPr lang="en-US" altLang="ko-KR" dirty="0"/>
              <a:t>(interactive) </a:t>
            </a:r>
            <a:r>
              <a:rPr lang="ko-KR" altLang="en-US" dirty="0"/>
              <a:t>옵션을 사용</a:t>
            </a:r>
          </a:p>
          <a:p>
            <a:pPr lvl="2" fontAlgn="base"/>
            <a:endParaRPr lang="en-US" altLang="ko-KR" dirty="0"/>
          </a:p>
          <a:p>
            <a:pPr fontAlgn="base"/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cp</a:t>
            </a:r>
            <a:r>
              <a:rPr lang="en-US" altLang="ko-KR" sz="1800" dirty="0">
                <a:latin typeface="Lucida Sans Typewriter" panose="020B0509030504030204" pitchFamily="49" charset="0"/>
              </a:rPr>
              <a:t> –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i</a:t>
            </a:r>
            <a:r>
              <a:rPr lang="en-US" altLang="ko-KR" sz="1800" dirty="0">
                <a:latin typeface="Lucida Sans Typewriter" panose="020B0509030504030204" pitchFamily="49" charset="0"/>
              </a:rPr>
              <a:t> cs1.txt cs2.txt </a:t>
            </a:r>
          </a:p>
          <a:p>
            <a:pPr marL="274320" lvl="1" indent="0" fontAlgn="base">
              <a:buNone/>
            </a:pPr>
            <a:r>
              <a:rPr lang="en-US" altLang="ko-KR" sz="1800" dirty="0" err="1">
                <a:latin typeface="Lucida Sans Typewriter" panose="020B0509030504030204" pitchFamily="49" charset="0"/>
              </a:rPr>
              <a:t>cp</a:t>
            </a:r>
            <a:r>
              <a:rPr lang="en-US" altLang="ko-KR" sz="1800" dirty="0">
                <a:latin typeface="Lucida Sans Typewriter" panose="020B0509030504030204" pitchFamily="49" charset="0"/>
              </a:rPr>
              <a:t>: overwrite ‘cs2.txt’? n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6746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파일 복사</a:t>
            </a:r>
            <a:r>
              <a:rPr lang="en-US" altLang="ko-KR" b="1"/>
              <a:t>: cp(copy)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파일을 디렉터리로 복사</a:t>
            </a:r>
            <a:endParaRPr lang="en-US" altLang="ko-KR" dirty="0"/>
          </a:p>
          <a:p>
            <a:endParaRPr lang="en-US" altLang="ko-KR" b="1" dirty="0"/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 fontAlgn="base">
              <a:lnSpc>
                <a:spcPct val="110000"/>
              </a:lnSpc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cp</a:t>
            </a:r>
            <a:r>
              <a:rPr lang="en-US" altLang="ko-KR" sz="1800" dirty="0">
                <a:latin typeface="Lucida Sans Typewriter" panose="020B0509030504030204" pitchFamily="49" charset="0"/>
              </a:rPr>
              <a:t> cs1.txt /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tmp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lnSpc>
                <a:spcPct val="110000"/>
              </a:lnSpc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ls –l /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tmp</a:t>
            </a:r>
            <a:r>
              <a:rPr lang="en-US" altLang="ko-KR" sz="1800" dirty="0">
                <a:latin typeface="Lucida Sans Typewriter" panose="020B0509030504030204" pitchFamily="49" charset="0"/>
              </a:rPr>
              <a:t>/cs1.txt</a:t>
            </a:r>
          </a:p>
          <a:p>
            <a:pPr marL="274320" lvl="1" indent="0" fontAlgn="base">
              <a:lnSpc>
                <a:spcPct val="110000"/>
              </a:lnSpc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-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rw</a:t>
            </a:r>
            <a:r>
              <a:rPr lang="en-US" altLang="ko-KR" sz="1800" dirty="0">
                <a:latin typeface="Lucida Sans Typewriter" panose="020B0509030504030204" pitchFamily="49" charset="0"/>
              </a:rPr>
              <a:t>-r--r-- 1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sz="1800" dirty="0">
                <a:latin typeface="Lucida Sans Typewriter" panose="020B0509030504030204" pitchFamily="49" charset="0"/>
              </a:rPr>
              <a:t> 2088 10</a:t>
            </a:r>
            <a:r>
              <a:rPr lang="ko-KR" altLang="en-US" sz="1800" dirty="0">
                <a:latin typeface="Lucida Sans Typewriter" panose="020B0509030504030204" pitchFamily="49" charset="0"/>
              </a:rPr>
              <a:t>월 </a:t>
            </a:r>
            <a:r>
              <a:rPr lang="en-US" altLang="ko-KR" sz="1800" dirty="0">
                <a:latin typeface="Lucida Sans Typewriter" panose="020B0509030504030204" pitchFamily="49" charset="0"/>
              </a:rPr>
              <a:t>23</a:t>
            </a:r>
            <a:r>
              <a:rPr lang="ko-KR" altLang="en-US" sz="1800" dirty="0">
                <a:latin typeface="Lucida Sans Typewriter" panose="020B0509030504030204" pitchFamily="49" charset="0"/>
              </a:rPr>
              <a:t> </a:t>
            </a:r>
            <a:r>
              <a:rPr lang="en-US" altLang="ko-KR" sz="1800" dirty="0">
                <a:latin typeface="Lucida Sans Typewriter" panose="020B0509030504030204" pitchFamily="49" charset="0"/>
              </a:rPr>
              <a:t>14:31 /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tmp</a:t>
            </a:r>
            <a:r>
              <a:rPr lang="en-US" altLang="ko-KR" sz="1800" dirty="0">
                <a:latin typeface="Lucida Sans Typewriter" panose="020B0509030504030204" pitchFamily="49" charset="0"/>
              </a:rPr>
              <a:t>/cs1.txt</a:t>
            </a:r>
          </a:p>
          <a:p>
            <a:pPr marL="274320" lvl="1" indent="0" fontAlgn="base">
              <a:lnSpc>
                <a:spcPct val="110000"/>
              </a:lnSpc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cp</a:t>
            </a:r>
            <a:r>
              <a:rPr lang="en-US" altLang="ko-KR" sz="1800" dirty="0">
                <a:latin typeface="Lucida Sans Typewriter" panose="020B0509030504030204" pitchFamily="49" charset="0"/>
              </a:rPr>
              <a:t> cs1.txt cs2.txt /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tmp</a:t>
            </a:r>
            <a:endParaRPr lang="en-US" altLang="ko-KR" sz="1800" dirty="0">
              <a:latin typeface="Lucida Sans Typewriter" panose="020B0509030504030204" pitchFamily="49" charset="0"/>
            </a:endParaRPr>
          </a:p>
          <a:p>
            <a:pPr marL="274320" lvl="1" indent="0" fontAlgn="base">
              <a:buNone/>
            </a:pPr>
            <a:endParaRPr lang="en-US" altLang="ko-KR" dirty="0"/>
          </a:p>
          <a:p>
            <a:pPr marL="274320" lvl="1" indent="0" fontAlgn="base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107947"/>
              </p:ext>
            </p:extLst>
          </p:nvPr>
        </p:nvGraphicFramePr>
        <p:xfrm>
          <a:off x="899592" y="1988840"/>
          <a:ext cx="5276342" cy="816102"/>
        </p:xfrm>
        <a:graphic>
          <a:graphicData uri="http://schemas.openxmlformats.org/drawingml/2006/table">
            <a:tbl>
              <a:tblPr/>
              <a:tblGrid>
                <a:gridCol w="5276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cp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 디렉터리 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파일을 지정된 디렉터리에 복사한다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005856"/>
              </p:ext>
            </p:extLst>
          </p:nvPr>
        </p:nvGraphicFramePr>
        <p:xfrm>
          <a:off x="890299" y="2983962"/>
          <a:ext cx="5276342" cy="816102"/>
        </p:xfrm>
        <a:graphic>
          <a:graphicData uri="http://schemas.openxmlformats.org/drawingml/2006/table">
            <a:tbl>
              <a:tblPr/>
              <a:tblGrid>
                <a:gridCol w="5276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cp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1 ...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n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디렉터리 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여러 개의 파일들을 지정된 디렉터리에 모두 복사한다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054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복사</a:t>
            </a:r>
            <a:r>
              <a:rPr lang="en-US" altLang="ko-KR" dirty="0"/>
              <a:t>: </a:t>
            </a:r>
            <a:r>
              <a:rPr lang="en-US" altLang="ko-KR" dirty="0" err="1"/>
              <a:t>cp</a:t>
            </a:r>
            <a:r>
              <a:rPr lang="en-US" altLang="ko-KR" dirty="0"/>
              <a:t>(copy)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디렉터리 전체 복사 </a:t>
            </a:r>
            <a:r>
              <a:rPr lang="en-US" altLang="ko-KR" dirty="0"/>
              <a:t>: </a:t>
            </a:r>
            <a:r>
              <a:rPr lang="en-US" altLang="ko-KR" dirty="0" err="1"/>
              <a:t>cp</a:t>
            </a:r>
            <a:r>
              <a:rPr lang="en-US" altLang="ko-KR" dirty="0"/>
              <a:t> –r</a:t>
            </a:r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pPr lvl="1"/>
            <a:r>
              <a:rPr lang="ko-KR" altLang="en-US" dirty="0"/>
              <a:t>하위 디렉터리를 포함한 디렉터리 전체를 복사</a:t>
            </a:r>
          </a:p>
          <a:p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marL="274320" lvl="1" indent="0">
              <a:buNone/>
            </a:pPr>
            <a:r>
              <a:rPr lang="en-US" altLang="ko-KR" sz="1800" dirty="0">
                <a:latin typeface="Lucida Sans Typewriter" panose="020B0509030504030204" pitchFamily="49" charset="0"/>
              </a:rPr>
              <a:t>$ </a:t>
            </a:r>
            <a:r>
              <a:rPr lang="en-US" altLang="ko-KR" sz="1800" dirty="0" err="1">
                <a:latin typeface="Lucida Sans Typewriter" panose="020B0509030504030204" pitchFamily="49" charset="0"/>
              </a:rPr>
              <a:t>cp</a:t>
            </a:r>
            <a:r>
              <a:rPr lang="en-US" altLang="ko-KR" sz="1800" dirty="0">
                <a:latin typeface="Lucida Sans Typewriter" panose="020B0509030504030204" pitchFamily="49" charset="0"/>
              </a:rPr>
              <a:t> –r test temp</a:t>
            </a: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305325"/>
              </p:ext>
            </p:extLst>
          </p:nvPr>
        </p:nvGraphicFramePr>
        <p:xfrm>
          <a:off x="899592" y="1874086"/>
          <a:ext cx="6048672" cy="816102"/>
        </p:xfrm>
        <a:graphic>
          <a:graphicData uri="http://schemas.openxmlformats.org/drawingml/2006/table">
            <a:tbl>
              <a:tblPr/>
              <a:tblGrid>
                <a:gridCol w="6048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cp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[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–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r]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디렉터리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1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디렉터리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2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리커전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옵션으로 디렉터리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전체를 디렉터리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복사한다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315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4.2 </a:t>
            </a:r>
            <a:r>
              <a:rPr lang="ko-KR" altLang="en-US" sz="4000" dirty="0"/>
              <a:t>파일 이동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793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파일 이동</a:t>
            </a:r>
            <a:r>
              <a:rPr lang="en-US" altLang="ko-KR" b="1" dirty="0"/>
              <a:t>: mv(move)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z="2400" dirty="0"/>
              <a:t>사용법</a:t>
            </a:r>
            <a:endParaRPr lang="en-US" altLang="ko-KR" sz="2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400" dirty="0"/>
              <a:t>예</a:t>
            </a:r>
            <a:endParaRPr lang="en-US" altLang="ko-KR" sz="2400" dirty="0"/>
          </a:p>
          <a:p>
            <a:pPr lvl="1">
              <a:lnSpc>
                <a:spcPct val="120000"/>
              </a:lnSpc>
              <a:buNone/>
            </a:pPr>
            <a:r>
              <a:rPr lang="en-US" altLang="ko-KR" dirty="0">
                <a:solidFill>
                  <a:schemeClr val="tx1"/>
                </a:solidFill>
                <a:latin typeface="Lucida Sans Typewriter" panose="020B0509030504030204" pitchFamily="49" charset="0"/>
              </a:rPr>
              <a:t>$ mv cs2.txt cs3.txt</a:t>
            </a:r>
            <a:endParaRPr lang="ko-KR" altLang="en-US" dirty="0">
              <a:solidFill>
                <a:schemeClr val="tx1"/>
              </a:solidFill>
              <a:latin typeface="Lucida Sans Typewriter" panose="020B0509030504030204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$ ls -l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-</a:t>
            </a:r>
            <a:r>
              <a:rPr lang="en-US" altLang="ko-KR" dirty="0" err="1">
                <a:latin typeface="Lucida Sans Typewriter" panose="020B0509030504030204" pitchFamily="49" charset="0"/>
              </a:rPr>
              <a:t>rw</a:t>
            </a:r>
            <a:r>
              <a:rPr lang="en-US" altLang="ko-KR" dirty="0">
                <a:latin typeface="Lucida Sans Typewriter" panose="020B0509030504030204" pitchFamily="49" charset="0"/>
              </a:rPr>
              <a:t>-r--r-- 1 </a:t>
            </a:r>
            <a:r>
              <a:rPr lang="en-US" altLang="ko-KR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dirty="0">
                <a:latin typeface="Lucida Sans Typewriter" panose="020B0509030504030204" pitchFamily="49" charset="0"/>
              </a:rPr>
              <a:t> </a:t>
            </a:r>
            <a:r>
              <a:rPr lang="en-US" altLang="ko-KR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dirty="0">
                <a:latin typeface="Lucida Sans Typewriter" panose="020B0509030504030204" pitchFamily="49" charset="0"/>
              </a:rPr>
              <a:t>  2088 10</a:t>
            </a:r>
            <a:r>
              <a:rPr lang="ko-KR" altLang="en-US" dirty="0">
                <a:latin typeface="Lucida Sans Typewriter" panose="020B0509030504030204" pitchFamily="49" charset="0"/>
              </a:rPr>
              <a:t>월 </a:t>
            </a:r>
            <a:r>
              <a:rPr lang="en-US" altLang="ko-KR" dirty="0">
                <a:latin typeface="Lucida Sans Typewriter" panose="020B0509030504030204" pitchFamily="49" charset="0"/>
              </a:rPr>
              <a:t>23</a:t>
            </a:r>
            <a:r>
              <a:rPr lang="ko-KR" altLang="en-US" dirty="0">
                <a:latin typeface="Lucida Sans Typewriter" panose="020B0509030504030204" pitchFamily="49" charset="0"/>
              </a:rPr>
              <a:t> </a:t>
            </a:r>
            <a:r>
              <a:rPr lang="en-US" altLang="ko-KR" dirty="0">
                <a:latin typeface="Lucida Sans Typewriter" panose="020B0509030504030204" pitchFamily="49" charset="0"/>
              </a:rPr>
              <a:t>13:37 cs1.txt</a:t>
            </a:r>
          </a:p>
          <a:p>
            <a:pPr lvl="1">
              <a:lnSpc>
                <a:spcPct val="120000"/>
              </a:lnSpc>
              <a:buNone/>
            </a:pPr>
            <a:r>
              <a:rPr lang="en-US" altLang="ko-KR" dirty="0">
                <a:latin typeface="Lucida Sans Typewriter" panose="020B0509030504030204" pitchFamily="49" charset="0"/>
              </a:rPr>
              <a:t>-</a:t>
            </a:r>
            <a:r>
              <a:rPr lang="en-US" altLang="ko-KR" dirty="0" err="1">
                <a:latin typeface="Lucida Sans Typewriter" panose="020B0509030504030204" pitchFamily="49" charset="0"/>
              </a:rPr>
              <a:t>rw</a:t>
            </a:r>
            <a:r>
              <a:rPr lang="en-US" altLang="ko-KR" dirty="0">
                <a:latin typeface="Lucida Sans Typewriter" panose="020B0509030504030204" pitchFamily="49" charset="0"/>
              </a:rPr>
              <a:t>-r--r-- 1 </a:t>
            </a:r>
            <a:r>
              <a:rPr lang="en-US" altLang="ko-KR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dirty="0">
                <a:latin typeface="Lucida Sans Typewriter" panose="020B0509030504030204" pitchFamily="49" charset="0"/>
              </a:rPr>
              <a:t> </a:t>
            </a:r>
            <a:r>
              <a:rPr lang="en-US" altLang="ko-KR" dirty="0" err="1">
                <a:latin typeface="Lucida Sans Typewriter" panose="020B0509030504030204" pitchFamily="49" charset="0"/>
              </a:rPr>
              <a:t>chang</a:t>
            </a:r>
            <a:r>
              <a:rPr lang="en-US" altLang="ko-KR" dirty="0">
                <a:latin typeface="Lucida Sans Typewriter" panose="020B0509030504030204" pitchFamily="49" charset="0"/>
              </a:rPr>
              <a:t>  2088 10</a:t>
            </a:r>
            <a:r>
              <a:rPr lang="ko-KR" altLang="en-US" dirty="0">
                <a:latin typeface="Lucida Sans Typewriter" panose="020B0509030504030204" pitchFamily="49" charset="0"/>
              </a:rPr>
              <a:t>월 </a:t>
            </a:r>
            <a:r>
              <a:rPr lang="en-US" altLang="ko-KR" dirty="0">
                <a:latin typeface="Lucida Sans Typewriter" panose="020B0509030504030204" pitchFamily="49" charset="0"/>
              </a:rPr>
              <a:t>23</a:t>
            </a:r>
            <a:r>
              <a:rPr lang="ko-KR" altLang="en-US" dirty="0">
                <a:latin typeface="Lucida Sans Typewriter" panose="020B0509030504030204" pitchFamily="49" charset="0"/>
              </a:rPr>
              <a:t> </a:t>
            </a:r>
            <a:r>
              <a:rPr lang="en-US" altLang="ko-KR" dirty="0">
                <a:latin typeface="Lucida Sans Typewriter" panose="020B0509030504030204" pitchFamily="49" charset="0"/>
              </a:rPr>
              <a:t>13:56 cs3.txt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95598" y="-129984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71611656" descr="DRW00000e9403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277" y="2708920"/>
            <a:ext cx="2419350" cy="148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891237"/>
              </p:ext>
            </p:extLst>
          </p:nvPr>
        </p:nvGraphicFramePr>
        <p:xfrm>
          <a:off x="951842" y="1772816"/>
          <a:ext cx="6140438" cy="816102"/>
        </p:xfrm>
        <a:graphic>
          <a:graphicData uri="http://schemas.openxmlformats.org/drawingml/2006/table">
            <a:tbl>
              <a:tblPr/>
              <a:tblGrid>
                <a:gridCol w="6140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8932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mv [-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i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맑은 고딕" panose="020B0503020000020004" pitchFamily="50" charset="-127"/>
                        </a:rPr>
                        <a:t>2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이름을 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변경한다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-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 대화형 옵션이다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" name="_x172250344"/>
          <p:cNvSpPr>
            <a:spLocks noChangeArrowheads="1"/>
          </p:cNvSpPr>
          <p:nvPr/>
        </p:nvSpPr>
        <p:spPr bwMode="auto">
          <a:xfrm>
            <a:off x="3851920" y="3630310"/>
            <a:ext cx="457200" cy="165100"/>
          </a:xfrm>
          <a:custGeom>
            <a:avLst/>
            <a:gdLst>
              <a:gd name="T0" fmla="*/ 156 w 288"/>
              <a:gd name="T1" fmla="*/ 78 h 104"/>
              <a:gd name="T2" fmla="*/ 156 w 288"/>
              <a:gd name="T3" fmla="*/ 104 h 104"/>
              <a:gd name="T4" fmla="*/ 288 w 288"/>
              <a:gd name="T5" fmla="*/ 52 h 104"/>
              <a:gd name="T6" fmla="*/ 156 w 288"/>
              <a:gd name="T7" fmla="*/ 0 h 104"/>
              <a:gd name="T8" fmla="*/ 156 w 288"/>
              <a:gd name="T9" fmla="*/ 27 h 104"/>
              <a:gd name="T10" fmla="*/ 0 w 288"/>
              <a:gd name="T11" fmla="*/ 27 h 104"/>
              <a:gd name="T12" fmla="*/ 0 w 288"/>
              <a:gd name="T13" fmla="*/ 77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88" h="104">
                <a:moveTo>
                  <a:pt x="156" y="78"/>
                </a:moveTo>
                <a:lnTo>
                  <a:pt x="156" y="104"/>
                </a:lnTo>
                <a:lnTo>
                  <a:pt x="288" y="52"/>
                </a:lnTo>
                <a:lnTo>
                  <a:pt x="156" y="0"/>
                </a:lnTo>
                <a:lnTo>
                  <a:pt x="156" y="27"/>
                </a:lnTo>
                <a:lnTo>
                  <a:pt x="0" y="27"/>
                </a:lnTo>
                <a:lnTo>
                  <a:pt x="0" y="77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475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856</TotalTime>
  <Words>1991</Words>
  <Application>Microsoft Office PowerPoint</Application>
  <PresentationFormat>화면 슬라이드 쇼(4:3)</PresentationFormat>
  <Paragraphs>440</Paragraphs>
  <Slides>36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7" baseType="lpstr">
      <vt:lpstr>Noto Sans CJK KR</vt:lpstr>
      <vt:lpstr>굴림체</vt:lpstr>
      <vt:lpstr>맑은 고딕</vt:lpstr>
      <vt:lpstr>한컴바탕</vt:lpstr>
      <vt:lpstr>Arial</vt:lpstr>
      <vt:lpstr>Gill Sans MT</vt:lpstr>
      <vt:lpstr>Lucida Console</vt:lpstr>
      <vt:lpstr>Lucida Sans Typewriter</vt:lpstr>
      <vt:lpstr>Wingdings</vt:lpstr>
      <vt:lpstr>Wingdings 3</vt:lpstr>
      <vt:lpstr>원본</vt:lpstr>
      <vt:lpstr>PowerPoint 프레젠테이션</vt:lpstr>
      <vt:lpstr>PowerPoint 프레젠테이션</vt:lpstr>
      <vt:lpstr>4.1 파일 복사</vt:lpstr>
      <vt:lpstr>파일 복사: cp(copy)</vt:lpstr>
      <vt:lpstr>파일 복사: cp(copy)</vt:lpstr>
      <vt:lpstr>파일 복사: cp(copy)</vt:lpstr>
      <vt:lpstr>파일 복사: cp(copy)</vt:lpstr>
      <vt:lpstr>4.2 파일 이동</vt:lpstr>
      <vt:lpstr>파일 이동: mv(move)</vt:lpstr>
      <vt:lpstr>파일 이동: mv(move)</vt:lpstr>
      <vt:lpstr>파일 이동: mv(move)</vt:lpstr>
      <vt:lpstr>파일 이동: mv(move)</vt:lpstr>
      <vt:lpstr>4.3 파일 삭제</vt:lpstr>
      <vt:lpstr>파일 삭제: rm(remove) </vt:lpstr>
      <vt:lpstr>디렉터리 전체 삭제</vt:lpstr>
      <vt:lpstr>4.4 링크</vt:lpstr>
      <vt:lpstr>링크</vt:lpstr>
      <vt:lpstr>하드 링크(hard link)</vt:lpstr>
      <vt:lpstr>심볼릭 링크(symbolic link)</vt:lpstr>
      <vt:lpstr>4.5 파일 속성</vt:lpstr>
      <vt:lpstr>파일 속성(file attribute)</vt:lpstr>
      <vt:lpstr>파일 종류</vt:lpstr>
      <vt:lpstr>파일 종류</vt:lpstr>
      <vt:lpstr>4.6 접근권한</vt:lpstr>
      <vt:lpstr>접근권한(permission mode)</vt:lpstr>
      <vt:lpstr>X 윈도우의 GNOME 데스크톱에서 속성 확인</vt:lpstr>
      <vt:lpstr>접근권한의 예</vt:lpstr>
      <vt:lpstr>접근권한 변경: chmod(change mode)</vt:lpstr>
      <vt:lpstr>접근권한 표현: 8진수 </vt:lpstr>
      <vt:lpstr>접근권한 표현: 기호</vt:lpstr>
      <vt:lpstr>기호를 이용한 접근권한 변경</vt:lpstr>
      <vt:lpstr>4.7 기타 파일 속성 변경  </vt:lpstr>
      <vt:lpstr>소유자 변경: chown(change owner)</vt:lpstr>
      <vt:lpstr>그룹 변경: chgrp(change group)</vt:lpstr>
      <vt:lpstr> 최종 수정 시간 변경: touch</vt:lpstr>
      <vt:lpstr>핵심 개념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제2장 유닉스 사용</dc:title>
  <dc:creator>Windows 사용자</dc:creator>
  <cp:lastModifiedBy>SM-PC</cp:lastModifiedBy>
  <cp:revision>168</cp:revision>
  <dcterms:created xsi:type="dcterms:W3CDTF">2012-06-25T11:27:47Z</dcterms:created>
  <dcterms:modified xsi:type="dcterms:W3CDTF">2024-08-26T00:54:41Z</dcterms:modified>
</cp:coreProperties>
</file>