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324" r:id="rId2"/>
    <p:sldId id="325" r:id="rId3"/>
    <p:sldId id="258" r:id="rId4"/>
    <p:sldId id="257" r:id="rId5"/>
    <p:sldId id="259" r:id="rId6"/>
    <p:sldId id="260" r:id="rId7"/>
    <p:sldId id="261" r:id="rId8"/>
    <p:sldId id="295" r:id="rId9"/>
    <p:sldId id="263" r:id="rId10"/>
    <p:sldId id="264" r:id="rId11"/>
    <p:sldId id="262" r:id="rId12"/>
    <p:sldId id="296" r:id="rId13"/>
    <p:sldId id="297" r:id="rId14"/>
    <p:sldId id="269" r:id="rId15"/>
    <p:sldId id="267" r:id="rId16"/>
    <p:sldId id="266" r:id="rId17"/>
    <p:sldId id="271" r:id="rId18"/>
    <p:sldId id="299" r:id="rId19"/>
    <p:sldId id="300" r:id="rId20"/>
    <p:sldId id="303" r:id="rId21"/>
    <p:sldId id="304" r:id="rId22"/>
    <p:sldId id="298" r:id="rId23"/>
    <p:sldId id="306" r:id="rId24"/>
    <p:sldId id="312" r:id="rId25"/>
    <p:sldId id="313" r:id="rId26"/>
    <p:sldId id="308" r:id="rId27"/>
    <p:sldId id="309" r:id="rId28"/>
    <p:sldId id="310" r:id="rId29"/>
    <p:sldId id="314" r:id="rId30"/>
    <p:sldId id="311" r:id="rId31"/>
    <p:sldId id="315" r:id="rId32"/>
    <p:sldId id="316" r:id="rId33"/>
    <p:sldId id="317" r:id="rId34"/>
    <p:sldId id="318" r:id="rId35"/>
    <p:sldId id="319" r:id="rId36"/>
    <p:sldId id="320" r:id="rId37"/>
    <p:sldId id="321" r:id="rId38"/>
    <p:sldId id="322" r:id="rId39"/>
    <p:sldId id="323" r:id="rId40"/>
    <p:sldId id="275" r:id="rId41"/>
    <p:sldId id="276" r:id="rId42"/>
    <p:sldId id="277" r:id="rId43"/>
    <p:sldId id="278" r:id="rId44"/>
    <p:sldId id="294" r:id="rId4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9" autoAdjust="0"/>
    <p:restoredTop sz="94660"/>
  </p:normalViewPr>
  <p:slideViewPr>
    <p:cSldViewPr>
      <p:cViewPr varScale="1">
        <p:scale>
          <a:sx n="111" d="100"/>
          <a:sy n="111" d="100"/>
        </p:scale>
        <p:origin x="82" y="1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4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8F2FE-C4F7-4EFD-B3D5-961B10936A37}" type="datetimeFigureOut">
              <a:rPr lang="ko-KR" altLang="en-US" smtClean="0"/>
              <a:pPr/>
              <a:t>2024-09-30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4EF1C-64D9-4703-BFCE-6551E83122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162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431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815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4240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5438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7940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5471A-B0F0-467E-8360-B25CD3D3846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1708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5471A-B0F0-467E-8360-B25CD3D3846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0682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1840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5471A-B0F0-467E-8360-B25CD3D3846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8358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5471A-B0F0-467E-8360-B25CD3D38465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0617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5471A-B0F0-467E-8360-B25CD3D38465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542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9820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5471A-B0F0-467E-8360-B25CD3D38465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5610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5471A-B0F0-467E-8360-B25CD3D38465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5651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5471A-B0F0-467E-8360-B25CD3D38465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9208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475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9845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2552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8358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1450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3758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104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981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149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319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934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45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68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921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2514997"/>
            <a:ext cx="6858000" cy="990600"/>
          </a:xfrm>
        </p:spPr>
        <p:txBody>
          <a:bodyPr anchor="t" anchorCtr="0"/>
          <a:lstStyle>
            <a:lvl1pPr algn="r">
              <a:defRPr sz="32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3753247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22D7A9D-A784-474D-83A7-BA657A84BAAC}" type="datetime1">
              <a:rPr lang="ko-KR" altLang="en-US" smtClean="0"/>
              <a:pPr/>
              <a:t>2024-09-30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2276872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3677047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2276872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3677047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DE59-DA3F-4F21-B120-11C5874535E8}" type="datetime1">
              <a:rPr lang="ko-KR" altLang="en-US" smtClean="0"/>
              <a:pPr/>
              <a:t>2024-09-30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6E84F-5630-4E13-A6F4-D2EEC73749CC}" type="datetime1">
              <a:rPr lang="ko-KR" altLang="en-US" smtClean="0"/>
              <a:pPr/>
              <a:t>2024-09-30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61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28328"/>
          </a:xfrm>
        </p:spPr>
        <p:txBody>
          <a:bodyPr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B82E-49D6-452D-BE67-A9912FBDB907}" type="datetime1">
              <a:rPr lang="ko-KR" altLang="en-US" smtClean="0"/>
              <a:pPr/>
              <a:t>2024-09-30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4888200"/>
          </a:xfrm>
        </p:spPr>
        <p:txBody>
          <a:bodyPr>
            <a:normAutofit/>
          </a:bodyPr>
          <a:lstStyle>
            <a:lvl1pPr>
              <a:buFont typeface="Wingdings" pitchFamily="2" charset="2"/>
              <a:buChar char="l"/>
              <a:defRPr sz="2200">
                <a:latin typeface="+mn-ea"/>
                <a:ea typeface="+mn-ea"/>
              </a:defRPr>
            </a:lvl1pPr>
            <a:lvl2pPr>
              <a:buFont typeface="Wingdings" pitchFamily="2" charset="2"/>
              <a:buChar char="§"/>
              <a:defRPr sz="2000">
                <a:latin typeface="+mn-ea"/>
                <a:ea typeface="+mn-ea"/>
              </a:defRPr>
            </a:lvl2pPr>
            <a:lvl3pPr>
              <a:buFont typeface="Arial" pitchFamily="34" charset="0"/>
              <a:buChar char="•"/>
              <a:defRPr sz="1800">
                <a:latin typeface="+mn-ea"/>
                <a:ea typeface="+mn-ea"/>
              </a:defRPr>
            </a:lvl3pPr>
            <a:lvl4pPr>
              <a:defRPr sz="1600">
                <a:latin typeface="+mn-ea"/>
                <a:ea typeface="+mn-ea"/>
              </a:defRPr>
            </a:lvl4pPr>
            <a:lvl5pPr>
              <a:defRPr sz="1400">
                <a:latin typeface="+mn-ea"/>
                <a:ea typeface="+mn-ea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A96D893-D4CD-4332-B605-38DE5460A966}" type="datetime1">
              <a:rPr lang="ko-KR" altLang="en-US" smtClean="0"/>
              <a:pPr/>
              <a:t>2024-09-30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DEEF-CDCE-4187-BA2D-5B279352E106}" type="datetime1">
              <a:rPr lang="ko-KR" altLang="en-US" smtClean="0"/>
              <a:pPr/>
              <a:t>2024-09-30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>
            <a:lvl1pPr>
              <a:defRPr sz="2200"/>
            </a:lvl1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>
            <a:lvl1pPr>
              <a:defRPr sz="2200"/>
            </a:lvl1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DEB4F-872A-45E4-AA9B-CE5FF504395D}" type="datetime1">
              <a:rPr lang="ko-KR" altLang="en-US" smtClean="0"/>
              <a:pPr/>
              <a:t>2024-09-30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DB76E-F90F-4DF2-9D69-118B02B3088D}" type="datetime1">
              <a:rPr lang="ko-KR" altLang="en-US" smtClean="0"/>
              <a:pPr/>
              <a:t>2024-09-30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6550-1933-4F73-AB51-BC0629790F69}" type="datetime1">
              <a:rPr lang="ko-KR" altLang="en-US" smtClean="0"/>
              <a:pPr/>
              <a:t>2024-09-30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5C5AD-B7C9-4C3D-8498-E80B75D0F6BB}" type="datetime1">
              <a:rPr lang="ko-KR" altLang="en-US" smtClean="0"/>
              <a:pPr/>
              <a:t>2024-09-30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6BC65-E5B5-4853-A39D-029EC14C8AB7}" type="datetime1">
              <a:rPr lang="ko-KR" altLang="en-US" smtClean="0"/>
              <a:pPr/>
              <a:t>2024-09-30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6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1D5A697-F170-4D8C-A574-7C9687DEF1E8}" type="datetime1">
              <a:rPr lang="ko-KR" altLang="en-US" smtClean="0"/>
              <a:pPr/>
              <a:t>2024-09-30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rgbClr val="7030A0"/>
          </a:solidFill>
          <a:latin typeface="굴림체" pitchFamily="49" charset="-127"/>
          <a:ea typeface="굴림체" pitchFamily="49" charset="-127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" pitchFamily="2" charset="2"/>
        <a:buChar char="l"/>
        <a:defRPr kumimoji="0" sz="2200" kern="1200">
          <a:solidFill>
            <a:schemeClr val="tx1"/>
          </a:solidFill>
          <a:latin typeface="굴림체" pitchFamily="49" charset="-127"/>
          <a:ea typeface="굴림체" pitchFamily="49" charset="-127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" pitchFamily="2" charset="2"/>
        <a:buChar char="§"/>
        <a:defRPr kumimoji="0" sz="2000" kern="1200">
          <a:solidFill>
            <a:schemeClr val="tx2"/>
          </a:solidFill>
          <a:latin typeface="굴림체" pitchFamily="49" charset="-127"/>
          <a:ea typeface="굴림체" pitchFamily="49" charset="-127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Arial" pitchFamily="34" charset="0"/>
        <a:buChar char="•"/>
        <a:defRPr kumimoji="0" sz="1800" kern="1200">
          <a:solidFill>
            <a:schemeClr val="tx1"/>
          </a:solidFill>
          <a:latin typeface="굴림체" pitchFamily="49" charset="-127"/>
          <a:ea typeface="굴림체" pitchFamily="49" charset="-127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굴림체" pitchFamily="49" charset="-127"/>
          <a:ea typeface="굴림체" pitchFamily="49" charset="-127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굴림체" pitchFamily="49" charset="-127"/>
          <a:ea typeface="굴림체" pitchFamily="49" charset="-127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E60E549-786D-D644-9179-41D60DD0F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" y="860203"/>
            <a:ext cx="9140299" cy="514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60DFD1-E3FD-434A-A983-2A8EEF92F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6F606111-5419-ED4F-B246-01C4A02BC8CE}"/>
              </a:ext>
            </a:extLst>
          </p:cNvPr>
          <p:cNvSpPr txBox="1">
            <a:spLocks/>
          </p:cNvSpPr>
          <p:nvPr/>
        </p:nvSpPr>
        <p:spPr>
          <a:xfrm>
            <a:off x="933722" y="2435119"/>
            <a:ext cx="7207468" cy="566502"/>
          </a:xfrm>
          <a:prstGeom prst="rect">
            <a:avLst/>
          </a:prstGeom>
        </p:spPr>
        <p:txBody>
          <a:bodyPr vert="horz" wrap="square" lIns="0" tIns="12383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525" algn="l">
              <a:lnSpc>
                <a:spcPct val="100000"/>
              </a:lnSpc>
              <a:spcBef>
                <a:spcPts val="98"/>
              </a:spcBef>
            </a:pPr>
            <a:r>
              <a:rPr lang="ko-KR" altLang="en-US" sz="3600" b="1" dirty="0">
                <a:solidFill>
                  <a:srgbClr val="3974F5"/>
                </a:solidFill>
                <a:latin typeface="+mn-ea"/>
                <a:ea typeface="+mn-ea"/>
              </a:rPr>
              <a:t>리눅스 시스템</a:t>
            </a:r>
            <a:endParaRPr lang="ko-KR" altLang="en-US" sz="3600" b="1" dirty="0">
              <a:latin typeface="+mn-ea"/>
              <a:ea typeface="+mn-ea"/>
            </a:endParaRPr>
          </a:p>
        </p:txBody>
      </p:sp>
      <p:sp>
        <p:nvSpPr>
          <p:cNvPr id="7" name="object 22">
            <a:extLst>
              <a:ext uri="{FF2B5EF4-FFF2-40B4-BE49-F238E27FC236}">
                <a16:creationId xmlns:a16="http://schemas.microsoft.com/office/drawing/2014/main" id="{F8C23A97-129E-904E-9D7F-89DD6F5A25CF}"/>
              </a:ext>
            </a:extLst>
          </p:cNvPr>
          <p:cNvSpPr txBox="1"/>
          <p:nvPr/>
        </p:nvSpPr>
        <p:spPr>
          <a:xfrm>
            <a:off x="945480" y="1489657"/>
            <a:ext cx="3626521" cy="213039"/>
          </a:xfrm>
          <a:prstGeom prst="rect">
            <a:avLst/>
          </a:prstGeom>
        </p:spPr>
        <p:txBody>
          <a:bodyPr vert="horz" wrap="square" lIns="0" tIns="12859" rIns="0" bIns="0" rtlCol="0">
            <a:spAutoFit/>
          </a:bodyPr>
          <a:lstStyle/>
          <a:p>
            <a:pPr marL="9525">
              <a:spcBef>
                <a:spcPts val="101"/>
              </a:spcBef>
              <a:tabLst>
                <a:tab pos="399574" algn="l"/>
                <a:tab pos="789623" algn="l"/>
                <a:tab pos="1180148" algn="l"/>
                <a:tab pos="1784985" algn="l"/>
                <a:tab pos="2175034" algn="l"/>
                <a:tab pos="2565559" algn="l"/>
                <a:tab pos="2955608" algn="l"/>
                <a:tab pos="3346133" algn="l"/>
                <a:tab pos="3736181" algn="l"/>
              </a:tabLst>
            </a:pPr>
            <a:r>
              <a:rPr lang="ko-KR" altLang="en-US" sz="1300" b="1" spc="670" dirty="0">
                <a:solidFill>
                  <a:srgbClr val="82ABF4"/>
                </a:solidFill>
                <a:latin typeface="+mn-ea"/>
                <a:cs typeface="Noto Sans CJK KR"/>
              </a:rPr>
              <a:t>빅데이터 혁신공유대학</a:t>
            </a:r>
            <a:endParaRPr sz="1300" spc="670" dirty="0">
              <a:latin typeface="+mn-ea"/>
              <a:cs typeface="Noto Sans CJK KR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059727D-1E8A-264D-A4CF-1F581712B44B}"/>
              </a:ext>
            </a:extLst>
          </p:cNvPr>
          <p:cNvCxnSpPr>
            <a:cxnSpLocks/>
          </p:cNvCxnSpPr>
          <p:nvPr/>
        </p:nvCxnSpPr>
        <p:spPr>
          <a:xfrm>
            <a:off x="945480" y="3230420"/>
            <a:ext cx="1431249" cy="0"/>
          </a:xfrm>
          <a:prstGeom prst="line">
            <a:avLst/>
          </a:prstGeom>
          <a:ln w="19050">
            <a:solidFill>
              <a:srgbClr val="3974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85ED36-B3E2-C549-BED0-774515B2433C}"/>
              </a:ext>
            </a:extLst>
          </p:cNvPr>
          <p:cNvSpPr txBox="1"/>
          <p:nvPr/>
        </p:nvSpPr>
        <p:spPr>
          <a:xfrm>
            <a:off x="864590" y="3443868"/>
            <a:ext cx="3707411" cy="649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280"/>
              </a:lnSpc>
            </a:pPr>
            <a:r>
              <a:rPr lang="ko-KR" altLang="en-US" sz="1400" dirty="0">
                <a:solidFill>
                  <a:srgbClr val="0E3C8E"/>
                </a:solidFill>
                <a:latin typeface="+mn-ea"/>
              </a:rPr>
              <a:t>숙명여자대학교 소프트웨어학부</a:t>
            </a:r>
            <a:endParaRPr lang="en-US" altLang="ko-KR" sz="1400" dirty="0">
              <a:solidFill>
                <a:srgbClr val="0E3C8E"/>
              </a:solidFill>
              <a:latin typeface="+mn-ea"/>
            </a:endParaRPr>
          </a:p>
          <a:p>
            <a:pPr>
              <a:lnSpc>
                <a:spcPts val="2280"/>
              </a:lnSpc>
            </a:pPr>
            <a:r>
              <a:rPr lang="ko-KR" altLang="en-US" sz="1400" dirty="0" err="1">
                <a:solidFill>
                  <a:srgbClr val="0E3C8E"/>
                </a:solidFill>
                <a:latin typeface="+mn-ea"/>
              </a:rPr>
              <a:t>창병모</a:t>
            </a:r>
            <a:r>
              <a:rPr lang="ko-KR" altLang="en-US" sz="1400" dirty="0">
                <a:solidFill>
                  <a:srgbClr val="0E3C8E"/>
                </a:solidFill>
                <a:latin typeface="+mn-ea"/>
              </a:rPr>
              <a:t> 교수</a:t>
            </a:r>
            <a:endParaRPr lang="en-KR" sz="1400" dirty="0">
              <a:solidFill>
                <a:srgbClr val="0E3C8E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54727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0"/>
            <a:r>
              <a:rPr lang="ko-KR" altLang="en-US" b="1" dirty="0"/>
              <a:t>쉘의 주요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명령어 처리</a:t>
            </a:r>
          </a:p>
          <a:p>
            <a:pPr lvl="1"/>
            <a:r>
              <a:rPr lang="ko-KR" altLang="en-US" sz="1800" dirty="0"/>
              <a:t>사용자가 입력한 명령을 해석하고 적절한 프로그램을 실행</a:t>
            </a:r>
            <a:endParaRPr lang="en-US" altLang="ko-KR" sz="1800" dirty="0"/>
          </a:p>
          <a:p>
            <a:r>
              <a:rPr lang="ko-KR" altLang="en-US" sz="2000" dirty="0"/>
              <a:t>시작 파일 </a:t>
            </a:r>
          </a:p>
          <a:p>
            <a:pPr lvl="1"/>
            <a:r>
              <a:rPr lang="ko-KR" altLang="en-US" sz="1800" dirty="0"/>
              <a:t>로그인할 때 실행되어 </a:t>
            </a:r>
            <a:r>
              <a:rPr lang="ko-KR" altLang="en-US" sz="1800" dirty="0" err="1"/>
              <a:t>사용자별로</a:t>
            </a:r>
            <a:r>
              <a:rPr lang="ko-KR" altLang="en-US" sz="1800" dirty="0"/>
              <a:t> 맞춤형 사용 환경 설정</a:t>
            </a:r>
            <a:r>
              <a:rPr lang="en-US" altLang="ko-KR" sz="1800" dirty="0"/>
              <a:t> </a:t>
            </a:r>
          </a:p>
          <a:p>
            <a:r>
              <a:rPr lang="ko-KR" altLang="en-US" sz="2000" dirty="0"/>
              <a:t>스크립트</a:t>
            </a:r>
          </a:p>
          <a:p>
            <a:pPr lvl="1"/>
            <a:r>
              <a:rPr lang="ko-KR" altLang="en-US" sz="1800" dirty="0" err="1"/>
              <a:t>쉘</a:t>
            </a:r>
            <a:r>
              <a:rPr lang="ko-KR" altLang="en-US" sz="1800" dirty="0"/>
              <a:t> 자체 내의 프로그래밍 기능</a:t>
            </a:r>
            <a:endParaRPr lang="en-US" altLang="ko-KR" sz="1800" dirty="0"/>
          </a:p>
          <a:p>
            <a:pPr>
              <a:buNone/>
            </a:pPr>
            <a:endParaRPr lang="ko-KR" altLang="en-US" sz="2000" dirty="0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842" y="3841032"/>
            <a:ext cx="6570315" cy="251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/>
              <a:t>쉘의</a:t>
            </a:r>
            <a:r>
              <a:rPr lang="ko-KR" altLang="en-US" b="1" dirty="0"/>
              <a:t> 실행 절차</a:t>
            </a:r>
            <a:endParaRPr lang="ko-KR" altLang="en-US" dirty="0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DE5B19-D6C8-4FF7-9553-F8658DB3B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900" y="1536200"/>
            <a:ext cx="5920200" cy="3785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79186-95E3-4BD5-891F-16CC97E3E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쉘의 환경 변수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B0CE89D-6885-4BA3-B499-D7E8D16AA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51E479-1C36-4780-A158-9C0779E6EBE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환경변수 설정법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예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TERM=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xterm</a:t>
            </a:r>
            <a:endParaRPr lang="en-US" altLang="ko-KR" sz="1800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echo $TERM    </a:t>
            </a:r>
          </a:p>
          <a:p>
            <a:pPr marL="274320" lvl="1" indent="0" fontAlgn="base">
              <a:buNone/>
            </a:pPr>
            <a:r>
              <a:rPr lang="en-US" altLang="ko-KR" sz="1800" dirty="0" err="1">
                <a:latin typeface="Lucida Sans Typewriter" panose="020B0509030504030204" pitchFamily="49" charset="0"/>
              </a:rPr>
              <a:t>xterm</a:t>
            </a:r>
            <a:endParaRPr lang="en-US" altLang="ko-KR" sz="1800" dirty="0">
              <a:latin typeface="Lucida Sans Typewriter" panose="020B0509030504030204" pitchFamily="49" charset="0"/>
            </a:endParaRPr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91E6357-456D-4EB2-93AB-D7F5CDC1A2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065302"/>
              </p:ext>
            </p:extLst>
          </p:nvPr>
        </p:nvGraphicFramePr>
        <p:xfrm>
          <a:off x="899592" y="2132856"/>
          <a:ext cx="6552728" cy="762826"/>
        </p:xfrm>
        <a:graphic>
          <a:graphicData uri="http://schemas.openxmlformats.org/drawingml/2006/table">
            <a:tbl>
              <a:tblPr/>
              <a:tblGrid>
                <a:gridCol w="6552728">
                  <a:extLst>
                    <a:ext uri="{9D8B030D-6E8A-4147-A177-3AD203B41FA5}">
                      <a16:colId xmlns:a16="http://schemas.microsoft.com/office/drawing/2014/main" val="1811182552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한컴바탕" panose="02030600000101010101" pitchFamily="18" charset="2"/>
                        </a:rPr>
                        <a:t>$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ea typeface="맑은 고딕" panose="020B0503020000020004" pitchFamily="50" charset="-127"/>
                        </a:rPr>
                        <a:t>환경변수명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=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ea typeface="맑은 고딕" panose="020B0503020000020004" pitchFamily="50" charset="-127"/>
                        </a:rPr>
                        <a:t>문자열</a:t>
                      </a:r>
                      <a:endParaRPr lang="ko-KR" altLang="en-US" sz="1600" kern="0" spc="0" dirty="0">
                        <a:solidFill>
                          <a:srgbClr val="0000FF"/>
                        </a:solidFill>
                        <a:effectLst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환경변수의 값을 문자열로 설정한다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897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9424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4F90F-1701-4651-BCA6-64B971FF2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쉘의 환경 변수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E6227D0-D658-4767-A8E6-14E842342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BE9F5E-5FDD-4D06-902B-B6A42BC6F61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환경변수 보기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env</a:t>
            </a:r>
            <a:endParaRPr lang="en-US" altLang="ko-KR" sz="1800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TERM=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xterm</a:t>
            </a:r>
            <a:endParaRPr lang="en-US" altLang="ko-KR" sz="1800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SHELL=/bin/bash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USER=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chang</a:t>
            </a:r>
            <a:endParaRPr lang="en-US" altLang="ko-KR" sz="1800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HOME=/home/chang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PATH=/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usr</a:t>
            </a:r>
            <a:r>
              <a:rPr lang="en-US" altLang="ko-KR" sz="1800" dirty="0">
                <a:latin typeface="Lucida Sans Typewriter" panose="020B0509030504030204" pitchFamily="49" charset="0"/>
              </a:rPr>
              <a:t>/local/bin:/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usr</a:t>
            </a:r>
            <a:r>
              <a:rPr lang="en-US" altLang="ko-KR" sz="1800" dirty="0">
                <a:latin typeface="Lucida Sans Typewriter" panose="020B0509030504030204" pitchFamily="49" charset="0"/>
              </a:rPr>
              <a:t>/bin: ...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...</a:t>
            </a:r>
          </a:p>
          <a:p>
            <a:pPr marL="274320" lvl="1" indent="0" fontAlgn="base">
              <a:buNone/>
            </a:pPr>
            <a:r>
              <a:rPr lang="en-US" altLang="ko-KR" dirty="0"/>
              <a:t>	</a:t>
            </a:r>
          </a:p>
          <a:p>
            <a:pPr fontAlgn="base"/>
            <a:r>
              <a:rPr lang="ko-KR" altLang="en-US" dirty="0"/>
              <a:t>사용자 정의 환경 변수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MESSAGE=hello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export MESSAGE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1999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>
                <a:latin typeface="+mn-ea"/>
                <a:ea typeface="+mn-ea"/>
              </a:rPr>
              <a:t>쉘의 시작 파일</a:t>
            </a:r>
            <a:r>
              <a:rPr lang="en-US" altLang="ko-KR" b="1" dirty="0">
                <a:latin typeface="+mn-ea"/>
                <a:ea typeface="+mn-ea"/>
              </a:rPr>
              <a:t>(</a:t>
            </a:r>
            <a:r>
              <a:rPr lang="en-US" altLang="ko-KR" dirty="0">
                <a:latin typeface="+mn-ea"/>
                <a:ea typeface="+mn-ea"/>
              </a:rPr>
              <a:t>start-up file</a:t>
            </a:r>
            <a:r>
              <a:rPr lang="en-US" altLang="ko-KR" b="1" dirty="0"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7787208" cy="4937760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+mn-ea"/>
                <a:ea typeface="+mn-ea"/>
              </a:rPr>
              <a:t>시작 파일 </a:t>
            </a:r>
            <a:endParaRPr lang="en-US" altLang="ko-KR" sz="2400" dirty="0">
              <a:latin typeface="+mn-ea"/>
              <a:ea typeface="+mn-ea"/>
            </a:endParaRPr>
          </a:p>
          <a:p>
            <a:pPr lvl="1"/>
            <a:r>
              <a:rPr lang="ko-KR" altLang="en-US" sz="1800" dirty="0">
                <a:latin typeface="+mn-ea"/>
                <a:ea typeface="+mn-ea"/>
              </a:rPr>
              <a:t>쉘마다 시작될 때 자동으로 실행되는 고유의 시작 파일</a:t>
            </a:r>
            <a:endParaRPr lang="en-US" altLang="ko-KR" sz="1800" dirty="0">
              <a:latin typeface="+mn-ea"/>
              <a:ea typeface="+mn-ea"/>
            </a:endParaRPr>
          </a:p>
          <a:p>
            <a:pPr lvl="1"/>
            <a:r>
              <a:rPr lang="ko-KR" altLang="en-US" sz="1800" dirty="0">
                <a:latin typeface="+mn-ea"/>
                <a:ea typeface="+mn-ea"/>
              </a:rPr>
              <a:t>주로 사용자 환경을 설정하는 역할을 하며</a:t>
            </a:r>
            <a:endParaRPr lang="en-US" altLang="ko-KR" sz="1800" dirty="0">
              <a:latin typeface="+mn-ea"/>
              <a:ea typeface="+mn-ea"/>
            </a:endParaRPr>
          </a:p>
          <a:p>
            <a:pPr lvl="1"/>
            <a:r>
              <a:rPr lang="ko-KR" altLang="en-US" sz="1800" dirty="0">
                <a:latin typeface="+mn-ea"/>
                <a:ea typeface="+mn-ea"/>
              </a:rPr>
              <a:t>환경설정을 위해서 환경변수에 적절한 값을 설정한다</a:t>
            </a:r>
            <a:r>
              <a:rPr lang="en-US" altLang="ko-KR" sz="1800" dirty="0">
                <a:latin typeface="+mn-ea"/>
                <a:ea typeface="+mn-ea"/>
              </a:rPr>
              <a:t>.</a:t>
            </a:r>
          </a:p>
          <a:p>
            <a:pPr lvl="4"/>
            <a:endParaRPr lang="en-US" altLang="ko-KR" sz="1200" dirty="0">
              <a:latin typeface="+mn-ea"/>
              <a:ea typeface="+mn-ea"/>
            </a:endParaRPr>
          </a:p>
          <a:p>
            <a:r>
              <a:rPr lang="ko-KR" altLang="en-US" dirty="0">
                <a:latin typeface="+mn-ea"/>
                <a:ea typeface="+mn-ea"/>
              </a:rPr>
              <a:t>시스템 시작 파일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sz="1800" dirty="0">
                <a:latin typeface="+mn-ea"/>
                <a:ea typeface="+mn-ea"/>
              </a:rPr>
              <a:t>시스템의 모든 사용자에게 적용되는 공통적인 설정</a:t>
            </a:r>
            <a:endParaRPr lang="en-US" altLang="ko-KR" sz="1800" dirty="0">
              <a:latin typeface="+mn-ea"/>
              <a:ea typeface="+mn-ea"/>
            </a:endParaRPr>
          </a:p>
          <a:p>
            <a:pPr lvl="1"/>
            <a:r>
              <a:rPr lang="ko-KR" altLang="en-US" sz="1800" dirty="0">
                <a:latin typeface="+mn-ea"/>
                <a:ea typeface="+mn-ea"/>
              </a:rPr>
              <a:t>환경변수 설정</a:t>
            </a:r>
            <a:r>
              <a:rPr lang="en-US" altLang="ko-KR" sz="1800" dirty="0">
                <a:latin typeface="+mn-ea"/>
                <a:ea typeface="+mn-ea"/>
              </a:rPr>
              <a:t>, </a:t>
            </a:r>
            <a:r>
              <a:rPr lang="ko-KR" altLang="en-US" sz="1800" dirty="0">
                <a:latin typeface="+mn-ea"/>
                <a:ea typeface="+mn-ea"/>
              </a:rPr>
              <a:t>명령어 경로 설정</a:t>
            </a:r>
            <a:r>
              <a:rPr lang="en-US" altLang="ko-KR" sz="1800" dirty="0">
                <a:latin typeface="+mn-ea"/>
                <a:ea typeface="+mn-ea"/>
              </a:rPr>
              <a:t>, </a:t>
            </a:r>
            <a:r>
              <a:rPr lang="ko-KR" altLang="en-US" sz="1800" dirty="0">
                <a:latin typeface="+mn-ea"/>
                <a:ea typeface="+mn-ea"/>
              </a:rPr>
              <a:t>환영 메시지 출력</a:t>
            </a:r>
            <a:r>
              <a:rPr lang="en-US" altLang="ko-KR" sz="1800" dirty="0">
                <a:latin typeface="+mn-ea"/>
                <a:ea typeface="+mn-ea"/>
              </a:rPr>
              <a:t>, ...</a:t>
            </a:r>
            <a:endParaRPr lang="ko-KR" altLang="en-US" sz="1800" dirty="0">
              <a:latin typeface="+mn-ea"/>
              <a:ea typeface="+mn-ea"/>
            </a:endParaRPr>
          </a:p>
          <a:p>
            <a:pPr lvl="4"/>
            <a:endParaRPr lang="ko-KR" altLang="en-US" dirty="0">
              <a:latin typeface="+mn-ea"/>
              <a:ea typeface="+mn-ea"/>
            </a:endParaRPr>
          </a:p>
          <a:p>
            <a:r>
              <a:rPr lang="ko-KR" altLang="en-US" dirty="0">
                <a:latin typeface="+mn-ea"/>
                <a:ea typeface="+mn-ea"/>
              </a:rPr>
              <a:t>사용자 시작 파일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sz="1800" dirty="0">
                <a:latin typeface="+mn-ea"/>
                <a:ea typeface="+mn-ea"/>
              </a:rPr>
              <a:t>사용자 홈 디렉터리에 있으며 각 사용자에게 적용되는 설정</a:t>
            </a:r>
            <a:endParaRPr lang="en-US" altLang="ko-KR" sz="1800" dirty="0">
              <a:latin typeface="+mn-ea"/>
              <a:ea typeface="+mn-ea"/>
            </a:endParaRPr>
          </a:p>
          <a:p>
            <a:pPr lvl="1"/>
            <a:r>
              <a:rPr lang="ko-KR" altLang="en-US" sz="1800" dirty="0">
                <a:latin typeface="+mn-ea"/>
                <a:ea typeface="+mn-ea"/>
              </a:rPr>
              <a:t>환경변수 설정</a:t>
            </a:r>
            <a:r>
              <a:rPr lang="en-US" altLang="ko-KR" sz="1800" dirty="0">
                <a:latin typeface="+mn-ea"/>
                <a:ea typeface="+mn-ea"/>
              </a:rPr>
              <a:t>, </a:t>
            </a:r>
            <a:r>
              <a:rPr lang="ko-KR" altLang="en-US" sz="1800" dirty="0">
                <a:latin typeface="+mn-ea"/>
                <a:ea typeface="+mn-ea"/>
              </a:rPr>
              <a:t>프롬프트 설정</a:t>
            </a:r>
            <a:r>
              <a:rPr lang="en-US" altLang="ko-KR" sz="1800" dirty="0">
                <a:latin typeface="+mn-ea"/>
                <a:ea typeface="+mn-ea"/>
              </a:rPr>
              <a:t>, </a:t>
            </a:r>
            <a:r>
              <a:rPr lang="ko-KR" altLang="en-US" sz="1800" dirty="0">
                <a:latin typeface="+mn-ea"/>
                <a:ea typeface="+mn-ea"/>
              </a:rPr>
              <a:t>명령어 경로 설정</a:t>
            </a:r>
            <a:r>
              <a:rPr lang="en-US" altLang="ko-KR" sz="1800" dirty="0">
                <a:latin typeface="+mn-ea"/>
                <a:ea typeface="+mn-ea"/>
              </a:rPr>
              <a:t>, </a:t>
            </a:r>
            <a:r>
              <a:rPr lang="ko-KR" altLang="en-US" sz="1800" dirty="0">
                <a:latin typeface="+mn-ea"/>
                <a:ea typeface="+mn-ea"/>
              </a:rPr>
              <a:t>명령어 이명 설정</a:t>
            </a:r>
            <a:r>
              <a:rPr lang="en-US" altLang="ko-KR" sz="1800" dirty="0">
                <a:latin typeface="+mn-ea"/>
                <a:ea typeface="+mn-ea"/>
              </a:rPr>
              <a:t>, ... </a:t>
            </a:r>
            <a:endParaRPr lang="ko-KR" altLang="en-US" sz="1800" dirty="0">
              <a:latin typeface="+mn-ea"/>
              <a:ea typeface="+mn-ea"/>
            </a:endParaRPr>
          </a:p>
          <a:p>
            <a:pPr lvl="4"/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시작 파일</a:t>
            </a:r>
            <a:r>
              <a:rPr lang="en-US" altLang="ko-KR" b="1" dirty="0"/>
              <a:t>(</a:t>
            </a:r>
            <a:r>
              <a:rPr lang="en-US" altLang="ko-KR" dirty="0"/>
              <a:t>start-up file</a:t>
            </a:r>
            <a:r>
              <a:rPr lang="en-US" altLang="ko-KR" b="1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ko-KR" altLang="en-US" sz="1900" dirty="0">
              <a:latin typeface="Lucida Sans Typewriter" panose="020B05090305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DB3E10-E601-4B6C-8544-E092F1CBE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24" y="1484784"/>
            <a:ext cx="8207551" cy="4278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 파일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.</a:t>
            </a:r>
            <a:r>
              <a:rPr lang="en-US" altLang="ko-KR" dirty="0" err="1"/>
              <a:t>bash_profile</a:t>
            </a:r>
            <a:endParaRPr lang="en-US" altLang="ko-KR" dirty="0"/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PATH=$PATH:/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usr</a:t>
            </a:r>
            <a:r>
              <a:rPr lang="en-US" altLang="ko-KR" sz="1800" dirty="0">
                <a:latin typeface="Lucida Sans Typewriter" panose="020B0509030504030204" pitchFamily="49" charset="0"/>
              </a:rPr>
              <a:t>/local/bin:/etc</a:t>
            </a:r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TERM=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xterm</a:t>
            </a:r>
            <a:endParaRPr lang="en-US" altLang="ko-KR" sz="1800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export PATH TERM</a:t>
            </a:r>
          </a:p>
          <a:p>
            <a:pPr lvl="1">
              <a:buNone/>
            </a:pPr>
            <a:r>
              <a:rPr lang="en-US" altLang="ko-KR" sz="1800" dirty="0" err="1">
                <a:latin typeface="Lucida Sans Typewriter" panose="020B0509030504030204" pitchFamily="49" charset="0"/>
              </a:rPr>
              <a:t>stty</a:t>
            </a:r>
            <a:r>
              <a:rPr lang="en-US" altLang="ko-KR" sz="1800" dirty="0">
                <a:latin typeface="Lucida Sans Typewriter" panose="020B0509030504030204" pitchFamily="49" charset="0"/>
              </a:rPr>
              <a:t> erase ^</a:t>
            </a:r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echo $USER, Welcome to Linux !</a:t>
            </a:r>
          </a:p>
          <a:p>
            <a:endParaRPr lang="en-US" altLang="ko-KR" dirty="0"/>
          </a:p>
          <a:p>
            <a:r>
              <a:rPr lang="ko-KR" altLang="en-US" dirty="0"/>
              <a:t>시작 파일 바로 적용</a:t>
            </a:r>
            <a:endParaRPr lang="en-US" altLang="ko-KR" dirty="0"/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. .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bash_profile</a:t>
            </a:r>
            <a:endParaRPr lang="en-US" altLang="ko-KR" sz="1800" dirty="0">
              <a:latin typeface="Lucida Sans Typewriter" panose="020B0509030504030204" pitchFamily="49" charset="0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5.3 </a:t>
            </a:r>
            <a:r>
              <a:rPr lang="ko-KR" altLang="en-US" dirty="0"/>
              <a:t>전면 처리와 후면 처리</a:t>
            </a: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전면 처리 </a:t>
            </a:r>
            <a:r>
              <a:rPr lang="en-US" altLang="ko-KR" b="1" dirty="0" err="1"/>
              <a:t>vs</a:t>
            </a:r>
            <a:r>
              <a:rPr lang="en-US" altLang="ko-KR" b="1" dirty="0"/>
              <a:t> </a:t>
            </a:r>
            <a:r>
              <a:rPr lang="ko-KR" altLang="en-US" b="1" dirty="0"/>
              <a:t>후면처리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4663708" cy="4744184"/>
          </a:xfrm>
        </p:spPr>
        <p:txBody>
          <a:bodyPr>
            <a:normAutofit/>
          </a:bodyPr>
          <a:lstStyle/>
          <a:p>
            <a:r>
              <a:rPr lang="ko-KR" altLang="en-US" dirty="0"/>
              <a:t>전면 처리 </a:t>
            </a:r>
            <a:endParaRPr lang="en-US" altLang="ko-KR" dirty="0"/>
          </a:p>
          <a:p>
            <a:pPr lvl="1"/>
            <a:r>
              <a:rPr lang="ko-KR" altLang="en-US" dirty="0"/>
              <a:t>입력된 명령어를 전면에서 실행하고 </a:t>
            </a:r>
            <a:r>
              <a:rPr lang="ko-KR" altLang="en-US" dirty="0" err="1"/>
              <a:t>쉘은</a:t>
            </a:r>
            <a:r>
              <a:rPr lang="ko-KR" altLang="en-US" dirty="0"/>
              <a:t> 명령어 실행이 끝날 때까지 기다린다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>
                <a:solidFill>
                  <a:srgbClr val="3333FF"/>
                </a:solidFill>
              </a:rPr>
              <a:t>$ </a:t>
            </a:r>
            <a:r>
              <a:rPr lang="ko-KR" altLang="en-US" dirty="0">
                <a:solidFill>
                  <a:srgbClr val="3333FF"/>
                </a:solidFill>
              </a:rPr>
              <a:t>명령어</a:t>
            </a:r>
            <a:endParaRPr lang="en-US" altLang="ko-KR" dirty="0"/>
          </a:p>
          <a:p>
            <a:pPr lvl="5"/>
            <a:endParaRPr lang="ko-KR" altLang="en-US" dirty="0"/>
          </a:p>
          <a:p>
            <a:r>
              <a:rPr lang="ko-KR" altLang="en-US" dirty="0"/>
              <a:t>후면 처리</a:t>
            </a:r>
            <a:endParaRPr lang="en-US" altLang="ko-KR" dirty="0"/>
          </a:p>
          <a:p>
            <a:pPr lvl="1"/>
            <a:r>
              <a:rPr lang="ko-KR" altLang="en-US" dirty="0"/>
              <a:t>명령어를 후면에서 실행하고</a:t>
            </a:r>
            <a:r>
              <a:rPr lang="en-US" altLang="ko-KR" dirty="0"/>
              <a:t> </a:t>
            </a:r>
            <a:r>
              <a:rPr lang="ko-KR" altLang="en-US" dirty="0"/>
              <a:t>전면에서는 다른 작업을 실행하여 동시에 여러 작업을 수행할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>
                <a:solidFill>
                  <a:srgbClr val="3333FF"/>
                </a:solidFill>
              </a:rPr>
              <a:t>$ </a:t>
            </a:r>
            <a:r>
              <a:rPr lang="ko-KR" altLang="en-US" dirty="0">
                <a:solidFill>
                  <a:srgbClr val="3333FF"/>
                </a:solidFill>
              </a:rPr>
              <a:t>명령어 </a:t>
            </a:r>
            <a:r>
              <a:rPr lang="en-US" altLang="ko-KR" dirty="0">
                <a:solidFill>
                  <a:srgbClr val="3333FF"/>
                </a:solidFill>
              </a:rPr>
              <a:t>&amp; </a:t>
            </a:r>
          </a:p>
          <a:p>
            <a:pPr lvl="3"/>
            <a:endParaRPr lang="ko-KR" altLang="en-US" dirty="0">
              <a:solidFill>
                <a:srgbClr val="3333FF"/>
              </a:solidFill>
            </a:endParaRP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20908" y="3212976"/>
            <a:ext cx="399097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33575" y="34464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189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후면 처리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229600" cy="4824536"/>
          </a:xfrm>
        </p:spPr>
        <p:txBody>
          <a:bodyPr>
            <a:normAutofit/>
          </a:bodyPr>
          <a:lstStyle/>
          <a:p>
            <a:r>
              <a:rPr lang="en-US" altLang="ko-KR" sz="1900" dirty="0">
                <a:latin typeface="Lucida Sans Typewriter" panose="020B0509030504030204" pitchFamily="49" charset="0"/>
              </a:rPr>
              <a:t>$ (sleep 100; echo done) &amp;</a:t>
            </a:r>
          </a:p>
          <a:p>
            <a:pPr lvl="1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[1] 8320</a:t>
            </a:r>
          </a:p>
          <a:p>
            <a:r>
              <a:rPr lang="en-US" altLang="ko-KR" sz="1900" dirty="0">
                <a:latin typeface="Lucida Sans Typewriter" panose="020B0509030504030204" pitchFamily="49" charset="0"/>
              </a:rPr>
              <a:t>$ find . -name </a:t>
            </a:r>
            <a:r>
              <a:rPr lang="en-US" altLang="ko-KR" sz="1900" dirty="0" err="1">
                <a:latin typeface="Lucida Sans Typewriter" panose="020B0509030504030204" pitchFamily="49" charset="0"/>
              </a:rPr>
              <a:t>test.c</a:t>
            </a:r>
            <a:r>
              <a:rPr lang="en-US" altLang="ko-KR" sz="1900" dirty="0">
                <a:latin typeface="Lucida Sans Typewriter" panose="020B0509030504030204" pitchFamily="49" charset="0"/>
              </a:rPr>
              <a:t> -print &amp;</a:t>
            </a:r>
          </a:p>
          <a:p>
            <a:pPr lvl="1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[2] 8325</a:t>
            </a:r>
          </a:p>
          <a:p>
            <a:pPr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437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37D73F-D7CE-9F4C-B078-EE0A4A8B1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F00923-84CC-5D49-B587-C4D7A60F4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97778A-3208-1F4E-A19E-52EDAC4DCD3D}"/>
              </a:ext>
            </a:extLst>
          </p:cNvPr>
          <p:cNvSpPr txBox="1"/>
          <p:nvPr/>
        </p:nvSpPr>
        <p:spPr>
          <a:xfrm>
            <a:off x="1374147" y="2523906"/>
            <a:ext cx="4725787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+mn-ea"/>
              </a:rPr>
              <a:t>쉘 소개</a:t>
            </a:r>
            <a:endParaRPr lang="en-US" altLang="ko-KR" dirty="0">
              <a:solidFill>
                <a:srgbClr val="666666"/>
              </a:solidFill>
              <a:latin typeface="+mn-ea"/>
            </a:endParaRPr>
          </a:p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+mn-ea"/>
              </a:rPr>
              <a:t>쉘의 기능</a:t>
            </a:r>
            <a:endParaRPr lang="en-US" altLang="ko-KR" dirty="0">
              <a:solidFill>
                <a:srgbClr val="666666"/>
              </a:solidFill>
              <a:latin typeface="+mn-ea"/>
            </a:endParaRPr>
          </a:p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+mn-ea"/>
              </a:rPr>
              <a:t>전면 처리와 후면 처리</a:t>
            </a:r>
            <a:endParaRPr lang="en-US" altLang="ko-KR" dirty="0">
              <a:solidFill>
                <a:srgbClr val="666666"/>
              </a:solidFill>
              <a:latin typeface="+mn-ea"/>
            </a:endParaRPr>
          </a:p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+mn-ea"/>
              </a:rPr>
              <a:t>입출력 재지정</a:t>
            </a:r>
            <a:endParaRPr lang="en-US" altLang="ko-KR" dirty="0">
              <a:solidFill>
                <a:srgbClr val="666666"/>
              </a:solidFill>
              <a:latin typeface="+mn-ea"/>
            </a:endParaRPr>
          </a:p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+mn-ea"/>
              </a:rPr>
              <a:t>여러 개 명령어 실행</a:t>
            </a:r>
            <a:endParaRPr lang="en-US" altLang="ko-KR" dirty="0">
              <a:solidFill>
                <a:srgbClr val="666666"/>
              </a:solidFill>
              <a:latin typeface="+mn-ea"/>
            </a:endParaRPr>
          </a:p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+mn-ea"/>
              </a:rPr>
              <a:t>파일 이름 대치와 명령어 대치</a:t>
            </a:r>
            <a:endParaRPr lang="en-US" altLang="ko-KR" dirty="0">
              <a:solidFill>
                <a:srgbClr val="666666"/>
              </a:solidFill>
              <a:latin typeface="+mn-ea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4667D8D0-ADCD-2645-8A20-8865C02D4466}"/>
              </a:ext>
            </a:extLst>
          </p:cNvPr>
          <p:cNvSpPr txBox="1">
            <a:spLocks/>
          </p:cNvSpPr>
          <p:nvPr/>
        </p:nvSpPr>
        <p:spPr>
          <a:xfrm>
            <a:off x="927097" y="1698454"/>
            <a:ext cx="5172837" cy="443391"/>
          </a:xfrm>
          <a:prstGeom prst="rect">
            <a:avLst/>
          </a:prstGeom>
        </p:spPr>
        <p:txBody>
          <a:bodyPr vert="horz" wrap="square" lIns="0" tIns="12383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525" algn="l">
              <a:lnSpc>
                <a:spcPct val="100000"/>
              </a:lnSpc>
              <a:spcBef>
                <a:spcPts val="98"/>
              </a:spcBef>
            </a:pPr>
            <a:r>
              <a:rPr lang="en-US" altLang="ko-KR" sz="2800" b="1" spc="200" dirty="0">
                <a:solidFill>
                  <a:srgbClr val="333333"/>
                </a:solidFill>
                <a:latin typeface="+mn-ea"/>
                <a:ea typeface="+mn-ea"/>
              </a:rPr>
              <a:t>5</a:t>
            </a:r>
            <a:r>
              <a:rPr lang="ko-KR" altLang="en-US" sz="2800" b="1" spc="200" dirty="0">
                <a:solidFill>
                  <a:srgbClr val="333333"/>
                </a:solidFill>
                <a:latin typeface="+mn-ea"/>
                <a:ea typeface="+mn-ea"/>
              </a:rPr>
              <a:t>장 쉘과 명령어 사용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C4C60CF-875C-6348-82A7-7D9FA26377FA}"/>
              </a:ext>
            </a:extLst>
          </p:cNvPr>
          <p:cNvCxnSpPr>
            <a:cxnSpLocks/>
          </p:cNvCxnSpPr>
          <p:nvPr/>
        </p:nvCxnSpPr>
        <p:spPr>
          <a:xfrm>
            <a:off x="945480" y="2369029"/>
            <a:ext cx="730921" cy="0"/>
          </a:xfrm>
          <a:prstGeom prst="line">
            <a:avLst/>
          </a:prstGeom>
          <a:ln w="19050">
            <a:solidFill>
              <a:srgbClr val="3974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E8B7ECA-0120-C64B-BC47-DCA56287185F}"/>
              </a:ext>
            </a:extLst>
          </p:cNvPr>
          <p:cNvSpPr txBox="1"/>
          <p:nvPr/>
        </p:nvSpPr>
        <p:spPr>
          <a:xfrm>
            <a:off x="864755" y="2523906"/>
            <a:ext cx="509392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960"/>
              </a:lnSpc>
            </a:pPr>
            <a:r>
              <a:rPr lang="en-US" altLang="ko-KR" b="1" dirty="0">
                <a:solidFill>
                  <a:srgbClr val="3974F6"/>
                </a:solidFill>
                <a:latin typeface="+mn-ea"/>
              </a:rPr>
              <a:t>01</a:t>
            </a:r>
          </a:p>
          <a:p>
            <a:pPr>
              <a:lnSpc>
                <a:spcPts val="2960"/>
              </a:lnSpc>
            </a:pPr>
            <a:r>
              <a:rPr lang="en-US" b="1" dirty="0">
                <a:solidFill>
                  <a:srgbClr val="3974F6"/>
                </a:solidFill>
                <a:latin typeface="+mn-ea"/>
              </a:rPr>
              <a:t>02</a:t>
            </a:r>
          </a:p>
          <a:p>
            <a:pPr>
              <a:lnSpc>
                <a:spcPts val="2960"/>
              </a:lnSpc>
            </a:pPr>
            <a:r>
              <a:rPr lang="en-US" b="1" dirty="0">
                <a:solidFill>
                  <a:srgbClr val="3974F6"/>
                </a:solidFill>
                <a:latin typeface="+mn-ea"/>
              </a:rPr>
              <a:t>03</a:t>
            </a:r>
          </a:p>
          <a:p>
            <a:pPr>
              <a:lnSpc>
                <a:spcPts val="2960"/>
              </a:lnSpc>
            </a:pPr>
            <a:r>
              <a:rPr lang="en-US" b="1" dirty="0">
                <a:solidFill>
                  <a:srgbClr val="3974F6"/>
                </a:solidFill>
                <a:latin typeface="+mn-ea"/>
              </a:rPr>
              <a:t>04</a:t>
            </a:r>
          </a:p>
          <a:p>
            <a:pPr>
              <a:lnSpc>
                <a:spcPts val="2960"/>
              </a:lnSpc>
            </a:pPr>
            <a:r>
              <a:rPr lang="en-US" b="1" dirty="0">
                <a:solidFill>
                  <a:srgbClr val="3974F6"/>
                </a:solidFill>
                <a:latin typeface="+mn-ea"/>
              </a:rPr>
              <a:t>05</a:t>
            </a:r>
          </a:p>
          <a:p>
            <a:pPr>
              <a:lnSpc>
                <a:spcPts val="2960"/>
              </a:lnSpc>
            </a:pPr>
            <a:r>
              <a:rPr lang="en-US" b="1" dirty="0">
                <a:solidFill>
                  <a:srgbClr val="3974F6"/>
                </a:solidFill>
                <a:latin typeface="+mn-ea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3046327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b="1" dirty="0"/>
              <a:t>후면 작업 확인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사용법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3"/>
            <a:endParaRPr lang="en-US" altLang="ko-KR" dirty="0"/>
          </a:p>
          <a:p>
            <a:pPr fontAlgn="base"/>
            <a:r>
              <a:rPr lang="ko-KR" altLang="en-US" dirty="0"/>
              <a:t>예</a:t>
            </a:r>
            <a:r>
              <a:rPr lang="en-US" altLang="ko-KR" dirty="0"/>
              <a:t> 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jobs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[1]- </a:t>
            </a:r>
            <a:r>
              <a:rPr lang="ko-KR" altLang="en-US" dirty="0" err="1"/>
              <a:t>실행중</a:t>
            </a:r>
            <a:r>
              <a:rPr lang="en-US" altLang="ko-KR" sz="1800" dirty="0">
                <a:latin typeface="Lucida Sans Typewriter" panose="020B0509030504030204" pitchFamily="49" charset="0"/>
              </a:rPr>
              <a:t> ( sleep 100; echo done )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[2]+ </a:t>
            </a:r>
            <a:r>
              <a:rPr lang="ko-KR" altLang="en-US" dirty="0"/>
              <a:t>완료</a:t>
            </a:r>
            <a:r>
              <a:rPr lang="en-US" altLang="ko-KR" dirty="0"/>
              <a:t>   </a:t>
            </a:r>
            <a:r>
              <a:rPr lang="ko-KR" altLang="en-US" dirty="0"/>
              <a:t>  </a:t>
            </a:r>
            <a:r>
              <a:rPr lang="en-US" altLang="ko-KR" sz="1800" dirty="0">
                <a:latin typeface="Lucida Sans Typewriter" panose="020B0509030504030204" pitchFamily="49" charset="0"/>
              </a:rPr>
              <a:t>find . -name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test.c</a:t>
            </a:r>
            <a:r>
              <a:rPr lang="en-US" altLang="ko-KR" sz="1800" dirty="0">
                <a:latin typeface="Lucida Sans Typewriter" panose="020B0509030504030204" pitchFamily="49" charset="0"/>
              </a:rPr>
              <a:t> –print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jobs %1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[1]+ </a:t>
            </a:r>
            <a:r>
              <a:rPr lang="ko-KR" altLang="en-US" dirty="0" err="1"/>
              <a:t>실행중</a:t>
            </a:r>
            <a:r>
              <a:rPr lang="ko-KR" altLang="en-US" dirty="0"/>
              <a:t> </a:t>
            </a:r>
            <a:r>
              <a:rPr lang="en-US" altLang="ko-KR" sz="1800" dirty="0">
                <a:latin typeface="Lucida Sans Typewriter" panose="020B0509030504030204" pitchFamily="49" charset="0"/>
              </a:rPr>
              <a:t>( sleep 100; echo done )</a:t>
            </a:r>
          </a:p>
          <a:p>
            <a:pPr marL="274320" lvl="1" indent="0" fontAlgn="base">
              <a:buNone/>
            </a:pPr>
            <a:endParaRPr lang="en-US" altLang="ko-KR" dirty="0"/>
          </a:p>
          <a:p>
            <a:pPr marL="274320" lvl="1" indent="0" fontAlgn="base">
              <a:buNone/>
            </a:pP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314701"/>
              </p:ext>
            </p:extLst>
          </p:nvPr>
        </p:nvGraphicFramePr>
        <p:xfrm>
          <a:off x="899591" y="2060848"/>
          <a:ext cx="7632849" cy="1279970"/>
        </p:xfrm>
        <a:graphic>
          <a:graphicData uri="http://schemas.openxmlformats.org/drawingml/2006/table">
            <a:tbl>
              <a:tblPr/>
              <a:tblGrid>
                <a:gridCol w="7632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jobs [%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작업번호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]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후면에서 실행되고 있는 작업들을 리스트 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작업 번호를 명시하면 해당 작업만 리스트 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8621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후면 작업을 전면 작업으로 전환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사용법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(sleep 100; echo DONE) &amp;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[1] 10067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fg</a:t>
            </a:r>
            <a:r>
              <a:rPr lang="en-US" altLang="ko-KR" sz="1800" dirty="0">
                <a:latin typeface="Lucida Sans Typewriter" panose="020B0509030504030204" pitchFamily="49" charset="0"/>
              </a:rPr>
              <a:t> %1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( sleep 100; echo DONE )</a:t>
            </a:r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495409"/>
              </p:ext>
            </p:extLst>
          </p:nvPr>
        </p:nvGraphicFramePr>
        <p:xfrm>
          <a:off x="755576" y="1988840"/>
          <a:ext cx="7416824" cy="889826"/>
        </p:xfrm>
        <a:graphic>
          <a:graphicData uri="http://schemas.openxmlformats.org/drawingml/2006/table">
            <a:tbl>
              <a:tblPr/>
              <a:tblGrid>
                <a:gridCol w="7416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$ </a:t>
                      </a:r>
                      <a:r>
                        <a:rPr lang="en-US" altLang="ko-KR" sz="1600" kern="0" spc="0" dirty="0" err="1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fg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 %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작업번호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  <a:ea typeface="+mn-ea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작업번호에 해당하는 후면 작업을 전면 작업으로 전환시킨다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55322" y="198944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451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5.4 </a:t>
            </a:r>
            <a:r>
              <a:rPr lang="ko-KR" altLang="en-US" b="1" dirty="0"/>
              <a:t>입출력 재지정 </a:t>
            </a: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633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출력 재지정</a:t>
            </a:r>
            <a:r>
              <a:rPr lang="en-US" altLang="ko-KR" dirty="0"/>
              <a:t>(output redirection)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사용법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예</a:t>
            </a:r>
            <a:endParaRPr lang="en-US" altLang="ko-KR" sz="1800" dirty="0">
              <a:solidFill>
                <a:srgbClr val="3333FF"/>
              </a:solidFill>
            </a:endParaRP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ls -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asl</a:t>
            </a:r>
            <a:r>
              <a:rPr lang="en-US" altLang="ko-KR" sz="1800" dirty="0">
                <a:latin typeface="Lucida Sans Typewriter" panose="020B0509030504030204" pitchFamily="49" charset="0"/>
              </a:rPr>
              <a:t> &gt; ls.txt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cat ls.txt</a:t>
            </a:r>
          </a:p>
          <a:p>
            <a:pPr lvl="1">
              <a:buNone/>
            </a:pPr>
            <a:endParaRPr lang="en-US" altLang="ko-KR" sz="1800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ls / &gt; list.txt</a:t>
            </a:r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cat list.txt</a:t>
            </a:r>
          </a:p>
          <a:p>
            <a:pPr lvl="1">
              <a:buNone/>
            </a:pPr>
            <a:endParaRPr lang="en-US" altLang="ko-KR" sz="1800" dirty="0"/>
          </a:p>
          <a:p>
            <a:endParaRPr lang="ko-KR" altLang="en-US" sz="2000" dirty="0"/>
          </a:p>
          <a:p>
            <a:endParaRPr lang="ko-KR" altLang="en-US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23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996952"/>
            <a:ext cx="3412952" cy="2907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300234"/>
              </p:ext>
            </p:extLst>
          </p:nvPr>
        </p:nvGraphicFramePr>
        <p:xfrm>
          <a:off x="899592" y="1982412"/>
          <a:ext cx="6552728" cy="762826"/>
        </p:xfrm>
        <a:graphic>
          <a:graphicData uri="http://schemas.openxmlformats.org/drawingml/2006/table">
            <a:tbl>
              <a:tblPr/>
              <a:tblGrid>
                <a:gridCol w="6552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한컴바탕" panose="02030600000101010101" pitchFamily="18" charset="2"/>
                        </a:rPr>
                        <a:t>$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ea typeface="맑은 고딕" panose="020B0503020000020004" pitchFamily="50" charset="-127"/>
                        </a:rPr>
                        <a:t>명령어 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ea typeface="맑은 고딕" panose="020B0503020000020004" pitchFamily="50" charset="-127"/>
                        </a:rPr>
                        <a:t>파일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명령어의 표준출력을 모니터 대신에 파일에 저장한다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4826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출력 재지정 이용</a:t>
            </a:r>
            <a:r>
              <a:rPr lang="en-US" altLang="ko-KR" b="1" dirty="0"/>
              <a:t>:</a:t>
            </a:r>
            <a:r>
              <a:rPr lang="ko-KR" altLang="en-US" b="1" dirty="0"/>
              <a:t> 간단한 파일 만들기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사용법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예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sz="1900" dirty="0">
                <a:latin typeface="Lucida Sans Typewriter" panose="020B0509030504030204" pitchFamily="49" charset="0"/>
              </a:rPr>
              <a:t>$ cat &gt; list1.txt</a:t>
            </a:r>
          </a:p>
          <a:p>
            <a:pPr lvl="1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Hi ! </a:t>
            </a:r>
          </a:p>
          <a:p>
            <a:pPr lvl="1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This is the first list.</a:t>
            </a:r>
          </a:p>
          <a:p>
            <a:pPr lvl="1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^D</a:t>
            </a:r>
          </a:p>
          <a:p>
            <a:pPr lvl="1">
              <a:buNone/>
            </a:pPr>
            <a:endParaRPr lang="en-US" altLang="ko-KR" sz="1900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  $ cat &gt; list2.txt</a:t>
            </a:r>
          </a:p>
          <a:p>
            <a:pPr lvl="1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Hello ! </a:t>
            </a:r>
          </a:p>
          <a:p>
            <a:pPr lvl="1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This is the second list.</a:t>
            </a:r>
          </a:p>
          <a:p>
            <a:pPr lvl="1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^D</a:t>
            </a:r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059743"/>
              </p:ext>
            </p:extLst>
          </p:nvPr>
        </p:nvGraphicFramePr>
        <p:xfrm>
          <a:off x="827584" y="1844824"/>
          <a:ext cx="7128792" cy="762826"/>
        </p:xfrm>
        <a:graphic>
          <a:graphicData uri="http://schemas.openxmlformats.org/drawingml/2006/table">
            <a:tbl>
              <a:tblPr/>
              <a:tblGrid>
                <a:gridCol w="7128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cat &gt;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파일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표준입력 내용을 모두 파일에 저장한다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파일이 없으면 새로 만든다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13965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두 개의 파일을 붙여서 새로운 파일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25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822072"/>
              </p:ext>
            </p:extLst>
          </p:nvPr>
        </p:nvGraphicFramePr>
        <p:xfrm>
          <a:off x="971600" y="2036834"/>
          <a:ext cx="6768752" cy="762826"/>
        </p:xfrm>
        <a:graphic>
          <a:graphicData uri="http://schemas.openxmlformats.org/drawingml/2006/table">
            <a:tbl>
              <a:tblPr/>
              <a:tblGrid>
                <a:gridCol w="6768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cat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파일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1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파일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2 &gt;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파일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3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과 파일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내용을 붙여서 새로운 파일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을 만들어 준다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내용 개체 틀 2"/>
          <p:cNvSpPr txBox="1">
            <a:spLocks/>
          </p:cNvSpPr>
          <p:nvPr/>
        </p:nvSpPr>
        <p:spPr>
          <a:xfrm>
            <a:off x="574576" y="1252985"/>
            <a:ext cx="7994848" cy="511256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1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" pitchFamily="2" charset="2"/>
              <a:buChar char="l"/>
              <a:defRPr kumimoji="0" sz="2200" kern="1200">
                <a:solidFill>
                  <a:schemeClr val="tx1"/>
                </a:solidFill>
                <a:latin typeface="굴림체" pitchFamily="49" charset="-127"/>
                <a:ea typeface="굴림체" pitchFamily="49" charset="-127"/>
                <a:cs typeface="+mn-cs"/>
              </a:defRPr>
            </a:lvl1pPr>
            <a:lvl2pPr marL="548640" indent="-274320" algn="l" rtl="0" eaLnBrk="1" latinLnBrk="1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" pitchFamily="2" charset="2"/>
              <a:buChar char="§"/>
              <a:defRPr kumimoji="0" sz="2000" kern="1200">
                <a:solidFill>
                  <a:schemeClr val="tx2"/>
                </a:solidFill>
                <a:latin typeface="굴림체" pitchFamily="49" charset="-127"/>
                <a:ea typeface="굴림체" pitchFamily="49" charset="-127"/>
                <a:cs typeface="+mn-cs"/>
              </a:defRPr>
            </a:lvl2pPr>
            <a:lvl3pPr marL="822960" indent="-228600" algn="l" rtl="0" eaLnBrk="1" latinLnBrk="1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Arial" pitchFamily="34" charset="0"/>
              <a:buChar char="•"/>
              <a:defRPr kumimoji="0" sz="1800" kern="1200">
                <a:solidFill>
                  <a:schemeClr val="tx1"/>
                </a:solidFill>
                <a:latin typeface="굴림체" pitchFamily="49" charset="-127"/>
                <a:ea typeface="굴림체" pitchFamily="49" charset="-127"/>
                <a:cs typeface="+mn-cs"/>
              </a:defRPr>
            </a:lvl3pPr>
            <a:lvl4pPr marL="1097280" indent="-228600" algn="l" rtl="0" eaLnBrk="1" latinLnBrk="1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굴림체" pitchFamily="49" charset="-127"/>
                <a:ea typeface="굴림체" pitchFamily="49" charset="-127"/>
                <a:cs typeface="+mn-cs"/>
              </a:defRPr>
            </a:lvl4pPr>
            <a:lvl5pPr marL="1371600" indent="-228600" algn="l" rtl="0" eaLnBrk="1" latinLnBrk="1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400" kern="1200">
                <a:solidFill>
                  <a:schemeClr val="tx1"/>
                </a:solidFill>
                <a:latin typeface="굴림체" pitchFamily="49" charset="-127"/>
                <a:ea typeface="굴림체" pitchFamily="49" charset="-127"/>
                <a:cs typeface="+mn-cs"/>
              </a:defRPr>
            </a:lvl5pPr>
            <a:lvl6pPr marL="1645920" indent="-182880" algn="l" rtl="0" eaLnBrk="1" latinLnBrk="1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1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1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+mn-ea"/>
                <a:ea typeface="+mn-ea"/>
              </a:rPr>
              <a:t>사용법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latin typeface="+mn-ea"/>
                <a:ea typeface="+mn-ea"/>
              </a:rPr>
              <a:t>예</a:t>
            </a:r>
            <a:endParaRPr lang="en-US" altLang="ko-KR" dirty="0">
              <a:latin typeface="+mn-ea"/>
              <a:ea typeface="+mn-ea"/>
            </a:endParaRPr>
          </a:p>
          <a:p>
            <a:pPr marL="274320" lvl="1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cat list1.txt list2.txt &gt; list3.txt</a:t>
            </a:r>
          </a:p>
          <a:p>
            <a:pPr marL="274320" lvl="1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cat list3.txt</a:t>
            </a:r>
          </a:p>
          <a:p>
            <a:pPr marL="274320" lvl="1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Hi ! </a:t>
            </a:r>
          </a:p>
          <a:p>
            <a:pPr marL="274320" lvl="1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This is the first list.</a:t>
            </a:r>
          </a:p>
          <a:p>
            <a:pPr marL="274320" lvl="1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Hello ! </a:t>
            </a:r>
          </a:p>
          <a:p>
            <a:pPr marL="274320" lvl="1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This is the second list.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8633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b="1" dirty="0"/>
              <a:t>출력 추가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사용법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예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date &gt;&gt; list1.txt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cat list1.txt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Hi ! 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This is the first list.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2022. 01. 01. (</a:t>
            </a:r>
            <a:r>
              <a:rPr lang="ko-KR" altLang="en-US" sz="1800" dirty="0">
                <a:latin typeface="Lucida Sans Typewriter" panose="020B0509030504030204" pitchFamily="49" charset="0"/>
              </a:rPr>
              <a:t>토</a:t>
            </a:r>
            <a:r>
              <a:rPr lang="en-US" altLang="ko-KR" sz="1800" dirty="0">
                <a:latin typeface="Lucida Sans Typewriter" panose="020B0509030504030204" pitchFamily="49" charset="0"/>
              </a:rPr>
              <a:t>) 18:45:26 KST</a:t>
            </a:r>
            <a:r>
              <a:rPr lang="en-US" altLang="ko-KR" sz="2200" dirty="0">
                <a:latin typeface="Lucida Sans Typewriter" panose="020B0509030504030204" pitchFamily="49" charset="0"/>
              </a:rPr>
              <a:t>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26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771348"/>
              </p:ext>
            </p:extLst>
          </p:nvPr>
        </p:nvGraphicFramePr>
        <p:xfrm>
          <a:off x="827584" y="1844824"/>
          <a:ext cx="5276342" cy="762826"/>
        </p:xfrm>
        <a:graphic>
          <a:graphicData uri="http://schemas.openxmlformats.org/drawingml/2006/table">
            <a:tbl>
              <a:tblPr/>
              <a:tblGrid>
                <a:gridCol w="5276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명령어 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&gt;&gt;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파일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명령어의 표준출력을 모니터 대신에 파일에 추가한다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3938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입력 재지정</a:t>
            </a:r>
            <a:r>
              <a:rPr lang="en-US" altLang="ko-KR" dirty="0"/>
              <a:t>(input redirection)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사용법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wc</a:t>
            </a:r>
            <a:r>
              <a:rPr lang="en-US" altLang="ko-KR" sz="1800" dirty="0">
                <a:latin typeface="Lucida Sans Typewriter" panose="020B0509030504030204" pitchFamily="49" charset="0"/>
              </a:rPr>
              <a:t> &lt; list1.txt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3 13 58 list1.txt</a:t>
            </a:r>
          </a:p>
          <a:p>
            <a:pPr marL="274320" lvl="1" indent="0" fontAlgn="base">
              <a:buNone/>
            </a:pPr>
            <a:endParaRPr lang="en-US" altLang="ko-KR" dirty="0"/>
          </a:p>
          <a:p>
            <a:pPr fontAlgn="base"/>
            <a:r>
              <a:rPr lang="ko-KR" altLang="en-US" dirty="0"/>
              <a:t>참고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wc</a:t>
            </a:r>
            <a:endParaRPr lang="en-US" altLang="ko-KR" sz="1800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...	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^D</a:t>
            </a:r>
          </a:p>
          <a:p>
            <a:pPr marL="274320" lvl="1" indent="0" fontAlgn="base">
              <a:buNone/>
            </a:pPr>
            <a:endParaRPr lang="en-US" altLang="ko-KR" sz="1800" dirty="0">
              <a:latin typeface="Lucida Sans Typewriter" panose="020B0509030504030204" pitchFamily="49" charset="0"/>
            </a:endParaRPr>
          </a:p>
          <a:p>
            <a:pPr marL="274320" lvl="1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wc</a:t>
            </a:r>
            <a:r>
              <a:rPr lang="en-US" altLang="ko-KR" sz="1800" dirty="0">
                <a:latin typeface="Lucida Sans Typewriter" panose="020B0509030504030204" pitchFamily="49" charset="0"/>
              </a:rPr>
              <a:t> list1.txt</a:t>
            </a: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27</a:t>
            </a:fld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212976"/>
            <a:ext cx="3384376" cy="260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73666"/>
              </p:ext>
            </p:extLst>
          </p:nvPr>
        </p:nvGraphicFramePr>
        <p:xfrm>
          <a:off x="827584" y="1916832"/>
          <a:ext cx="5698976" cy="762826"/>
        </p:xfrm>
        <a:graphic>
          <a:graphicData uri="http://schemas.openxmlformats.org/drawingml/2006/table">
            <a:tbl>
              <a:tblPr/>
              <a:tblGrid>
                <a:gridCol w="5698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명령어 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&lt;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파일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명령어의 표준입력을 키보드 대신에 파일에서 받는다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336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문서 내 입력</a:t>
            </a:r>
            <a:r>
              <a:rPr lang="en-US" altLang="ko-KR" dirty="0"/>
              <a:t>(here document)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363272" cy="4744184"/>
          </a:xfrm>
        </p:spPr>
        <p:txBody>
          <a:bodyPr>
            <a:normAutofit/>
          </a:bodyPr>
          <a:lstStyle/>
          <a:p>
            <a:r>
              <a:rPr lang="ko-KR" altLang="en-US" dirty="0"/>
              <a:t>사용법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wc</a:t>
            </a:r>
            <a:r>
              <a:rPr lang="en-US" altLang="ko-KR" sz="1800" dirty="0">
                <a:latin typeface="Lucida Sans Typewriter" panose="020B0509030504030204" pitchFamily="49" charset="0"/>
              </a:rPr>
              <a:t> &lt;&lt; END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hello ! 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word count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END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2 	4	20</a:t>
            </a:r>
          </a:p>
          <a:p>
            <a:pPr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28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975605"/>
              </p:ext>
            </p:extLst>
          </p:nvPr>
        </p:nvGraphicFramePr>
        <p:xfrm>
          <a:off x="827584" y="1988840"/>
          <a:ext cx="7488832" cy="1543114"/>
        </p:xfrm>
        <a:graphic>
          <a:graphicData uri="http://schemas.openxmlformats.org/drawingml/2006/table">
            <a:tbl>
              <a:tblPr/>
              <a:tblGrid>
                <a:gridCol w="7488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$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ea typeface="맑은 고딕" panose="020B0503020000020004" pitchFamily="50" charset="-127"/>
                        </a:rPr>
                        <a:t>명령어 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&lt;&lt;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ea typeface="맑은 고딕" panose="020B0503020000020004" pitchFamily="50" charset="-127"/>
                        </a:rPr>
                        <a:t>단어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. . 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ea typeface="맑은 고딕" panose="020B0503020000020004" pitchFamily="50" charset="-127"/>
                        </a:rPr>
                        <a:t>단어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명령어의 표준입력을 키보드 대신에 단어와 단어 사이의 입력 내용으로 받는다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7079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오류 재지정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사용법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명령어의 실행결과</a:t>
            </a:r>
            <a:endParaRPr lang="en-US" altLang="ko-KR" dirty="0"/>
          </a:p>
          <a:p>
            <a:pPr lvl="1"/>
            <a:r>
              <a:rPr lang="ko-KR" altLang="en-US" dirty="0"/>
              <a:t>표준출력</a:t>
            </a:r>
            <a:r>
              <a:rPr lang="en-US" altLang="ko-KR" dirty="0"/>
              <a:t>(standard output): </a:t>
            </a:r>
            <a:r>
              <a:rPr lang="ko-KR" altLang="en-US" dirty="0"/>
              <a:t>정상적인 실행의 출력</a:t>
            </a:r>
            <a:endParaRPr lang="en-US" altLang="ko-KR" dirty="0"/>
          </a:p>
          <a:p>
            <a:pPr lvl="1"/>
            <a:r>
              <a:rPr lang="ko-KR" altLang="en-US" dirty="0"/>
              <a:t>표준오류</a:t>
            </a:r>
            <a:r>
              <a:rPr lang="en-US" altLang="ko-KR" dirty="0"/>
              <a:t>(standard error): 	</a:t>
            </a:r>
            <a:r>
              <a:rPr lang="ko-KR" altLang="en-US" dirty="0"/>
              <a:t>오류 메시지 출력</a:t>
            </a:r>
          </a:p>
          <a:p>
            <a:endParaRPr lang="en-US" altLang="ko-KR" dirty="0"/>
          </a:p>
          <a:p>
            <a:r>
              <a:rPr lang="ko-KR" altLang="en-US" dirty="0"/>
              <a:t>사용법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ls -l /bin/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usr</a:t>
            </a:r>
            <a:r>
              <a:rPr lang="en-US" altLang="ko-KR" sz="1800" dirty="0">
                <a:latin typeface="Lucida Sans Typewriter" panose="020B0509030504030204" pitchFamily="49" charset="0"/>
              </a:rPr>
              <a:t> 2&gt; err.txt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cat err.txt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ls: cannot access /bin/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usr</a:t>
            </a:r>
            <a:r>
              <a:rPr lang="en-US" altLang="ko-KR" sz="1800" dirty="0">
                <a:latin typeface="Lucida Sans Typewriter" panose="020B0509030504030204" pitchFamily="49" charset="0"/>
              </a:rPr>
              <a:t>: No such file or directory</a:t>
            </a:r>
          </a:p>
          <a:p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125551"/>
              </p:ext>
            </p:extLst>
          </p:nvPr>
        </p:nvGraphicFramePr>
        <p:xfrm>
          <a:off x="899592" y="1844824"/>
          <a:ext cx="5276342" cy="762826"/>
        </p:xfrm>
        <a:graphic>
          <a:graphicData uri="http://schemas.openxmlformats.org/drawingml/2006/table">
            <a:tbl>
              <a:tblPr/>
              <a:tblGrid>
                <a:gridCol w="5276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$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한컴바탕" panose="02030600000101010101" pitchFamily="18" charset="2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ea typeface="맑은 고딕" panose="020B0503020000020004" pitchFamily="50" charset="-127"/>
                        </a:rPr>
                        <a:t>명령어 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2&gt;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ea typeface="맑은 고딕" panose="020B0503020000020004" pitchFamily="50" charset="-127"/>
                        </a:rPr>
                        <a:t>파일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명령어의 표준오류를 모니터 대신에 파일에 저장한다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377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5.1 </a:t>
            </a:r>
            <a:r>
              <a:rPr lang="ko-KR" altLang="en-US" b="1" dirty="0"/>
              <a:t>쉘 소개</a:t>
            </a: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파이프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5087590"/>
          </a:xfrm>
        </p:spPr>
        <p:txBody>
          <a:bodyPr>
            <a:noAutofit/>
          </a:bodyPr>
          <a:lstStyle/>
          <a:p>
            <a:r>
              <a:rPr lang="ko-KR" altLang="en-US" sz="1800" dirty="0"/>
              <a:t>현재 디렉터리 내의 파일 이름들을 내림차순</a:t>
            </a:r>
            <a:r>
              <a:rPr lang="en-US" altLang="ko-KR" sz="1800" dirty="0"/>
              <a:t> </a:t>
            </a:r>
            <a:r>
              <a:rPr lang="ko-KR" altLang="en-US" sz="1800" dirty="0"/>
              <a:t>정렬해서 보여주기</a:t>
            </a:r>
            <a:endParaRPr lang="en-US" altLang="ko-KR" sz="1600" dirty="0"/>
          </a:p>
          <a:p>
            <a:pPr lvl="1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$ ls &gt; ls.txt</a:t>
            </a:r>
          </a:p>
          <a:p>
            <a:pPr lvl="1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$ sort -r &lt; ls.txt</a:t>
            </a:r>
          </a:p>
          <a:p>
            <a:pPr lvl="2"/>
            <a:endParaRPr lang="en-US" altLang="ko-KR" sz="1400" dirty="0"/>
          </a:p>
          <a:p>
            <a:r>
              <a:rPr lang="ko-KR" altLang="en-US" sz="1800" dirty="0"/>
              <a:t>사용법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r>
              <a:rPr lang="ko-KR" altLang="en-US" sz="1800" dirty="0"/>
              <a:t>예</a:t>
            </a:r>
            <a:endParaRPr lang="en-US" altLang="ko-KR" sz="1800" dirty="0"/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ls | sort -r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ls.txt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list3.txt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list2.txt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list1.txt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cs1.txt</a:t>
            </a:r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7904" y="4365104"/>
            <a:ext cx="4553356" cy="15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30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952022"/>
              </p:ext>
            </p:extLst>
          </p:nvPr>
        </p:nvGraphicFramePr>
        <p:xfrm>
          <a:off x="827584" y="2924944"/>
          <a:ext cx="7200800" cy="762826"/>
        </p:xfrm>
        <a:graphic>
          <a:graphicData uri="http://schemas.openxmlformats.org/drawingml/2006/table">
            <a:tbl>
              <a:tblPr/>
              <a:tblGrid>
                <a:gridCol w="720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한컴바탕" panose="02030600000101010101" pitchFamily="18" charset="2"/>
                        </a:rPr>
                        <a:t>$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ea typeface="맑은 고딕" panose="020B0503020000020004" pitchFamily="50" charset="-127"/>
                        </a:rPr>
                        <a:t>명령어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1 |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ea typeface="맑은 고딕" panose="020B0503020000020004" pitchFamily="50" charset="-127"/>
                        </a:rPr>
                        <a:t>명령어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2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명령어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표준출력이 파이프를 통해 명령어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표준입력이 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98924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파이프 사용 예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로그인 된 사용자 수 출력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who |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wc</a:t>
            </a:r>
            <a:r>
              <a:rPr lang="en-US" altLang="ko-KR" sz="1800" dirty="0">
                <a:latin typeface="Lucida Sans Typewriter" panose="020B0509030504030204" pitchFamily="49" charset="0"/>
              </a:rPr>
              <a:t> -l 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3</a:t>
            </a:r>
          </a:p>
          <a:p>
            <a:pPr lvl="4" fontAlgn="base"/>
            <a:endParaRPr lang="ko-KR" altLang="en-US" dirty="0"/>
          </a:p>
          <a:p>
            <a:pPr fontAlgn="base"/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특정 디렉터리 내의 파일의 개수 출력</a:t>
            </a:r>
            <a:r>
              <a:rPr lang="en-US" altLang="ko-KR" dirty="0"/>
              <a:t> </a:t>
            </a:r>
            <a:endParaRPr lang="ko-KR" altLang="en-US" dirty="0"/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ls </a:t>
            </a:r>
            <a:r>
              <a:rPr lang="ko-KR" altLang="en-US" sz="1800" dirty="0">
                <a:latin typeface="Lucida Sans Typewriter" panose="020B0509030504030204" pitchFamily="49" charset="0"/>
              </a:rPr>
              <a:t>디렉터리 </a:t>
            </a:r>
            <a:r>
              <a:rPr lang="en-US" altLang="ko-KR" sz="1800" dirty="0">
                <a:latin typeface="Lucida Sans Typewriter" panose="020B0509030504030204" pitchFamily="49" charset="0"/>
              </a:rPr>
              <a:t>|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wc</a:t>
            </a:r>
            <a:r>
              <a:rPr lang="en-US" altLang="ko-KR" sz="1800" dirty="0">
                <a:latin typeface="Lucida Sans Typewriter" panose="020B0509030504030204" pitchFamily="49" charset="0"/>
              </a:rPr>
              <a:t> -w 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91339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입출력 재지정 관련 명령어 요약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32</a:t>
            </a:fld>
            <a:endParaRPr lang="ko-KR" altLang="en-US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20003382"/>
              </p:ext>
            </p:extLst>
          </p:nvPr>
        </p:nvGraphicFramePr>
        <p:xfrm>
          <a:off x="683568" y="1431922"/>
          <a:ext cx="8003232" cy="4728942"/>
        </p:xfrm>
        <a:graphic>
          <a:graphicData uri="http://schemas.openxmlformats.org/drawingml/2006/table">
            <a:tbl>
              <a:tblPr/>
              <a:tblGrid>
                <a:gridCol w="247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2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29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명령어 사용법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의미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290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FF"/>
                          </a:solidFill>
                          <a:effectLst/>
                          <a:ea typeface="맑은 고딕" panose="020B0503020000020004" pitchFamily="50" charset="-127"/>
                        </a:rPr>
                        <a:t>명령어 </a:t>
                      </a:r>
                      <a:r>
                        <a:rPr lang="en-US" altLang="ko-KR" sz="1600" kern="0" spc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1600" kern="0" spc="0">
                          <a:solidFill>
                            <a:srgbClr val="0000FF"/>
                          </a:solidFill>
                          <a:effectLst/>
                          <a:ea typeface="맑은 고딕" panose="020B0503020000020004" pitchFamily="50" charset="-127"/>
                        </a:rPr>
                        <a:t>파일 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명령어의 표준출력을 모니터 대신에 파일에 추가한다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290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FF"/>
                          </a:solidFill>
                          <a:effectLst/>
                          <a:ea typeface="맑은 고딕" panose="020B0503020000020004" pitchFamily="50" charset="-127"/>
                        </a:rPr>
                        <a:t>명령어 </a:t>
                      </a:r>
                      <a:r>
                        <a:rPr lang="en-US" altLang="ko-KR" sz="1600" kern="0" spc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&gt;&gt; </a:t>
                      </a:r>
                      <a:r>
                        <a:rPr lang="ko-KR" altLang="en-US" sz="1600" kern="0" spc="0">
                          <a:solidFill>
                            <a:srgbClr val="0000FF"/>
                          </a:solidFill>
                          <a:effectLst/>
                          <a:ea typeface="맑은 고딕" panose="020B0503020000020004" pitchFamily="50" charset="-127"/>
                        </a:rPr>
                        <a:t>파일 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명령어의 표준출력을 모니터 대신에 파일에 추가한다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290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FF"/>
                          </a:solidFill>
                          <a:effectLst/>
                          <a:ea typeface="맑은 고딕" panose="020B0503020000020004" pitchFamily="50" charset="-127"/>
                        </a:rPr>
                        <a:t>명령어 </a:t>
                      </a:r>
                      <a:r>
                        <a:rPr lang="en-US" altLang="ko-KR" sz="1600" kern="0" spc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&lt; </a:t>
                      </a:r>
                      <a:r>
                        <a:rPr lang="ko-KR" altLang="en-US" sz="1600" kern="0" spc="0">
                          <a:solidFill>
                            <a:srgbClr val="0000FF"/>
                          </a:solidFill>
                          <a:effectLst/>
                          <a:ea typeface="맑은 고딕" panose="020B0503020000020004" pitchFamily="50" charset="-127"/>
                        </a:rPr>
                        <a:t>파일 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명령어의 표준입력을 키보드 대신에 파일에서 받는다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7989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ea typeface="맑은 고딕" panose="020B0503020000020004" pitchFamily="50" charset="-127"/>
                        </a:rPr>
                        <a:t>명령어 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&lt;&lt;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ea typeface="맑은 고딕" panose="020B0503020000020004" pitchFamily="50" charset="-127"/>
                        </a:rPr>
                        <a:t>단어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. . 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ea typeface="맑은 고딕" panose="020B0503020000020004" pitchFamily="50" charset="-127"/>
                        </a:rPr>
                        <a:t>단어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표준입력을 키보드 대신에 단어와 단어 사이의 입력 내용으로 받는다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035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FF"/>
                          </a:solidFill>
                          <a:effectLst/>
                          <a:ea typeface="맑은 고딕" panose="020B0503020000020004" pitchFamily="50" charset="-127"/>
                        </a:rPr>
                        <a:t>명령어 </a:t>
                      </a:r>
                      <a:r>
                        <a:rPr lang="en-US" altLang="ko-KR" sz="1600" kern="0" spc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2&gt; </a:t>
                      </a:r>
                      <a:r>
                        <a:rPr lang="ko-KR" altLang="en-US" sz="1600" kern="0" spc="0">
                          <a:solidFill>
                            <a:srgbClr val="0000FF"/>
                          </a:solidFill>
                          <a:effectLst/>
                          <a:ea typeface="맑은 고딕" panose="020B0503020000020004" pitchFamily="50" charset="-127"/>
                        </a:rPr>
                        <a:t>파일 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명령어의 표준오류를 모니터 대신에 파일에 저장한다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3571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FF"/>
                          </a:solidFill>
                          <a:effectLst/>
                          <a:ea typeface="맑은 고딕" panose="020B0503020000020004" pitchFamily="50" charset="-127"/>
                        </a:rPr>
                        <a:t>명령어</a:t>
                      </a:r>
                      <a:r>
                        <a:rPr lang="en-US" altLang="ko-KR" sz="1600" kern="0" spc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1 | </a:t>
                      </a:r>
                      <a:r>
                        <a:rPr lang="ko-KR" altLang="en-US" sz="1600" kern="0" spc="0">
                          <a:solidFill>
                            <a:srgbClr val="0000FF"/>
                          </a:solidFill>
                          <a:effectLst/>
                          <a:ea typeface="맑은 고딕" panose="020B0503020000020004" pitchFamily="50" charset="-127"/>
                        </a:rPr>
                        <a:t>명령어</a:t>
                      </a:r>
                      <a:r>
                        <a:rPr lang="en-US" altLang="ko-KR" sz="1600" kern="0" spc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2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명령어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표준출력이 파이프를 통해 명령어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표준입력이 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716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Unicode" panose="020B0602030504020204" pitchFamily="34" charset="0"/>
                          <a:cs typeface="Lucida Sans Unicode" panose="020B0602030504020204" pitchFamily="34" charset="0"/>
                        </a:rPr>
                        <a:t>cat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한컴바탕" panose="02030600000101010101" pitchFamily="18" charset="2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ea typeface="맑은 고딕" panose="020B0503020000020004" pitchFamily="50" charset="-127"/>
                        </a:rPr>
                        <a:t>파일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1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ea typeface="맑은 고딕" panose="020B0503020000020004" pitchFamily="50" charset="-127"/>
                        </a:rPr>
                        <a:t>파일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2 &gt;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ea typeface="맑은 고딕" panose="020B0503020000020004" pitchFamily="50" charset="-127"/>
                        </a:rPr>
                        <a:t>파일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3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과 파일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내용을 붙여서 새로운 파일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을 만들어준다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537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5.5 </a:t>
            </a:r>
            <a:r>
              <a:rPr lang="ko-KR" altLang="en-US" b="1" dirty="0"/>
              <a:t>여러 개 명령어 </a:t>
            </a:r>
            <a:r>
              <a:rPr lang="ko-KR" altLang="en-US" dirty="0"/>
              <a:t>실행</a:t>
            </a:r>
            <a:br>
              <a:rPr lang="ko-KR" altLang="en-US" dirty="0"/>
            </a:br>
            <a:br>
              <a:rPr lang="ko-KR" altLang="en-US" dirty="0"/>
            </a:b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3319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명령어 열</a:t>
            </a:r>
            <a:r>
              <a:rPr lang="en-US" altLang="ko-KR" dirty="0"/>
              <a:t>(command sequence)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명령어 열</a:t>
            </a:r>
            <a:endParaRPr lang="en-US" altLang="ko-KR" dirty="0"/>
          </a:p>
          <a:p>
            <a:pPr lvl="1"/>
            <a:r>
              <a:rPr lang="ko-KR" altLang="en-US" dirty="0"/>
              <a:t>나열된 명령어들을 순차적으로 실행한다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4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marL="594360" lvl="2" indent="0">
              <a:buNone/>
            </a:pPr>
            <a:endParaRPr lang="en-US" altLang="ko-KR" dirty="0"/>
          </a:p>
          <a:p>
            <a:r>
              <a:rPr lang="ko-KR" altLang="en-US" dirty="0"/>
              <a:t>예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date;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pwd</a:t>
            </a:r>
            <a:r>
              <a:rPr lang="en-US" altLang="ko-KR" sz="1800" dirty="0">
                <a:latin typeface="Lucida Sans Typewriter" panose="020B0509030504030204" pitchFamily="49" charset="0"/>
              </a:rPr>
              <a:t>; ls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Fri Sep 2 18:08:25 KST 2016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/home/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1800" dirty="0">
                <a:latin typeface="Lucida Sans Typewriter" panose="020B0509030504030204" pitchFamily="49" charset="0"/>
              </a:rPr>
              <a:t>/test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list1.txt list2.txt list3.txt</a:t>
            </a:r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174142"/>
              </p:ext>
            </p:extLst>
          </p:nvPr>
        </p:nvGraphicFramePr>
        <p:xfrm>
          <a:off x="899592" y="2348880"/>
          <a:ext cx="6696744" cy="762826"/>
        </p:xfrm>
        <a:graphic>
          <a:graphicData uri="http://schemas.openxmlformats.org/drawingml/2006/table">
            <a:tbl>
              <a:tblPr/>
              <a:tblGrid>
                <a:gridCol w="6696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한컴바탕" panose="02030600000101010101" pitchFamily="18" charset="2"/>
                        </a:rPr>
                        <a:t>$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ea typeface="맑은 고딕" panose="020B0503020000020004" pitchFamily="50" charset="-127"/>
                        </a:rPr>
                        <a:t>명령어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1; 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ea typeface="맑은 고딕" panose="020B0503020000020004" pitchFamily="50" charset="-127"/>
                        </a:rPr>
                        <a:t>… 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;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ea typeface="맑은 고딕" panose="020B0503020000020004" pitchFamily="50" charset="-127"/>
                        </a:rPr>
                        <a:t>명령어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n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나열된 명령어들을 순차적으로 실행한다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66299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명령어 그룹</a:t>
            </a:r>
            <a:r>
              <a:rPr lang="en-US" altLang="ko-KR" dirty="0"/>
              <a:t>(command group)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229600" cy="4943574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sz="2300" dirty="0"/>
              <a:t>명령어 그룹</a:t>
            </a:r>
            <a:endParaRPr lang="en-US" altLang="ko-KR" sz="2300" dirty="0"/>
          </a:p>
          <a:p>
            <a:pPr lvl="1"/>
            <a:r>
              <a:rPr lang="ko-KR" altLang="en-US" dirty="0"/>
              <a:t>나열된 명령어들을 하나의 그룹으로 묶어 순차적으로 실행한다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274320" lvl="1" indent="0" fontAlgn="base">
              <a:buNone/>
            </a:pPr>
            <a:endParaRPr lang="en-US" altLang="ko-KR" dirty="0"/>
          </a:p>
          <a:p>
            <a:pPr fontAlgn="base"/>
            <a:r>
              <a:rPr lang="ko-KR" altLang="en-US" dirty="0"/>
              <a:t>예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sz="2100" dirty="0">
                <a:latin typeface="Lucida Sans Typewriter" panose="020B0509030504030204" pitchFamily="49" charset="0"/>
              </a:rPr>
              <a:t>$ date; </a:t>
            </a:r>
            <a:r>
              <a:rPr lang="en-US" altLang="ko-KR" sz="2100" dirty="0" err="1">
                <a:latin typeface="Lucida Sans Typewriter" panose="020B0509030504030204" pitchFamily="49" charset="0"/>
              </a:rPr>
              <a:t>pwd</a:t>
            </a:r>
            <a:r>
              <a:rPr lang="en-US" altLang="ko-KR" sz="2100" dirty="0">
                <a:latin typeface="Lucida Sans Typewriter" panose="020B0509030504030204" pitchFamily="49" charset="0"/>
              </a:rPr>
              <a:t>; ls &gt; out1.txt</a:t>
            </a:r>
          </a:p>
          <a:p>
            <a:pPr marL="274320" lvl="1" indent="0" fontAlgn="base">
              <a:buNone/>
            </a:pPr>
            <a:r>
              <a:rPr lang="en-US" altLang="ko-KR" sz="2100" dirty="0">
                <a:latin typeface="Lucida Sans Typewriter" panose="020B0509030504030204" pitchFamily="49" charset="0"/>
              </a:rPr>
              <a:t>2022. 01. 01. (</a:t>
            </a:r>
            <a:r>
              <a:rPr lang="ko-KR" altLang="en-US" sz="2100" dirty="0">
                <a:latin typeface="Lucida Sans Typewriter" panose="020B0509030504030204" pitchFamily="49" charset="0"/>
              </a:rPr>
              <a:t>토</a:t>
            </a:r>
            <a:r>
              <a:rPr lang="en-US" altLang="ko-KR" sz="2100" dirty="0">
                <a:latin typeface="Lucida Sans Typewriter" panose="020B0509030504030204" pitchFamily="49" charset="0"/>
              </a:rPr>
              <a:t>) 12:26:10 KST</a:t>
            </a:r>
          </a:p>
          <a:p>
            <a:pPr marL="274320" lvl="1" indent="0" fontAlgn="base">
              <a:buNone/>
            </a:pPr>
            <a:r>
              <a:rPr lang="en-US" altLang="ko-KR" sz="2100" dirty="0">
                <a:latin typeface="Lucida Sans Typewriter" panose="020B0509030504030204" pitchFamily="49" charset="0"/>
              </a:rPr>
              <a:t>/home/</a:t>
            </a:r>
            <a:r>
              <a:rPr lang="en-US" altLang="ko-KR" sz="21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2100" dirty="0">
                <a:latin typeface="Lucida Sans Typewriter" panose="020B0509030504030204" pitchFamily="49" charset="0"/>
              </a:rPr>
              <a:t>/test</a:t>
            </a:r>
          </a:p>
          <a:p>
            <a:pPr marL="274320" lvl="1" indent="0" fontAlgn="base">
              <a:buNone/>
            </a:pPr>
            <a:r>
              <a:rPr lang="en-US" altLang="ko-KR" sz="2100" dirty="0">
                <a:latin typeface="Lucida Sans Typewriter" panose="020B0509030504030204" pitchFamily="49" charset="0"/>
              </a:rPr>
              <a:t>$ cat out1.txt</a:t>
            </a:r>
          </a:p>
          <a:p>
            <a:pPr marL="274320" lvl="1" indent="0" fontAlgn="base">
              <a:buNone/>
            </a:pPr>
            <a:r>
              <a:rPr lang="en-US" altLang="ko-KR" sz="2100" dirty="0">
                <a:latin typeface="Lucida Sans Typewriter" panose="020B0509030504030204" pitchFamily="49" charset="0"/>
              </a:rPr>
              <a:t>...</a:t>
            </a:r>
          </a:p>
          <a:p>
            <a:pPr marL="274320" lvl="1" indent="0" fontAlgn="base">
              <a:buNone/>
            </a:pPr>
            <a:r>
              <a:rPr lang="en-US" altLang="ko-KR" sz="2100" dirty="0">
                <a:latin typeface="Lucida Sans Typewriter" panose="020B0509030504030204" pitchFamily="49" charset="0"/>
              </a:rPr>
              <a:t>$ (date; </a:t>
            </a:r>
            <a:r>
              <a:rPr lang="en-US" altLang="ko-KR" sz="2100" dirty="0" err="1">
                <a:latin typeface="Lucida Sans Typewriter" panose="020B0509030504030204" pitchFamily="49" charset="0"/>
              </a:rPr>
              <a:t>pwd</a:t>
            </a:r>
            <a:r>
              <a:rPr lang="en-US" altLang="ko-KR" sz="2100" dirty="0">
                <a:latin typeface="Lucida Sans Typewriter" panose="020B0509030504030204" pitchFamily="49" charset="0"/>
              </a:rPr>
              <a:t>; ls) &gt; out2.txt</a:t>
            </a:r>
          </a:p>
          <a:p>
            <a:pPr marL="274320" lvl="1" indent="0" fontAlgn="base">
              <a:buNone/>
            </a:pPr>
            <a:r>
              <a:rPr lang="en-US" altLang="ko-KR" sz="2100" dirty="0">
                <a:latin typeface="Lucida Sans Typewriter" panose="020B0509030504030204" pitchFamily="49" charset="0"/>
              </a:rPr>
              <a:t>$ cat out2.txt</a:t>
            </a:r>
          </a:p>
          <a:p>
            <a:pPr marL="274320" lvl="1" indent="0" fontAlgn="base">
              <a:buNone/>
            </a:pPr>
            <a:r>
              <a:rPr lang="en-US" altLang="ko-KR" sz="2100" dirty="0">
                <a:latin typeface="Lucida Sans Typewriter" panose="020B0509030504030204" pitchFamily="49" charset="0"/>
              </a:rPr>
              <a:t>2022. 01. 01. (</a:t>
            </a:r>
            <a:r>
              <a:rPr lang="ko-KR" altLang="en-US" sz="2100" dirty="0">
                <a:latin typeface="Lucida Sans Typewriter" panose="020B0509030504030204" pitchFamily="49" charset="0"/>
              </a:rPr>
              <a:t>토</a:t>
            </a:r>
            <a:r>
              <a:rPr lang="en-US" altLang="ko-KR" sz="2100" dirty="0">
                <a:latin typeface="Lucida Sans Typewriter" panose="020B0509030504030204" pitchFamily="49" charset="0"/>
              </a:rPr>
              <a:t>) 12:26:10 KST</a:t>
            </a:r>
          </a:p>
          <a:p>
            <a:pPr marL="274320" lvl="1" indent="0" fontAlgn="base">
              <a:buNone/>
            </a:pPr>
            <a:r>
              <a:rPr lang="en-US" altLang="ko-KR" sz="2100" dirty="0">
                <a:latin typeface="Lucida Sans Typewriter" panose="020B0509030504030204" pitchFamily="49" charset="0"/>
              </a:rPr>
              <a:t>/home/</a:t>
            </a:r>
            <a:r>
              <a:rPr lang="en-US" altLang="ko-KR" sz="21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2100" dirty="0">
                <a:latin typeface="Lucida Sans Typewriter" panose="020B0509030504030204" pitchFamily="49" charset="0"/>
              </a:rPr>
              <a:t>/test</a:t>
            </a:r>
          </a:p>
          <a:p>
            <a:pPr marL="274320" lvl="1" indent="0" fontAlgn="base">
              <a:buNone/>
            </a:pPr>
            <a:r>
              <a:rPr lang="en-US" altLang="ko-KR" sz="2100" dirty="0">
                <a:latin typeface="Lucida Sans Typewriter" panose="020B0509030504030204" pitchFamily="49" charset="0"/>
              </a:rPr>
              <a:t>...</a:t>
            </a:r>
          </a:p>
          <a:p>
            <a:pPr fontAlgn="base"/>
            <a:endParaRPr lang="en-US" altLang="ko-KR" sz="24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808159"/>
              </p:ext>
            </p:extLst>
          </p:nvPr>
        </p:nvGraphicFramePr>
        <p:xfrm>
          <a:off x="899592" y="2204864"/>
          <a:ext cx="6840760" cy="762826"/>
        </p:xfrm>
        <a:graphic>
          <a:graphicData uri="http://schemas.openxmlformats.org/drawingml/2006/table">
            <a:tbl>
              <a:tblPr/>
              <a:tblGrid>
                <a:gridCol w="6840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한컴바탕" panose="02030600000101010101" pitchFamily="18" charset="2"/>
                        </a:rPr>
                        <a:t>$ (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ea typeface="맑은 고딕" panose="020B0503020000020004" pitchFamily="50" charset="-127"/>
                        </a:rPr>
                        <a:t>명령어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1; 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ea typeface="맑은 고딕" panose="020B0503020000020004" pitchFamily="50" charset="-127"/>
                        </a:rPr>
                        <a:t>… 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;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ea typeface="맑은 고딕" panose="020B0503020000020004" pitchFamily="50" charset="-127"/>
                        </a:rPr>
                        <a:t>명령어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n)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나열된 명령어들을 하나의 그룹으로 묶어 순차적으로 실행한다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29842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조건 명령어 열</a:t>
            </a:r>
            <a:r>
              <a:rPr lang="en-US" altLang="ko-KR" sz="2400" dirty="0"/>
              <a:t>(conditional command sequence)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/>
              <a:t>조건 명령어 열</a:t>
            </a:r>
            <a:endParaRPr lang="en-US" altLang="ko-KR" sz="2000" dirty="0"/>
          </a:p>
          <a:p>
            <a:pPr lvl="1"/>
            <a:r>
              <a:rPr lang="ko-KR" altLang="en-US" sz="1800" dirty="0"/>
              <a:t>첫 번째 명령어 실행 결과에 따라 다음 명령어 실행을 결정할 수 있다</a:t>
            </a:r>
            <a:r>
              <a:rPr lang="en-US" altLang="ko-KR" sz="1800" dirty="0"/>
              <a:t>.</a:t>
            </a:r>
          </a:p>
          <a:p>
            <a:pPr lvl="6"/>
            <a:endParaRPr lang="ko-KR" altLang="en-US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gcc</a:t>
            </a:r>
            <a:r>
              <a:rPr lang="en-US" altLang="ko-KR" sz="1800" dirty="0">
                <a:latin typeface="Lucida Sans Typewriter" panose="020B0509030504030204" pitchFamily="49" charset="0"/>
              </a:rPr>
              <a:t>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myprog.c</a:t>
            </a:r>
            <a:r>
              <a:rPr lang="en-US" altLang="ko-KR" sz="1800" dirty="0">
                <a:latin typeface="Lucida Sans Typewriter" panose="020B0509030504030204" pitchFamily="49" charset="0"/>
              </a:rPr>
              <a:t> &amp;&amp;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a.out</a:t>
            </a:r>
            <a:endParaRPr lang="en-US" altLang="ko-KR" sz="1800" dirty="0">
              <a:latin typeface="Lucida Sans Typewriter" panose="020B0509030504030204" pitchFamily="49" charset="0"/>
            </a:endParaRPr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202394"/>
              </p:ext>
            </p:extLst>
          </p:nvPr>
        </p:nvGraphicFramePr>
        <p:xfrm>
          <a:off x="1043608" y="2276872"/>
          <a:ext cx="6840760" cy="1152970"/>
        </p:xfrm>
        <a:graphic>
          <a:graphicData uri="http://schemas.openxmlformats.org/drawingml/2006/table">
            <a:tbl>
              <a:tblPr/>
              <a:tblGrid>
                <a:gridCol w="6840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한컴바탕" panose="02030600000101010101" pitchFamily="18" charset="2"/>
                        </a:rPr>
                        <a:t>$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ea typeface="맑은 고딕" panose="020B0503020000020004" pitchFamily="50" charset="-127"/>
                        </a:rPr>
                        <a:t>명령어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1 &amp;&amp;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ea typeface="맑은 고딕" panose="020B0503020000020004" pitchFamily="50" charset="-127"/>
                        </a:rPr>
                        <a:t>명령어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2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명령어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 성공적으로 실행되면 명령어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 실행되고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그렇지 않으면 명령어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 실행되지 않는다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6163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조건 명령어 열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사용법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예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gcc</a:t>
            </a:r>
            <a:r>
              <a:rPr lang="en-US" altLang="ko-KR" sz="1800" dirty="0">
                <a:latin typeface="Lucida Sans Typewriter" panose="020B0509030504030204" pitchFamily="49" charset="0"/>
              </a:rPr>
              <a:t>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myprog.c</a:t>
            </a:r>
            <a:r>
              <a:rPr lang="en-US" altLang="ko-KR" sz="1800" dirty="0">
                <a:latin typeface="Lucida Sans Typewriter" panose="020B0509030504030204" pitchFamily="49" charset="0"/>
              </a:rPr>
              <a:t> || echo </a:t>
            </a:r>
            <a:r>
              <a:rPr lang="ko-KR" altLang="en-US" sz="1800" dirty="0">
                <a:latin typeface="Lucida Sans Typewriter" panose="020B0509030504030204" pitchFamily="49" charset="0"/>
              </a:rPr>
              <a:t>컴파일 실패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619879"/>
              </p:ext>
            </p:extLst>
          </p:nvPr>
        </p:nvGraphicFramePr>
        <p:xfrm>
          <a:off x="827584" y="1844824"/>
          <a:ext cx="7272808" cy="1152970"/>
        </p:xfrm>
        <a:graphic>
          <a:graphicData uri="http://schemas.openxmlformats.org/drawingml/2006/table">
            <a:tbl>
              <a:tblPr/>
              <a:tblGrid>
                <a:gridCol w="7272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$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명령어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1 ||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명령어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명령어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 실패하면 명령어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 실행되고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그렇지 않으면 명령어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 실행되지 않는다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61143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여러 개 명령어 사용</a:t>
            </a:r>
            <a:r>
              <a:rPr lang="en-US" altLang="ko-KR" b="1" dirty="0"/>
              <a:t>:</a:t>
            </a:r>
            <a:r>
              <a:rPr lang="ko-KR" altLang="en-US" b="1" dirty="0"/>
              <a:t> 요약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38</a:t>
            </a:fld>
            <a:endParaRPr lang="ko-KR" altLang="en-US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58856247"/>
              </p:ext>
            </p:extLst>
          </p:nvPr>
        </p:nvGraphicFramePr>
        <p:xfrm>
          <a:off x="899592" y="1772816"/>
          <a:ext cx="7416824" cy="3037271"/>
        </p:xfrm>
        <a:graphic>
          <a:graphicData uri="http://schemas.openxmlformats.org/drawingml/2006/table">
            <a:tbl>
              <a:tblPr/>
              <a:tblGrid>
                <a:gridCol w="2252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38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0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명령어 사용법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의미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073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FF"/>
                          </a:solidFill>
                          <a:effectLst/>
                          <a:ea typeface="맑은 고딕" panose="020B0503020000020004" pitchFamily="50" charset="-127"/>
                        </a:rPr>
                        <a:t>명령어</a:t>
                      </a:r>
                      <a:r>
                        <a:rPr lang="en-US" altLang="ko-KR" sz="1600" kern="0" spc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1; </a:t>
                      </a:r>
                      <a:r>
                        <a:rPr lang="en-US" altLang="ko-KR" sz="1600" kern="0" spc="0">
                          <a:solidFill>
                            <a:srgbClr val="0000FF"/>
                          </a:solidFill>
                          <a:effectLst/>
                          <a:ea typeface="맑은 고딕" panose="020B0503020000020004" pitchFamily="50" charset="-127"/>
                        </a:rPr>
                        <a:t>… </a:t>
                      </a:r>
                      <a:r>
                        <a:rPr lang="en-US" altLang="ko-KR" sz="1600" kern="0" spc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; </a:t>
                      </a:r>
                      <a:r>
                        <a:rPr lang="ko-KR" altLang="en-US" sz="1600" kern="0" spc="0">
                          <a:solidFill>
                            <a:srgbClr val="0000FF"/>
                          </a:solidFill>
                          <a:effectLst/>
                          <a:ea typeface="맑은 고딕" panose="020B0503020000020004" pitchFamily="50" charset="-127"/>
                        </a:rPr>
                        <a:t>명령어</a:t>
                      </a:r>
                      <a:r>
                        <a:rPr lang="en-US" altLang="ko-KR" sz="1600" kern="0" spc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n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나열된 명령어들을 순차적으로 실행한다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073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FF"/>
                          </a:solidFill>
                          <a:effectLst/>
                          <a:latin typeface="한컴바탕" panose="02030600000101010101" pitchFamily="18" charset="2"/>
                        </a:rPr>
                        <a:t>(</a:t>
                      </a:r>
                      <a:r>
                        <a:rPr lang="ko-KR" altLang="en-US" sz="1600" kern="0" spc="0">
                          <a:solidFill>
                            <a:srgbClr val="0000FF"/>
                          </a:solidFill>
                          <a:effectLst/>
                          <a:ea typeface="맑은 고딕" panose="020B0503020000020004" pitchFamily="50" charset="-127"/>
                        </a:rPr>
                        <a:t>명령어</a:t>
                      </a:r>
                      <a:r>
                        <a:rPr lang="en-US" altLang="ko-KR" sz="1600" kern="0" spc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1; </a:t>
                      </a:r>
                      <a:r>
                        <a:rPr lang="en-US" altLang="ko-KR" sz="1600" kern="0" spc="0">
                          <a:solidFill>
                            <a:srgbClr val="0000FF"/>
                          </a:solidFill>
                          <a:effectLst/>
                          <a:ea typeface="맑은 고딕" panose="020B0503020000020004" pitchFamily="50" charset="-127"/>
                        </a:rPr>
                        <a:t>… </a:t>
                      </a:r>
                      <a:r>
                        <a:rPr lang="en-US" altLang="ko-KR" sz="1600" kern="0" spc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; </a:t>
                      </a:r>
                      <a:r>
                        <a:rPr lang="ko-KR" altLang="en-US" sz="1600" kern="0" spc="0">
                          <a:solidFill>
                            <a:srgbClr val="0000FF"/>
                          </a:solidFill>
                          <a:effectLst/>
                          <a:ea typeface="맑은 고딕" panose="020B0503020000020004" pitchFamily="50" charset="-127"/>
                        </a:rPr>
                        <a:t>명령어</a:t>
                      </a:r>
                      <a:r>
                        <a:rPr lang="en-US" altLang="ko-KR" sz="1600" kern="0" spc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n)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나열된 명령어들을 하나의 그룹으로 묶어 순차적으로 실행한다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073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FF"/>
                          </a:solidFill>
                          <a:effectLst/>
                          <a:ea typeface="맑은 고딕" panose="020B0503020000020004" pitchFamily="50" charset="-127"/>
                        </a:rPr>
                        <a:t>명령어</a:t>
                      </a:r>
                      <a:r>
                        <a:rPr lang="en-US" altLang="ko-KR" sz="1600" kern="0" spc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1 &amp;&amp; </a:t>
                      </a:r>
                      <a:r>
                        <a:rPr lang="ko-KR" altLang="en-US" sz="1600" kern="0" spc="0">
                          <a:solidFill>
                            <a:srgbClr val="0000FF"/>
                          </a:solidFill>
                          <a:effectLst/>
                          <a:ea typeface="맑은 고딕" panose="020B0503020000020004" pitchFamily="50" charset="-127"/>
                        </a:rPr>
                        <a:t>명령어</a:t>
                      </a:r>
                      <a:r>
                        <a:rPr lang="en-US" altLang="ko-KR" sz="1600" kern="0" spc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2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명령어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 성공적으로 실행되면 명령어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 실행되고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그렇지 않으면 명령어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 실행되지 않는다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250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FF"/>
                          </a:solidFill>
                          <a:effectLst/>
                          <a:ea typeface="맑은 고딕" panose="020B0503020000020004" pitchFamily="50" charset="-127"/>
                        </a:rPr>
                        <a:t>명령어</a:t>
                      </a:r>
                      <a:r>
                        <a:rPr lang="en-US" altLang="ko-KR" sz="1600" kern="0" spc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1 || </a:t>
                      </a:r>
                      <a:r>
                        <a:rPr lang="ko-KR" altLang="en-US" sz="1600" kern="0" spc="0">
                          <a:solidFill>
                            <a:srgbClr val="0000FF"/>
                          </a:solidFill>
                          <a:effectLst/>
                          <a:ea typeface="맑은 고딕" panose="020B0503020000020004" pitchFamily="50" charset="-127"/>
                        </a:rPr>
                        <a:t>명령어</a:t>
                      </a:r>
                      <a:r>
                        <a:rPr lang="en-US" altLang="ko-KR" sz="1600" kern="0" spc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2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명령어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 실패하면 명령어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 실행되고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그렇지 않으면 명령어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 실행되지 않는다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65997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5.6 </a:t>
            </a:r>
            <a:r>
              <a:rPr lang="ko-KR" altLang="en-US" b="1" dirty="0"/>
              <a:t>파일 이름 대치와 명령어 대치 </a:t>
            </a:r>
            <a:br>
              <a:rPr lang="ko-KR" altLang="en-US" dirty="0"/>
            </a:br>
            <a:br>
              <a:rPr lang="ko-KR" altLang="en-US" dirty="0"/>
            </a:br>
            <a:br>
              <a:rPr lang="ko-KR" altLang="en-US" dirty="0"/>
            </a:b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931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/>
              <a:t>쉘</a:t>
            </a:r>
            <a:r>
              <a:rPr lang="en-US" altLang="ko-KR" dirty="0"/>
              <a:t>(Shell)</a:t>
            </a:r>
            <a:r>
              <a:rPr lang="ko-KR" altLang="en-US" dirty="0"/>
              <a:t>이란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ko-KR" altLang="en-US" dirty="0" err="1"/>
              <a:t>쉘의</a:t>
            </a:r>
            <a:r>
              <a:rPr lang="ko-KR" altLang="en-US" dirty="0"/>
              <a:t> 역할 </a:t>
            </a:r>
            <a:endParaRPr lang="en-US" altLang="ko-KR" dirty="0"/>
          </a:p>
          <a:p>
            <a:pPr lvl="1"/>
            <a:r>
              <a:rPr lang="ko-KR" altLang="en-US" dirty="0" err="1"/>
              <a:t>쉘은</a:t>
            </a:r>
            <a:r>
              <a:rPr lang="ko-KR" altLang="en-US" dirty="0"/>
              <a:t> 사용자와 운영체제 사이에 창구 역할을 하는 소프트웨어</a:t>
            </a:r>
            <a:endParaRPr lang="en-US" altLang="ko-KR" dirty="0"/>
          </a:p>
          <a:p>
            <a:pPr lvl="1"/>
            <a:r>
              <a:rPr lang="ko-KR" altLang="en-US" dirty="0"/>
              <a:t>명령어 처리기</a:t>
            </a:r>
            <a:r>
              <a:rPr lang="en-US" altLang="ko-KR" dirty="0"/>
              <a:t>(command processor) </a:t>
            </a:r>
          </a:p>
          <a:p>
            <a:pPr lvl="1"/>
            <a:r>
              <a:rPr lang="ko-KR" altLang="en-US" dirty="0"/>
              <a:t>사용자로부터 명령어를 </a:t>
            </a:r>
            <a:r>
              <a:rPr lang="ko-KR" altLang="en-US" dirty="0" err="1"/>
              <a:t>입력받아</a:t>
            </a:r>
            <a:r>
              <a:rPr lang="ko-KR" altLang="en-US" dirty="0"/>
              <a:t> 이를 처리한다</a:t>
            </a:r>
            <a:endParaRPr lang="en-US" altLang="ko-KR" dirty="0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D1365D6-008D-4273-8A40-796CBC8C9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6111" y="2918965"/>
            <a:ext cx="9812028" cy="528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18380480" descr="EMB00004c1c3cf8">
            <a:extLst>
              <a:ext uri="{FF2B5EF4-FFF2-40B4-BE49-F238E27FC236}">
                <a16:creationId xmlns:a16="http://schemas.microsoft.com/office/drawing/2014/main" id="{2F435A89-D72E-446E-90B0-D7B03FBFB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443398"/>
            <a:ext cx="4864832" cy="2217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파일 이름 대치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229600" cy="4943574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/>
              <a:t>대표문자를 이용한 파일 이름 대치 </a:t>
            </a:r>
            <a:endParaRPr lang="en-US" altLang="ko-KR" dirty="0"/>
          </a:p>
          <a:p>
            <a:pPr lvl="1"/>
            <a:r>
              <a:rPr lang="ko-KR" altLang="en-US" dirty="0"/>
              <a:t>대표문자를 이용하여 한 번에 여러 파일들을 나타냄</a:t>
            </a:r>
            <a:endParaRPr lang="en-US" altLang="ko-KR" dirty="0"/>
          </a:p>
          <a:p>
            <a:pPr lvl="1"/>
            <a:r>
              <a:rPr lang="ko-KR" altLang="en-US" dirty="0"/>
              <a:t>명령어 실행 전에 대표문자가 나타내는 파일 이름들로 먼저 대치하고 실행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	$ </a:t>
            </a:r>
            <a:r>
              <a:rPr lang="en-US" altLang="ko-KR" sz="1900" dirty="0" err="1">
                <a:latin typeface="Lucida Sans Typewriter" panose="020B0509030504030204" pitchFamily="49" charset="0"/>
              </a:rPr>
              <a:t>gcc</a:t>
            </a:r>
            <a:r>
              <a:rPr lang="en-US" altLang="ko-KR" sz="1900" dirty="0">
                <a:latin typeface="Lucida Sans Typewriter" panose="020B0509030504030204" pitchFamily="49" charset="0"/>
              </a:rPr>
              <a:t> *.c </a:t>
            </a:r>
          </a:p>
          <a:p>
            <a:pPr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	$ </a:t>
            </a:r>
            <a:r>
              <a:rPr lang="en-US" altLang="ko-KR" sz="1900" dirty="0" err="1">
                <a:latin typeface="Lucida Sans Typewriter" panose="020B0509030504030204" pitchFamily="49" charset="0"/>
              </a:rPr>
              <a:t>gcc</a:t>
            </a:r>
            <a:r>
              <a:rPr lang="en-US" altLang="ko-KR" sz="1900" dirty="0">
                <a:latin typeface="Lucida Sans Typewriter" panose="020B0509030504030204" pitchFamily="49" charset="0"/>
              </a:rPr>
              <a:t> </a:t>
            </a:r>
            <a:r>
              <a:rPr lang="en-US" altLang="ko-KR" sz="1900" dirty="0" err="1">
                <a:latin typeface="Lucida Sans Typewriter" panose="020B0509030504030204" pitchFamily="49" charset="0"/>
              </a:rPr>
              <a:t>a.c</a:t>
            </a:r>
            <a:r>
              <a:rPr lang="en-US" altLang="ko-KR" sz="1900" dirty="0">
                <a:latin typeface="Lucida Sans Typewriter" panose="020B0509030504030204" pitchFamily="49" charset="0"/>
              </a:rPr>
              <a:t> </a:t>
            </a:r>
            <a:r>
              <a:rPr lang="en-US" altLang="ko-KR" sz="1900" dirty="0" err="1">
                <a:latin typeface="Lucida Sans Typewriter" panose="020B0509030504030204" pitchFamily="49" charset="0"/>
              </a:rPr>
              <a:t>b.c</a:t>
            </a:r>
            <a:r>
              <a:rPr lang="en-US" altLang="ko-KR" sz="1900" dirty="0">
                <a:latin typeface="Lucida Sans Typewriter" panose="020B0509030504030204" pitchFamily="49" charset="0"/>
              </a:rPr>
              <a:t> </a:t>
            </a:r>
            <a:r>
              <a:rPr lang="en-US" altLang="ko-KR" sz="1900" dirty="0" err="1">
                <a:latin typeface="Lucida Sans Typewriter" panose="020B0509030504030204" pitchFamily="49" charset="0"/>
              </a:rPr>
              <a:t>test.c</a:t>
            </a: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$ ls *.txt </a:t>
            </a:r>
          </a:p>
          <a:p>
            <a:pPr lvl="1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$ </a:t>
            </a:r>
            <a:r>
              <a:rPr lang="en-US" altLang="ko-KR" sz="1900" dirty="0" err="1">
                <a:latin typeface="Lucida Sans Typewriter" panose="020B0509030504030204" pitchFamily="49" charset="0"/>
              </a:rPr>
              <a:t>ls</a:t>
            </a:r>
            <a:r>
              <a:rPr lang="en-US" altLang="ko-KR" sz="1900" dirty="0">
                <a:latin typeface="Lucida Sans Typewriter" panose="020B0509030504030204" pitchFamily="49" charset="0"/>
              </a:rPr>
              <a:t> [ac]*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40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360386"/>
              </p:ext>
            </p:extLst>
          </p:nvPr>
        </p:nvGraphicFramePr>
        <p:xfrm>
          <a:off x="899592" y="2708920"/>
          <a:ext cx="7488832" cy="1440161"/>
        </p:xfrm>
        <a:graphic>
          <a:graphicData uri="http://schemas.openxmlformats.org/drawingml/2006/table">
            <a:tbl>
              <a:tblPr/>
              <a:tblGrid>
                <a:gridCol w="1622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6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9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대표문자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의미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349">
                <a:tc>
                  <a:txBody>
                    <a:bodyPr/>
                    <a:lstStyle/>
                    <a:p>
                      <a:pPr marL="364490" marR="0" indent="-25527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4490" marR="0" indent="-25527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빈 스트링을 포함하여 임의의 스트링을 나타냄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09">
                <a:tc>
                  <a:txBody>
                    <a:bodyPr/>
                    <a:lstStyle/>
                    <a:p>
                      <a:pPr marL="364490" marR="0" indent="-25527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?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4490" marR="0" indent="-25527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임의의 한 문자를 나타냄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409">
                <a:tc>
                  <a:txBody>
                    <a:bodyPr/>
                    <a:lstStyle/>
                    <a:p>
                      <a:pPr marL="364490" marR="0" indent="-25527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[..]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4490" marR="0" indent="-25527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대괄호 사이의 문자 중 하나를 나타내며 부분범위 사용 가능함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명령어 대치</a:t>
            </a:r>
            <a:r>
              <a:rPr lang="en-US" altLang="ko-KR" dirty="0"/>
              <a:t>(command substitution)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명령어를 실행할 때 다른 명령어의 실행 결과를 이용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7030A0"/>
                </a:solidFill>
              </a:rPr>
              <a:t>`</a:t>
            </a:r>
            <a:r>
              <a:rPr lang="ko-KR" altLang="en-US" dirty="0">
                <a:solidFill>
                  <a:srgbClr val="7030A0"/>
                </a:solidFill>
              </a:rPr>
              <a:t>명령어</a:t>
            </a:r>
            <a:r>
              <a:rPr lang="en-US" altLang="ko-KR" dirty="0">
                <a:solidFill>
                  <a:srgbClr val="7030A0"/>
                </a:solidFill>
              </a:rPr>
              <a:t>` </a:t>
            </a:r>
            <a:r>
              <a:rPr lang="ko-KR" altLang="en-US" dirty="0"/>
              <a:t>부분은 그 명령어의 실행 결과로 대치된 후에 실행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ko-KR" altLang="en-US" dirty="0"/>
              <a:t>예</a:t>
            </a:r>
            <a:endParaRPr lang="en-US" altLang="ko-KR" dirty="0"/>
          </a:p>
          <a:p>
            <a:pPr lvl="4"/>
            <a:endParaRPr lang="en-US" altLang="ko-KR" dirty="0"/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echo </a:t>
            </a:r>
            <a:r>
              <a:rPr lang="ko-KR" altLang="en-US" sz="1800" dirty="0">
                <a:latin typeface="Lucida Sans Typewriter" panose="020B0509030504030204" pitchFamily="49" charset="0"/>
              </a:rPr>
              <a:t>현재 시간은 </a:t>
            </a:r>
            <a:r>
              <a:rPr lang="en-US" altLang="ko-KR" sz="1800" dirty="0">
                <a:latin typeface="Lucida Sans Typewriter" panose="020B0509030504030204" pitchFamily="49" charset="0"/>
              </a:rPr>
              <a:t>`date`</a:t>
            </a:r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…</a:t>
            </a:r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echo </a:t>
            </a:r>
            <a:r>
              <a:rPr lang="ko-KR" altLang="en-US" sz="1800" dirty="0">
                <a:latin typeface="Lucida Sans Typewriter" panose="020B0509030504030204" pitchFamily="49" charset="0"/>
              </a:rPr>
              <a:t>현재 디렉터리 내의 파일의 개수 </a:t>
            </a:r>
            <a:r>
              <a:rPr lang="en-US" altLang="ko-KR" sz="1800" dirty="0">
                <a:latin typeface="Lucida Sans Typewriter" panose="020B0509030504030204" pitchFamily="49" charset="0"/>
              </a:rPr>
              <a:t>: `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ls</a:t>
            </a:r>
            <a:r>
              <a:rPr lang="en-US" altLang="ko-KR" sz="1800" dirty="0">
                <a:latin typeface="Lucida Sans Typewriter" panose="020B0509030504030204" pitchFamily="49" charset="0"/>
              </a:rPr>
              <a:t> |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wc</a:t>
            </a:r>
            <a:r>
              <a:rPr lang="en-US" altLang="ko-KR" sz="1800" dirty="0">
                <a:latin typeface="Lucida Sans Typewriter" panose="020B0509030504030204" pitchFamily="49" charset="0"/>
              </a:rPr>
              <a:t> -w`</a:t>
            </a:r>
          </a:p>
          <a:p>
            <a:pPr lvl="1">
              <a:buNone/>
            </a:pPr>
            <a:r>
              <a:rPr lang="ko-KR" altLang="en-US" sz="1800" dirty="0">
                <a:latin typeface="Lucida Sans Typewriter" panose="020B0509030504030204" pitchFamily="49" charset="0"/>
              </a:rPr>
              <a:t>현재 디렉터리 내의 파일의 개수 </a:t>
            </a:r>
            <a:r>
              <a:rPr lang="en-US" altLang="ko-KR" sz="1800" dirty="0">
                <a:latin typeface="Lucida Sans Typewriter" panose="020B0509030504030204" pitchFamily="49" charset="0"/>
              </a:rPr>
              <a:t>: 32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따옴표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686800" cy="4943574"/>
          </a:xfrm>
        </p:spPr>
        <p:txBody>
          <a:bodyPr>
            <a:normAutofit/>
          </a:bodyPr>
          <a:lstStyle/>
          <a:p>
            <a:r>
              <a:rPr lang="ko-KR" altLang="en-US" dirty="0"/>
              <a:t>따옴표를 이용하여 대치 기능을 제한</a:t>
            </a:r>
            <a:endParaRPr lang="en-US" altLang="ko-KR" dirty="0"/>
          </a:p>
          <a:p>
            <a:pPr lvl="1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$ echo 3 * 4 = 12</a:t>
            </a:r>
          </a:p>
          <a:p>
            <a:pPr lvl="1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3 </a:t>
            </a:r>
            <a:r>
              <a:rPr lang="en-US" altLang="ko-KR" dirty="0" err="1"/>
              <a:t>a.c</a:t>
            </a:r>
            <a:r>
              <a:rPr lang="en-US" altLang="ko-KR" dirty="0"/>
              <a:t> </a:t>
            </a:r>
            <a:r>
              <a:rPr lang="en-US" altLang="ko-KR" dirty="0" err="1"/>
              <a:t>b.c</a:t>
            </a:r>
            <a:r>
              <a:rPr lang="en-US" altLang="ko-KR" dirty="0"/>
              <a:t> </a:t>
            </a:r>
            <a:r>
              <a:rPr lang="en-US" altLang="ko-KR" dirty="0" err="1"/>
              <a:t>test.c</a:t>
            </a:r>
            <a:r>
              <a:rPr lang="en-US" altLang="ko-KR" dirty="0"/>
              <a:t> 4 </a:t>
            </a:r>
            <a:r>
              <a:rPr lang="en-US" altLang="ko-KR" sz="1600" dirty="0">
                <a:latin typeface="Lucida Sans Typewriter" panose="020B0509030504030204" pitchFamily="49" charset="0"/>
              </a:rPr>
              <a:t>= 12</a:t>
            </a:r>
          </a:p>
          <a:p>
            <a:pPr lvl="1">
              <a:buNone/>
            </a:pPr>
            <a:r>
              <a:rPr lang="es-ES" altLang="ko-KR" sz="1600" dirty="0">
                <a:latin typeface="Lucida Sans Typewriter" panose="020B0509030504030204" pitchFamily="49" charset="0"/>
              </a:rPr>
              <a:t>$ echo "3 * 4 = 12"</a:t>
            </a:r>
          </a:p>
          <a:p>
            <a:pPr lvl="1">
              <a:buNone/>
            </a:pPr>
            <a:r>
              <a:rPr lang="es-ES" altLang="ko-KR" sz="1600" dirty="0">
                <a:latin typeface="Lucida Sans Typewriter" panose="020B0509030504030204" pitchFamily="49" charset="0"/>
              </a:rPr>
              <a:t>3 * 4 = 12</a:t>
            </a:r>
          </a:p>
          <a:p>
            <a:pPr lvl="1">
              <a:buNone/>
            </a:pPr>
            <a:r>
              <a:rPr lang="es-ES" altLang="ko-KR" sz="1600" dirty="0">
                <a:latin typeface="Lucida Sans Typewriter" panose="020B0509030504030204" pitchFamily="49" charset="0"/>
              </a:rPr>
              <a:t>$ echo '3 * 4 = 12'</a:t>
            </a:r>
          </a:p>
          <a:p>
            <a:pPr lvl="1">
              <a:buNone/>
            </a:pPr>
            <a:r>
              <a:rPr lang="es-ES" altLang="ko-KR" sz="1600" dirty="0">
                <a:latin typeface="Lucida Sans Typewriter" panose="020B0509030504030204" pitchFamily="49" charset="0"/>
              </a:rPr>
              <a:t>3 * 4 = 12</a:t>
            </a:r>
          </a:p>
          <a:p>
            <a:pPr lvl="1">
              <a:buNone/>
            </a:pPr>
            <a:endParaRPr lang="es-ES" altLang="ko-KR" sz="1600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$ name=</a:t>
            </a:r>
            <a:r>
              <a:rPr lang="ko-KR" altLang="en-US" sz="1600" dirty="0" err="1">
                <a:latin typeface="Lucida Sans Typewriter" panose="020B0509030504030204" pitchFamily="49" charset="0"/>
              </a:rPr>
              <a:t>나가수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$ echo '</a:t>
            </a:r>
            <a:r>
              <a:rPr lang="ko-KR" altLang="en-US" sz="1600" dirty="0">
                <a:latin typeface="Lucida Sans Typewriter" panose="020B0509030504030204" pitchFamily="49" charset="0"/>
              </a:rPr>
              <a:t>내 이름은 </a:t>
            </a:r>
            <a:r>
              <a:rPr lang="en-US" altLang="ko-KR" sz="1600" dirty="0">
                <a:latin typeface="Lucida Sans Typewriter" panose="020B0509030504030204" pitchFamily="49" charset="0"/>
              </a:rPr>
              <a:t>$name </a:t>
            </a:r>
            <a:r>
              <a:rPr lang="ko-KR" altLang="en-US" sz="1600" dirty="0">
                <a:latin typeface="Lucida Sans Typewriter" panose="020B0509030504030204" pitchFamily="49" charset="0"/>
              </a:rPr>
              <a:t>현재 시간은 </a:t>
            </a:r>
            <a:r>
              <a:rPr lang="en-US" altLang="ko-KR" sz="1600" dirty="0">
                <a:latin typeface="Lucida Sans Typewriter" panose="020B0509030504030204" pitchFamily="49" charset="0"/>
              </a:rPr>
              <a:t>`date`'</a:t>
            </a:r>
          </a:p>
          <a:p>
            <a:pPr lvl="1">
              <a:buNone/>
            </a:pPr>
            <a:r>
              <a:rPr lang="ko-KR" altLang="en-US" sz="1600" dirty="0">
                <a:latin typeface="Lucida Sans Typewriter" panose="020B0509030504030204" pitchFamily="49" charset="0"/>
              </a:rPr>
              <a:t>내 이름은 </a:t>
            </a:r>
            <a:r>
              <a:rPr lang="en-US" altLang="ko-KR" sz="1600" dirty="0">
                <a:latin typeface="Lucida Sans Typewriter" panose="020B0509030504030204" pitchFamily="49" charset="0"/>
              </a:rPr>
              <a:t>$name </a:t>
            </a:r>
            <a:r>
              <a:rPr lang="ko-KR" altLang="en-US" sz="1600" dirty="0">
                <a:latin typeface="Lucida Sans Typewriter" panose="020B0509030504030204" pitchFamily="49" charset="0"/>
              </a:rPr>
              <a:t>현재 시간은 </a:t>
            </a:r>
            <a:r>
              <a:rPr lang="en-US" altLang="ko-KR" sz="1600" dirty="0">
                <a:latin typeface="Lucida Sans Typewriter" panose="020B0509030504030204" pitchFamily="49" charset="0"/>
              </a:rPr>
              <a:t>`date`</a:t>
            </a:r>
          </a:p>
          <a:p>
            <a:pPr lvl="1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$ echo "</a:t>
            </a:r>
            <a:r>
              <a:rPr lang="ko-KR" altLang="en-US" sz="1600" dirty="0">
                <a:latin typeface="Lucida Sans Typewriter" panose="020B0509030504030204" pitchFamily="49" charset="0"/>
              </a:rPr>
              <a:t>내 이름은 </a:t>
            </a:r>
            <a:r>
              <a:rPr lang="en-US" altLang="ko-KR" sz="1600" dirty="0">
                <a:latin typeface="Lucida Sans Typewriter" panose="020B0509030504030204" pitchFamily="49" charset="0"/>
              </a:rPr>
              <a:t>$name </a:t>
            </a:r>
            <a:r>
              <a:rPr lang="ko-KR" altLang="en-US" sz="1600" dirty="0">
                <a:latin typeface="Lucida Sans Typewriter" panose="020B0509030504030204" pitchFamily="49" charset="0"/>
              </a:rPr>
              <a:t>현재 시간은 </a:t>
            </a:r>
            <a:r>
              <a:rPr lang="en-US" altLang="ko-KR" sz="1600" dirty="0">
                <a:latin typeface="Lucida Sans Typewriter" panose="020B0509030504030204" pitchFamily="49" charset="0"/>
              </a:rPr>
              <a:t>`date`"</a:t>
            </a:r>
          </a:p>
          <a:p>
            <a:pPr fontAlgn="base"/>
            <a:r>
              <a:rPr lang="ko-KR" altLang="en-US" sz="1600" dirty="0">
                <a:latin typeface="Lucida Sans Typewriter" panose="020B0509030504030204" pitchFamily="49" charset="0"/>
              </a:rPr>
              <a:t>내 이름은 나가수 현재 시간은 </a:t>
            </a:r>
            <a:r>
              <a:rPr lang="en-US" altLang="ko-KR" sz="1600" dirty="0"/>
              <a:t>2022. 01. 01. (</a:t>
            </a:r>
            <a:r>
              <a:rPr lang="ko-KR" altLang="en-US" sz="1600" dirty="0"/>
              <a:t>토</a:t>
            </a:r>
            <a:r>
              <a:rPr lang="en-US" altLang="ko-KR" sz="1600" dirty="0"/>
              <a:t>) 12:26:10 KST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따옴표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435280" cy="4744184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정리</a:t>
            </a:r>
            <a:endParaRPr lang="en-US" altLang="ko-KR" sz="2400" dirty="0"/>
          </a:p>
          <a:p>
            <a:pPr lvl="1">
              <a:buNone/>
            </a:pPr>
            <a:r>
              <a:rPr lang="en-US" altLang="ko-KR" dirty="0"/>
              <a:t>1. </a:t>
            </a:r>
            <a:r>
              <a:rPr lang="ko-KR" altLang="en-US" dirty="0"/>
              <a:t>작은따옴표</a:t>
            </a:r>
            <a:r>
              <a:rPr lang="en-US" altLang="ko-KR" dirty="0"/>
              <a:t>(')</a:t>
            </a:r>
            <a:r>
              <a:rPr lang="ko-KR" altLang="en-US" dirty="0"/>
              <a:t>는 파일이름 대치</a:t>
            </a:r>
            <a:r>
              <a:rPr lang="en-US" altLang="ko-KR" dirty="0"/>
              <a:t>, </a:t>
            </a:r>
            <a:r>
              <a:rPr lang="ko-KR" altLang="en-US" dirty="0"/>
              <a:t>변수 대치</a:t>
            </a:r>
            <a:r>
              <a:rPr lang="en-US" altLang="ko-KR" dirty="0"/>
              <a:t>, </a:t>
            </a:r>
            <a:r>
              <a:rPr lang="ko-KR" altLang="en-US" dirty="0"/>
              <a:t>명령어 대치를 모두 제한한다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>
              <a:buNone/>
            </a:pPr>
            <a:r>
              <a:rPr lang="en-US" altLang="ko-KR" dirty="0"/>
              <a:t>2. </a:t>
            </a:r>
            <a:r>
              <a:rPr lang="ko-KR" altLang="en-US" dirty="0"/>
              <a:t>큰따옴표</a:t>
            </a:r>
            <a:r>
              <a:rPr lang="en-US" altLang="ko-KR" dirty="0"/>
              <a:t>(")</a:t>
            </a:r>
            <a:r>
              <a:rPr lang="ko-KR" altLang="en-US" dirty="0"/>
              <a:t>는 파일이름 대치만 제한한다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>
              <a:buNone/>
            </a:pPr>
            <a:r>
              <a:rPr lang="en-US" altLang="ko-KR" dirty="0"/>
              <a:t>3. </a:t>
            </a:r>
            <a:r>
              <a:rPr lang="ko-KR" altLang="en-US" dirty="0"/>
              <a:t>따옴표가 중첩되면 밖에 따옴표가 효력을 갖는다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핵심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ko-KR" altLang="en-US" sz="2000" dirty="0"/>
              <a:t>쉘은 사용자와 운영체제 사이에 창구 역할을 하는 소프트웨어로 사용자로부터 명령어를 </a:t>
            </a:r>
            <a:r>
              <a:rPr lang="ko-KR" altLang="en-US" sz="2000" dirty="0" err="1"/>
              <a:t>입력받아</a:t>
            </a:r>
            <a:r>
              <a:rPr lang="ko-KR" altLang="en-US" sz="2000" dirty="0"/>
              <a:t> 이를 처리하는 명령어 처리기 역할을 한다</a:t>
            </a:r>
            <a:r>
              <a:rPr lang="en-US" altLang="ko-KR" sz="2000" dirty="0"/>
              <a:t>. </a:t>
            </a:r>
          </a:p>
          <a:p>
            <a:pPr lvl="1" fontAlgn="base"/>
            <a:endParaRPr lang="ko-KR" altLang="en-US" sz="1800" dirty="0"/>
          </a:p>
          <a:p>
            <a:pPr lvl="0" fontAlgn="base"/>
            <a:r>
              <a:rPr lang="ko-KR" altLang="en-US" sz="2000" dirty="0"/>
              <a:t>출력 재지정은 표준출력 내용을 파일에 저장하고 입력 재지정은 표준입력을 파일에서 받는다</a:t>
            </a:r>
            <a:r>
              <a:rPr lang="en-US" altLang="ko-KR" sz="2000" dirty="0"/>
              <a:t>. </a:t>
            </a:r>
          </a:p>
          <a:p>
            <a:pPr lvl="1" fontAlgn="base"/>
            <a:endParaRPr lang="ko-KR" altLang="en-US" sz="1800" dirty="0"/>
          </a:p>
          <a:p>
            <a:pPr lvl="0" fontAlgn="base"/>
            <a:r>
              <a:rPr lang="ko-KR" altLang="en-US" sz="2000" dirty="0"/>
              <a:t>파이프를 이용하면 한 명령어의 표준출력을 다른 명령어의 표준입력으로 바로 받을 수 있다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쉘의</a:t>
            </a:r>
            <a:r>
              <a:rPr lang="ko-KR" altLang="en-US" dirty="0"/>
              <a:t>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유닉스</a:t>
            </a:r>
            <a:r>
              <a:rPr lang="en-US" altLang="ko-KR" dirty="0"/>
              <a:t>/</a:t>
            </a:r>
            <a:r>
              <a:rPr lang="ko-KR" altLang="en-US" dirty="0" err="1"/>
              <a:t>리눅스에서</a:t>
            </a:r>
            <a:r>
              <a:rPr lang="ko-KR" altLang="en-US" dirty="0"/>
              <a:t> 사용 가능한 </a:t>
            </a:r>
            <a:r>
              <a:rPr lang="ko-KR" altLang="en-US" dirty="0" err="1"/>
              <a:t>쉘의</a:t>
            </a:r>
            <a:r>
              <a:rPr lang="ko-KR" altLang="en-US" dirty="0"/>
              <a:t> 종류</a:t>
            </a: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922956"/>
              </p:ext>
            </p:extLst>
          </p:nvPr>
        </p:nvGraphicFramePr>
        <p:xfrm>
          <a:off x="611560" y="2492897"/>
          <a:ext cx="3456384" cy="2987717"/>
        </p:xfrm>
        <a:graphic>
          <a:graphicData uri="http://schemas.openxmlformats.org/drawingml/2006/table">
            <a:tbl>
              <a:tblPr/>
              <a:tblGrid>
                <a:gridCol w="1508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8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3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dirty="0" err="1">
                          <a:solidFill>
                            <a:srgbClr val="000000"/>
                          </a:solidFill>
                          <a:latin typeface="한컴바탕"/>
                        </a:rPr>
                        <a:t>쉘의</a:t>
                      </a:r>
                      <a:r>
                        <a:rPr lang="ko-KR" altLang="en-US" sz="1800" b="0" dirty="0">
                          <a:solidFill>
                            <a:srgbClr val="000000"/>
                          </a:solidFill>
                          <a:latin typeface="한컴바탕"/>
                        </a:rPr>
                        <a:t> 종류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8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dirty="0" err="1">
                          <a:solidFill>
                            <a:srgbClr val="000000"/>
                          </a:solidFill>
                          <a:latin typeface="한컴바탕"/>
                        </a:rPr>
                        <a:t>쉘</a:t>
                      </a:r>
                      <a:r>
                        <a:rPr lang="ko-KR" altLang="en-US" sz="1800" b="0" dirty="0">
                          <a:solidFill>
                            <a:srgbClr val="000000"/>
                          </a:solidFill>
                          <a:latin typeface="한컴바탕"/>
                        </a:rPr>
                        <a:t> 실행 파일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8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79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본 </a:t>
                      </a:r>
                      <a:r>
                        <a:rPr lang="ko-KR" altLang="en-US" sz="18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쉘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/bin/sh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79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콘 </a:t>
                      </a:r>
                      <a:r>
                        <a:rPr lang="ko-KR" altLang="en-US" sz="18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쉘</a:t>
                      </a:r>
                      <a:endParaRPr lang="ko-KR" altLang="en-US" sz="18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/bin/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ksh</a:t>
                      </a:r>
                      <a:endParaRPr lang="en-US" sz="18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79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C </a:t>
                      </a:r>
                      <a:r>
                        <a:rPr lang="ko-KR" altLang="en-US" sz="18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쉘 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/bin/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csh</a:t>
                      </a:r>
                      <a:endParaRPr lang="en-US" sz="18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79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Bash 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/bin/bash 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17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tcsh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/bin/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tcsh</a:t>
                      </a:r>
                      <a:endParaRPr lang="en-US" sz="18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41888A2-408F-4376-80E9-3B8677A0C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2969104"/>
            <a:ext cx="4933500" cy="1870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쉘의</a:t>
            </a:r>
            <a:r>
              <a:rPr lang="ko-KR" altLang="en-US" dirty="0"/>
              <a:t>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147248" cy="4896544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본 </a:t>
            </a:r>
            <a:r>
              <a:rPr lang="ko-KR" altLang="en-US" dirty="0" err="1"/>
              <a:t>쉘</a:t>
            </a:r>
            <a:r>
              <a:rPr lang="en-US" altLang="ko-KR" dirty="0"/>
              <a:t>(Bourne shell)</a:t>
            </a:r>
          </a:p>
          <a:p>
            <a:pPr lvl="1"/>
            <a:r>
              <a:rPr lang="ko-KR" altLang="en-US" dirty="0" err="1"/>
              <a:t>벨연구소의</a:t>
            </a:r>
            <a:r>
              <a:rPr lang="ko-KR" altLang="en-US" dirty="0"/>
              <a:t> </a:t>
            </a:r>
            <a:r>
              <a:rPr lang="ko-KR" altLang="en-US" dirty="0" err="1"/>
              <a:t>스티븐</a:t>
            </a:r>
            <a:r>
              <a:rPr lang="ko-KR" altLang="en-US" dirty="0"/>
              <a:t> 본</a:t>
            </a:r>
            <a:r>
              <a:rPr lang="en-US" altLang="ko-KR" dirty="0"/>
              <a:t>(Stephen Bourne)</a:t>
            </a:r>
            <a:r>
              <a:rPr lang="ko-KR" altLang="en-US" dirty="0"/>
              <a:t>에 의해 개발됨</a:t>
            </a:r>
            <a:endParaRPr lang="en-US" altLang="ko-KR" dirty="0"/>
          </a:p>
          <a:p>
            <a:pPr lvl="1"/>
            <a:r>
              <a:rPr lang="ko-KR" altLang="en-US" dirty="0"/>
              <a:t>유닉스에서 기본 </a:t>
            </a:r>
            <a:r>
              <a:rPr lang="ko-KR" altLang="en-US" dirty="0" err="1"/>
              <a:t>쉘로</a:t>
            </a:r>
            <a:r>
              <a:rPr lang="ko-KR" altLang="en-US" dirty="0"/>
              <a:t> 사용됨</a:t>
            </a:r>
            <a:endParaRPr lang="en-US" altLang="ko-KR" dirty="0"/>
          </a:p>
          <a:p>
            <a:pPr lvl="8"/>
            <a:endParaRPr lang="en-US" altLang="ko-KR" dirty="0"/>
          </a:p>
          <a:p>
            <a:r>
              <a:rPr lang="ko-KR" altLang="en-US" dirty="0"/>
              <a:t>콘 </a:t>
            </a:r>
            <a:r>
              <a:rPr lang="ko-KR" altLang="en-US" dirty="0" err="1"/>
              <a:t>쉘</a:t>
            </a:r>
            <a:r>
              <a:rPr lang="en-US" altLang="ko-KR" dirty="0"/>
              <a:t>(</a:t>
            </a:r>
            <a:r>
              <a:rPr lang="en-US" altLang="ko-KR" dirty="0" err="1"/>
              <a:t>Korn</a:t>
            </a:r>
            <a:r>
              <a:rPr lang="en-US" altLang="ko-KR" dirty="0"/>
              <a:t> shell) </a:t>
            </a:r>
          </a:p>
          <a:p>
            <a:pPr lvl="1"/>
            <a:r>
              <a:rPr lang="en-US" altLang="ko-KR" dirty="0"/>
              <a:t>1980</a:t>
            </a:r>
            <a:r>
              <a:rPr lang="ko-KR" altLang="en-US" dirty="0"/>
              <a:t>년대에는 역시 </a:t>
            </a:r>
            <a:r>
              <a:rPr lang="ko-KR" altLang="en-US" dirty="0" err="1"/>
              <a:t>벨연구소에서</a:t>
            </a:r>
            <a:r>
              <a:rPr lang="ko-KR" altLang="en-US" dirty="0"/>
              <a:t> 본 </a:t>
            </a:r>
            <a:r>
              <a:rPr lang="ko-KR" altLang="en-US" dirty="0" err="1"/>
              <a:t>쉘을</a:t>
            </a:r>
            <a:r>
              <a:rPr lang="ko-KR" altLang="en-US" dirty="0"/>
              <a:t> 확장해서 </a:t>
            </a:r>
            <a:r>
              <a:rPr lang="ko-KR" altLang="en-US" dirty="0" err="1"/>
              <a:t>만듬</a:t>
            </a:r>
            <a:r>
              <a:rPr lang="en-US" altLang="ko-KR" dirty="0"/>
              <a:t>.</a:t>
            </a:r>
          </a:p>
          <a:p>
            <a:pPr lvl="8"/>
            <a:endParaRPr lang="en-US" altLang="ko-KR" dirty="0"/>
          </a:p>
          <a:p>
            <a:r>
              <a:rPr lang="en-US" altLang="ko-KR" dirty="0"/>
              <a:t>Bash(Bourne again shell)</a:t>
            </a:r>
          </a:p>
          <a:p>
            <a:pPr lvl="1"/>
            <a:r>
              <a:rPr lang="en-US" altLang="ko-KR" dirty="0"/>
              <a:t>GNU</a:t>
            </a:r>
            <a:r>
              <a:rPr lang="ko-KR" altLang="en-US" dirty="0"/>
              <a:t>에서 본 쉘을 확장하여 개발한 </a:t>
            </a:r>
            <a:r>
              <a:rPr lang="ko-KR" altLang="en-US" dirty="0" err="1"/>
              <a:t>쉘</a:t>
            </a:r>
            <a:endParaRPr lang="en-US" altLang="ko-KR" dirty="0"/>
          </a:p>
          <a:p>
            <a:pPr lvl="1"/>
            <a:r>
              <a:rPr lang="ko-KR" altLang="en-US" dirty="0" err="1"/>
              <a:t>리눅스</a:t>
            </a:r>
            <a:r>
              <a:rPr lang="ko-KR" altLang="en-US" dirty="0"/>
              <a:t> 및 맥 </a:t>
            </a:r>
            <a:r>
              <a:rPr lang="en-US" altLang="ko-KR" dirty="0"/>
              <a:t>OS X</a:t>
            </a:r>
            <a:r>
              <a:rPr lang="ko-KR" altLang="en-US" dirty="0"/>
              <a:t>에서 기본 쉘로 사용되면서 널리 보급됨</a:t>
            </a:r>
            <a:endParaRPr lang="en-US" altLang="ko-KR" dirty="0"/>
          </a:p>
          <a:p>
            <a:pPr lvl="1"/>
            <a:r>
              <a:rPr lang="en-US" altLang="ko-KR" dirty="0"/>
              <a:t>Bash </a:t>
            </a:r>
            <a:r>
              <a:rPr lang="ko-KR" altLang="en-US" dirty="0"/>
              <a:t>명령어의 구문은 본 </a:t>
            </a:r>
            <a:r>
              <a:rPr lang="ko-KR" altLang="en-US" dirty="0" err="1"/>
              <a:t>쉘</a:t>
            </a:r>
            <a:r>
              <a:rPr lang="ko-KR" altLang="en-US" dirty="0"/>
              <a:t> 명령어 구문을 확장함</a:t>
            </a:r>
            <a:endParaRPr lang="en-US" altLang="ko-KR" dirty="0"/>
          </a:p>
          <a:p>
            <a:pPr lvl="8"/>
            <a:endParaRPr lang="en-US" altLang="ko-KR" dirty="0"/>
          </a:p>
          <a:p>
            <a:r>
              <a:rPr lang="en-US" altLang="ko-KR" dirty="0"/>
              <a:t>C </a:t>
            </a:r>
            <a:r>
              <a:rPr lang="ko-KR" altLang="en-US" dirty="0" err="1"/>
              <a:t>쉘</a:t>
            </a:r>
            <a:r>
              <a:rPr lang="en-US" altLang="ko-KR" dirty="0"/>
              <a:t>(C shell)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버클리대학의 빌 </a:t>
            </a:r>
            <a:r>
              <a:rPr lang="ko-KR" altLang="en-US" dirty="0" err="1"/>
              <a:t>조이</a:t>
            </a:r>
            <a:r>
              <a:rPr lang="en-US" altLang="ko-KR" dirty="0"/>
              <a:t>(Bill Joy)</a:t>
            </a:r>
          </a:p>
          <a:p>
            <a:pPr lvl="1"/>
            <a:r>
              <a:rPr lang="ko-KR" altLang="en-US" dirty="0" err="1"/>
              <a:t>쉘의</a:t>
            </a:r>
            <a:r>
              <a:rPr lang="ko-KR" altLang="en-US" dirty="0"/>
              <a:t> 핵심 기능 위에 </a:t>
            </a:r>
            <a:r>
              <a:rPr lang="en-US" altLang="ko-KR" dirty="0"/>
              <a:t>C </a:t>
            </a:r>
            <a:r>
              <a:rPr lang="ko-KR" altLang="en-US" dirty="0"/>
              <a:t>언어의 특징을 많이 포함함</a:t>
            </a:r>
            <a:endParaRPr lang="en-US" altLang="ko-KR" dirty="0"/>
          </a:p>
          <a:p>
            <a:pPr lvl="1"/>
            <a:r>
              <a:rPr lang="en-US" altLang="ko-KR" dirty="0"/>
              <a:t>BSD </a:t>
            </a:r>
            <a:r>
              <a:rPr lang="ko-KR" altLang="en-US" dirty="0"/>
              <a:t>계열의 유닉스에서 많이 사용됨</a:t>
            </a:r>
            <a:endParaRPr lang="en-US" altLang="ko-KR" dirty="0"/>
          </a:p>
          <a:p>
            <a:pPr lvl="1"/>
            <a:r>
              <a:rPr lang="ko-KR" altLang="en-US" dirty="0"/>
              <a:t>최근에 이를 개선한 </a:t>
            </a:r>
            <a:r>
              <a:rPr lang="en-US" altLang="ko-KR" dirty="0" err="1"/>
              <a:t>tcsh</a:t>
            </a:r>
            <a:r>
              <a:rPr lang="ko-KR" altLang="en-US" dirty="0"/>
              <a:t>이 개발됨어 되어 사용됨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ko-KR" altLang="en-US" dirty="0" err="1"/>
              <a:t>쉘</a:t>
            </a:r>
            <a:r>
              <a:rPr lang="en-US" altLang="ko-KR" dirty="0"/>
              <a:t>(login shell)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229600" cy="4968552"/>
          </a:xfrm>
        </p:spPr>
        <p:txBody>
          <a:bodyPr>
            <a:normAutofit/>
          </a:bodyPr>
          <a:lstStyle/>
          <a:p>
            <a:r>
              <a:rPr lang="ko-KR" altLang="en-US" dirty="0"/>
              <a:t>로그인 하면 자동으로 실행되는 </a:t>
            </a:r>
            <a:r>
              <a:rPr lang="ko-KR" altLang="en-US" dirty="0" err="1"/>
              <a:t>쉘</a:t>
            </a:r>
            <a:endParaRPr lang="en-US" altLang="ko-KR" dirty="0"/>
          </a:p>
          <a:p>
            <a:r>
              <a:rPr lang="ko-KR" altLang="en-US" dirty="0"/>
              <a:t>보통 시스템관리자가 계정을 만들 때 로그인 쉘 지정</a:t>
            </a:r>
            <a:endParaRPr lang="en-US" altLang="ko-KR" dirty="0"/>
          </a:p>
          <a:p>
            <a:pPr lvl="1">
              <a:buNone/>
            </a:pPr>
            <a:endParaRPr lang="en-US" altLang="ko-KR" dirty="0">
              <a:solidFill>
                <a:srgbClr val="C00000"/>
              </a:solidFill>
            </a:endParaRP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21D6915-C066-4BF1-9324-23B05E40A531}"/>
              </a:ext>
            </a:extLst>
          </p:cNvPr>
          <p:cNvSpPr/>
          <p:nvPr/>
        </p:nvSpPr>
        <p:spPr>
          <a:xfrm>
            <a:off x="612648" y="2276872"/>
            <a:ext cx="8351840" cy="2288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  <a:spcBef>
                <a:spcPts val="1000"/>
              </a:spcBef>
            </a:pP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/</a:t>
            </a:r>
            <a:r>
              <a:rPr lang="en-US" altLang="ko-KR" sz="1600" kern="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etc</a:t>
            </a: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/</a:t>
            </a:r>
            <a:r>
              <a:rPr lang="en-US" altLang="ko-KR" sz="1600" kern="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passwd</a:t>
            </a: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ko-KR" kern="0" dirty="0">
                <a:solidFill>
                  <a:srgbClr val="000000"/>
                </a:solidFill>
                <a:latin typeface="한컴바탕" panose="02030600000101010101" pitchFamily="18" charset="2"/>
              </a:rPr>
              <a:t>_____________________________________________________</a:t>
            </a:r>
            <a:endParaRPr lang="en-US" altLang="ko-KR" kern="0" dirty="0">
              <a:solidFill>
                <a:srgbClr val="000000"/>
              </a:solidFill>
            </a:endParaRPr>
          </a:p>
          <a:p>
            <a:pPr marL="254000" algn="just" fontAlgn="base">
              <a:lnSpc>
                <a:spcPct val="16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root:x:0:1:Super-User:/:/bin/bash</a:t>
            </a:r>
          </a:p>
          <a:p>
            <a:pPr marL="254000" algn="just" fontAlgn="base">
              <a:lnSpc>
                <a:spcPct val="16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...</a:t>
            </a:r>
          </a:p>
          <a:p>
            <a:pPr marL="254000" algn="just" fontAlgn="base">
              <a:lnSpc>
                <a:spcPct val="16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chang:x:109:101:Ubuntu:/home/</a:t>
            </a:r>
            <a:r>
              <a:rPr lang="en-US" altLang="ko-KR" sz="1600" kern="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chang</a:t>
            </a:r>
            <a:r>
              <a:rPr lang="en-US" altLang="ko-KR" sz="1600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:/bin/bash</a:t>
            </a:r>
          </a:p>
          <a:p>
            <a:pPr algn="just" fontAlgn="base">
              <a:lnSpc>
                <a:spcPct val="160000"/>
              </a:lnSpc>
              <a:spcBef>
                <a:spcPts val="1000"/>
              </a:spcBef>
            </a:pPr>
            <a:r>
              <a:rPr lang="en-US" altLang="ko-KR" kern="0" dirty="0">
                <a:solidFill>
                  <a:srgbClr val="000000"/>
                </a:solidFill>
                <a:latin typeface="한컴바탕" panose="02030600000101010101" pitchFamily="18" charset="2"/>
              </a:rPr>
              <a:t>___________________________________________________________________</a:t>
            </a:r>
            <a:endParaRPr lang="en-US" altLang="ko-KR" kern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쉘</a:t>
            </a:r>
            <a:r>
              <a:rPr lang="en-US" altLang="ko-KR" dirty="0"/>
              <a:t> </a:t>
            </a:r>
            <a:r>
              <a:rPr lang="ko-KR" altLang="en-US" dirty="0"/>
              <a:t>변경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229600" cy="4968552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/>
              <a:t>쉘</a:t>
            </a:r>
            <a:r>
              <a:rPr lang="en-US" altLang="ko-KR" dirty="0"/>
              <a:t> </a:t>
            </a:r>
            <a:r>
              <a:rPr lang="ko-KR" altLang="en-US" dirty="0"/>
              <a:t>변경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</a:t>
            </a:r>
            <a:r>
              <a:rPr lang="en-US" altLang="ko-KR" dirty="0" err="1">
                <a:latin typeface="Lucida Sans Typewriter" panose="020B0509030504030204" pitchFamily="49" charset="0"/>
              </a:rPr>
              <a:t>csh</a:t>
            </a:r>
            <a:endParaRPr lang="en-US" altLang="ko-KR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% </a:t>
            </a: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...</a:t>
            </a: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% exit</a:t>
            </a: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</a:t>
            </a:r>
          </a:p>
          <a:p>
            <a:pPr marL="274320" lvl="1" indent="0" fontAlgn="base">
              <a:buNone/>
            </a:pPr>
            <a:endParaRPr lang="en-US" altLang="ko-KR" dirty="0">
              <a:solidFill>
                <a:srgbClr val="C00000"/>
              </a:solidFill>
            </a:endParaRPr>
          </a:p>
          <a:p>
            <a:r>
              <a:rPr lang="ko-KR" altLang="en-US" dirty="0"/>
              <a:t>로그인 쉘 변경</a:t>
            </a:r>
            <a:endParaRPr lang="en-US" altLang="ko-KR" dirty="0"/>
          </a:p>
          <a:p>
            <a:pPr marL="274320" lvl="1" indent="0">
              <a:lnSpc>
                <a:spcPct val="120000"/>
              </a:lnSpc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</a:t>
            </a:r>
            <a:r>
              <a:rPr lang="en-US" altLang="ko-KR" dirty="0" err="1">
                <a:latin typeface="Lucida Sans Typewriter" panose="020B0509030504030204" pitchFamily="49" charset="0"/>
              </a:rPr>
              <a:t>chsh</a:t>
            </a:r>
            <a:r>
              <a:rPr lang="en-US" altLang="ko-KR" dirty="0">
                <a:latin typeface="Lucida Sans Typewriter" panose="020B0509030504030204" pitchFamily="49" charset="0"/>
              </a:rPr>
              <a:t>  </a:t>
            </a:r>
          </a:p>
          <a:p>
            <a:pPr marL="274320" lvl="1" indent="0" fontAlgn="base">
              <a:lnSpc>
                <a:spcPct val="120000"/>
              </a:lnSpc>
              <a:buNone/>
            </a:pPr>
            <a:r>
              <a:rPr lang="ko-KR" altLang="en-US" sz="2200" dirty="0"/>
              <a:t>암호</a:t>
            </a:r>
            <a:r>
              <a:rPr lang="en-US" altLang="ko-KR" sz="2200" dirty="0"/>
              <a:t>:</a:t>
            </a:r>
            <a:endParaRPr lang="ko-KR" altLang="en-US" sz="2200" dirty="0"/>
          </a:p>
          <a:p>
            <a:pPr marL="274320" lvl="1" indent="0" fontAlgn="base">
              <a:lnSpc>
                <a:spcPct val="120000"/>
              </a:lnSpc>
              <a:buNone/>
            </a:pPr>
            <a:r>
              <a:rPr lang="en-US" altLang="ko-KR" sz="2200" dirty="0" err="1"/>
              <a:t>chang</a:t>
            </a:r>
            <a:r>
              <a:rPr lang="ko-KR" altLang="en-US" sz="2200" dirty="0"/>
              <a:t>의 로그인 쉘을 변경하고 있습니다</a:t>
            </a:r>
          </a:p>
          <a:p>
            <a:pPr marL="274320" lvl="1" indent="0" fontAlgn="base">
              <a:lnSpc>
                <a:spcPct val="120000"/>
              </a:lnSpc>
              <a:buNone/>
            </a:pPr>
            <a:r>
              <a:rPr lang="ko-KR" altLang="en-US" sz="2200" dirty="0"/>
              <a:t>새로운 값을 넣거나</a:t>
            </a:r>
            <a:r>
              <a:rPr lang="en-US" altLang="ko-KR" sz="2200" dirty="0"/>
              <a:t>, </a:t>
            </a:r>
            <a:r>
              <a:rPr lang="ko-KR" altLang="en-US" sz="2200" dirty="0"/>
              <a:t>기본값을 원하시면 </a:t>
            </a:r>
            <a:r>
              <a:rPr lang="ko-KR" altLang="en-US" sz="2200" dirty="0" err="1"/>
              <a:t>엔터를</a:t>
            </a:r>
            <a:r>
              <a:rPr lang="ko-KR" altLang="en-US" sz="2200" dirty="0"/>
              <a:t> 치세요</a:t>
            </a:r>
          </a:p>
          <a:p>
            <a:pPr marL="274320" lvl="1" indent="0" fontAlgn="base">
              <a:lnSpc>
                <a:spcPct val="120000"/>
              </a:lnSpc>
              <a:buNone/>
            </a:pPr>
            <a:r>
              <a:rPr lang="ko-KR" altLang="en-US" sz="2200" dirty="0"/>
              <a:t>로그인 쉘 </a:t>
            </a:r>
            <a:r>
              <a:rPr lang="en-US" altLang="ko-KR" sz="2200" dirty="0"/>
              <a:t>[/bin/bash]: /bin/</a:t>
            </a:r>
            <a:r>
              <a:rPr lang="en-US" altLang="ko-KR" sz="2200" dirty="0" err="1"/>
              <a:t>csh</a:t>
            </a:r>
            <a:endParaRPr lang="ko-KR" altLang="en-US" sz="2200" dirty="0"/>
          </a:p>
          <a:p>
            <a:pPr lvl="1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logout</a:t>
            </a:r>
          </a:p>
          <a:p>
            <a:pPr lvl="1">
              <a:buNone/>
            </a:pPr>
            <a:endParaRPr lang="en-US" altLang="ko-KR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login : </a:t>
            </a:r>
            <a:r>
              <a:rPr lang="en-US" altLang="ko-KR" dirty="0" err="1">
                <a:latin typeface="Lucida Sans Typewriter" panose="020B0509030504030204" pitchFamily="49" charset="0"/>
              </a:rPr>
              <a:t>chang</a:t>
            </a:r>
            <a:endParaRPr lang="en-US" altLang="ko-KR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dirty="0" err="1">
                <a:latin typeface="Lucida Sans Typewriter" panose="020B0509030504030204" pitchFamily="49" charset="0"/>
              </a:rPr>
              <a:t>passwd</a:t>
            </a:r>
            <a:r>
              <a:rPr lang="en-US" altLang="ko-KR" dirty="0">
                <a:latin typeface="Lucida Sans Typewriter" panose="020B0509030504030204" pitchFamily="49" charset="0"/>
              </a:rPr>
              <a:t>:</a:t>
            </a:r>
          </a:p>
          <a:p>
            <a:pPr lvl="1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%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565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5.2 </a:t>
            </a:r>
            <a:r>
              <a:rPr lang="ko-KR" altLang="en-US" b="1" dirty="0"/>
              <a:t>쉘의 기능</a:t>
            </a:r>
            <a:br>
              <a:rPr lang="ko-KR" altLang="en-US" dirty="0"/>
            </a:b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1117</TotalTime>
  <Words>2062</Words>
  <Application>Microsoft Office PowerPoint</Application>
  <PresentationFormat>화면 슬라이드 쇼(4:3)</PresentationFormat>
  <Paragraphs>541</Paragraphs>
  <Slides>44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7" baseType="lpstr">
      <vt:lpstr>Noto Sans CJK KR</vt:lpstr>
      <vt:lpstr>굴림체</vt:lpstr>
      <vt:lpstr>돋움</vt:lpstr>
      <vt:lpstr>맑은 고딕</vt:lpstr>
      <vt:lpstr>한컴바탕</vt:lpstr>
      <vt:lpstr>Arial</vt:lpstr>
      <vt:lpstr>Bookman Old Style</vt:lpstr>
      <vt:lpstr>Gill Sans MT</vt:lpstr>
      <vt:lpstr>Lucida Sans Typewriter</vt:lpstr>
      <vt:lpstr>Lucida Sans Unicode</vt:lpstr>
      <vt:lpstr>Wingdings</vt:lpstr>
      <vt:lpstr>Wingdings 3</vt:lpstr>
      <vt:lpstr>원본</vt:lpstr>
      <vt:lpstr>PowerPoint 프레젠테이션</vt:lpstr>
      <vt:lpstr>PowerPoint 프레젠테이션</vt:lpstr>
      <vt:lpstr>5.1 쉘 소개  </vt:lpstr>
      <vt:lpstr>쉘(Shell)이란 무엇인가?</vt:lpstr>
      <vt:lpstr>쉘의 종류</vt:lpstr>
      <vt:lpstr>쉘의 종류</vt:lpstr>
      <vt:lpstr>로그인 쉘(login shell) </vt:lpstr>
      <vt:lpstr>로그인 쉘 변경</vt:lpstr>
      <vt:lpstr>5.2 쉘의 기능   </vt:lpstr>
      <vt:lpstr>쉘의 주요 기능</vt:lpstr>
      <vt:lpstr>쉘의 실행 절차</vt:lpstr>
      <vt:lpstr>쉘의 환경 변수</vt:lpstr>
      <vt:lpstr>쉘의 환경 변수</vt:lpstr>
      <vt:lpstr>쉘의 시작 파일(start-up file)</vt:lpstr>
      <vt:lpstr>시작 파일(start-up file)</vt:lpstr>
      <vt:lpstr>시작 파일 예</vt:lpstr>
      <vt:lpstr>5.3 전면 처리와 후면 처리  </vt:lpstr>
      <vt:lpstr>전면 처리 vs 후면처리</vt:lpstr>
      <vt:lpstr>후면 처리 예</vt:lpstr>
      <vt:lpstr>후면 작업 확인</vt:lpstr>
      <vt:lpstr>후면 작업을 전면 작업으로 전환</vt:lpstr>
      <vt:lpstr>5.4 입출력 재지정   </vt:lpstr>
      <vt:lpstr>출력 재지정(output redirection)</vt:lpstr>
      <vt:lpstr>출력 재지정 이용: 간단한 파일 만들기</vt:lpstr>
      <vt:lpstr>두 개의 파일을 붙여서 새로운 파일 만들기</vt:lpstr>
      <vt:lpstr>출력 추가</vt:lpstr>
      <vt:lpstr>입력 재지정(input redirection)</vt:lpstr>
      <vt:lpstr>문서 내 입력(here document)</vt:lpstr>
      <vt:lpstr>오류 재지정</vt:lpstr>
      <vt:lpstr>파이프</vt:lpstr>
      <vt:lpstr>파이프 사용 예</vt:lpstr>
      <vt:lpstr>입출력 재지정 관련 명령어 요약</vt:lpstr>
      <vt:lpstr>5.5 여러 개 명령어 실행    </vt:lpstr>
      <vt:lpstr>명령어 열(command sequence)</vt:lpstr>
      <vt:lpstr>명령어 그룹(command group)</vt:lpstr>
      <vt:lpstr>조건 명령어 열(conditional command sequence)</vt:lpstr>
      <vt:lpstr>조건 명령어 열</vt:lpstr>
      <vt:lpstr>여러 개 명령어 사용: 요약</vt:lpstr>
      <vt:lpstr>5.6 파일 이름 대치와 명령어 대치      </vt:lpstr>
      <vt:lpstr>파일 이름 대치</vt:lpstr>
      <vt:lpstr>명령어 대치(command substitution) </vt:lpstr>
      <vt:lpstr>따옴표 사용</vt:lpstr>
      <vt:lpstr>따옴표 사용</vt:lpstr>
      <vt:lpstr>핵심 개념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제2장 유닉스 사용</dc:title>
  <dc:creator>Windows 사용자</dc:creator>
  <cp:lastModifiedBy>SM-PC</cp:lastModifiedBy>
  <cp:revision>235</cp:revision>
  <dcterms:created xsi:type="dcterms:W3CDTF">2012-06-25T11:27:47Z</dcterms:created>
  <dcterms:modified xsi:type="dcterms:W3CDTF">2024-09-30T00:57:49Z</dcterms:modified>
</cp:coreProperties>
</file>