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353" r:id="rId2"/>
    <p:sldId id="354" r:id="rId3"/>
    <p:sldId id="258" r:id="rId4"/>
    <p:sldId id="355" r:id="rId5"/>
    <p:sldId id="356" r:id="rId6"/>
    <p:sldId id="305" r:id="rId7"/>
    <p:sldId id="302" r:id="rId8"/>
    <p:sldId id="306" r:id="rId9"/>
    <p:sldId id="307" r:id="rId10"/>
    <p:sldId id="308" r:id="rId11"/>
    <p:sldId id="303" r:id="rId12"/>
    <p:sldId id="346" r:id="rId13"/>
    <p:sldId id="351" r:id="rId14"/>
    <p:sldId id="348" r:id="rId15"/>
    <p:sldId id="311" r:id="rId16"/>
    <p:sldId id="352" r:id="rId17"/>
    <p:sldId id="310" r:id="rId18"/>
    <p:sldId id="312" r:id="rId19"/>
    <p:sldId id="349" r:id="rId20"/>
    <p:sldId id="304" r:id="rId21"/>
    <p:sldId id="295" r:id="rId22"/>
    <p:sldId id="315" r:id="rId23"/>
    <p:sldId id="316" r:id="rId24"/>
    <p:sldId id="317" r:id="rId25"/>
    <p:sldId id="318" r:id="rId26"/>
    <p:sldId id="319" r:id="rId27"/>
    <p:sldId id="322" r:id="rId28"/>
    <p:sldId id="323" r:id="rId29"/>
    <p:sldId id="327" r:id="rId30"/>
    <p:sldId id="350" r:id="rId31"/>
    <p:sldId id="331" r:id="rId32"/>
    <p:sldId id="330" r:id="rId33"/>
    <p:sldId id="332" r:id="rId34"/>
    <p:sldId id="333" r:id="rId35"/>
    <p:sldId id="334" r:id="rId36"/>
    <p:sldId id="335" r:id="rId37"/>
    <p:sldId id="345" r:id="rId38"/>
    <p:sldId id="337" r:id="rId39"/>
    <p:sldId id="344" r:id="rId40"/>
    <p:sldId id="300" r:id="rId41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333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79" y="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F885E2D-F581-468D-8059-524A3FE11344}" type="datetimeFigureOut">
              <a:rPr lang="ko-KR" altLang="en-US" smtClean="0"/>
              <a:pPr/>
              <a:t>2024-10-07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415471A-B0F0-467E-8360-B25CD3D384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2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63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2F8D6EA-EA4E-40E8-834F-F710913FB0FE}" type="slidenum">
              <a:rPr lang="en-US" altLang="ko-KR"/>
              <a:pPr>
                <a:spcBef>
                  <a:spcPct val="0"/>
                </a:spcBef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0309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4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501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497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409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682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14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653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3A4CF83-7358-427F-9657-B89A3F361EC4}" type="slidenum">
              <a:rPr lang="en-US" altLang="ko-KR"/>
              <a:pPr>
                <a:spcBef>
                  <a:spcPct val="0"/>
                </a:spcBef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468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E03D5A5-6F5C-4919-8AE6-50A06A4B35E4}" type="slidenum">
              <a:rPr lang="en-US" altLang="ko-KR"/>
              <a:pPr>
                <a:spcBef>
                  <a:spcPct val="0"/>
                </a:spcBef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623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514997"/>
            <a:ext cx="6858000" cy="990600"/>
          </a:xfrm>
        </p:spPr>
        <p:txBody>
          <a:bodyPr anchor="t" anchorCtr="0">
            <a:normAutofit/>
          </a:bodyPr>
          <a:lstStyle>
            <a:lvl1pPr algn="r">
              <a:defRPr sz="40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753247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n-ea"/>
                <a:ea typeface="+mn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80F9E46-FCC4-44FB-A2A4-218B04A986E0}" type="datetime1">
              <a:rPr lang="ko-KR" altLang="en-US" smtClean="0"/>
              <a:pPr/>
              <a:t>2024-10-07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2276872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3677047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2276872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3677047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4B57-2C99-4EBC-8994-BC8EE060F994}" type="datetime1">
              <a:rPr lang="ko-KR" altLang="en-US" smtClean="0"/>
              <a:pPr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03F4-D72E-406A-A5B8-06D6188A68B1}" type="datetime1">
              <a:rPr lang="ko-KR" altLang="en-US" smtClean="0"/>
              <a:pPr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74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6E1F-BAEE-4D7D-BF4C-773EFD428D06}" type="datetime1">
              <a:rPr lang="ko-KR" altLang="en-US" smtClean="0"/>
              <a:pPr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l"/>
              <a:defRPr sz="2200">
                <a:latin typeface="+mn-ea"/>
                <a:ea typeface="+mn-ea"/>
              </a:defRPr>
            </a:lvl1pPr>
            <a:lvl2pPr>
              <a:buFont typeface="Wingdings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buFont typeface="Arial" pitchFamily="34" charset="0"/>
              <a:buChar char="•"/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FD9FCE3-EA89-46D4-A181-BBF5376FCE59}" type="datetime1">
              <a:rPr lang="ko-KR" altLang="en-US" smtClean="0"/>
              <a:pPr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B08E-A649-46A7-B5BD-91E9F3ADE33F}" type="datetime1">
              <a:rPr lang="ko-KR" altLang="en-US" smtClean="0"/>
              <a:pPr/>
              <a:t>2024-10-07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50B-0786-47CF-BD69-C6B6D14C0739}" type="datetime1">
              <a:rPr lang="ko-KR" altLang="en-US" smtClean="0"/>
              <a:pPr/>
              <a:t>2024-10-07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3D57-9813-4A84-8F66-C32C0ED6A2BB}" type="datetime1">
              <a:rPr lang="ko-KR" altLang="en-US" smtClean="0"/>
              <a:pPr/>
              <a:t>2024-10-07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27FD-720A-4ECD-8FAE-A35040C18DC5}" type="datetime1">
              <a:rPr lang="ko-KR" altLang="en-US" smtClean="0"/>
              <a:pPr/>
              <a:t>2024-10-07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485D-ADA6-4E69-A4AE-643A3B19DD11}" type="datetime1">
              <a:rPr lang="ko-KR" altLang="en-US" smtClean="0"/>
              <a:pPr/>
              <a:t>2024-10-07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F11-403D-4A52-B8B2-46CA0C82EF7B}" type="datetime1">
              <a:rPr lang="ko-KR" altLang="en-US" smtClean="0"/>
              <a:pPr/>
              <a:t>2024-10-07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6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A43DB2-3001-4A87-AB00-59CE9CF7C703}" type="datetime1">
              <a:rPr lang="ko-KR" altLang="en-US" smtClean="0"/>
              <a:pPr/>
              <a:t>2024-10-07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rgbClr val="7030A0"/>
          </a:solidFill>
          <a:latin typeface="굴림체" pitchFamily="49" charset="-127"/>
          <a:ea typeface="굴림체" pitchFamily="49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" pitchFamily="2" charset="2"/>
        <a:buChar char="l"/>
        <a:defRPr kumimoji="0" sz="22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" pitchFamily="2" charset="2"/>
        <a:buChar char="§"/>
        <a:defRPr kumimoji="0" sz="2000" kern="1200">
          <a:solidFill>
            <a:schemeClr val="tx2"/>
          </a:solidFill>
          <a:latin typeface="굴림체" pitchFamily="49" charset="-127"/>
          <a:ea typeface="굴림체" pitchFamily="49" charset="-127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itchFamily="34" charset="0"/>
        <a:buChar char="•"/>
        <a:defRPr kumimoji="0" sz="18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60E549-786D-D644-9179-41D60DD0F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" y="860203"/>
            <a:ext cx="9140299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60DFD1-E3FD-434A-A983-2A8EEF92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6F606111-5419-ED4F-B246-01C4A02BC8CE}"/>
              </a:ext>
            </a:extLst>
          </p:cNvPr>
          <p:cNvSpPr txBox="1">
            <a:spLocks/>
          </p:cNvSpPr>
          <p:nvPr/>
        </p:nvSpPr>
        <p:spPr>
          <a:xfrm>
            <a:off x="933722" y="2435119"/>
            <a:ext cx="7207468" cy="566502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98"/>
              </a:spcBef>
            </a:pPr>
            <a:r>
              <a:rPr lang="ko-KR" altLang="en-US" sz="3600" b="1" dirty="0">
                <a:solidFill>
                  <a:srgbClr val="3974F5"/>
                </a:solidFill>
                <a:latin typeface="+mn-ea"/>
                <a:ea typeface="+mn-ea"/>
              </a:rPr>
              <a:t>리눅스 시스템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7" name="object 22">
            <a:extLst>
              <a:ext uri="{FF2B5EF4-FFF2-40B4-BE49-F238E27FC236}">
                <a16:creationId xmlns:a16="http://schemas.microsoft.com/office/drawing/2014/main" id="{F8C23A97-129E-904E-9D7F-89DD6F5A25CF}"/>
              </a:ext>
            </a:extLst>
          </p:cNvPr>
          <p:cNvSpPr txBox="1"/>
          <p:nvPr/>
        </p:nvSpPr>
        <p:spPr>
          <a:xfrm>
            <a:off x="945480" y="1489657"/>
            <a:ext cx="3626521" cy="213039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  <a:tabLst>
                <a:tab pos="399574" algn="l"/>
                <a:tab pos="789623" algn="l"/>
                <a:tab pos="1180148" algn="l"/>
                <a:tab pos="1784985" algn="l"/>
                <a:tab pos="2175034" algn="l"/>
                <a:tab pos="2565559" algn="l"/>
                <a:tab pos="2955608" algn="l"/>
                <a:tab pos="3346133" algn="l"/>
                <a:tab pos="3736181" algn="l"/>
              </a:tabLst>
            </a:pPr>
            <a:r>
              <a:rPr lang="ko-KR" altLang="en-US" sz="1300" b="1" spc="670" dirty="0">
                <a:solidFill>
                  <a:srgbClr val="82ABF4"/>
                </a:solidFill>
                <a:latin typeface="+mn-ea"/>
                <a:cs typeface="Noto Sans CJK KR"/>
              </a:rPr>
              <a:t>빅데이터 혁신공유대학</a:t>
            </a:r>
            <a:endParaRPr sz="1300" spc="670" dirty="0">
              <a:latin typeface="+mn-ea"/>
              <a:cs typeface="Noto Sans CJK KR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59727D-1E8A-264D-A4CF-1F581712B44B}"/>
              </a:ext>
            </a:extLst>
          </p:cNvPr>
          <p:cNvCxnSpPr>
            <a:cxnSpLocks/>
          </p:cNvCxnSpPr>
          <p:nvPr/>
        </p:nvCxnSpPr>
        <p:spPr>
          <a:xfrm>
            <a:off x="945480" y="3230420"/>
            <a:ext cx="1431249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85ED36-B3E2-C549-BED0-774515B2433C}"/>
              </a:ext>
            </a:extLst>
          </p:cNvPr>
          <p:cNvSpPr txBox="1"/>
          <p:nvPr/>
        </p:nvSpPr>
        <p:spPr>
          <a:xfrm>
            <a:off x="864590" y="3443868"/>
            <a:ext cx="3707411" cy="649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80"/>
              </a:lnSpc>
            </a:pPr>
            <a:r>
              <a:rPr lang="ko-KR" altLang="en-US" sz="1400" dirty="0">
                <a:solidFill>
                  <a:srgbClr val="0E3C8E"/>
                </a:solidFill>
                <a:latin typeface="+mn-ea"/>
              </a:rPr>
              <a:t>숙명여자대학교 소프트웨어학부</a:t>
            </a:r>
            <a:endParaRPr lang="en-US" altLang="ko-KR" sz="1400" dirty="0">
              <a:solidFill>
                <a:srgbClr val="0E3C8E"/>
              </a:solidFill>
              <a:latin typeface="+mn-ea"/>
            </a:endParaRPr>
          </a:p>
          <a:p>
            <a:pPr>
              <a:lnSpc>
                <a:spcPts val="2280"/>
              </a:lnSpc>
            </a:pPr>
            <a:r>
              <a:rPr lang="ko-KR" altLang="en-US" sz="1400" dirty="0" err="1">
                <a:solidFill>
                  <a:srgbClr val="0E3C8E"/>
                </a:solidFill>
                <a:latin typeface="+mn-ea"/>
              </a:rPr>
              <a:t>창병모</a:t>
            </a:r>
            <a:r>
              <a:rPr lang="ko-KR" altLang="en-US" sz="1400">
                <a:solidFill>
                  <a:srgbClr val="0E3C8E"/>
                </a:solidFill>
                <a:latin typeface="+mn-ea"/>
              </a:rPr>
              <a:t> 교수</a:t>
            </a:r>
            <a:endParaRPr lang="en-KR" sz="1400" dirty="0">
              <a:solidFill>
                <a:srgbClr val="0E3C8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6097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8C16F-ACBA-4CEB-874C-C171E669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특정 프로세스 리스트</a:t>
            </a:r>
            <a:r>
              <a:rPr lang="en-US" altLang="ko-KR" b="1" dirty="0"/>
              <a:t>: </a:t>
            </a:r>
            <a:r>
              <a:rPr lang="en-US" altLang="ko-KR" b="1" dirty="0" err="1"/>
              <a:t>pgrep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AB38F5-6957-442C-91EE-6C5783D5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922D49-7C86-4409-BCBC-5F27BFDF39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pgrep</a:t>
            </a:r>
            <a:r>
              <a:rPr lang="en-US" altLang="ko-KR" dirty="0"/>
              <a:t> </a:t>
            </a:r>
            <a:r>
              <a:rPr lang="en-US" altLang="ko-KR" dirty="0" err="1"/>
              <a:t>sshd</a:t>
            </a:r>
            <a:endParaRPr lang="ko-KR" altLang="en-US" dirty="0"/>
          </a:p>
          <a:p>
            <a:pPr marL="274320" lvl="1" indent="0" fontAlgn="base">
              <a:buNone/>
            </a:pPr>
            <a:r>
              <a:rPr lang="en-US" altLang="ko-KR" dirty="0"/>
              <a:t>5032</a:t>
            </a:r>
          </a:p>
          <a:p>
            <a:pPr marL="274320" lvl="1" indent="0" fontAlgn="base">
              <a:buNone/>
            </a:pPr>
            <a:endParaRPr lang="ko-KR" altLang="en-US" dirty="0"/>
          </a:p>
          <a:p>
            <a:pPr fontAlgn="base"/>
            <a:r>
              <a:rPr lang="en-US" altLang="ko-KR" dirty="0"/>
              <a:t>-l </a:t>
            </a:r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ko-KR" altLang="en-US" dirty="0"/>
              <a:t>프로세스 번호와 프로세스 이름을 함께 출력</a:t>
            </a:r>
          </a:p>
          <a:p>
            <a:pPr marL="274320" lvl="1" indent="0" fontAlgn="base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pgrep</a:t>
            </a:r>
            <a:r>
              <a:rPr lang="en-US" altLang="ko-KR" dirty="0"/>
              <a:t> -l </a:t>
            </a:r>
            <a:r>
              <a:rPr lang="en-US" altLang="ko-KR" dirty="0" err="1"/>
              <a:t>sshd</a:t>
            </a:r>
            <a:endParaRPr lang="ko-KR" altLang="en-US" dirty="0"/>
          </a:p>
          <a:p>
            <a:pPr marL="274320" lvl="1" indent="0" fontAlgn="base">
              <a:buNone/>
            </a:pPr>
            <a:r>
              <a:rPr lang="en-US" altLang="ko-KR" dirty="0"/>
              <a:t>5032 </a:t>
            </a:r>
            <a:r>
              <a:rPr lang="en-US" altLang="ko-KR" dirty="0" err="1"/>
              <a:t>sshd</a:t>
            </a:r>
            <a:endParaRPr lang="en-US" altLang="ko-KR" dirty="0"/>
          </a:p>
          <a:p>
            <a:pPr marL="274320" lvl="1" indent="0" fontAlgn="base">
              <a:buNone/>
            </a:pPr>
            <a:endParaRPr lang="ko-KR" altLang="en-US" dirty="0"/>
          </a:p>
          <a:p>
            <a:pPr fontAlgn="base"/>
            <a:r>
              <a:rPr lang="en-US" altLang="ko-KR" dirty="0"/>
              <a:t>-n </a:t>
            </a:r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ko-KR" altLang="en-US" dirty="0"/>
              <a:t>가장 최근 프로세스만 출력한다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274320" lvl="1" indent="0" fontAlgn="base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pgrep</a:t>
            </a:r>
            <a:r>
              <a:rPr lang="en-US" altLang="ko-KR" dirty="0"/>
              <a:t> -ln </a:t>
            </a:r>
            <a:r>
              <a:rPr lang="en-US" altLang="ko-KR" dirty="0" err="1"/>
              <a:t>sshd</a:t>
            </a:r>
            <a:endParaRPr lang="ko-KR" altLang="en-US" dirty="0"/>
          </a:p>
          <a:p>
            <a:pPr marL="274320" lvl="1" indent="0" fontAlgn="base">
              <a:buNone/>
            </a:pPr>
            <a:r>
              <a:rPr lang="en-US" altLang="ko-KR" dirty="0"/>
              <a:t>5032 </a:t>
            </a:r>
            <a:r>
              <a:rPr lang="en-US" altLang="ko-KR" dirty="0" err="1"/>
              <a:t>sshd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77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b="1" dirty="0"/>
              <a:t>6.2 </a:t>
            </a:r>
            <a:r>
              <a:rPr lang="ko-KR" altLang="en-US" sz="4000" b="1" dirty="0"/>
              <a:t>작업 제어</a:t>
            </a:r>
            <a:br>
              <a:rPr lang="ko-KR" altLang="en-US" sz="4000" b="1" dirty="0"/>
            </a:br>
            <a:endParaRPr lang="ko-KR" altLang="en-US" sz="4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57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5C41-0799-4432-A42B-E11C2780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쉘과 프로세스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C0ADBC0-633C-49DE-8A09-676BE763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EC1320-0B6F-4CB1-95F9-AFAA846B8BC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E472A7-3E42-4BE8-81AD-6C4A52C2C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60848"/>
            <a:ext cx="6009900" cy="3203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F1A5FC-DC5E-4445-86D9-5C861E0C4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2468868"/>
            <a:ext cx="1659450" cy="2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52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후면 처리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altLang="ko-KR" dirty="0"/>
              <a:t>$ </a:t>
            </a:r>
            <a:r>
              <a:rPr lang="ko-KR" altLang="en-US" dirty="0"/>
              <a:t>명령어 </a:t>
            </a:r>
            <a:r>
              <a:rPr lang="en-US" altLang="ko-KR" dirty="0"/>
              <a:t>&amp;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[1] </a:t>
            </a:r>
            <a:r>
              <a:rPr lang="ko-KR" altLang="en-US" dirty="0"/>
              <a:t>프로세스번호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/>
              <a:t>$ sleep 10 &amp; </a:t>
            </a:r>
          </a:p>
          <a:p>
            <a:pPr marL="274320" lvl="1" indent="0" fontAlgn="base">
              <a:buNone/>
            </a:pPr>
            <a:r>
              <a:rPr lang="en-US" altLang="ko-KR" dirty="0"/>
              <a:t>[1] 6530</a:t>
            </a:r>
          </a:p>
          <a:p>
            <a:pPr marL="274320" lvl="1" indent="0" fontAlgn="base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ps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/>
              <a:t>PID TTY TIME CMD</a:t>
            </a:r>
          </a:p>
          <a:p>
            <a:pPr marL="274320" lvl="1" indent="0" fontAlgn="base">
              <a:buNone/>
            </a:pPr>
            <a:r>
              <a:rPr lang="en-US" altLang="ko-KR" dirty="0"/>
              <a:t>1519 pts/0 00:00:00 bash</a:t>
            </a:r>
          </a:p>
          <a:p>
            <a:pPr marL="274320" lvl="1" indent="0" fontAlgn="base">
              <a:buNone/>
            </a:pPr>
            <a:r>
              <a:rPr lang="en-US" altLang="ko-KR" dirty="0"/>
              <a:t>6530 pts/0 00:00:00 sleep</a:t>
            </a:r>
          </a:p>
          <a:p>
            <a:pPr marL="274320" lvl="1" indent="0" fontAlgn="base">
              <a:buNone/>
            </a:pPr>
            <a:r>
              <a:rPr lang="en-US" altLang="ko-KR" dirty="0"/>
              <a:t>6535 pts/0 00:00:00 </a:t>
            </a:r>
            <a:r>
              <a:rPr lang="en-US" altLang="ko-KR" dirty="0" err="1"/>
              <a:t>ps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26905888" descr="EMB0000026822c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48080"/>
            <a:ext cx="3610385" cy="27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751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018BC-A60B-48C7-8509-4D2187F6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쉘 재우기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F7958B-21CE-4E0C-9095-83E28BBA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300A40-DE74-4D9C-83EC-4BFC6EC2A9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(echo </a:t>
            </a:r>
            <a:r>
              <a:rPr lang="ko-KR" altLang="en-US" dirty="0">
                <a:latin typeface="Lucida Sans Typewriter" panose="020B0509030504030204" pitchFamily="49" charset="0"/>
              </a:rPr>
              <a:t>시작</a:t>
            </a:r>
            <a:r>
              <a:rPr lang="en-US" altLang="ko-KR" dirty="0">
                <a:latin typeface="Lucida Sans Typewriter" panose="020B0509030504030204" pitchFamily="49" charset="0"/>
              </a:rPr>
              <a:t>; sleep 5; echo </a:t>
            </a:r>
            <a:r>
              <a:rPr lang="ko-KR" altLang="en-US" dirty="0">
                <a:latin typeface="Lucida Sans Typewriter" panose="020B0509030504030204" pitchFamily="49" charset="0"/>
              </a:rPr>
              <a:t>끝</a:t>
            </a:r>
            <a:r>
              <a:rPr lang="en-US" altLang="ko-KR" dirty="0">
                <a:latin typeface="Lucida Sans Typewriter" panose="020B0509030504030204" pitchFamily="49" charset="0"/>
              </a:rPr>
              <a:t>)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93DDE64-7E93-4A4E-AE36-4A2830375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5277"/>
              </p:ext>
            </p:extLst>
          </p:nvPr>
        </p:nvGraphicFramePr>
        <p:xfrm>
          <a:off x="899592" y="2060848"/>
          <a:ext cx="5276342" cy="762826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3471998753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sleep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명시된 시간만큼 프로세스 실행을 중지시킨다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681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701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C8FEE-3EB6-4AA7-BB6E-58432D3C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강제 종료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D65606-9C96-4E01-AAB3-79B4ED32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20AC30-4779-4E39-9A3E-3AC216FAA0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 fontAlgn="base"/>
            <a:r>
              <a:rPr lang="ko-KR" altLang="en-US" dirty="0"/>
              <a:t>강제종료 </a:t>
            </a:r>
            <a:r>
              <a:rPr lang="en-US" altLang="ko-KR" dirty="0"/>
              <a:t>Ctrl-C</a:t>
            </a:r>
            <a:endParaRPr lang="ko-KR" altLang="en-US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ko-KR" altLang="en-US" dirty="0">
                <a:latin typeface="Lucida Sans Typewriter" panose="020B0509030504030204" pitchFamily="49" charset="0"/>
              </a:rPr>
              <a:t>명령어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^C</a:t>
            </a:r>
          </a:p>
          <a:p>
            <a:pPr marL="274320" lvl="1" indent="0" fontAlgn="base">
              <a:buNone/>
            </a:pPr>
            <a:endParaRPr lang="ko-KR" altLang="en-US" dirty="0">
              <a:latin typeface="Lucida Sans Typewriter" panose="020B0509030504030204" pitchFamily="49" charset="0"/>
            </a:endParaRPr>
          </a:p>
          <a:p>
            <a:pPr fontAlgn="base"/>
            <a:r>
              <a:rPr lang="ko-KR" altLang="en-US" dirty="0"/>
              <a:t>예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(sleep 100; echo DONE) 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^C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</a:p>
          <a:p>
            <a:pPr marL="274320" lvl="1" indent="0" fontAlgn="base">
              <a:buNone/>
            </a:pPr>
            <a:endParaRPr lang="ko-KR" altLang="en-US" dirty="0"/>
          </a:p>
          <a:p>
            <a:pPr lvl="0" fontAlgn="base"/>
            <a:r>
              <a:rPr lang="ko-KR" altLang="en-US" dirty="0"/>
              <a:t>실행 정지 </a:t>
            </a:r>
            <a:r>
              <a:rPr lang="en-US" altLang="ko-KR" dirty="0"/>
              <a:t>Ctrl-Z</a:t>
            </a:r>
            <a:endParaRPr lang="ko-KR" altLang="en-US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ko-KR" altLang="en-US" dirty="0">
                <a:latin typeface="Lucida Sans Typewriter" panose="020B0509030504030204" pitchFamily="49" charset="0"/>
              </a:rPr>
              <a:t>명령어 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^Z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[1]+ </a:t>
            </a:r>
            <a:r>
              <a:rPr lang="ko-KR" altLang="en-US" dirty="0">
                <a:latin typeface="Lucida Sans Typewriter" panose="020B0509030504030204" pitchFamily="49" charset="0"/>
              </a:rPr>
              <a:t>정지됨</a:t>
            </a:r>
            <a:r>
              <a:rPr lang="en-US" altLang="ko-KR" dirty="0">
                <a:latin typeface="Lucida Sans Typewriter" panose="020B0509030504030204" pitchFamily="49" charset="0"/>
              </a:rPr>
              <a:t> </a:t>
            </a:r>
            <a:r>
              <a:rPr lang="ko-KR" altLang="en-US" dirty="0">
                <a:latin typeface="Lucida Sans Typewriter" panose="020B0509030504030204" pitchFamily="49" charset="0"/>
              </a:rPr>
              <a:t>명령어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275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EC2E5-3763-45AE-A438-EB52E298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후면 작업의 전면 전환</a:t>
            </a:r>
            <a:r>
              <a:rPr lang="en-US" altLang="ko-KR" b="1" dirty="0"/>
              <a:t>: </a:t>
            </a:r>
            <a:r>
              <a:rPr lang="en-US" altLang="ko-KR" b="1" dirty="0" err="1"/>
              <a:t>fg</a:t>
            </a:r>
            <a:r>
              <a:rPr lang="en-US" altLang="ko-KR" b="1" dirty="0"/>
              <a:t>(foreground)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2E0911-5D21-4144-B7C7-54FEB1D4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4F028-40DD-4E62-A442-3967EB0F653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 altLang="ko-KR" dirty="0">
              <a:solidFill>
                <a:srgbClr val="3333FF"/>
              </a:solidFill>
            </a:endParaRPr>
          </a:p>
          <a:p>
            <a:pPr lvl="1"/>
            <a:endParaRPr lang="en-US" altLang="ko-KR" dirty="0">
              <a:solidFill>
                <a:srgbClr val="3333FF"/>
              </a:solidFill>
            </a:endParaRPr>
          </a:p>
          <a:p>
            <a:pPr lvl="1"/>
            <a:endParaRPr lang="en-US" altLang="ko-KR" dirty="0">
              <a:solidFill>
                <a:srgbClr val="3333FF"/>
              </a:solidFill>
            </a:endParaRPr>
          </a:p>
          <a:p>
            <a:pPr lvl="1"/>
            <a:endParaRPr lang="en-US" altLang="ko-KR" dirty="0">
              <a:solidFill>
                <a:srgbClr val="3333FF"/>
              </a:solidFill>
            </a:endParaRPr>
          </a:p>
          <a:p>
            <a:pPr marL="274320" lvl="1" indent="0">
              <a:buNone/>
            </a:pPr>
            <a:endParaRPr lang="en-US" altLang="ko-KR" dirty="0">
              <a:solidFill>
                <a:srgbClr val="3333FF"/>
              </a:solidFill>
            </a:endParaRPr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(sleep 100; echo done)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^Z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[1]+ </a:t>
            </a:r>
            <a:r>
              <a:rPr lang="ko-KR" altLang="en-US" dirty="0">
                <a:latin typeface="Lucida Sans Typewriter" panose="020B0509030504030204" pitchFamily="49" charset="0"/>
              </a:rPr>
              <a:t>정지됨 </a:t>
            </a:r>
            <a:r>
              <a:rPr lang="en-US" altLang="ko-KR" dirty="0">
                <a:latin typeface="Lucida Sans Typewriter" panose="020B0509030504030204" pitchFamily="49" charset="0"/>
              </a:rPr>
              <a:t>( sleep 100; echo DONE )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fg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( sleep 100; echo DONE )</a:t>
            </a:r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543894"/>
              </p:ext>
            </p:extLst>
          </p:nvPr>
        </p:nvGraphicFramePr>
        <p:xfrm>
          <a:off x="612648" y="1772816"/>
          <a:ext cx="5276342" cy="853758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2948518689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0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</a:t>
                      </a:r>
                      <a:r>
                        <a:rPr lang="en-US" altLang="ko-KR" sz="1800" kern="100" spc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fg</a:t>
                      </a:r>
                      <a:endParaRPr lang="ko-KR" altLang="en-US" sz="1800" kern="10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정지된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작업을 다시 전면에서 실행시킨다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094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091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EC2E5-3763-45AE-A438-EB52E298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후면 작업의 전면 전환</a:t>
            </a:r>
            <a:r>
              <a:rPr lang="en-US" altLang="ko-KR" b="1" dirty="0"/>
              <a:t>: </a:t>
            </a:r>
            <a:r>
              <a:rPr lang="en-US" altLang="ko-KR" b="1" dirty="0" err="1"/>
              <a:t>fg</a:t>
            </a:r>
            <a:r>
              <a:rPr lang="en-US" altLang="ko-KR" b="1" dirty="0"/>
              <a:t>(foreground)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2E0911-5D21-4144-B7C7-54FEB1D4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4F028-40DD-4E62-A442-3967EB0F653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 altLang="ko-KR" dirty="0">
              <a:solidFill>
                <a:srgbClr val="3333FF"/>
              </a:solidFill>
            </a:endParaRPr>
          </a:p>
          <a:p>
            <a:pPr lvl="1"/>
            <a:endParaRPr lang="en-US" altLang="ko-KR" dirty="0">
              <a:solidFill>
                <a:srgbClr val="3333FF"/>
              </a:solidFill>
            </a:endParaRPr>
          </a:p>
          <a:p>
            <a:pPr lvl="1"/>
            <a:endParaRPr lang="en-US" altLang="ko-KR" dirty="0">
              <a:solidFill>
                <a:srgbClr val="3333FF"/>
              </a:solidFill>
            </a:endParaRP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(sleep 100; echo DONE) &amp;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[1] 10067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fg</a:t>
            </a:r>
            <a:r>
              <a:rPr lang="en-US" altLang="ko-KR" dirty="0">
                <a:latin typeface="Lucida Sans Typewriter" panose="020B0509030504030204" pitchFamily="49" charset="0"/>
              </a:rPr>
              <a:t> %1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( sleep 100; echo DONE )</a:t>
            </a:r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03937"/>
              </p:ext>
            </p:extLst>
          </p:nvPr>
        </p:nvGraphicFramePr>
        <p:xfrm>
          <a:off x="622534" y="1556792"/>
          <a:ext cx="6757778" cy="853758"/>
        </p:xfrm>
        <a:graphic>
          <a:graphicData uri="http://schemas.openxmlformats.org/drawingml/2006/table">
            <a:tbl>
              <a:tblPr/>
              <a:tblGrid>
                <a:gridCol w="6757778">
                  <a:extLst>
                    <a:ext uri="{9D8B030D-6E8A-4147-A177-3AD203B41FA5}">
                      <a16:colId xmlns:a16="http://schemas.microsoft.com/office/drawing/2014/main" val="39187055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</a:t>
                      </a:r>
                      <a:r>
                        <a:rPr lang="en-US" altLang="ko-KR" sz="1800" kern="0" spc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fg</a:t>
                      </a:r>
                      <a:r>
                        <a:rPr lang="en-US" altLang="ko-KR" sz="18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%</a:t>
                      </a:r>
                      <a:r>
                        <a:rPr lang="ko-KR" altLang="en-US" sz="1800" kern="0" spc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작업번호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작업번호에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해당하는 후면 작업을 전면 작업으로 전환시킨다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026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669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B488C-3883-4B94-984C-6C366B5D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ko-KR" altLang="en-US" dirty="0"/>
            </a:br>
            <a:r>
              <a:rPr lang="ko-KR" altLang="en-US" b="1" dirty="0"/>
              <a:t>전면 작업의 후면 전환</a:t>
            </a:r>
            <a:r>
              <a:rPr lang="en-US" altLang="ko-KR" b="1" dirty="0"/>
              <a:t>: </a:t>
            </a:r>
            <a:r>
              <a:rPr lang="en-US" altLang="ko-KR" b="1" dirty="0" err="1"/>
              <a:t>bg</a:t>
            </a:r>
            <a:r>
              <a:rPr lang="en-US" altLang="ko-KR" b="1" dirty="0"/>
              <a:t>(background)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12626E-BF34-4D30-80CB-9D0DCA6A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EA6CE-A7F2-4B27-BFE3-7A3E110756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pPr lvl="1"/>
            <a:r>
              <a:rPr lang="en-US" altLang="ko-KR" dirty="0"/>
              <a:t>Ctrl-Z </a:t>
            </a:r>
            <a:r>
              <a:rPr lang="ko-KR" altLang="en-US" dirty="0"/>
              <a:t>키를 눌러 전면 실행중인 작업을 먼저 중지시킨 후</a:t>
            </a:r>
            <a:endParaRPr lang="en-US" altLang="ko-KR" dirty="0"/>
          </a:p>
          <a:p>
            <a:pPr lvl="1"/>
            <a:r>
              <a:rPr lang="en-US" altLang="ko-KR" dirty="0" err="1"/>
              <a:t>bg</a:t>
            </a:r>
            <a:r>
              <a:rPr lang="en-US" altLang="ko-KR" dirty="0"/>
              <a:t> </a:t>
            </a:r>
            <a:r>
              <a:rPr lang="ko-KR" altLang="en-US" dirty="0"/>
              <a:t>명령어 사용하여 후면 작업으로 전환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 fontAlgn="base">
              <a:buNone/>
            </a:pPr>
            <a:endParaRPr lang="en-US" altLang="ko-KR" dirty="0"/>
          </a:p>
          <a:p>
            <a:pPr fontAlgn="base"/>
            <a:r>
              <a:rPr lang="ko-KR" altLang="en-US" dirty="0"/>
              <a:t>예 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( sleep 100; echo DONE )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^Z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[1]+ </a:t>
            </a:r>
            <a:r>
              <a:rPr lang="ko-KR" altLang="en-US" dirty="0"/>
              <a:t>정지됨   </a:t>
            </a:r>
            <a:r>
              <a:rPr lang="en-US" altLang="ko-KR" sz="1800" dirty="0">
                <a:latin typeface="Lucida Sans Typewriter" panose="020B0509030504030204" pitchFamily="49" charset="0"/>
              </a:rPr>
              <a:t> ( sleep 100; echo DONE )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bg</a:t>
            </a:r>
            <a:r>
              <a:rPr lang="en-US" altLang="ko-KR" sz="1800" dirty="0">
                <a:latin typeface="Lucida Sans Typewriter" panose="020B0509030504030204" pitchFamily="49" charset="0"/>
              </a:rPr>
              <a:t> %1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[1]+ ( sleep 100; echo DONE ) &amp;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C9510DB-E6B0-4AAA-BA85-7003A2214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20736"/>
              </p:ext>
            </p:extLst>
          </p:nvPr>
        </p:nvGraphicFramePr>
        <p:xfrm>
          <a:off x="899592" y="2708920"/>
          <a:ext cx="7787208" cy="853694"/>
        </p:xfrm>
        <a:graphic>
          <a:graphicData uri="http://schemas.openxmlformats.org/drawingml/2006/table">
            <a:tbl>
              <a:tblPr/>
              <a:tblGrid>
                <a:gridCol w="7787208">
                  <a:extLst>
                    <a:ext uri="{9D8B030D-6E8A-4147-A177-3AD203B41FA5}">
                      <a16:colId xmlns:a16="http://schemas.microsoft.com/office/drawing/2014/main" val="3504034887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</a:t>
                      </a:r>
                      <a:r>
                        <a:rPr lang="en-US" altLang="ko-KR" sz="1800" kern="0" spc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bg</a:t>
                      </a:r>
                      <a:r>
                        <a:rPr lang="en-US" altLang="ko-KR" sz="18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%</a:t>
                      </a:r>
                      <a:r>
                        <a:rPr lang="ko-KR" altLang="en-US" sz="18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작업번호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작업번호에 해당하는 중지된 작업을 후면 작업으로 전환하여 실행한다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334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260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C05F9-3F24-40D4-8440-0A92BE8D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후면 작업의 입출력 제어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DBF90C-6BB8-4EFB-AECF-A96D4E2A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3B5DE6-9274-4E42-8D88-F2225DB3F2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후면 작업의 출력</a:t>
            </a:r>
            <a:endParaRPr lang="en-US" altLang="ko-KR" dirty="0"/>
          </a:p>
          <a:p>
            <a:pPr lvl="4"/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$ </a:t>
            </a:r>
            <a:r>
              <a:rPr lang="ko-KR" altLang="en-US" dirty="0"/>
              <a:t>명령어 </a:t>
            </a:r>
            <a:r>
              <a:rPr lang="en-US" altLang="ko-KR" dirty="0"/>
              <a:t>&gt; </a:t>
            </a:r>
            <a:r>
              <a:rPr lang="ko-KR" altLang="en-US" dirty="0"/>
              <a:t>출력파일 </a:t>
            </a:r>
            <a:r>
              <a:rPr lang="en-US" altLang="ko-KR" dirty="0"/>
              <a:t>&amp;</a:t>
            </a:r>
          </a:p>
          <a:p>
            <a:pPr marL="274320" lvl="1" indent="0">
              <a:buNone/>
            </a:pPr>
            <a:r>
              <a:rPr lang="en-US" altLang="ko-KR" dirty="0"/>
              <a:t>$ find . -name </a:t>
            </a:r>
            <a:r>
              <a:rPr lang="en-US" altLang="ko-KR" dirty="0" err="1"/>
              <a:t>test.c</a:t>
            </a:r>
            <a:r>
              <a:rPr lang="en-US" altLang="ko-KR" dirty="0"/>
              <a:t> -print &gt; find.txt &amp;</a:t>
            </a:r>
          </a:p>
          <a:p>
            <a:pPr marL="274320" lvl="1" indent="0">
              <a:buNone/>
            </a:pPr>
            <a:r>
              <a:rPr lang="en-US" altLang="ko-KR" dirty="0"/>
              <a:t>$ find . -name </a:t>
            </a:r>
            <a:r>
              <a:rPr lang="en-US" altLang="ko-KR" dirty="0" err="1"/>
              <a:t>test.c</a:t>
            </a:r>
            <a:r>
              <a:rPr lang="en-US" altLang="ko-KR" dirty="0"/>
              <a:t> -print | mail chang &amp;</a:t>
            </a:r>
          </a:p>
          <a:p>
            <a:endParaRPr lang="en-US" altLang="ko-KR" dirty="0"/>
          </a:p>
          <a:p>
            <a:r>
              <a:rPr lang="ko-KR" altLang="en-US" dirty="0"/>
              <a:t>후면 작업의 입력</a:t>
            </a:r>
            <a:endParaRPr lang="en-US" altLang="ko-KR" dirty="0"/>
          </a:p>
          <a:p>
            <a:pPr lvl="5"/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$ </a:t>
            </a:r>
            <a:r>
              <a:rPr lang="ko-KR" altLang="en-US" dirty="0"/>
              <a:t>명령어 </a:t>
            </a:r>
            <a:r>
              <a:rPr lang="en-US" altLang="ko-KR" dirty="0"/>
              <a:t>&lt; </a:t>
            </a:r>
            <a:r>
              <a:rPr lang="ko-KR" altLang="en-US" dirty="0"/>
              <a:t>입력파일 </a:t>
            </a:r>
            <a:r>
              <a:rPr lang="en-US" altLang="ko-KR" dirty="0"/>
              <a:t>&amp;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7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37D73F-D7CE-9F4C-B078-EE0A4A8B1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F00923-84CC-5D49-B587-C4D7A60F4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97778A-3208-1F4E-A19E-52EDAC4DCD3D}"/>
              </a:ext>
            </a:extLst>
          </p:cNvPr>
          <p:cNvSpPr txBox="1"/>
          <p:nvPr/>
        </p:nvSpPr>
        <p:spPr>
          <a:xfrm>
            <a:off x="1374147" y="2523906"/>
            <a:ext cx="4725787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프로세스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작업 제어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프로세스 제어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프로세스와 사용자 </a:t>
            </a:r>
            <a:r>
              <a:rPr lang="en-US" altLang="ko-KR" dirty="0">
                <a:solidFill>
                  <a:srgbClr val="666666"/>
                </a:solidFill>
                <a:latin typeface="+mn-ea"/>
              </a:rPr>
              <a:t>ID</a:t>
            </a: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시그널과</a:t>
            </a:r>
            <a:r>
              <a:rPr lang="en-US" altLang="ko-KR" dirty="0">
                <a:solidFill>
                  <a:srgbClr val="666666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666666"/>
                </a:solidFill>
                <a:latin typeface="+mn-ea"/>
              </a:rPr>
              <a:t>프로세스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667D8D0-ADCD-2645-8A20-8865C02D4466}"/>
              </a:ext>
            </a:extLst>
          </p:cNvPr>
          <p:cNvSpPr txBox="1">
            <a:spLocks/>
          </p:cNvSpPr>
          <p:nvPr/>
        </p:nvSpPr>
        <p:spPr>
          <a:xfrm>
            <a:off x="927097" y="1698454"/>
            <a:ext cx="5172837" cy="443391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98"/>
              </a:spcBef>
            </a:pPr>
            <a:r>
              <a:rPr lang="en-US" altLang="ko-KR" sz="2800" b="1" spc="200" dirty="0">
                <a:solidFill>
                  <a:srgbClr val="333333"/>
                </a:solidFill>
                <a:latin typeface="+mn-ea"/>
                <a:ea typeface="+mn-ea"/>
              </a:rPr>
              <a:t>6</a:t>
            </a:r>
            <a:r>
              <a:rPr lang="ko-KR" altLang="en-US" sz="2800" b="1" spc="200" dirty="0">
                <a:solidFill>
                  <a:srgbClr val="333333"/>
                </a:solidFill>
                <a:latin typeface="+mn-ea"/>
                <a:ea typeface="+mn-ea"/>
              </a:rPr>
              <a:t>장 프로세스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4C60CF-875C-6348-82A7-7D9FA26377FA}"/>
              </a:ext>
            </a:extLst>
          </p:cNvPr>
          <p:cNvCxnSpPr>
            <a:cxnSpLocks/>
          </p:cNvCxnSpPr>
          <p:nvPr/>
        </p:nvCxnSpPr>
        <p:spPr>
          <a:xfrm>
            <a:off x="945480" y="2369029"/>
            <a:ext cx="730921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8B7ECA-0120-C64B-BC47-DCA56287185F}"/>
              </a:ext>
            </a:extLst>
          </p:cNvPr>
          <p:cNvSpPr txBox="1"/>
          <p:nvPr/>
        </p:nvSpPr>
        <p:spPr>
          <a:xfrm>
            <a:off x="864755" y="2523906"/>
            <a:ext cx="509392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en-US" altLang="ko-KR" b="1" dirty="0">
                <a:solidFill>
                  <a:srgbClr val="3974F6"/>
                </a:solidFill>
                <a:latin typeface="+mn-ea"/>
              </a:rPr>
              <a:t>01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02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03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04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234975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b="1" dirty="0"/>
              <a:t>6.3 </a:t>
            </a:r>
            <a:r>
              <a:rPr lang="ko-KR" altLang="en-US" sz="4000" b="1" dirty="0"/>
              <a:t>프로세스 제어 </a:t>
            </a:r>
            <a:br>
              <a:rPr lang="ko-KR" altLang="en-US" sz="4000" b="1" dirty="0"/>
            </a:br>
            <a:endParaRPr lang="ko-KR" altLang="en-US" sz="4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372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ko-KR" altLang="en-US" b="1" dirty="0"/>
            </a:br>
            <a:r>
              <a:rPr lang="ko-KR" altLang="en-US" b="1" dirty="0"/>
              <a:t>프로세스 끝내기</a:t>
            </a:r>
            <a:r>
              <a:rPr lang="en-US" altLang="ko-KR" b="1" dirty="0"/>
              <a:t>: kill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프로세스 강제 종료</a:t>
            </a:r>
            <a:endParaRPr lang="en-US" altLang="ko-KR" dirty="0"/>
          </a:p>
          <a:p>
            <a:endParaRPr lang="en-US" altLang="ko-KR" dirty="0">
              <a:solidFill>
                <a:srgbClr val="3333FF"/>
              </a:solidFill>
            </a:endParaRPr>
          </a:p>
          <a:p>
            <a:endParaRPr lang="en-US" altLang="ko-KR" dirty="0">
              <a:solidFill>
                <a:srgbClr val="3333FF"/>
              </a:solidFill>
            </a:endParaRPr>
          </a:p>
          <a:p>
            <a:endParaRPr lang="en-US" altLang="ko-KR" dirty="0">
              <a:solidFill>
                <a:srgbClr val="3333FF"/>
              </a:solidFill>
            </a:endParaRPr>
          </a:p>
          <a:p>
            <a:pPr marL="868680" lvl="3" indent="0">
              <a:buNone/>
            </a:pPr>
            <a:endParaRPr lang="en-US" altLang="ko-KR" dirty="0">
              <a:solidFill>
                <a:srgbClr val="3333FF"/>
              </a:solidFill>
            </a:endParaRPr>
          </a:p>
          <a:p>
            <a:pPr marL="868680" lvl="3" indent="0">
              <a:buNone/>
            </a:pPr>
            <a:endParaRPr lang="en-US" altLang="ko-KR" dirty="0">
              <a:solidFill>
                <a:srgbClr val="3333FF"/>
              </a:solidFill>
            </a:endParaRPr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(sleep 100; echo done) &amp;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[1] 8320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kill 8320 </a:t>
            </a:r>
            <a:r>
              <a:rPr lang="ko-KR" altLang="en-US" sz="1800" dirty="0">
                <a:latin typeface="Lucida Sans Typewriter" panose="020B0509030504030204" pitchFamily="49" charset="0"/>
              </a:rPr>
              <a:t>혹은 </a:t>
            </a:r>
            <a:r>
              <a:rPr lang="en-US" altLang="ko-KR" sz="1800" dirty="0">
                <a:latin typeface="Lucida Sans Typewriter" panose="020B0509030504030204" pitchFamily="49" charset="0"/>
              </a:rPr>
              <a:t>$ kill %1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[1] </a:t>
            </a:r>
            <a:r>
              <a:rPr lang="ko-KR" altLang="en-US" dirty="0"/>
              <a:t>종료됨   </a:t>
            </a:r>
            <a:r>
              <a:rPr lang="en-US" altLang="ko-KR" sz="1800" dirty="0">
                <a:latin typeface="Lucida Sans Typewriter" panose="020B0509030504030204" pitchFamily="49" charset="0"/>
              </a:rPr>
              <a:t> ( sleep 100; echo done )</a:t>
            </a:r>
          </a:p>
          <a:p>
            <a:pPr lvl="1">
              <a:buNone/>
            </a:pPr>
            <a:endParaRPr lang="en-US" altLang="ko-KR" sz="1800" dirty="0">
              <a:latin typeface="Lucida Sans Typewriter" panose="020B0509030504030204" pitchFamily="49" charset="0"/>
            </a:endParaRPr>
          </a:p>
          <a:p>
            <a:r>
              <a:rPr lang="en-US" altLang="ko-KR" dirty="0"/>
              <a:t>exit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>
                <a:solidFill>
                  <a:srgbClr val="3333FF"/>
                </a:solidFill>
              </a:rPr>
              <a:t>exit [</a:t>
            </a:r>
            <a:r>
              <a:rPr lang="ko-KR" altLang="en-US" dirty="0" err="1">
                <a:solidFill>
                  <a:srgbClr val="3333FF"/>
                </a:solidFill>
              </a:rPr>
              <a:t>종료코드</a:t>
            </a:r>
            <a:r>
              <a:rPr lang="en-US" altLang="ko-KR" dirty="0">
                <a:solidFill>
                  <a:srgbClr val="3333FF"/>
                </a:solidFill>
              </a:rPr>
              <a:t>]</a:t>
            </a:r>
            <a:endParaRPr lang="ko-KR" altLang="en-US" dirty="0">
              <a:solidFill>
                <a:srgbClr val="3333FF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21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FA39431-77C4-4636-9319-9AA4EEF99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652748"/>
              </p:ext>
            </p:extLst>
          </p:nvPr>
        </p:nvGraphicFramePr>
        <p:xfrm>
          <a:off x="827584" y="1916832"/>
          <a:ext cx="7704856" cy="1152970"/>
        </p:xfrm>
        <a:graphic>
          <a:graphicData uri="http://schemas.openxmlformats.org/drawingml/2006/table">
            <a:tbl>
              <a:tblPr/>
              <a:tblGrid>
                <a:gridCol w="7704856">
                  <a:extLst>
                    <a:ext uri="{9D8B030D-6E8A-4147-A177-3AD203B41FA5}">
                      <a16:colId xmlns:a16="http://schemas.microsoft.com/office/drawing/2014/main" val="738438615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kill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프로세스번호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kill %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작업번호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프로세스 번호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혹은 작업 번호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해당하는 프로세스를 강제로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종료시킨다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0371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5A477-DC0F-45E6-A615-98C335C3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프로세스 기다리기</a:t>
            </a:r>
            <a:r>
              <a:rPr lang="en-US" altLang="ko-KR" b="1" dirty="0"/>
              <a:t>: wait</a:t>
            </a:r>
            <a:r>
              <a:rPr lang="ko-KR" altLang="en-US" b="1" dirty="0"/>
              <a:t>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09ED46-9EBF-4AF8-910E-2EF743EA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E24FBE-B74E-4DA6-BB81-86DD54C761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3"/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(sleep 10; echo 1</a:t>
            </a:r>
            <a:r>
              <a:rPr lang="ko-KR" altLang="en-US" sz="1800" dirty="0">
                <a:latin typeface="Lucida Sans Typewriter" panose="020B0509030504030204" pitchFamily="49" charset="0"/>
              </a:rPr>
              <a:t>번 끝</a:t>
            </a:r>
            <a:r>
              <a:rPr lang="en-US" altLang="ko-KR" sz="1800" dirty="0">
                <a:latin typeface="Lucida Sans Typewriter" panose="020B0509030504030204" pitchFamily="49" charset="0"/>
              </a:rPr>
              <a:t>) &amp;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[1] 1231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echo 2</a:t>
            </a:r>
            <a:r>
              <a:rPr lang="ko-KR" altLang="en-US" sz="1800" dirty="0">
                <a:latin typeface="Lucida Sans Typewriter" panose="020B0509030504030204" pitchFamily="49" charset="0"/>
              </a:rPr>
              <a:t>번 끝</a:t>
            </a:r>
            <a:r>
              <a:rPr lang="en-US" altLang="ko-KR" sz="1800" dirty="0">
                <a:latin typeface="Lucida Sans Typewriter" panose="020B0509030504030204" pitchFamily="49" charset="0"/>
              </a:rPr>
              <a:t>; wait 1231; echo 3</a:t>
            </a:r>
            <a:r>
              <a:rPr lang="ko-KR" altLang="en-US" sz="1800" dirty="0">
                <a:latin typeface="Lucida Sans Typewriter" panose="020B0509030504030204" pitchFamily="49" charset="0"/>
              </a:rPr>
              <a:t>번 끝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2</a:t>
            </a:r>
            <a:r>
              <a:rPr lang="ko-KR" altLang="en-US" sz="1800" dirty="0">
                <a:latin typeface="Lucida Sans Typewriter" panose="020B0509030504030204" pitchFamily="49" charset="0"/>
              </a:rPr>
              <a:t>번 끝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</a:t>
            </a:r>
            <a:r>
              <a:rPr lang="ko-KR" altLang="en-US" sz="1800" dirty="0">
                <a:latin typeface="Lucida Sans Typewriter" panose="020B0509030504030204" pitchFamily="49" charset="0"/>
              </a:rPr>
              <a:t>번 끝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3</a:t>
            </a:r>
            <a:r>
              <a:rPr lang="ko-KR" altLang="en-US" sz="1800" dirty="0">
                <a:latin typeface="Lucida Sans Typewriter" panose="020B0509030504030204" pitchFamily="49" charset="0"/>
              </a:rPr>
              <a:t>번 끝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C11018-249D-47EA-A7CB-3A89D7662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106351"/>
              </p:ext>
            </p:extLst>
          </p:nvPr>
        </p:nvGraphicFramePr>
        <p:xfrm>
          <a:off x="827584" y="2060848"/>
          <a:ext cx="7488832" cy="1152970"/>
        </p:xfrm>
        <a:graphic>
          <a:graphicData uri="http://schemas.openxmlformats.org/drawingml/2006/table">
            <a:tbl>
              <a:tblPr/>
              <a:tblGrid>
                <a:gridCol w="7488832">
                  <a:extLst>
                    <a:ext uri="{9D8B030D-6E8A-4147-A177-3AD203B41FA5}">
                      <a16:colId xmlns:a16="http://schemas.microsoft.com/office/drawing/2014/main" val="403721760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wait [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프로세스번호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프로세스 번호로 지정한 자식 프로세스가 종료될 때까지 기다린다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지정하지 않으면 모든 자식 프로세스가 끝나기를 기다린다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165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474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848A5-4F56-4477-BDAC-A7185716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프로세스 기다리기</a:t>
            </a:r>
            <a:r>
              <a:rPr lang="en-US" altLang="ko-KR" b="1" dirty="0"/>
              <a:t>: wait</a:t>
            </a:r>
            <a:r>
              <a:rPr lang="ko-KR" altLang="en-US" b="1" dirty="0"/>
              <a:t>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87E9D6-59C5-41C3-A864-E1AE1FAC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50BDC5-8FB9-4F24-91BB-1D19433685B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(sleep 10; echo 1</a:t>
            </a:r>
            <a:r>
              <a:rPr lang="ko-KR" altLang="en-US" sz="1800" dirty="0">
                <a:latin typeface="Lucida Sans Typewriter" panose="020B0509030504030204" pitchFamily="49" charset="0"/>
              </a:rPr>
              <a:t>번 끝</a:t>
            </a:r>
            <a:r>
              <a:rPr lang="en-US" altLang="ko-KR" sz="1800" dirty="0">
                <a:latin typeface="Lucida Sans Typewriter" panose="020B0509030504030204" pitchFamily="49" charset="0"/>
              </a:rPr>
              <a:t>) &amp;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(sleep 10; echo 2</a:t>
            </a:r>
            <a:r>
              <a:rPr lang="ko-KR" altLang="en-US" sz="1800" dirty="0">
                <a:latin typeface="Lucida Sans Typewriter" panose="020B0509030504030204" pitchFamily="49" charset="0"/>
              </a:rPr>
              <a:t>번 끝</a:t>
            </a:r>
            <a:r>
              <a:rPr lang="en-US" altLang="ko-KR" sz="1800" dirty="0">
                <a:latin typeface="Lucida Sans Typewriter" panose="020B0509030504030204" pitchFamily="49" charset="0"/>
              </a:rPr>
              <a:t>) &amp;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echo 3</a:t>
            </a:r>
            <a:r>
              <a:rPr lang="ko-KR" altLang="en-US" sz="1800" dirty="0">
                <a:latin typeface="Lucida Sans Typewriter" panose="020B0509030504030204" pitchFamily="49" charset="0"/>
              </a:rPr>
              <a:t>번 끝</a:t>
            </a:r>
            <a:r>
              <a:rPr lang="en-US" altLang="ko-KR" sz="1800" dirty="0">
                <a:latin typeface="Lucida Sans Typewriter" panose="020B0509030504030204" pitchFamily="49" charset="0"/>
              </a:rPr>
              <a:t>; wait; echo 4</a:t>
            </a:r>
            <a:r>
              <a:rPr lang="ko-KR" altLang="en-US" sz="1800" dirty="0">
                <a:latin typeface="Lucida Sans Typewriter" panose="020B0509030504030204" pitchFamily="49" charset="0"/>
              </a:rPr>
              <a:t>번 끝 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3</a:t>
            </a:r>
            <a:r>
              <a:rPr lang="ko-KR" altLang="en-US" sz="1800" dirty="0">
                <a:latin typeface="Lucida Sans Typewriter" panose="020B0509030504030204" pitchFamily="49" charset="0"/>
              </a:rPr>
              <a:t>번 끝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</a:t>
            </a:r>
            <a:r>
              <a:rPr lang="ko-KR" altLang="en-US" sz="1800" dirty="0">
                <a:latin typeface="Lucida Sans Typewriter" panose="020B0509030504030204" pitchFamily="49" charset="0"/>
              </a:rPr>
              <a:t>번 끝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2</a:t>
            </a:r>
            <a:r>
              <a:rPr lang="ko-KR" altLang="en-US" sz="1800" dirty="0">
                <a:latin typeface="Lucida Sans Typewriter" panose="020B0509030504030204" pitchFamily="49" charset="0"/>
              </a:rPr>
              <a:t>번 끝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4</a:t>
            </a:r>
            <a:r>
              <a:rPr lang="ko-KR" altLang="en-US" sz="1800" dirty="0">
                <a:latin typeface="Lucida Sans Typewriter" panose="020B0509030504030204" pitchFamily="49" charset="0"/>
              </a:rPr>
              <a:t>번 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948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63EC9-2F88-4874-94F8-AE61B1B81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프로세스 우선순위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5989884-20EE-4411-A996-6C051DE3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927947-A3A9-4325-96A6-333C967D084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err="1"/>
              <a:t>실행</a:t>
            </a:r>
            <a:r>
              <a:rPr lang="en-US" altLang="ko-KR" dirty="0"/>
              <a:t> </a:t>
            </a:r>
            <a:r>
              <a:rPr lang="en-US" altLang="ko-KR" dirty="0" err="1"/>
              <a:t>우선순위</a:t>
            </a:r>
            <a:r>
              <a:rPr lang="en-US" altLang="ko-KR" dirty="0"/>
              <a:t> nice 값</a:t>
            </a:r>
          </a:p>
          <a:p>
            <a:pPr lvl="1" fontAlgn="base"/>
            <a:r>
              <a:rPr lang="en-US" altLang="ko-KR" dirty="0"/>
              <a:t>19(</a:t>
            </a:r>
            <a:r>
              <a:rPr lang="en-US" altLang="ko-KR" dirty="0" err="1"/>
              <a:t>제일</a:t>
            </a:r>
            <a:r>
              <a:rPr lang="en-US" altLang="ko-KR" dirty="0"/>
              <a:t> </a:t>
            </a:r>
            <a:r>
              <a:rPr lang="en-US" altLang="ko-KR" dirty="0" err="1"/>
              <a:t>낮음</a:t>
            </a:r>
            <a:r>
              <a:rPr lang="en-US" altLang="ko-KR" dirty="0"/>
              <a:t>) ~ -20(</a:t>
            </a:r>
            <a:r>
              <a:rPr lang="en-US" altLang="ko-KR" dirty="0" err="1"/>
              <a:t>제일</a:t>
            </a:r>
            <a:r>
              <a:rPr lang="en-US" altLang="ko-KR" dirty="0"/>
              <a:t> </a:t>
            </a:r>
            <a:r>
              <a:rPr lang="en-US" altLang="ko-KR" dirty="0" err="1"/>
              <a:t>높음</a:t>
            </a:r>
            <a:r>
              <a:rPr lang="en-US" altLang="ko-KR" dirty="0"/>
              <a:t>) </a:t>
            </a:r>
          </a:p>
          <a:p>
            <a:pPr lvl="1" fontAlgn="base"/>
            <a:r>
              <a:rPr lang="en-US" altLang="ko-KR" dirty="0" err="1"/>
              <a:t>보통</a:t>
            </a:r>
            <a:r>
              <a:rPr lang="en-US" altLang="ko-KR" dirty="0"/>
              <a:t> </a:t>
            </a:r>
            <a:r>
              <a:rPr lang="en-US" altLang="ko-KR" dirty="0" err="1"/>
              <a:t>기본</a:t>
            </a:r>
            <a:r>
              <a:rPr lang="en-US" altLang="ko-KR" dirty="0"/>
              <a:t> </a:t>
            </a:r>
            <a:r>
              <a:rPr lang="en-US" altLang="ko-KR" dirty="0" err="1"/>
              <a:t>우선순위</a:t>
            </a:r>
            <a:r>
              <a:rPr lang="en-US" altLang="ko-KR" dirty="0"/>
              <a:t> 0으로 </a:t>
            </a:r>
            <a:r>
              <a:rPr lang="ko-KR" altLang="en-US" dirty="0"/>
              <a:t>명령어를</a:t>
            </a:r>
            <a:r>
              <a:rPr lang="en-US" altLang="ko-KR" dirty="0"/>
              <a:t> </a:t>
            </a:r>
            <a:r>
              <a:rPr lang="en-US" altLang="ko-KR" dirty="0" err="1"/>
              <a:t>실행</a:t>
            </a:r>
            <a:r>
              <a:rPr lang="en-US" altLang="ko-KR" dirty="0"/>
              <a:t> </a:t>
            </a:r>
          </a:p>
          <a:p>
            <a:pPr lvl="3" fontAlgn="base"/>
            <a:endParaRPr lang="en-US" altLang="ko-KR" dirty="0"/>
          </a:p>
          <a:p>
            <a:pPr fontAlgn="base"/>
            <a:r>
              <a:rPr lang="en-US" altLang="ko-KR" dirty="0"/>
              <a:t>nice </a:t>
            </a:r>
            <a:r>
              <a:rPr lang="en-US" altLang="ko-KR" dirty="0" err="1"/>
              <a:t>명령어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/>
              <a:t>$ nice 		// </a:t>
            </a:r>
            <a:r>
              <a:rPr lang="en-US" altLang="ko-KR" dirty="0" err="1"/>
              <a:t>현재</a:t>
            </a:r>
            <a:r>
              <a:rPr lang="en-US" altLang="ko-KR" dirty="0"/>
              <a:t> </a:t>
            </a:r>
            <a:r>
              <a:rPr lang="en-US" altLang="ko-KR" dirty="0" err="1"/>
              <a:t>우선순위</a:t>
            </a:r>
            <a:r>
              <a:rPr lang="en-US" altLang="ko-KR" dirty="0"/>
              <a:t> </a:t>
            </a:r>
            <a:r>
              <a:rPr lang="en-US" altLang="ko-KR" dirty="0" err="1"/>
              <a:t>출력</a:t>
            </a:r>
            <a:r>
              <a:rPr lang="en-US" altLang="ko-KR" dirty="0"/>
              <a:t> </a:t>
            </a:r>
          </a:p>
          <a:p>
            <a:pPr marL="274320" lvl="1" indent="0" fontAlgn="base">
              <a:buNone/>
            </a:pPr>
            <a:r>
              <a:rPr lang="en-US" altLang="ko-KR" dirty="0"/>
              <a:t>0</a:t>
            </a:r>
          </a:p>
          <a:p>
            <a:pPr marL="274320" lvl="1" indent="0" fontAlgn="base">
              <a:buNone/>
            </a:pPr>
            <a:r>
              <a:rPr lang="pt-BR" altLang="ko-KR" dirty="0"/>
              <a:t>$ nice -n 10 ps –ef  	// </a:t>
            </a:r>
            <a:r>
              <a:rPr lang="ko-KR" altLang="en-US" dirty="0"/>
              <a:t>조정된 우선순위로 실행</a:t>
            </a:r>
            <a:endParaRPr lang="pt-BR" altLang="ko-KR" dirty="0"/>
          </a:p>
          <a:p>
            <a:pPr fontAlgn="base"/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011265F-DBEA-4E10-8245-227CF478D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09878"/>
              </p:ext>
            </p:extLst>
          </p:nvPr>
        </p:nvGraphicFramePr>
        <p:xfrm>
          <a:off x="899592" y="3501008"/>
          <a:ext cx="5276342" cy="762826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216589564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nice [-n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조정수치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명령어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[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인수들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주어진 명령을 조정된 우선순위로 실행한다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717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725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1201E-1BBC-4C70-9B62-D448B732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프로세스 우선순위 조정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6B9626-905D-4655-BB04-6EDEA1B6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808177-2A7E-4002-BD2D-926C24D34E1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3E103BB-8CFA-41B5-AE2E-BA5CDD751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593579"/>
              </p:ext>
            </p:extLst>
          </p:nvPr>
        </p:nvGraphicFramePr>
        <p:xfrm>
          <a:off x="827584" y="2060848"/>
          <a:ext cx="7128792" cy="1933258"/>
        </p:xfrm>
        <a:graphic>
          <a:graphicData uri="http://schemas.openxmlformats.org/drawingml/2006/table">
            <a:tbl>
              <a:tblPr/>
              <a:tblGrid>
                <a:gridCol w="7128792">
                  <a:extLst>
                    <a:ext uri="{9D8B030D-6E8A-4147-A177-3AD203B41FA5}">
                      <a16:colId xmlns:a16="http://schemas.microsoft.com/office/drawing/2014/main" val="415235963"/>
                    </a:ext>
                  </a:extLst>
                </a:gridCol>
              </a:tblGrid>
              <a:tr h="10350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renice [-n]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우선순위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 pitchFamily="18" charset="2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[-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gpu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 PID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이미 수행중인 프로세스의 우선순위를 명시된 우선순위로 변경한다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-g 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그룹명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소유로 된 프로세스를 의미한다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-u 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지정한 사용자명의 소유로 된 프로세스를 의미한다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-p :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프로세스의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PID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지정한다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250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39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660650"/>
            <a:ext cx="6858000" cy="990600"/>
          </a:xfrm>
        </p:spPr>
        <p:txBody>
          <a:bodyPr/>
          <a:lstStyle/>
          <a:p>
            <a:pPr>
              <a:defRPr/>
            </a:pPr>
            <a:r>
              <a:rPr lang="en-US" altLang="ko-KR" sz="4000" b="1" dirty="0"/>
              <a:t>6.4 </a:t>
            </a:r>
            <a:r>
              <a:rPr lang="ko-KR" altLang="en-US" b="1" dirty="0"/>
              <a:t>프로세스의 사용자 </a:t>
            </a:r>
            <a:r>
              <a:rPr lang="en-US" altLang="ko-KR" b="1" dirty="0"/>
              <a:t>ID</a:t>
            </a:r>
            <a:endParaRPr lang="ko-KR" altLang="en-US" sz="4000" b="1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63492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893333E8-100E-4E46-AC9F-8EDEE2D5AF15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0000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프로세스의 사용자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1173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프로세스는 사용자 </a:t>
            </a:r>
            <a:r>
              <a:rPr lang="en-US" altLang="ko-KR" dirty="0"/>
              <a:t>ID</a:t>
            </a:r>
            <a:r>
              <a:rPr lang="ko-KR" altLang="en-US" dirty="0"/>
              <a:t>와 그룹 </a:t>
            </a:r>
            <a:r>
              <a:rPr lang="en-US" altLang="ko-KR" dirty="0"/>
              <a:t>ID</a:t>
            </a:r>
            <a:r>
              <a:rPr lang="ko-KR" altLang="en-US" dirty="0"/>
              <a:t>를 갖는다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그 프로세스를 실행시킨 사용자의 </a:t>
            </a:r>
            <a:r>
              <a:rPr lang="en-US" altLang="ko-KR" dirty="0"/>
              <a:t>ID</a:t>
            </a:r>
            <a:r>
              <a:rPr lang="ko-KR" altLang="en-US" dirty="0"/>
              <a:t>와 사용자의 그룹 </a:t>
            </a:r>
            <a:r>
              <a:rPr lang="en-US" altLang="ko-KR" dirty="0"/>
              <a:t>ID</a:t>
            </a:r>
          </a:p>
          <a:p>
            <a:pPr lvl="1">
              <a:defRPr/>
            </a:pPr>
            <a:r>
              <a:rPr lang="ko-KR" altLang="en-US" dirty="0"/>
              <a:t>프로세스가 수행할 수 있는 연산을 결정하는 데 사용된다</a:t>
            </a:r>
            <a:r>
              <a:rPr lang="en-US" altLang="ko-KR" dirty="0"/>
              <a:t>.</a:t>
            </a:r>
          </a:p>
          <a:p>
            <a:pPr lvl="5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id </a:t>
            </a:r>
            <a:r>
              <a:rPr lang="ko-KR" altLang="en-US" dirty="0"/>
              <a:t>명령어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274320" lvl="1" indent="0" fontAlgn="base">
              <a:buNone/>
            </a:pPr>
            <a:endParaRPr lang="en-US" altLang="ko-KR" sz="2200" dirty="0"/>
          </a:p>
          <a:p>
            <a:pPr marL="274320" lvl="1" indent="0" fontAlgn="base">
              <a:buNone/>
            </a:pPr>
            <a:r>
              <a:rPr lang="en-US" altLang="ko-KR" sz="2200" dirty="0"/>
              <a:t>$ id</a:t>
            </a:r>
          </a:p>
          <a:p>
            <a:pPr marL="274320" lvl="1" indent="0" fontAlgn="base">
              <a:buNone/>
            </a:pPr>
            <a:r>
              <a:rPr lang="en-US" altLang="ko-KR" sz="1800" dirty="0" err="1"/>
              <a:t>uid</a:t>
            </a:r>
            <a:r>
              <a:rPr lang="en-US" altLang="ko-KR" sz="1800" dirty="0"/>
              <a:t>=1000(</a:t>
            </a:r>
            <a:r>
              <a:rPr lang="en-US" altLang="ko-KR" sz="1800" dirty="0" err="1"/>
              <a:t>chang</a:t>
            </a:r>
            <a:r>
              <a:rPr lang="en-US" altLang="ko-KR" sz="1800" dirty="0"/>
              <a:t>) gid=1000(</a:t>
            </a:r>
            <a:r>
              <a:rPr lang="en-US" altLang="ko-KR" sz="1800" dirty="0" err="1"/>
              <a:t>chang</a:t>
            </a:r>
            <a:r>
              <a:rPr lang="en-US" altLang="ko-KR" sz="1800" dirty="0"/>
              <a:t>) </a:t>
            </a:r>
            <a:r>
              <a:rPr lang="ko-KR" altLang="en-US" sz="1800" dirty="0"/>
              <a:t>그룹들</a:t>
            </a:r>
            <a:r>
              <a:rPr lang="en-US" altLang="ko-KR" sz="1800" dirty="0"/>
              <a:t>=1000(</a:t>
            </a:r>
            <a:r>
              <a:rPr lang="en-US" altLang="ko-KR" sz="1800" dirty="0" err="1"/>
              <a:t>chang</a:t>
            </a:r>
            <a:r>
              <a:rPr lang="en-US" altLang="ko-KR" sz="1800" dirty="0"/>
              <a:t>),4(</a:t>
            </a:r>
            <a:r>
              <a:rPr lang="en-US" altLang="ko-KR" sz="1800" dirty="0" err="1"/>
              <a:t>adm</a:t>
            </a:r>
            <a:r>
              <a:rPr lang="en-US" altLang="ko-KR" sz="1800" dirty="0"/>
              <a:t>),24(</a:t>
            </a:r>
            <a:r>
              <a:rPr lang="en-US" altLang="ko-KR" sz="1800" dirty="0" err="1"/>
              <a:t>cdrom</a:t>
            </a:r>
            <a:r>
              <a:rPr lang="en-US" altLang="ko-KR" sz="1800" dirty="0"/>
              <a:t>), 27(</a:t>
            </a:r>
            <a:r>
              <a:rPr lang="en-US" altLang="ko-KR" sz="1800" dirty="0" err="1"/>
              <a:t>sudo</a:t>
            </a:r>
            <a:r>
              <a:rPr lang="en-US" altLang="ko-KR" sz="1800" dirty="0"/>
              <a:t>),30(dip),46(</a:t>
            </a:r>
            <a:r>
              <a:rPr lang="en-US" altLang="ko-KR" sz="1800" dirty="0" err="1"/>
              <a:t>plugdev</a:t>
            </a:r>
            <a:r>
              <a:rPr lang="en-US" altLang="ko-KR" sz="1800" dirty="0"/>
              <a:t>),121(</a:t>
            </a:r>
            <a:r>
              <a:rPr lang="en-US" altLang="ko-KR" sz="1800" dirty="0" err="1"/>
              <a:t>lpadmin</a:t>
            </a:r>
            <a:r>
              <a:rPr lang="en-US" altLang="ko-KR" sz="1800" dirty="0"/>
              <a:t>),132(</a:t>
            </a:r>
            <a:r>
              <a:rPr lang="en-US" altLang="ko-KR" sz="1800" dirty="0" err="1"/>
              <a:t>lxd</a:t>
            </a:r>
            <a:r>
              <a:rPr lang="en-US" altLang="ko-KR" sz="1800" dirty="0"/>
              <a:t>),133(</a:t>
            </a:r>
            <a:r>
              <a:rPr lang="en-US" altLang="ko-KR" sz="1800" dirty="0" err="1"/>
              <a:t>sambashare</a:t>
            </a:r>
            <a:r>
              <a:rPr lang="en-US" altLang="ko-KR" sz="1800" dirty="0"/>
              <a:t>)</a:t>
            </a:r>
          </a:p>
          <a:p>
            <a:pPr lvl="3" fontAlgn="base"/>
            <a:endParaRPr lang="en-US" altLang="ko-KR" sz="1400" dirty="0"/>
          </a:p>
          <a:p>
            <a:pPr marL="274320" lvl="1" indent="0" fontAlgn="base">
              <a:buNone/>
            </a:pPr>
            <a:r>
              <a:rPr lang="nl-NL" altLang="ko-KR" dirty="0"/>
              <a:t>$ echo $UID $EUID</a:t>
            </a:r>
          </a:p>
          <a:p>
            <a:pPr marL="274320" lvl="1" indent="0" fontAlgn="base">
              <a:buNone/>
            </a:pPr>
            <a:r>
              <a:rPr lang="nl-NL" altLang="ko-KR" dirty="0"/>
              <a:t>1000 1000</a:t>
            </a:r>
          </a:p>
          <a:p>
            <a:pPr marL="274320" lvl="1" indent="0" fontAlgn="base">
              <a:buNone/>
            </a:pPr>
            <a:endParaRPr lang="en-US" altLang="ko-KR" sz="1800" dirty="0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1702651B-E092-4D23-AFC7-9E3D1ACA7C23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7038F84-26C6-4A7D-8576-E099D2BCE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233203"/>
              </p:ext>
            </p:extLst>
          </p:nvPr>
        </p:nvGraphicFramePr>
        <p:xfrm>
          <a:off x="827584" y="3284984"/>
          <a:ext cx="6768752" cy="762826"/>
        </p:xfrm>
        <a:graphic>
          <a:graphicData uri="http://schemas.openxmlformats.org/drawingml/2006/table">
            <a:tbl>
              <a:tblPr/>
              <a:tblGrid>
                <a:gridCol w="6768752">
                  <a:extLst>
                    <a:ext uri="{9D8B030D-6E8A-4147-A177-3AD203B41FA5}">
                      <a16:colId xmlns:a16="http://schemas.microsoft.com/office/drawing/2014/main" val="2203393645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id [</a:t>
                      </a:r>
                      <a:r>
                        <a:rPr lang="ko-KR" altLang="en-US" sz="1600" b="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사용자명</a:t>
                      </a:r>
                      <a:r>
                        <a:rPr lang="en-US" altLang="ko-KR" sz="1600" b="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</a:t>
                      </a:r>
                      <a:endParaRPr lang="ko-KR" altLang="en-US" sz="1600" b="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사용자의 실제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유효 사용자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ID,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그룹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등을 보여준다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752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017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프로세스의 사용자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프로세스의 </a:t>
            </a:r>
            <a:r>
              <a:rPr lang="ko-KR" altLang="en-US" dirty="0">
                <a:solidFill>
                  <a:srgbClr val="C00000"/>
                </a:solidFill>
              </a:rPr>
              <a:t>실제 사용자 </a:t>
            </a:r>
            <a:r>
              <a:rPr lang="en-US" altLang="ko-KR" dirty="0">
                <a:solidFill>
                  <a:srgbClr val="C00000"/>
                </a:solidFill>
              </a:rPr>
              <a:t>ID(real user ID)</a:t>
            </a:r>
          </a:p>
          <a:p>
            <a:pPr lvl="1">
              <a:defRPr/>
            </a:pPr>
            <a:r>
              <a:rPr lang="ko-KR" altLang="en-US" dirty="0"/>
              <a:t>그 프로세스를 실행시킨 사용자의 </a:t>
            </a:r>
            <a:r>
              <a:rPr lang="en-US" altLang="ko-KR" dirty="0"/>
              <a:t>ID</a:t>
            </a:r>
            <a:r>
              <a:rPr lang="ko-KR" altLang="en-US" dirty="0"/>
              <a:t>로 설정된다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예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chang</a:t>
            </a:r>
            <a:r>
              <a:rPr lang="ko-KR" altLang="en-US" dirty="0"/>
              <a:t> 사용자 </a:t>
            </a:r>
            <a:r>
              <a:rPr lang="en-US" altLang="ko-KR" dirty="0"/>
              <a:t>ID</a:t>
            </a:r>
            <a:r>
              <a:rPr lang="ko-KR" altLang="en-US" dirty="0"/>
              <a:t>로 로그인하여 어떤 프로그램을 실행시키면</a:t>
            </a:r>
            <a:endParaRPr lang="en-US" altLang="ko-KR" dirty="0"/>
          </a:p>
          <a:p>
            <a:pPr marL="274320" lvl="1" indent="0">
              <a:buNone/>
              <a:defRPr/>
            </a:pPr>
            <a:r>
              <a:rPr lang="ko-KR" altLang="en-US" dirty="0"/>
              <a:t>   그 프로세스의 실제 사용자 </a:t>
            </a:r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en-US" altLang="ko-KR" dirty="0" err="1"/>
              <a:t>chang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pPr lvl="4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프로세스의 </a:t>
            </a:r>
            <a:r>
              <a:rPr lang="ko-KR" altLang="en-US" dirty="0">
                <a:solidFill>
                  <a:srgbClr val="C00000"/>
                </a:solidFill>
              </a:rPr>
              <a:t>유효 사용자 </a:t>
            </a:r>
            <a:r>
              <a:rPr lang="en-US" altLang="ko-KR" dirty="0">
                <a:solidFill>
                  <a:srgbClr val="C00000"/>
                </a:solidFill>
              </a:rPr>
              <a:t>ID(effective user ID)</a:t>
            </a:r>
          </a:p>
          <a:p>
            <a:pPr lvl="1">
              <a:defRPr/>
            </a:pPr>
            <a:r>
              <a:rPr lang="ko-KR" altLang="en-US" dirty="0"/>
              <a:t>현재 유효한 사용자 </a:t>
            </a:r>
            <a:r>
              <a:rPr lang="en-US" altLang="ko-KR" dirty="0"/>
              <a:t>ID</a:t>
            </a:r>
          </a:p>
          <a:p>
            <a:pPr lvl="1">
              <a:defRPr/>
            </a:pPr>
            <a:r>
              <a:rPr lang="ko-KR" altLang="en-US" dirty="0"/>
              <a:t>보통 유효 사용자 </a:t>
            </a:r>
            <a:r>
              <a:rPr lang="en-US" altLang="ko-KR" dirty="0"/>
              <a:t>ID</a:t>
            </a:r>
            <a:r>
              <a:rPr lang="ko-KR" altLang="en-US" dirty="0"/>
              <a:t>와 실제 사용자 </a:t>
            </a:r>
            <a:r>
              <a:rPr lang="en-US" altLang="ko-KR" dirty="0"/>
              <a:t>ID</a:t>
            </a:r>
            <a:r>
              <a:rPr lang="ko-KR" altLang="en-US" dirty="0"/>
              <a:t>는 같다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새로 파일을 만들 때나 파일의 접근권한을 검사할 때 주로 사용됨</a:t>
            </a:r>
            <a:r>
              <a:rPr lang="en-US" altLang="ko-KR" dirty="0"/>
              <a:t> </a:t>
            </a:r>
          </a:p>
          <a:p>
            <a:pPr lvl="1">
              <a:defRPr/>
            </a:pPr>
            <a:r>
              <a:rPr lang="ko-KR" altLang="en-US" dirty="0">
                <a:solidFill>
                  <a:srgbClr val="C00000"/>
                </a:solidFill>
              </a:rPr>
              <a:t>특별한 실행파일</a:t>
            </a:r>
            <a:r>
              <a:rPr lang="ko-KR" altLang="en-US" dirty="0"/>
              <a:t>을 실행할 때 유효 사용자 </a:t>
            </a:r>
            <a:r>
              <a:rPr lang="en-US" altLang="ko-KR" dirty="0"/>
              <a:t>ID</a:t>
            </a:r>
            <a:r>
              <a:rPr lang="ko-KR" altLang="en-US" dirty="0"/>
              <a:t>는 달라진다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6963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A1191133-9D2C-4D27-B03C-0296D9098E92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145" name="_x195694312" descr="EMB0000026822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996180"/>
            <a:ext cx="180022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548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set-user-id </a:t>
            </a:r>
            <a:r>
              <a:rPr lang="ko-KR" altLang="en-US" dirty="0"/>
              <a:t>실행파일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set-user-id(set user ID upon execution) </a:t>
            </a:r>
            <a:r>
              <a:rPr lang="ko-KR" altLang="en-US" dirty="0"/>
              <a:t>실행권한 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set-user-id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설정된 실행파일을 실행하면 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이 프로세스의 </a:t>
            </a:r>
            <a:r>
              <a:rPr lang="ko-KR" altLang="en-US" dirty="0">
                <a:solidFill>
                  <a:srgbClr val="C00000"/>
                </a:solidFill>
              </a:rPr>
              <a:t>유효 사용자 </a:t>
            </a:r>
            <a:r>
              <a:rPr lang="en-US" altLang="ko-KR" dirty="0">
                <a:solidFill>
                  <a:srgbClr val="C00000"/>
                </a:solidFill>
              </a:rPr>
              <a:t>ID</a:t>
            </a:r>
            <a:r>
              <a:rPr lang="ko-KR" altLang="en-US" dirty="0">
                <a:solidFill>
                  <a:srgbClr val="C00000"/>
                </a:solidFill>
              </a:rPr>
              <a:t>는 그 실행파일의 소유자</a:t>
            </a:r>
            <a:r>
              <a:rPr lang="ko-KR" altLang="en-US" dirty="0"/>
              <a:t>로 바뀜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이 프로세스는 실행되는 동안 그 파일의 소유자 권한을 갖게 됨</a:t>
            </a:r>
            <a:r>
              <a:rPr lang="en-US" altLang="ko-KR" dirty="0"/>
              <a:t>.</a:t>
            </a:r>
          </a:p>
          <a:p>
            <a:pPr lvl="3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예 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ls –l /bin/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sudo</a:t>
            </a:r>
            <a:endParaRPr lang="en-US" altLang="ko-KR" sz="1600" dirty="0">
              <a:latin typeface="Lucida Sans Typewriter" panose="020B0509030504030204" pitchFamily="49" charset="0"/>
            </a:endParaRPr>
          </a:p>
          <a:p>
            <a:pPr marL="274320" lvl="1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-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r</a:t>
            </a:r>
            <a:r>
              <a:rPr lang="en-US" altLang="ko-KR" sz="1600" dirty="0">
                <a:latin typeface="Lucida Sans Typewriter" panose="020B0509030504030204" pitchFamily="49" charset="0"/>
              </a:rPr>
              <a:t>-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xr</a:t>
            </a:r>
            <a:r>
              <a:rPr lang="en-US" altLang="ko-KR" sz="1600" dirty="0">
                <a:latin typeface="Lucida Sans Typewriter" panose="020B0509030504030204" pitchFamily="49" charset="0"/>
              </a:rPr>
              <a:t>-x 1 root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root</a:t>
            </a:r>
            <a:r>
              <a:rPr lang="en-US" altLang="ko-KR" sz="1600" dirty="0">
                <a:latin typeface="Lucida Sans Typewriter" panose="020B0509030504030204" pitchFamily="49" charset="0"/>
              </a:rPr>
              <a:t> 277936 4</a:t>
            </a:r>
            <a:r>
              <a:rPr lang="ko-KR" altLang="en-US" sz="16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600" dirty="0">
                <a:latin typeface="Lucida Sans Typewriter" panose="020B0509030504030204" pitchFamily="49" charset="0"/>
              </a:rPr>
              <a:t>1 02:17 /bin/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sudo</a:t>
            </a:r>
            <a:endParaRPr lang="en-US" altLang="ko-KR" sz="1600" dirty="0">
              <a:latin typeface="Lucida Sans Typewriter" panose="020B0509030504030204" pitchFamily="49" charset="0"/>
            </a:endParaRPr>
          </a:p>
          <a:p>
            <a:pPr marL="274320" lvl="1" indent="0">
              <a:buNone/>
              <a:defRPr/>
            </a:pPr>
            <a:endParaRPr lang="en-US" altLang="ko-KR" sz="1600" dirty="0">
              <a:latin typeface="Lucida Sans Typewriter" panose="020B0509030504030204" pitchFamily="49" charset="0"/>
            </a:endParaRPr>
          </a:p>
          <a:p>
            <a:pPr marL="274320" lvl="1" indent="0"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$ ls –l /bin/passwd</a:t>
            </a:r>
          </a:p>
          <a:p>
            <a:pPr marL="274320" lvl="1" indent="0"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-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r</a:t>
            </a:r>
            <a:r>
              <a:rPr lang="en-US" altLang="ko-KR" sz="1600" dirty="0">
                <a:latin typeface="Lucida Sans Typewriter" panose="020B0509030504030204" pitchFamily="49" charset="0"/>
              </a:rPr>
              <a:t>-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xr</a:t>
            </a:r>
            <a:r>
              <a:rPr lang="en-US" altLang="ko-KR" sz="1600" dirty="0">
                <a:latin typeface="Lucida Sans Typewriter" panose="020B0509030504030204" pitchFamily="49" charset="0"/>
              </a:rPr>
              <a:t>-x. 1 root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root</a:t>
            </a:r>
            <a:r>
              <a:rPr lang="en-US" altLang="ko-KR" sz="1600" dirty="0">
                <a:latin typeface="Lucida Sans Typewriter" panose="020B0509030504030204" pitchFamily="49" charset="0"/>
              </a:rPr>
              <a:t>  59976  7</a:t>
            </a:r>
            <a:r>
              <a:rPr lang="ko-KR" altLang="en-US" sz="16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600" dirty="0">
                <a:latin typeface="Lucida Sans Typewriter" panose="020B0509030504030204" pitchFamily="49" charset="0"/>
              </a:rPr>
              <a:t>14 14:57 /bin/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passwd</a:t>
            </a:r>
            <a:endParaRPr lang="en-US" altLang="ko-KR" dirty="0"/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499E20B5-C8C7-44A9-99F9-531A686C9EC4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6.1 </a:t>
            </a:r>
            <a:r>
              <a:rPr lang="ko-KR" altLang="en-US" sz="4000" dirty="0"/>
              <a:t>프로세스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set-user-id </a:t>
            </a:r>
            <a:r>
              <a:rPr lang="ko-KR" altLang="en-US" dirty="0"/>
              <a:t>실행파일을 실행하는 과정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>
            <a:normAutofit/>
          </a:bodyPr>
          <a:lstStyle/>
          <a:p>
            <a:pPr marL="457200" indent="-457200">
              <a:buAutoNum type="arabicParenBoth"/>
              <a:defRPr/>
            </a:pPr>
            <a:r>
              <a:rPr lang="en-US" altLang="ko-KR" sz="1800"/>
              <a:t>/bin/</a:t>
            </a:r>
            <a:r>
              <a:rPr lang="en-US" altLang="ko-KR" sz="1800" dirty="0" err="1"/>
              <a:t>passwd</a:t>
            </a:r>
            <a:r>
              <a:rPr lang="en-US" altLang="ko-KR" sz="1800" dirty="0"/>
              <a:t> </a:t>
            </a:r>
            <a:r>
              <a:rPr lang="ko-KR" altLang="en-US" sz="1800" dirty="0"/>
              <a:t>파일은 </a:t>
            </a:r>
            <a:r>
              <a:rPr lang="en-US" altLang="ko-KR" sz="1800" dirty="0"/>
              <a:t>set-user-id </a:t>
            </a:r>
            <a:r>
              <a:rPr lang="ko-KR" altLang="en-US" sz="1800" dirty="0" err="1"/>
              <a:t>실행권한이</a:t>
            </a:r>
            <a:r>
              <a:rPr lang="ko-KR" altLang="en-US" sz="1800" dirty="0"/>
              <a:t> 설정된 </a:t>
            </a:r>
            <a:r>
              <a:rPr lang="ko-KR" altLang="en-US" sz="1800" dirty="0" err="1"/>
              <a:t>실행파일이며</a:t>
            </a:r>
            <a:r>
              <a:rPr lang="ko-KR" altLang="en-US" sz="1800" dirty="0"/>
              <a:t> 소유자는 </a:t>
            </a:r>
            <a:r>
              <a:rPr lang="en-US" altLang="ko-KR" sz="1800" dirty="0"/>
              <a:t>root</a:t>
            </a:r>
          </a:p>
          <a:p>
            <a:pPr marL="457200" indent="-457200">
              <a:buAutoNum type="arabicParenBoth"/>
              <a:defRPr/>
            </a:pPr>
            <a:r>
              <a:rPr lang="ko-KR" altLang="en-US" sz="1800" dirty="0"/>
              <a:t>일반 사용자가 이 파일을 실행하면 이 프로세스의 유효 사용자 </a:t>
            </a:r>
            <a:r>
              <a:rPr lang="en-US" altLang="ko-KR" sz="1800" dirty="0"/>
              <a:t>ID</a:t>
            </a:r>
            <a:r>
              <a:rPr lang="ko-KR" altLang="en-US" sz="1800" dirty="0"/>
              <a:t>는 </a:t>
            </a:r>
            <a:r>
              <a:rPr lang="en-US" altLang="ko-KR" sz="1800" dirty="0"/>
              <a:t>root</a:t>
            </a:r>
            <a:r>
              <a:rPr lang="ko-KR" altLang="en-US" sz="1800" dirty="0"/>
              <a:t>가 됨</a:t>
            </a:r>
            <a:r>
              <a:rPr lang="en-US" altLang="ko-KR" sz="1800" dirty="0"/>
              <a:t>.</a:t>
            </a:r>
          </a:p>
          <a:p>
            <a:pPr marL="457200" indent="-457200">
              <a:buAutoNum type="arabicParenBoth"/>
              <a:defRPr/>
            </a:pPr>
            <a:r>
              <a:rPr lang="ko-KR" altLang="en-US" sz="1800" dirty="0"/>
              <a:t>유효 사용자 </a:t>
            </a:r>
            <a:r>
              <a:rPr lang="en-US" altLang="ko-KR" sz="1800" dirty="0"/>
              <a:t>ID</a:t>
            </a:r>
            <a:r>
              <a:rPr lang="ko-KR" altLang="en-US" sz="1800" dirty="0"/>
              <a:t>가 </a:t>
            </a:r>
            <a:r>
              <a:rPr lang="en-US" altLang="ko-KR" sz="1800" dirty="0"/>
              <a:t>root</a:t>
            </a:r>
            <a:r>
              <a:rPr lang="ko-KR" altLang="en-US" sz="1800" dirty="0"/>
              <a:t>이므로 </a:t>
            </a:r>
            <a:r>
              <a:rPr lang="en-US" altLang="ko-KR" sz="1800" dirty="0"/>
              <a:t>root</a:t>
            </a:r>
            <a:r>
              <a:rPr lang="ko-KR" altLang="en-US" sz="1800" dirty="0"/>
              <a:t>만 수정할 수 있는 암호 파일 </a:t>
            </a:r>
            <a:r>
              <a:rPr lang="en-US" altLang="ko-KR" sz="1800" dirty="0"/>
              <a:t>/</a:t>
            </a:r>
            <a:r>
              <a:rPr lang="en-US" altLang="ko-KR" sz="1800" dirty="0" err="1"/>
              <a:t>etc</a:t>
            </a:r>
            <a:r>
              <a:rPr lang="en-US" altLang="ko-KR" sz="1800" dirty="0"/>
              <a:t>/shadow </a:t>
            </a:r>
            <a:r>
              <a:rPr lang="ko-KR" altLang="en-US" sz="1800" dirty="0"/>
              <a:t>파일을 접근하여 수정</a:t>
            </a:r>
          </a:p>
          <a:p>
            <a:endParaRPr lang="ko-KR" altLang="en-US" sz="2000" dirty="0"/>
          </a:p>
        </p:txBody>
      </p:sp>
      <p:pic>
        <p:nvPicPr>
          <p:cNvPr id="1025" name="_x101394632" descr="EMB0000026822c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057" y="3456687"/>
            <a:ext cx="5709886" cy="279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972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E459D-5A58-4FE2-8444-270E2CDA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set-group-id </a:t>
            </a:r>
            <a:r>
              <a:rPr lang="ko-KR" altLang="en-US" dirty="0"/>
              <a:t>실행파일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E22CF2-BB2C-4710-BF78-E43B67E5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4A0E8F-3718-435F-A4A4-14F279BC55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set-group-id(set group ID upon execution) </a:t>
            </a:r>
            <a:r>
              <a:rPr lang="en-US" altLang="ko-KR" dirty="0" err="1"/>
              <a:t>실행권한</a:t>
            </a:r>
            <a:endParaRPr lang="en-US" altLang="ko-KR" dirty="0"/>
          </a:p>
          <a:p>
            <a:pPr lvl="1" fontAlgn="base"/>
            <a:r>
              <a:rPr lang="en-US" altLang="ko-KR" dirty="0" err="1"/>
              <a:t>실행되는</a:t>
            </a:r>
            <a:r>
              <a:rPr lang="en-US" altLang="ko-KR" dirty="0"/>
              <a:t> </a:t>
            </a:r>
            <a:r>
              <a:rPr lang="en-US" altLang="ko-KR" dirty="0" err="1"/>
              <a:t>동안에</a:t>
            </a:r>
            <a:r>
              <a:rPr lang="en-US" altLang="ko-KR" dirty="0"/>
              <a:t> 그 </a:t>
            </a:r>
            <a:r>
              <a:rPr lang="en-US" altLang="ko-KR" dirty="0" err="1"/>
              <a:t>파일</a:t>
            </a:r>
            <a:r>
              <a:rPr lang="en-US" altLang="ko-KR" dirty="0"/>
              <a:t> </a:t>
            </a:r>
            <a:r>
              <a:rPr lang="en-US" altLang="ko-KR" dirty="0" err="1"/>
              <a:t>소유자의</a:t>
            </a:r>
            <a:r>
              <a:rPr lang="en-US" altLang="ko-KR" dirty="0"/>
              <a:t> </a:t>
            </a:r>
            <a:r>
              <a:rPr lang="en-US" altLang="ko-KR" dirty="0" err="1"/>
              <a:t>그룹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en-US" altLang="ko-KR" dirty="0" err="1"/>
              <a:t>프로세스의</a:t>
            </a:r>
            <a:r>
              <a:rPr lang="en-US" altLang="ko-KR" dirty="0"/>
              <a:t> </a:t>
            </a:r>
            <a:r>
              <a:rPr lang="en-US" altLang="ko-KR" dirty="0" err="1"/>
              <a:t>유효</a:t>
            </a:r>
            <a:r>
              <a:rPr lang="en-US" altLang="ko-KR" dirty="0"/>
              <a:t> </a:t>
            </a:r>
            <a:r>
              <a:rPr lang="en-US" altLang="ko-KR" dirty="0" err="1"/>
              <a:t>그룹</a:t>
            </a:r>
            <a:r>
              <a:rPr lang="en-US" altLang="ko-KR" dirty="0"/>
              <a:t> ID</a:t>
            </a:r>
            <a:r>
              <a:rPr lang="ko-KR" altLang="en-US" dirty="0"/>
              <a:t>가 </a:t>
            </a:r>
            <a:r>
              <a:rPr lang="en-US" altLang="ko-KR" dirty="0" err="1"/>
              <a:t>된다</a:t>
            </a:r>
            <a:r>
              <a:rPr lang="en-US" altLang="ko-KR" dirty="0"/>
              <a:t>. </a:t>
            </a:r>
          </a:p>
          <a:p>
            <a:pPr lvl="1" fontAlgn="base"/>
            <a:r>
              <a:rPr lang="en-US" altLang="ko-KR" dirty="0"/>
              <a:t>set-group-id </a:t>
            </a:r>
            <a:r>
              <a:rPr lang="en-US" altLang="ko-KR" dirty="0" err="1"/>
              <a:t>실행권한은</a:t>
            </a:r>
            <a:r>
              <a:rPr lang="en-US" altLang="ko-KR" dirty="0"/>
              <a:t> 8진수 </a:t>
            </a:r>
            <a:r>
              <a:rPr lang="en-US" altLang="ko-KR" dirty="0" err="1"/>
              <a:t>모드로는</a:t>
            </a:r>
            <a:r>
              <a:rPr lang="en-US" altLang="ko-KR" dirty="0"/>
              <a:t> 2000으로 </a:t>
            </a:r>
            <a:r>
              <a:rPr lang="en-US" altLang="ko-KR" dirty="0" err="1"/>
              <a:t>표현된다</a:t>
            </a:r>
            <a:r>
              <a:rPr lang="en-US" altLang="ko-KR" dirty="0"/>
              <a:t>. </a:t>
            </a:r>
          </a:p>
          <a:p>
            <a:pPr lvl="1" fontAlgn="base"/>
            <a:endParaRPr lang="en-US" altLang="ko-KR" b="1" dirty="0"/>
          </a:p>
          <a:p>
            <a:pPr fontAlgn="base" latinLnBrk="0"/>
            <a:r>
              <a:rPr lang="en-US" altLang="ko-KR" dirty="0"/>
              <a:t>set-group-id </a:t>
            </a:r>
            <a:r>
              <a:rPr lang="ko-KR" altLang="en-US" dirty="0"/>
              <a:t>실행파일 예</a:t>
            </a:r>
            <a:endParaRPr lang="en-US" altLang="ko-KR" b="1" dirty="0"/>
          </a:p>
          <a:p>
            <a:pPr marL="274320" lvl="1" indent="0" fontAlgn="base">
              <a:buNone/>
            </a:pPr>
            <a:r>
              <a:rPr lang="en-US" altLang="ko-KR" dirty="0"/>
              <a:t>$ ls -l /bin/wall</a:t>
            </a:r>
          </a:p>
          <a:p>
            <a:pPr marL="274320" lvl="1" indent="0" fontAlgn="base">
              <a:buNone/>
            </a:pPr>
            <a:r>
              <a:rPr lang="en-US" altLang="ko-KR" dirty="0"/>
              <a:t>-r-</a:t>
            </a:r>
            <a:r>
              <a:rPr lang="en-US" altLang="ko-KR" dirty="0" err="1"/>
              <a:t>xr</a:t>
            </a:r>
            <a:r>
              <a:rPr lang="en-US" altLang="ko-KR" dirty="0"/>
              <a:t>-</a:t>
            </a:r>
            <a:r>
              <a:rPr lang="en-US" altLang="ko-KR" dirty="0" err="1">
                <a:solidFill>
                  <a:srgbClr val="C00000"/>
                </a:solidFill>
              </a:rPr>
              <a:t>s</a:t>
            </a:r>
            <a:r>
              <a:rPr lang="en-US" altLang="ko-KR" dirty="0" err="1"/>
              <a:t>r</a:t>
            </a:r>
            <a:r>
              <a:rPr lang="en-US" altLang="ko-KR" dirty="0"/>
              <a:t>-x. 1 root </a:t>
            </a:r>
            <a:r>
              <a:rPr lang="en-US" altLang="ko-KR" dirty="0" err="1"/>
              <a:t>tty</a:t>
            </a:r>
            <a:r>
              <a:rPr lang="en-US" altLang="ko-KR" dirty="0"/>
              <a:t> 35200  2</a:t>
            </a:r>
            <a:r>
              <a:rPr lang="ko-KR" altLang="en-US" dirty="0"/>
              <a:t>월 </a:t>
            </a:r>
            <a:r>
              <a:rPr lang="en-US" altLang="ko-KR" dirty="0"/>
              <a:t>25  2021 /bin/wall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551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E459D-5A58-4FE2-8444-270E2CDA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set-user-id/set-group-id </a:t>
            </a:r>
            <a:r>
              <a:rPr lang="ko-KR" altLang="en-US" dirty="0"/>
              <a:t>설정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E22CF2-BB2C-4710-BF78-E43B67E5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4A0E8F-3718-435F-A4A4-14F279BC55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set-user-id </a:t>
            </a:r>
            <a:r>
              <a:rPr lang="ko-KR" altLang="en-US" dirty="0"/>
              <a:t>실행권한 설정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3333FF"/>
                </a:solidFill>
              </a:rPr>
              <a:t>4</a:t>
            </a:r>
            <a:r>
              <a:rPr lang="en-US" altLang="ko-KR" dirty="0"/>
              <a:t>755 </a:t>
            </a:r>
            <a:r>
              <a:rPr lang="ko-KR" altLang="en-US" dirty="0"/>
              <a:t>파일 혹은 </a:t>
            </a:r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en-US" altLang="ko-KR" dirty="0" err="1"/>
              <a:t>u+</a:t>
            </a:r>
            <a:r>
              <a:rPr lang="en-US" altLang="ko-KR" dirty="0" err="1">
                <a:solidFill>
                  <a:srgbClr val="3333FF"/>
                </a:solidFill>
              </a:rPr>
              <a:t>s</a:t>
            </a:r>
            <a:r>
              <a:rPr lang="ko-KR" altLang="en-US" dirty="0"/>
              <a:t> 파일</a:t>
            </a:r>
            <a:endParaRPr lang="en-US" altLang="ko-KR" dirty="0"/>
          </a:p>
          <a:p>
            <a:pPr marL="274320" lvl="1" indent="0" fontAlgn="base">
              <a:buNone/>
            </a:pPr>
            <a:endParaRPr lang="ko-KR" altLang="en-US" dirty="0"/>
          </a:p>
          <a:p>
            <a:pPr fontAlgn="base"/>
            <a:r>
              <a:rPr lang="en-US" altLang="ko-KR" dirty="0"/>
              <a:t>set-group-id </a:t>
            </a:r>
            <a:r>
              <a:rPr lang="ko-KR" altLang="en-US" dirty="0"/>
              <a:t>실행권한 설정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3333FF"/>
                </a:solidFill>
              </a:rPr>
              <a:t>2</a:t>
            </a:r>
            <a:r>
              <a:rPr lang="en-US" altLang="ko-KR" dirty="0"/>
              <a:t>755 </a:t>
            </a:r>
            <a:r>
              <a:rPr lang="ko-KR" altLang="en-US" dirty="0"/>
              <a:t>파일 혹은 </a:t>
            </a:r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en-US" altLang="ko-KR" dirty="0" err="1"/>
              <a:t>g+</a:t>
            </a:r>
            <a:r>
              <a:rPr lang="en-US" altLang="ko-KR" dirty="0" err="1">
                <a:solidFill>
                  <a:srgbClr val="3333FF"/>
                </a:solidFill>
              </a:rPr>
              <a:t>s</a:t>
            </a:r>
            <a:r>
              <a:rPr lang="ko-KR" altLang="en-US" dirty="0"/>
              <a:t> 파일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29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660650"/>
            <a:ext cx="6858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6.5 </a:t>
            </a:r>
            <a:r>
              <a:rPr lang="ko-KR" altLang="en-US" dirty="0"/>
              <a:t>시그널과</a:t>
            </a:r>
            <a:r>
              <a:rPr lang="en-US" altLang="ko-KR" dirty="0"/>
              <a:t> </a:t>
            </a:r>
            <a:r>
              <a:rPr lang="ko-KR" altLang="en-US" dirty="0"/>
              <a:t>프로세스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12292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D901B462-C4B4-4C82-844E-A780C9452982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195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시그널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시그널을 이용하여 프로세스를 제어한다</a:t>
            </a:r>
            <a:r>
              <a:rPr lang="en-US" altLang="ko-KR" dirty="0"/>
              <a:t>. </a:t>
            </a:r>
          </a:p>
          <a:p>
            <a:pPr lvl="1">
              <a:defRPr/>
            </a:pPr>
            <a:r>
              <a:rPr lang="ko-KR" altLang="en-US" dirty="0"/>
              <a:t>시그널은 예기치 않은 사건이 발생할 때 이를 알리는 소프트웨어 인터럽트이다</a:t>
            </a:r>
            <a:r>
              <a:rPr lang="en-US" altLang="ko-KR" dirty="0"/>
              <a:t>.</a:t>
            </a:r>
          </a:p>
          <a:p>
            <a:pPr eaLnBrk="1" hangingPunct="1">
              <a:defRPr/>
            </a:pPr>
            <a:r>
              <a:rPr lang="ko-KR" altLang="en-US" dirty="0"/>
              <a:t>시그널 발생 예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SIGFPE 	</a:t>
            </a:r>
            <a:r>
              <a:rPr lang="ko-KR" altLang="en-US" dirty="0"/>
              <a:t>부동소수점 오류</a:t>
            </a:r>
          </a:p>
          <a:p>
            <a:pPr lvl="1" eaLnBrk="1" hangingPunct="1">
              <a:defRPr/>
            </a:pPr>
            <a:r>
              <a:rPr lang="en-US" altLang="ko-KR" dirty="0"/>
              <a:t>SIGPWR 	</a:t>
            </a:r>
            <a:r>
              <a:rPr lang="ko-KR" altLang="en-US" dirty="0"/>
              <a:t>정전</a:t>
            </a:r>
          </a:p>
          <a:p>
            <a:pPr lvl="1" eaLnBrk="1" hangingPunct="1">
              <a:defRPr/>
            </a:pPr>
            <a:r>
              <a:rPr lang="en-US" altLang="ko-KR" dirty="0"/>
              <a:t>SIGALRM 	</a:t>
            </a:r>
            <a:r>
              <a:rPr lang="ko-KR" altLang="en-US" dirty="0" err="1"/>
              <a:t>알람시계</a:t>
            </a:r>
            <a:r>
              <a:rPr lang="ko-KR" altLang="en-US" dirty="0"/>
              <a:t> 울림</a:t>
            </a:r>
          </a:p>
          <a:p>
            <a:pPr lvl="1" eaLnBrk="1" hangingPunct="1">
              <a:defRPr/>
            </a:pPr>
            <a:r>
              <a:rPr lang="en-US" altLang="ko-KR" dirty="0"/>
              <a:t>SIGCHLD	</a:t>
            </a:r>
            <a:r>
              <a:rPr lang="ko-KR" altLang="en-US" dirty="0"/>
              <a:t>자식 프로세스 종료</a:t>
            </a:r>
          </a:p>
          <a:p>
            <a:pPr lvl="1" eaLnBrk="1" hangingPunct="1">
              <a:defRPr/>
            </a:pPr>
            <a:r>
              <a:rPr lang="en-US" altLang="ko-KR" dirty="0"/>
              <a:t>SIGINT	</a:t>
            </a:r>
            <a:r>
              <a:rPr lang="ko-KR" altLang="en-US" dirty="0"/>
              <a:t>키보드로부터 종료 요청 </a:t>
            </a:r>
            <a:r>
              <a:rPr lang="en-US" altLang="ko-KR" dirty="0"/>
              <a:t>(Ctrl-C)</a:t>
            </a:r>
          </a:p>
          <a:p>
            <a:pPr lvl="1" eaLnBrk="1" hangingPunct="1">
              <a:defRPr/>
            </a:pPr>
            <a:r>
              <a:rPr lang="en-US" altLang="ko-KR" dirty="0"/>
              <a:t>SIGTSTP	</a:t>
            </a:r>
            <a:r>
              <a:rPr lang="ko-KR" altLang="en-US" dirty="0"/>
              <a:t>키보드로부터 정지 요청 </a:t>
            </a:r>
            <a:r>
              <a:rPr lang="en-US" altLang="ko-KR" dirty="0"/>
              <a:t>(Ctrl-Z)</a:t>
            </a:r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85F9B9B4-C3C0-47F8-A2BD-6E8630669365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4342" name="_x92979584" descr="EMB0000118823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5084763"/>
            <a:ext cx="3475038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410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주요 시그널</a:t>
            </a:r>
          </a:p>
        </p:txBody>
      </p:sp>
      <p:sp>
        <p:nvSpPr>
          <p:cNvPr id="163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AB404628-3A92-40D6-A95D-1B57C6785820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0" name="내용 개체 틀 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90564568"/>
              </p:ext>
            </p:extLst>
          </p:nvPr>
        </p:nvGraphicFramePr>
        <p:xfrm>
          <a:off x="684213" y="1412875"/>
          <a:ext cx="7715250" cy="4868864"/>
        </p:xfrm>
        <a:graphic>
          <a:graphicData uri="http://schemas.openxmlformats.org/drawingml/2006/table">
            <a:tbl>
              <a:tblPr/>
              <a:tblGrid>
                <a:gridCol w="106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5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시그널 이름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의미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기본</a:t>
                      </a:r>
                      <a:r>
                        <a:rPr lang="ko-KR" altLang="en-US" sz="1400" b="1" kern="0" spc="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처리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52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SIGABRT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abort()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발생되는 종료 시그널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코어 덤프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52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SIGALRM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자명종 시계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alarm()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울림 때 발생하는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알람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시그널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52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SIGCHLD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프로세스의 종료 혹은 정지를 부모에게 알리는 시그널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52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SIGCONT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정지된 프로세스를 계속시키는 시그널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52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SIGFPE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나누기와 같은 심각한 산술 오류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코어 덤프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52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SIGHUP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 끊김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52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SIGILL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잘못된 하드웨어 명령어 수행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코어 덤프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52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SIGIO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비동기화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I/O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알림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52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SIGINT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터미널에서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Ctrl-C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 때 발생하는 인터럽트 시그널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52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SIGKILL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잡을 수 없는 프로세스 종료시키는 시그널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52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SIGPIPE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파이프에 쓰려는데 리더가 없을 때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52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SIGPIPE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끊어진 파이프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3" marR="59983" marT="16581" marB="165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071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주요 시그널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16702514"/>
              </p:ext>
            </p:extLst>
          </p:nvPr>
        </p:nvGraphicFramePr>
        <p:xfrm>
          <a:off x="744538" y="1700213"/>
          <a:ext cx="7427912" cy="3746500"/>
        </p:xfrm>
        <a:graphic>
          <a:graphicData uri="http://schemas.openxmlformats.org/drawingml/2006/table">
            <a:tbl>
              <a:tblPr/>
              <a:tblGrid>
                <a:gridCol w="1069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4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SIGPWR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전원고장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SIGSEGV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유효하지 않은 메모리 참조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코어 덤프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SIGSTOP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정지 시그널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SIGTSTP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터미널에서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Ctrl-Z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 때 발생하는 정지 시그널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SIGSYS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유효하지 않은 시스템 호출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코어 덤프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SIGTERM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잡을 수 있는 프로세스 종료 시그널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SIGTTIN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후면 프로세스가 제어 터미널을 읽기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SIGTTOU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후면 프로세스가 제어 터미널에 쓰기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SIGUSR1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정의 시그널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SIGUSR2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정의 시그널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989" marR="59989" marT="16589" marB="165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45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7DF021BD-8C6F-4C6A-930C-29FA1DEC9A92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207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2F916-48A2-41D9-9C5C-46472167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시그널 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B82F45A-993C-4A72-B325-5AFD685F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E37DAA-101A-4579-AFB1-A5A9DD6EBFF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579296" cy="4744184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$ kill -l</a:t>
            </a:r>
          </a:p>
          <a:p>
            <a:pPr marL="274320" lvl="1" indent="0" fontAlgn="base">
              <a:buNone/>
            </a:pPr>
            <a:r>
              <a:rPr lang="en-US" altLang="ko-KR" sz="1400" dirty="0"/>
              <a:t>1) SIGHUP	2) SIGINT	 	3) SIGQUIT	 	4) SIGILL		 5) SIGTRAP</a:t>
            </a:r>
          </a:p>
          <a:p>
            <a:pPr marL="274320" lvl="1" indent="0" fontAlgn="base">
              <a:buNone/>
            </a:pPr>
            <a:r>
              <a:rPr lang="en-US" altLang="ko-KR" sz="1400" dirty="0"/>
              <a:t>6) SIGABRT	 7) SIGBUS	 	8) SIGFPE		 9) SIGKILL		10) SIGUSR1</a:t>
            </a:r>
          </a:p>
          <a:p>
            <a:pPr marL="274320" lvl="1" indent="0" fontAlgn="base">
              <a:buNone/>
            </a:pPr>
            <a:r>
              <a:rPr lang="en-US" altLang="ko-KR" sz="1400" dirty="0"/>
              <a:t>11) SIGSEGV	12) SIGUSR2	13) SIGPIPE	14) SIGALRM	15) SIGTERM</a:t>
            </a:r>
          </a:p>
          <a:p>
            <a:pPr marL="274320" lvl="1" indent="0" fontAlgn="base">
              <a:buNone/>
            </a:pPr>
            <a:r>
              <a:rPr lang="en-US" altLang="ko-KR" sz="1400" dirty="0"/>
              <a:t>16) SIGSTKFLT	17) SIGCHLD	18) SIGCONT	19) SIGSTOP	20) SIGTSTP </a:t>
            </a:r>
          </a:p>
          <a:p>
            <a:pPr marL="274320" lvl="1" indent="0" fontAlgn="base">
              <a:buNone/>
            </a:pPr>
            <a:r>
              <a:rPr lang="en-US" altLang="ko-KR" sz="1400" dirty="0"/>
              <a:t>21) SIGTTIN	22) SIGTTOU	23) SIGURG	24) SIGXCPU	25) SIGXFSZ</a:t>
            </a:r>
          </a:p>
          <a:p>
            <a:pPr marL="274320" lvl="1" indent="0" fontAlgn="base">
              <a:buNone/>
            </a:pPr>
            <a:r>
              <a:rPr lang="en-US" altLang="ko-KR" sz="1400" dirty="0"/>
              <a:t>26) SIGVTALRM	27) SIGPROF	28) SIGWINCH	29) SIGIO		30) SIGPWR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3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/>
              <a:t>시그널 보내기</a:t>
            </a:r>
            <a:r>
              <a:rPr lang="en-US" altLang="ko-KR" b="1" dirty="0"/>
              <a:t>: kill </a:t>
            </a:r>
            <a:r>
              <a:rPr lang="ko-KR" altLang="en-US" b="1" dirty="0"/>
              <a:t>명령어</a:t>
            </a:r>
          </a:p>
        </p:txBody>
      </p:sp>
      <p:sp>
        <p:nvSpPr>
          <p:cNvPr id="2662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killl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</a:p>
          <a:p>
            <a:pPr lvl="1">
              <a:defRPr/>
            </a:pPr>
            <a:r>
              <a:rPr lang="ko-KR" altLang="en-US" dirty="0"/>
              <a:t>한 프로세스가 다른 프로세스를 제어하기 위해 특정 프로세스에 임의의 시그널을 강제적으로 보낸다</a:t>
            </a:r>
            <a:r>
              <a:rPr lang="en-US" altLang="ko-KR" dirty="0"/>
              <a:t>. 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사용법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b="1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6D60A020-5922-444C-90EE-3B32B810F328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7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798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3799" name="_x176825704" descr="EMB000013f009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708275"/>
            <a:ext cx="3455987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BD8557C-80D7-45F9-B577-362916CFB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80193"/>
              </p:ext>
            </p:extLst>
          </p:nvPr>
        </p:nvGraphicFramePr>
        <p:xfrm>
          <a:off x="755576" y="4581128"/>
          <a:ext cx="7931224" cy="1543114"/>
        </p:xfrm>
        <a:graphic>
          <a:graphicData uri="http://schemas.openxmlformats.org/drawingml/2006/table">
            <a:tbl>
              <a:tblPr/>
              <a:tblGrid>
                <a:gridCol w="7931224">
                  <a:extLst>
                    <a:ext uri="{9D8B030D-6E8A-4147-A177-3AD203B41FA5}">
                      <a16:colId xmlns:a16="http://schemas.microsoft.com/office/drawing/2014/main" val="2742548815"/>
                    </a:ext>
                  </a:extLst>
                </a:gridCol>
              </a:tblGrid>
              <a:tr h="8318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kill [-</a:t>
                      </a:r>
                      <a:r>
                        <a:rPr lang="ko-KR" altLang="en-US" sz="1600" b="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시그널</a:t>
                      </a:r>
                      <a:r>
                        <a:rPr lang="en-US" altLang="ko-KR" sz="1600" b="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 </a:t>
                      </a:r>
                      <a:r>
                        <a:rPr lang="ko-KR" altLang="en-US" sz="1600" b="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프로세스번호</a:t>
                      </a:r>
                      <a:endParaRPr lang="ko-KR" altLang="en-US" sz="1600" b="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kill [-</a:t>
                      </a:r>
                      <a:r>
                        <a:rPr lang="ko-KR" altLang="en-US" sz="1600" b="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시그널</a:t>
                      </a:r>
                      <a:r>
                        <a:rPr lang="en-US" altLang="ko-KR" sz="1600" b="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 %</a:t>
                      </a:r>
                      <a:r>
                        <a:rPr lang="ko-KR" altLang="en-US" sz="1600" b="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작업번호</a:t>
                      </a:r>
                      <a:endParaRPr lang="ko-KR" altLang="en-US" sz="1600" b="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프로세스 번호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혹은 작업 번호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지정된 프로세스에 원하는 시그널을 보낸다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시그널을 명시하지 않으면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SIGTERM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시그널을 보내 해당 프로세스를 강제 종료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301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04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07032-3F5A-404B-ADEE-93C5564A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시그널 보내기</a:t>
            </a:r>
            <a:r>
              <a:rPr lang="en-US" altLang="ko-KR" b="1" dirty="0"/>
              <a:t>: kill </a:t>
            </a:r>
            <a:r>
              <a:rPr lang="ko-KR" altLang="en-US" b="1" dirty="0"/>
              <a:t>명령어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A03C461-579A-4777-8C6A-9328967C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F3AE2E-CFFE-4E4B-93AC-4DF3DA43A5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종료 시그널 보내기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kill –9 </a:t>
            </a:r>
            <a:r>
              <a:rPr lang="ko-KR" altLang="en-US" sz="1800" dirty="0">
                <a:latin typeface="Lucida Sans Typewriter" panose="020B0509030504030204" pitchFamily="49" charset="0"/>
              </a:rPr>
              <a:t>프로세스번호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kill –KILL </a:t>
            </a:r>
            <a:r>
              <a:rPr lang="ko-KR" altLang="en-US" sz="1800" dirty="0">
                <a:latin typeface="Lucida Sans Typewriter" panose="020B0509030504030204" pitchFamily="49" charset="0"/>
              </a:rPr>
              <a:t>프로세스번호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endParaRPr lang="ko-KR" altLang="en-US" dirty="0"/>
          </a:p>
          <a:p>
            <a:pPr fontAlgn="base"/>
            <a:r>
              <a:rPr lang="ko-KR" altLang="en-US" dirty="0"/>
              <a:t>다른 시그널 보내기 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ko-KR" altLang="en-US" sz="1800" dirty="0">
                <a:latin typeface="Lucida Sans Typewriter" panose="020B0509030504030204" pitchFamily="49" charset="0"/>
              </a:rPr>
              <a:t>명령어 </a:t>
            </a:r>
            <a:r>
              <a:rPr lang="en-US" altLang="ko-KR" sz="1800" dirty="0">
                <a:latin typeface="Lucida Sans Typewriter" panose="020B0509030504030204" pitchFamily="49" charset="0"/>
              </a:rPr>
              <a:t>&amp;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[1] 1234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kill -STOP 1234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[1]+ </a:t>
            </a:r>
            <a:r>
              <a:rPr lang="ko-KR" altLang="en-US" sz="1800" dirty="0">
                <a:latin typeface="Lucida Sans Typewriter" panose="020B0509030504030204" pitchFamily="49" charset="0"/>
              </a:rPr>
              <a:t>정지됨   명령어 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kill –CONT 1234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38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프로세스</a:t>
            </a:r>
            <a:r>
              <a:rPr lang="en-US" altLang="ko-KR" dirty="0"/>
              <a:t>(process)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507288" cy="4744184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실행중인 프로그램을 </a:t>
            </a:r>
            <a:r>
              <a:rPr lang="ko-KR" altLang="en-US" b="1" dirty="0"/>
              <a:t>프로세스</a:t>
            </a:r>
            <a:r>
              <a:rPr lang="en-US" altLang="ko-KR" dirty="0"/>
              <a:t>(process)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프로세스 번호</a:t>
            </a:r>
            <a:endParaRPr lang="en-US" altLang="ko-KR" dirty="0"/>
          </a:p>
          <a:p>
            <a:pPr lvl="1"/>
            <a:r>
              <a:rPr lang="ko-KR" altLang="en-US" dirty="0"/>
              <a:t>각 프로세스는 유일한 프로세스 번호 </a:t>
            </a:r>
            <a:r>
              <a:rPr lang="en-US" altLang="ko-KR" dirty="0"/>
              <a:t>PID</a:t>
            </a:r>
            <a:r>
              <a:rPr lang="ko-KR" altLang="en-US" dirty="0"/>
              <a:t>를 갖는다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부모 프로세스</a:t>
            </a:r>
            <a:endParaRPr lang="en-US" altLang="ko-KR" dirty="0"/>
          </a:p>
          <a:p>
            <a:pPr lvl="1"/>
            <a:r>
              <a:rPr lang="ko-KR" altLang="en-US" dirty="0"/>
              <a:t>각 프로세스는 부모 프로세스에 의해 생성된다</a:t>
            </a:r>
            <a:r>
              <a:rPr lang="en-US" altLang="ko-KR" dirty="0"/>
              <a:t>.  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0721EF-2D02-4B56-8729-86C11B2C7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916832"/>
            <a:ext cx="3814476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612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핵심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 fontAlgn="base"/>
            <a:r>
              <a:rPr lang="ko-KR" altLang="en-US" dirty="0"/>
              <a:t>프로세스는 실행중인 프로그램이다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각 프로세스는 프로세스 </a:t>
            </a:r>
            <a:r>
              <a:rPr lang="en-US" altLang="ko-KR" dirty="0"/>
              <a:t>ID</a:t>
            </a:r>
            <a:r>
              <a:rPr lang="ko-KR" altLang="en-US" dirty="0"/>
              <a:t>를 갖는다</a:t>
            </a:r>
            <a:r>
              <a:rPr lang="en-US" altLang="ko-KR" dirty="0"/>
              <a:t>. </a:t>
            </a:r>
            <a:r>
              <a:rPr lang="ko-KR" altLang="en-US" dirty="0"/>
              <a:t>각 프로세스는 부모 프로세스에 의해 생성된다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쉘은 사용자와 운영체제 사이에 창구 역할을 하는 소프트웨어로 사용자로부터 명령어를 </a:t>
            </a:r>
            <a:r>
              <a:rPr lang="ko-KR" altLang="en-US" dirty="0" err="1"/>
              <a:t>입력받아</a:t>
            </a:r>
            <a:r>
              <a:rPr lang="ko-KR" altLang="en-US" dirty="0"/>
              <a:t> 이를 처리하는 명령어 처리기 역할을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전면 처리는 명령어가 전면에서 실행되므로 쉘이 명령어 실행이 끝나기를 기다리지만 후면 처리는 명령어가 후면에서 실행되므로 쉘이 명령어 실행이 끝나기를 기다리지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각 프로세스는 실제 사용자 </a:t>
            </a:r>
            <a:r>
              <a:rPr lang="en-US" altLang="ko-KR" dirty="0"/>
              <a:t>ID</a:t>
            </a:r>
            <a:r>
              <a:rPr lang="ko-KR" altLang="en-US" dirty="0"/>
              <a:t>와 유효 사용자 </a:t>
            </a:r>
            <a:r>
              <a:rPr lang="en-US" altLang="ko-KR" dirty="0"/>
              <a:t>ID</a:t>
            </a:r>
            <a:r>
              <a:rPr lang="ko-KR" altLang="en-US" dirty="0"/>
              <a:t>를 갖는다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시그널은 예기치 않은 사건이 발생할 때 이를 알리는 소프트웨어 인터럽트이다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en-US" altLang="ko-KR" dirty="0"/>
              <a:t>kill </a:t>
            </a:r>
            <a:r>
              <a:rPr lang="ko-KR" altLang="en-US" dirty="0"/>
              <a:t>명령어를 이용하여 특정 프로세스에 원하는 시그널을 보낼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>
              <a:spcBef>
                <a:spcPts val="1600"/>
              </a:spcBef>
              <a:buNone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9CC6E-D15E-4B19-A5CE-351C1E71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프로세스의</a:t>
            </a:r>
            <a:r>
              <a:rPr lang="en-US" altLang="ko-KR" dirty="0"/>
              <a:t> </a:t>
            </a:r>
            <a:r>
              <a:rPr lang="ko-KR" altLang="en-US" dirty="0"/>
              <a:t>종류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D0B8CB-B5C5-41ED-8CFB-A34A22CF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A2EB93-13BA-4892-87FE-FA1077634D8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시스템 프로세스</a:t>
            </a:r>
            <a:endParaRPr lang="en-US" altLang="ko-KR" dirty="0"/>
          </a:p>
          <a:p>
            <a:pPr lvl="1"/>
            <a:r>
              <a:rPr lang="ko-KR" altLang="en-US" dirty="0"/>
              <a:t>시스템 운영에 필요한 기능을 수행하는 프로세스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어떤 서비스를 위해 부팅 시 생성되는 데몬 프로세스 대표적인 예</a:t>
            </a:r>
            <a:r>
              <a:rPr lang="en-US" altLang="ko-KR" dirty="0"/>
              <a:t>.</a:t>
            </a:r>
          </a:p>
          <a:p>
            <a:pPr marL="274320" lvl="1" indent="0" fontAlgn="base">
              <a:buNone/>
            </a:pPr>
            <a:endParaRPr lang="ko-KR" altLang="en-US" dirty="0"/>
          </a:p>
          <a:p>
            <a:pPr fontAlgn="base"/>
            <a:r>
              <a:rPr lang="ko-KR" altLang="en-US" dirty="0"/>
              <a:t>사용자 프로세스 </a:t>
            </a:r>
            <a:endParaRPr lang="en-US" altLang="ko-KR" dirty="0"/>
          </a:p>
          <a:p>
            <a:pPr lvl="1" fontAlgn="base"/>
            <a:r>
              <a:rPr lang="ko-KR" altLang="en-US" dirty="0"/>
              <a:t>사용자의 명령 혹은 프로그램을 실행시키기 위해 생성된 프로세스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79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프로세스 상태 보기</a:t>
            </a:r>
            <a:r>
              <a:rPr lang="en-US" altLang="ko-KR" b="1" dirty="0"/>
              <a:t>: </a:t>
            </a:r>
            <a:r>
              <a:rPr lang="en-US" altLang="ko-KR" b="1" dirty="0" err="1"/>
              <a:t>ps</a:t>
            </a:r>
            <a:r>
              <a:rPr lang="en-US" altLang="ko-KR" sz="2000" b="1" dirty="0"/>
              <a:t>(process </a:t>
            </a:r>
            <a:r>
              <a:rPr lang="en-US" altLang="ko-KR" sz="2000" b="1" dirty="0" err="1"/>
              <a:t>staus</a:t>
            </a:r>
            <a:r>
              <a:rPr lang="en-US" altLang="ko-KR" sz="2000" b="1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6"/>
            <a:endParaRPr lang="en-US" altLang="ko-KR" dirty="0"/>
          </a:p>
          <a:p>
            <a:r>
              <a:rPr lang="ko-KR" altLang="en-US" dirty="0"/>
              <a:t>사용 예</a:t>
            </a:r>
            <a:endParaRPr lang="en-US" altLang="ko-KR" dirty="0"/>
          </a:p>
          <a:p>
            <a:pPr lvl="4"/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2300" dirty="0"/>
              <a:t>$ </a:t>
            </a:r>
            <a:r>
              <a:rPr lang="en-US" altLang="ko-KR" sz="2300" dirty="0" err="1"/>
              <a:t>ps</a:t>
            </a:r>
            <a:endParaRPr lang="en-US" altLang="ko-KR" sz="2300" dirty="0"/>
          </a:p>
          <a:p>
            <a:pPr marL="274320" lvl="1" indent="0" fontAlgn="base">
              <a:buNone/>
            </a:pPr>
            <a:r>
              <a:rPr lang="en-US" altLang="ko-KR" sz="2300" dirty="0"/>
              <a:t>PID 	TTY 	TIME 	CMD</a:t>
            </a:r>
          </a:p>
          <a:p>
            <a:pPr marL="274320" lvl="1" indent="0" fontAlgn="base">
              <a:buNone/>
            </a:pPr>
            <a:r>
              <a:rPr lang="en-US" altLang="ko-KR" sz="2300" dirty="0"/>
              <a:t>1519 pts/3 	00:00:00 bash</a:t>
            </a:r>
          </a:p>
          <a:p>
            <a:pPr marL="274320" lvl="1" indent="0" fontAlgn="base">
              <a:buNone/>
            </a:pPr>
            <a:r>
              <a:rPr lang="en-US" altLang="ko-KR" sz="2300" dirty="0"/>
              <a:t>1551 pts/3 	00:00:00 </a:t>
            </a:r>
            <a:r>
              <a:rPr lang="en-US" altLang="ko-KR" sz="2300" dirty="0" err="1"/>
              <a:t>ps</a:t>
            </a:r>
            <a:endParaRPr lang="en-US" altLang="ko-KR" sz="2300" dirty="0"/>
          </a:p>
          <a:p>
            <a:pPr lvl="8"/>
            <a:endParaRPr lang="en-US" altLang="ko-KR" sz="1300" dirty="0">
              <a:latin typeface="+mn-ea"/>
            </a:endParaRPr>
          </a:p>
          <a:p>
            <a:pPr marL="274320" lvl="1" indent="0" fontAlgn="base">
              <a:buNone/>
            </a:pPr>
            <a:r>
              <a:rPr lang="en-US" altLang="ko-KR" sz="2300" dirty="0"/>
              <a:t>$ </a:t>
            </a:r>
            <a:r>
              <a:rPr lang="en-US" altLang="ko-KR" sz="2300" dirty="0" err="1"/>
              <a:t>ps</a:t>
            </a:r>
            <a:r>
              <a:rPr lang="en-US" altLang="ko-KR" sz="2300" dirty="0"/>
              <a:t> -f</a:t>
            </a:r>
          </a:p>
          <a:p>
            <a:pPr marL="274320" lvl="1" indent="0" fontAlgn="base">
              <a:buNone/>
            </a:pPr>
            <a:r>
              <a:rPr lang="en-US" altLang="ko-KR" sz="2300" dirty="0"/>
              <a:t>UID 	  PID  PPID C STIME TTY TIME 	CMD</a:t>
            </a:r>
          </a:p>
          <a:p>
            <a:pPr marL="274320" lvl="1" indent="0" fontAlgn="base">
              <a:buNone/>
            </a:pPr>
            <a:r>
              <a:rPr lang="en-US" altLang="ko-KR" sz="2300" dirty="0" err="1"/>
              <a:t>chang</a:t>
            </a:r>
            <a:r>
              <a:rPr lang="en-US" altLang="ko-KR" sz="2300" dirty="0"/>
              <a:t> 1519 1518 0 17:40 pts/3 00:00:00 /bin/bash</a:t>
            </a:r>
          </a:p>
          <a:p>
            <a:pPr marL="274320" lvl="1" indent="0" fontAlgn="base">
              <a:buNone/>
            </a:pPr>
            <a:r>
              <a:rPr lang="en-US" altLang="ko-KR" sz="2300" dirty="0" err="1"/>
              <a:t>chang</a:t>
            </a:r>
            <a:r>
              <a:rPr lang="en-US" altLang="ko-KR" sz="2300" dirty="0"/>
              <a:t> 1551 1519 0 17:40 pts/3 00:00:00 </a:t>
            </a:r>
            <a:r>
              <a:rPr lang="en-US" altLang="ko-KR" sz="2300" dirty="0" err="1"/>
              <a:t>ps</a:t>
            </a:r>
            <a:r>
              <a:rPr lang="en-US" altLang="ko-KR" sz="2300" dirty="0"/>
              <a:t> -f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0C924FA-95D0-4D97-8FC8-10786BAE1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136487"/>
              </p:ext>
            </p:extLst>
          </p:nvPr>
        </p:nvGraphicFramePr>
        <p:xfrm>
          <a:off x="899592" y="1916832"/>
          <a:ext cx="7128792" cy="762826"/>
        </p:xfrm>
        <a:graphic>
          <a:graphicData uri="http://schemas.openxmlformats.org/drawingml/2006/table">
            <a:tbl>
              <a:tblPr/>
              <a:tblGrid>
                <a:gridCol w="7128792">
                  <a:extLst>
                    <a:ext uri="{9D8B030D-6E8A-4147-A177-3AD203B41FA5}">
                      <a16:colId xmlns:a16="http://schemas.microsoft.com/office/drawing/2014/main" val="2156600708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ps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 [-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옵션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]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시스템 내에 존재하는 프로세스들의 실행 상태를 요약해서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00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56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ps</a:t>
            </a:r>
            <a:r>
              <a:rPr lang="ko-KR" altLang="en-US" b="1" dirty="0"/>
              <a:t> </a:t>
            </a:r>
            <a:r>
              <a:rPr lang="en-US" altLang="ko-KR" dirty="0"/>
              <a:t>–</a:t>
            </a:r>
            <a:r>
              <a:rPr lang="en-US" altLang="ko-KR" dirty="0" err="1"/>
              <a:t>ef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943574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altLang="ko-KR" sz="2900" dirty="0"/>
              <a:t>$ </a:t>
            </a:r>
            <a:r>
              <a:rPr lang="en-US" altLang="ko-KR" sz="2900" dirty="0" err="1"/>
              <a:t>ps</a:t>
            </a:r>
            <a:r>
              <a:rPr lang="en-US" altLang="ko-KR" sz="2900" dirty="0"/>
              <a:t> –</a:t>
            </a:r>
            <a:r>
              <a:rPr lang="en-US" altLang="ko-KR" sz="2900" dirty="0" err="1"/>
              <a:t>ef</a:t>
            </a:r>
            <a:r>
              <a:rPr lang="en-US" altLang="ko-KR" sz="2900" dirty="0"/>
              <a:t> | more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UID 	PID   PPID C STIME TTY TIME CMD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root 	 1     0	  0 9</a:t>
            </a:r>
            <a:r>
              <a:rPr lang="ko-KR" altLang="en-US" sz="2900" dirty="0"/>
              <a:t>월</a:t>
            </a:r>
            <a:r>
              <a:rPr lang="en-US" altLang="ko-KR" sz="2900" dirty="0"/>
              <a:t>30 ? 00:00:23 /</a:t>
            </a:r>
            <a:r>
              <a:rPr lang="en-US" altLang="ko-KR" sz="2900" dirty="0" err="1"/>
              <a:t>sbin</a:t>
            </a:r>
            <a:r>
              <a:rPr lang="en-US" altLang="ko-KR" sz="2900" dirty="0"/>
              <a:t>/</a:t>
            </a:r>
            <a:r>
              <a:rPr lang="en-US" altLang="ko-KR" sz="2900" dirty="0" err="1"/>
              <a:t>init</a:t>
            </a:r>
            <a:r>
              <a:rPr lang="en-US" altLang="ko-KR" sz="2900" dirty="0"/>
              <a:t> auto </a:t>
            </a:r>
            <a:r>
              <a:rPr lang="en-US" altLang="ko-KR" sz="2900" dirty="0" err="1"/>
              <a:t>noprompt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root 	 2     0      0 9</a:t>
            </a:r>
            <a:r>
              <a:rPr lang="ko-KR" altLang="en-US" sz="2900" dirty="0"/>
              <a:t>월</a:t>
            </a:r>
            <a:r>
              <a:rPr lang="en-US" altLang="ko-KR" sz="2900" dirty="0"/>
              <a:t>30 ? 00:00:00 [</a:t>
            </a:r>
            <a:r>
              <a:rPr lang="en-US" altLang="ko-KR" sz="2900" dirty="0" err="1"/>
              <a:t>kthreadd</a:t>
            </a:r>
            <a:r>
              <a:rPr lang="en-US" altLang="ko-KR" sz="2900" dirty="0"/>
              <a:t>]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root 	 3     2      0 9</a:t>
            </a:r>
            <a:r>
              <a:rPr lang="ko-KR" altLang="en-US" sz="2900" dirty="0"/>
              <a:t>월</a:t>
            </a:r>
            <a:r>
              <a:rPr lang="en-US" altLang="ko-KR" sz="2900" dirty="0"/>
              <a:t>30 ? 00:00:00 [</a:t>
            </a:r>
            <a:r>
              <a:rPr lang="en-US" altLang="ko-KR" sz="2900" dirty="0" err="1"/>
              <a:t>rcu_gp</a:t>
            </a:r>
            <a:r>
              <a:rPr lang="en-US" altLang="ko-KR" sz="2900" dirty="0"/>
              <a:t>]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root 	 4     2      0 9</a:t>
            </a:r>
            <a:r>
              <a:rPr lang="ko-KR" altLang="en-US" sz="2900" dirty="0"/>
              <a:t>월</a:t>
            </a:r>
            <a:r>
              <a:rPr lang="en-US" altLang="ko-KR" sz="2900" dirty="0"/>
              <a:t>30 ? 00:00:00 [</a:t>
            </a:r>
            <a:r>
              <a:rPr lang="en-US" altLang="ko-KR" sz="2900" dirty="0" err="1"/>
              <a:t>rcu_par_gp</a:t>
            </a:r>
            <a:r>
              <a:rPr lang="en-US" altLang="ko-KR" sz="2900" dirty="0"/>
              <a:t>]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root 	 6     2      0 9</a:t>
            </a:r>
            <a:r>
              <a:rPr lang="ko-KR" altLang="en-US" sz="2900" dirty="0"/>
              <a:t>월</a:t>
            </a:r>
            <a:r>
              <a:rPr lang="en-US" altLang="ko-KR" sz="2900" dirty="0"/>
              <a:t>30 ? 00:00:00 [</a:t>
            </a:r>
            <a:r>
              <a:rPr lang="en-US" altLang="ko-KR" sz="2900" dirty="0" err="1"/>
              <a:t>kworker</a:t>
            </a:r>
            <a:r>
              <a:rPr lang="en-US" altLang="ko-KR" sz="2900" dirty="0"/>
              <a:t>/0:0H-events_highpri]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root 	 9     2      0 9</a:t>
            </a:r>
            <a:r>
              <a:rPr lang="ko-KR" altLang="en-US" sz="2900" dirty="0"/>
              <a:t>월</a:t>
            </a:r>
            <a:r>
              <a:rPr lang="en-US" altLang="ko-KR" sz="2900" dirty="0"/>
              <a:t>30 ? 00:00:00 [</a:t>
            </a:r>
            <a:r>
              <a:rPr lang="en-US" altLang="ko-KR" sz="2900" dirty="0" err="1"/>
              <a:t>mm_percpu_wq</a:t>
            </a:r>
            <a:r>
              <a:rPr lang="en-US" altLang="ko-KR" sz="2900" dirty="0"/>
              <a:t>]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root 	10    2       0 9</a:t>
            </a:r>
            <a:r>
              <a:rPr lang="ko-KR" altLang="en-US" sz="2900" dirty="0"/>
              <a:t>월</a:t>
            </a:r>
            <a:r>
              <a:rPr lang="en-US" altLang="ko-KR" sz="2900" dirty="0"/>
              <a:t>30 ? 00:00:00 [</a:t>
            </a:r>
            <a:r>
              <a:rPr lang="en-US" altLang="ko-KR" sz="2900" dirty="0" err="1"/>
              <a:t>rcu_tasks_rude</a:t>
            </a:r>
            <a:r>
              <a:rPr lang="en-US" altLang="ko-KR" sz="2900" dirty="0"/>
              <a:t>_]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root 	11    2       0 9</a:t>
            </a:r>
            <a:r>
              <a:rPr lang="ko-KR" altLang="en-US" sz="2900" dirty="0"/>
              <a:t>월</a:t>
            </a:r>
            <a:r>
              <a:rPr lang="en-US" altLang="ko-KR" sz="2900" dirty="0"/>
              <a:t>30 ? 00:00:00 [</a:t>
            </a:r>
            <a:r>
              <a:rPr lang="en-US" altLang="ko-KR" sz="2900" dirty="0" err="1"/>
              <a:t>rcu_tasks_trace</a:t>
            </a:r>
            <a:r>
              <a:rPr lang="en-US" altLang="ko-KR" sz="2900" dirty="0"/>
              <a:t>]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root 	12    2       0 9</a:t>
            </a:r>
            <a:r>
              <a:rPr lang="ko-KR" altLang="en-US" sz="2900" dirty="0"/>
              <a:t>월</a:t>
            </a:r>
            <a:r>
              <a:rPr lang="en-US" altLang="ko-KR" sz="2900" dirty="0"/>
              <a:t>30 ? 00:00:03 [</a:t>
            </a:r>
            <a:r>
              <a:rPr lang="en-US" altLang="ko-KR" sz="2900" dirty="0" err="1"/>
              <a:t>ksoftirqd</a:t>
            </a:r>
            <a:r>
              <a:rPr lang="en-US" altLang="ko-KR" sz="2900" dirty="0"/>
              <a:t>/0]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root 	13    2       0 9</a:t>
            </a:r>
            <a:r>
              <a:rPr lang="ko-KR" altLang="en-US" sz="2900" dirty="0"/>
              <a:t>월</a:t>
            </a:r>
            <a:r>
              <a:rPr lang="en-US" altLang="ko-KR" sz="2900" dirty="0"/>
              <a:t>30 ? 00:01:07 [</a:t>
            </a:r>
            <a:r>
              <a:rPr lang="en-US" altLang="ko-KR" sz="2900" dirty="0" err="1"/>
              <a:t>rcu_sched</a:t>
            </a:r>
            <a:r>
              <a:rPr lang="en-US" altLang="ko-KR" sz="2900" dirty="0"/>
              <a:t>]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root 	14    2       0 9</a:t>
            </a:r>
            <a:r>
              <a:rPr lang="ko-KR" altLang="en-US" sz="2900" dirty="0"/>
              <a:t>월</a:t>
            </a:r>
            <a:r>
              <a:rPr lang="en-US" altLang="ko-KR" sz="2900" dirty="0"/>
              <a:t>30 ? 00:00:02 [migration/0]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...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root 	24    2       0 9</a:t>
            </a:r>
            <a:r>
              <a:rPr lang="ko-KR" altLang="en-US" sz="2900" dirty="0"/>
              <a:t>월</a:t>
            </a:r>
            <a:r>
              <a:rPr lang="en-US" altLang="ko-KR" sz="2900" dirty="0"/>
              <a:t>30 ? 00:00:00 [</a:t>
            </a:r>
            <a:r>
              <a:rPr lang="en-US" altLang="ko-KR" sz="2900" dirty="0" err="1"/>
              <a:t>netns</a:t>
            </a:r>
            <a:r>
              <a:rPr lang="en-US" altLang="ko-KR" sz="2900" dirty="0"/>
              <a:t>]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root 	25    2       0 9</a:t>
            </a:r>
            <a:r>
              <a:rPr lang="ko-KR" altLang="en-US" sz="2900" dirty="0"/>
              <a:t>월</a:t>
            </a:r>
            <a:r>
              <a:rPr lang="en-US" altLang="ko-KR" sz="2900" dirty="0"/>
              <a:t>30 ? 00:00:00 [</a:t>
            </a:r>
            <a:r>
              <a:rPr lang="en-US" altLang="ko-KR" sz="2900" dirty="0" err="1"/>
              <a:t>inet_frag_wq</a:t>
            </a:r>
            <a:r>
              <a:rPr lang="en-US" altLang="ko-KR" sz="2900" dirty="0"/>
              <a:t>]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root 	26    2       0 9</a:t>
            </a:r>
            <a:r>
              <a:rPr lang="ko-KR" altLang="en-US" sz="2900" dirty="0"/>
              <a:t>월</a:t>
            </a:r>
            <a:r>
              <a:rPr lang="en-US" altLang="ko-KR" sz="2900" dirty="0"/>
              <a:t>30 ? 00:00:00 [</a:t>
            </a:r>
            <a:r>
              <a:rPr lang="en-US" altLang="ko-KR" sz="2900" dirty="0" err="1"/>
              <a:t>kauditd</a:t>
            </a:r>
            <a:r>
              <a:rPr lang="en-US" altLang="ko-KR" sz="2900" dirty="0"/>
              <a:t>]</a:t>
            </a:r>
            <a:endParaRPr lang="en-US" altLang="ko-KR" sz="3600" dirty="0"/>
          </a:p>
          <a:p>
            <a:pPr marL="0" indent="0" fontAlgn="base">
              <a:buNone/>
            </a:pPr>
            <a:r>
              <a:rPr lang="en-US" altLang="ko-KR" sz="2900" dirty="0"/>
              <a:t>--More--</a:t>
            </a:r>
            <a:endParaRPr lang="en-US" altLang="ko-KR" sz="36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48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38EE3-3826-46FB-9E2F-B60F7F4A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ps</a:t>
            </a:r>
            <a:r>
              <a:rPr lang="ko-KR" altLang="en-US" b="1" dirty="0"/>
              <a:t> 출력 정보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74CEB6B-C3D4-48FC-8812-286FFA69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A91C66-CC44-4D72-BC15-5D6CAC16FE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54CA8D9-58B1-4D7D-96A3-60822BFE2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662755"/>
              </p:ext>
            </p:extLst>
          </p:nvPr>
        </p:nvGraphicFramePr>
        <p:xfrm>
          <a:off x="1475656" y="1700808"/>
          <a:ext cx="5184576" cy="3405082"/>
        </p:xfrm>
        <a:graphic>
          <a:graphicData uri="http://schemas.openxmlformats.org/drawingml/2006/table">
            <a:tbl>
              <a:tblPr/>
              <a:tblGrid>
                <a:gridCol w="1355822">
                  <a:extLst>
                    <a:ext uri="{9D8B030D-6E8A-4147-A177-3AD203B41FA5}">
                      <a16:colId xmlns:a16="http://schemas.microsoft.com/office/drawing/2014/main" val="54553950"/>
                    </a:ext>
                  </a:extLst>
                </a:gridCol>
                <a:gridCol w="3828754">
                  <a:extLst>
                    <a:ext uri="{9D8B030D-6E8A-4147-A177-3AD203B41FA5}">
                      <a16:colId xmlns:a16="http://schemas.microsoft.com/office/drawing/2014/main" val="2882761987"/>
                    </a:ext>
                  </a:extLst>
                </a:gridCol>
              </a:tblGrid>
              <a:tr h="4078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122310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프로세스를 실행시킨 사용자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669700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프로세스 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154351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PPID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부모 프로세스 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694853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프로세스의 우선순의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517855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STIME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프로세스의 시작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496991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TTY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명령어가 시작된 터미널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056812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프로세스에 사용된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CPU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583200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CMD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실행되고 있는 명령어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048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28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10CB6-0105-4FA8-92CF-39A2B4D9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특정 프로세스 리스트</a:t>
            </a:r>
            <a:r>
              <a:rPr lang="en-US" altLang="ko-KR" b="1" dirty="0"/>
              <a:t>: </a:t>
            </a:r>
            <a:r>
              <a:rPr lang="en-US" altLang="ko-KR" b="1" dirty="0" err="1"/>
              <a:t>pgrep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D89EC5-DEAD-4086-8D45-EFA1740A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9BF5C0-3AAB-4D9E-8710-97259AB4750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특정 프로세스만 리스트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ps</a:t>
            </a:r>
            <a:r>
              <a:rPr lang="en-US" altLang="ko-KR" dirty="0"/>
              <a:t> –</a:t>
            </a:r>
            <a:r>
              <a:rPr lang="en-US" altLang="ko-KR" dirty="0" err="1"/>
              <a:t>ef</a:t>
            </a:r>
            <a:r>
              <a:rPr lang="en-US" altLang="ko-KR" dirty="0"/>
              <a:t> | grep –w </a:t>
            </a:r>
            <a:r>
              <a:rPr lang="en-US" altLang="ko-KR" dirty="0" err="1"/>
              <a:t>sshd</a:t>
            </a: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C72D038-E415-4BF6-B772-9924E7CD4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28112"/>
              </p:ext>
            </p:extLst>
          </p:nvPr>
        </p:nvGraphicFramePr>
        <p:xfrm>
          <a:off x="971600" y="3263808"/>
          <a:ext cx="7632848" cy="2548954"/>
        </p:xfrm>
        <a:graphic>
          <a:graphicData uri="http://schemas.openxmlformats.org/drawingml/2006/table">
            <a:tbl>
              <a:tblPr/>
              <a:tblGrid>
                <a:gridCol w="7632848">
                  <a:extLst>
                    <a:ext uri="{9D8B030D-6E8A-4147-A177-3AD203B41FA5}">
                      <a16:colId xmlns:a16="http://schemas.microsoft.com/office/drawing/2014/main" val="3547481039"/>
                    </a:ext>
                  </a:extLst>
                </a:gridCol>
              </a:tblGrid>
              <a:tr h="196539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0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10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pgrep</a:t>
                      </a:r>
                      <a:r>
                        <a:rPr lang="en-US" altLang="ko-KR" sz="1600" kern="10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[</a:t>
                      </a:r>
                      <a:r>
                        <a:rPr lang="ko-KR" altLang="en-US" sz="1600" kern="10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옵션</a:t>
                      </a:r>
                      <a:r>
                        <a:rPr lang="en-US" altLang="ko-KR" sz="1600" kern="10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 [</a:t>
                      </a:r>
                      <a:r>
                        <a:rPr lang="ko-KR" altLang="en-US" sz="1600" kern="10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패턴</a:t>
                      </a:r>
                      <a:r>
                        <a:rPr lang="en-US" altLang="ko-KR" sz="1600" kern="10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</a:t>
                      </a:r>
                      <a:endParaRPr lang="ko-KR" altLang="en-US" sz="1600" kern="10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패턴에 해당하는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프로세스들만을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리스트 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27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-l : PID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함께 프로세스의 이름을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27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-f 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명령어의 경로도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27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-n 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패턴과 일치하는 프로세스들 중에서 가장 최근 프로세스만을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27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-x 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패턴과 정확하게 일치되는 프로세스만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27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-a 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명령어 줄과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PID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798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041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1799</TotalTime>
  <Words>2260</Words>
  <Application>Microsoft Office PowerPoint</Application>
  <PresentationFormat>화면 슬라이드 쇼(4:3)</PresentationFormat>
  <Paragraphs>512</Paragraphs>
  <Slides>40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1" baseType="lpstr">
      <vt:lpstr>Noto Sans CJK KR</vt:lpstr>
      <vt:lpstr>굴림</vt:lpstr>
      <vt:lpstr>굴림체</vt:lpstr>
      <vt:lpstr>맑은 고딕</vt:lpstr>
      <vt:lpstr>한컴바탕</vt:lpstr>
      <vt:lpstr>Arial</vt:lpstr>
      <vt:lpstr>Gill Sans MT</vt:lpstr>
      <vt:lpstr>Lucida Sans Typewriter</vt:lpstr>
      <vt:lpstr>Wingdings</vt:lpstr>
      <vt:lpstr>Wingdings 3</vt:lpstr>
      <vt:lpstr>원본</vt:lpstr>
      <vt:lpstr>PowerPoint 프레젠테이션</vt:lpstr>
      <vt:lpstr>PowerPoint 프레젠테이션</vt:lpstr>
      <vt:lpstr>6.1 프로세스</vt:lpstr>
      <vt:lpstr>프로세스(process)</vt:lpstr>
      <vt:lpstr>프로세스의 종류</vt:lpstr>
      <vt:lpstr>프로세스 상태 보기: ps(process staus)</vt:lpstr>
      <vt:lpstr>ps –ef</vt:lpstr>
      <vt:lpstr>ps 출력 정보</vt:lpstr>
      <vt:lpstr>특정 프로세스 리스트: pgrep</vt:lpstr>
      <vt:lpstr>특정 프로세스 리스트: pgrep</vt:lpstr>
      <vt:lpstr>6.2 작업 제어 </vt:lpstr>
      <vt:lpstr>쉘과 프로세스</vt:lpstr>
      <vt:lpstr>후면 처리</vt:lpstr>
      <vt:lpstr>쉘 재우기 </vt:lpstr>
      <vt:lpstr>강제 종료 </vt:lpstr>
      <vt:lpstr>후면 작업의 전면 전환: fg(foreground) </vt:lpstr>
      <vt:lpstr>후면 작업의 전면 전환: fg(foreground) </vt:lpstr>
      <vt:lpstr> 전면 작업의 후면 전환: bg(background) </vt:lpstr>
      <vt:lpstr>후면 작업의 입출력 제어</vt:lpstr>
      <vt:lpstr>6.3 프로세스 제어  </vt:lpstr>
      <vt:lpstr> 프로세스 끝내기: kill</vt:lpstr>
      <vt:lpstr>프로세스 기다리기: wait </vt:lpstr>
      <vt:lpstr>프로세스 기다리기: wait </vt:lpstr>
      <vt:lpstr>프로세스 우선순위</vt:lpstr>
      <vt:lpstr>프로세스 우선순위 조정</vt:lpstr>
      <vt:lpstr>6.4 프로세스의 사용자 ID</vt:lpstr>
      <vt:lpstr>프로세스의 사용자 ID</vt:lpstr>
      <vt:lpstr>프로세스의 사용자 ID</vt:lpstr>
      <vt:lpstr>set-user-id 실행파일</vt:lpstr>
      <vt:lpstr>set-user-id 실행파일을 실행하는 과정</vt:lpstr>
      <vt:lpstr>set-group-id 실행파일</vt:lpstr>
      <vt:lpstr>set-user-id/set-group-id 설정</vt:lpstr>
      <vt:lpstr>6.5 시그널과 프로세스</vt:lpstr>
      <vt:lpstr>시그널</vt:lpstr>
      <vt:lpstr>주요 시그널</vt:lpstr>
      <vt:lpstr>주요 시그널</vt:lpstr>
      <vt:lpstr>시그널 리스트</vt:lpstr>
      <vt:lpstr>시그널 보내기: kill 명령어</vt:lpstr>
      <vt:lpstr>시그널 보내기: kill 명령어</vt:lpstr>
      <vt:lpstr>핵심 개념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제2장 유닉스 사용</dc:title>
  <dc:creator>Windows 사용자</dc:creator>
  <cp:lastModifiedBy>SM-PC</cp:lastModifiedBy>
  <cp:revision>187</cp:revision>
  <dcterms:created xsi:type="dcterms:W3CDTF">2012-06-25T11:27:47Z</dcterms:created>
  <dcterms:modified xsi:type="dcterms:W3CDTF">2024-10-07T01:18:35Z</dcterms:modified>
</cp:coreProperties>
</file>