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322" r:id="rId2"/>
    <p:sldId id="323" r:id="rId3"/>
    <p:sldId id="258" r:id="rId4"/>
    <p:sldId id="257" r:id="rId5"/>
    <p:sldId id="261" r:id="rId6"/>
    <p:sldId id="262" r:id="rId7"/>
    <p:sldId id="260" r:id="rId8"/>
    <p:sldId id="264" r:id="rId9"/>
    <p:sldId id="265" r:id="rId10"/>
    <p:sldId id="266" r:id="rId11"/>
    <p:sldId id="297" r:id="rId12"/>
    <p:sldId id="298" r:id="rId13"/>
    <p:sldId id="267" r:id="rId14"/>
    <p:sldId id="299" r:id="rId15"/>
    <p:sldId id="293" r:id="rId16"/>
    <p:sldId id="320" r:id="rId17"/>
    <p:sldId id="269" r:id="rId18"/>
    <p:sldId id="326" r:id="rId19"/>
    <p:sldId id="325" r:id="rId20"/>
    <p:sldId id="268" r:id="rId21"/>
    <p:sldId id="308" r:id="rId22"/>
    <p:sldId id="309" r:id="rId23"/>
    <p:sldId id="310" r:id="rId24"/>
    <p:sldId id="311" r:id="rId25"/>
    <p:sldId id="313" r:id="rId26"/>
    <p:sldId id="321" r:id="rId27"/>
    <p:sldId id="271" r:id="rId28"/>
    <p:sldId id="270" r:id="rId29"/>
    <p:sldId id="272" r:id="rId30"/>
    <p:sldId id="274" r:id="rId31"/>
    <p:sldId id="316" r:id="rId32"/>
    <p:sldId id="294" r:id="rId33"/>
    <p:sldId id="275" r:id="rId34"/>
    <p:sldId id="276" r:id="rId35"/>
    <p:sldId id="304" r:id="rId36"/>
    <p:sldId id="305" r:id="rId37"/>
    <p:sldId id="283" r:id="rId38"/>
    <p:sldId id="284" r:id="rId39"/>
    <p:sldId id="306" r:id="rId40"/>
    <p:sldId id="295" r:id="rId41"/>
    <p:sldId id="307" r:id="rId42"/>
    <p:sldId id="296" r:id="rId43"/>
    <p:sldId id="319" r:id="rId44"/>
    <p:sldId id="285" r:id="rId45"/>
    <p:sldId id="286" r:id="rId46"/>
    <p:sldId id="287" r:id="rId47"/>
    <p:sldId id="288" r:id="rId48"/>
    <p:sldId id="289" r:id="rId49"/>
    <p:sldId id="291" r:id="rId50"/>
    <p:sldId id="292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5" y="1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F2FE-C4F7-4EFD-B3D5-961B10936A37}" type="datetimeFigureOut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EF1C-64D9-4703-BFCE-6551E83122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73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36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53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13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37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88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24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43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리눅스 시스템을 파일 전송 서버로 사용하기 위해 설치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54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40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1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2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05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093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771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01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9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5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27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86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36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24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3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45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2664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0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2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0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12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88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25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67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2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514997"/>
            <a:ext cx="6858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753247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3348FE7-5C42-4EC3-8859-DD85FAAF9DB6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2768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3677047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22768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3677047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E128-CBC6-4A83-BB28-C7D25C9A90C8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42EF-5CE0-483F-9CD6-E0A22280EB75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44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8E20-4833-467F-AF49-A2E615D77F2C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20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383B7FE-7F14-4FE2-8C36-7175ECC257BD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71AF-7EDF-4FEE-AE72-1D305B37697E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CF58-588D-4E58-9635-2DCC84F02161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C5E0-F147-4C97-A64D-50F7142D816B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5A9B-E355-4608-AA64-FD8657E5708F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3E6E-9BD9-4D5D-83A8-BBCCF9F18C42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809A-CCE4-4E55-93BE-00C46B4FF765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6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5EB3BD-5413-476D-8A16-3AABBD96C34F}" type="datetime1">
              <a:rPr lang="ko-KR" altLang="en-US" smtClean="0"/>
              <a:pPr/>
              <a:t>2024-10-14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rgbClr val="7030A0"/>
          </a:solidFill>
          <a:latin typeface="굴림체" pitchFamily="49" charset="-127"/>
          <a:ea typeface="굴림체" pitchFamily="49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" pitchFamily="2" charset="2"/>
        <a:buChar char="l"/>
        <a:defRPr kumimoji="0" sz="22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" pitchFamily="2" charset="2"/>
        <a:buChar char="§"/>
        <a:defRPr kumimoji="0" sz="2000" kern="1200">
          <a:solidFill>
            <a:schemeClr val="tx2"/>
          </a:solidFill>
          <a:latin typeface="굴림체" pitchFamily="49" charset="-127"/>
          <a:ea typeface="굴림체" pitchFamily="49" charset="-127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60E549-786D-D644-9179-41D60DD0F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" y="860203"/>
            <a:ext cx="9140299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0DFD1-E3FD-434A-A983-2A8EEF92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6F606111-5419-ED4F-B246-01C4A02BC8CE}"/>
              </a:ext>
            </a:extLst>
          </p:cNvPr>
          <p:cNvSpPr txBox="1">
            <a:spLocks/>
          </p:cNvSpPr>
          <p:nvPr/>
        </p:nvSpPr>
        <p:spPr>
          <a:xfrm>
            <a:off x="933722" y="2435119"/>
            <a:ext cx="7207468" cy="566502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ko-KR" altLang="en-US" sz="3600" b="1" dirty="0">
                <a:solidFill>
                  <a:srgbClr val="3974F5"/>
                </a:solidFill>
                <a:latin typeface="+mn-ea"/>
                <a:ea typeface="+mn-ea"/>
              </a:rPr>
              <a:t>리눅스 시스템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7" name="object 22">
            <a:extLst>
              <a:ext uri="{FF2B5EF4-FFF2-40B4-BE49-F238E27FC236}">
                <a16:creationId xmlns:a16="http://schemas.microsoft.com/office/drawing/2014/main" id="{F8C23A97-129E-904E-9D7F-89DD6F5A25CF}"/>
              </a:ext>
            </a:extLst>
          </p:cNvPr>
          <p:cNvSpPr txBox="1"/>
          <p:nvPr/>
        </p:nvSpPr>
        <p:spPr>
          <a:xfrm>
            <a:off x="945480" y="1489657"/>
            <a:ext cx="3626521" cy="21303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  <a:tabLst>
                <a:tab pos="399574" algn="l"/>
                <a:tab pos="789623" algn="l"/>
                <a:tab pos="1180148" algn="l"/>
                <a:tab pos="1784985" algn="l"/>
                <a:tab pos="2175034" algn="l"/>
                <a:tab pos="2565559" algn="l"/>
                <a:tab pos="2955608" algn="l"/>
                <a:tab pos="3346133" algn="l"/>
                <a:tab pos="3736181" algn="l"/>
              </a:tabLst>
            </a:pPr>
            <a:r>
              <a:rPr lang="ko-KR" altLang="en-US" sz="1300" b="1" spc="670" dirty="0">
                <a:solidFill>
                  <a:srgbClr val="82ABF4"/>
                </a:solidFill>
                <a:latin typeface="+mn-ea"/>
                <a:cs typeface="Noto Sans CJK KR"/>
              </a:rPr>
              <a:t>빅데이터 혁신공유대학</a:t>
            </a:r>
            <a:endParaRPr sz="1300" spc="670" dirty="0">
              <a:latin typeface="+mn-ea"/>
              <a:cs typeface="Noto Sans CJK KR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59727D-1E8A-264D-A4CF-1F581712B44B}"/>
              </a:ext>
            </a:extLst>
          </p:cNvPr>
          <p:cNvCxnSpPr>
            <a:cxnSpLocks/>
          </p:cNvCxnSpPr>
          <p:nvPr/>
        </p:nvCxnSpPr>
        <p:spPr>
          <a:xfrm>
            <a:off x="945480" y="3230420"/>
            <a:ext cx="1431249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85ED36-B3E2-C549-BED0-774515B2433C}"/>
              </a:ext>
            </a:extLst>
          </p:cNvPr>
          <p:cNvSpPr txBox="1"/>
          <p:nvPr/>
        </p:nvSpPr>
        <p:spPr>
          <a:xfrm>
            <a:off x="864590" y="3443868"/>
            <a:ext cx="3707411" cy="649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80"/>
              </a:lnSpc>
            </a:pPr>
            <a:r>
              <a:rPr lang="ko-KR" altLang="en-US" sz="1400" dirty="0">
                <a:solidFill>
                  <a:srgbClr val="0E3C8E"/>
                </a:solidFill>
                <a:latin typeface="+mn-ea"/>
              </a:rPr>
              <a:t>숙명여자대학교 소프트웨어학부</a:t>
            </a:r>
            <a:endParaRPr lang="en-US" altLang="ko-KR" sz="1400" dirty="0">
              <a:solidFill>
                <a:srgbClr val="0E3C8E"/>
              </a:solidFill>
              <a:latin typeface="+mn-ea"/>
            </a:endParaRPr>
          </a:p>
          <a:p>
            <a:pPr>
              <a:lnSpc>
                <a:spcPts val="2280"/>
              </a:lnSpc>
            </a:pPr>
            <a:r>
              <a:rPr lang="ko-KR" altLang="en-US" sz="1400" dirty="0" err="1">
                <a:solidFill>
                  <a:srgbClr val="0E3C8E"/>
                </a:solidFill>
                <a:latin typeface="+mn-ea"/>
              </a:rPr>
              <a:t>창병모</a:t>
            </a:r>
            <a:r>
              <a:rPr lang="en-KR" sz="1400" dirty="0">
                <a:solidFill>
                  <a:srgbClr val="0E3C8E"/>
                </a:solidFill>
                <a:latin typeface="+mn-ea"/>
              </a:rPr>
              <a:t> </a:t>
            </a:r>
            <a:r>
              <a:rPr lang="ko-KR" altLang="en-US" sz="1400">
                <a:solidFill>
                  <a:srgbClr val="0E3C8E"/>
                </a:solidFill>
                <a:latin typeface="+mn-ea"/>
              </a:rPr>
              <a:t>교수</a:t>
            </a:r>
            <a:endParaRPr lang="en-KR" sz="1400" dirty="0">
              <a:solidFill>
                <a:srgbClr val="0E3C8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419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호스트명과 </a:t>
            </a:r>
            <a:r>
              <a:rPr lang="en-US" altLang="ko-KR" dirty="0"/>
              <a:t>IP </a:t>
            </a:r>
            <a:r>
              <a:rPr lang="ko-KR" altLang="en-US" dirty="0"/>
              <a:t>주소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인터넷에 연결된 컴퓨터에게 부여되는 고유한 이름</a:t>
            </a:r>
            <a:endParaRPr lang="en-US" altLang="ko-KR" dirty="0"/>
          </a:p>
          <a:p>
            <a:r>
              <a:rPr lang="ko-KR" altLang="en-US" dirty="0" err="1"/>
              <a:t>호스트명은</a:t>
            </a:r>
            <a:r>
              <a:rPr lang="ko-KR" altLang="en-US" dirty="0"/>
              <a:t> 보통 사람이 읽고 이해할 수 있는 이름</a:t>
            </a:r>
            <a:endParaRPr lang="en-US" altLang="ko-KR" dirty="0"/>
          </a:p>
          <a:p>
            <a:r>
              <a:rPr lang="ko-KR" altLang="en-US" dirty="0"/>
              <a:t>도메인 이름</a:t>
            </a:r>
            <a:r>
              <a:rPr lang="en-US" altLang="ko-KR" dirty="0"/>
              <a:t>(domain name)</a:t>
            </a:r>
            <a:r>
              <a:rPr lang="ko-KR" altLang="en-US" dirty="0"/>
              <a:t>이라고도 한다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12755"/>
              </p:ext>
            </p:extLst>
          </p:nvPr>
        </p:nvGraphicFramePr>
        <p:xfrm>
          <a:off x="1907704" y="3068960"/>
          <a:ext cx="5832648" cy="3312367"/>
        </p:xfrm>
        <a:graphic>
          <a:graphicData uri="http://schemas.openxmlformats.org/drawingml/2006/table">
            <a:tbl>
              <a:tblPr/>
              <a:tblGrid>
                <a:gridCol w="269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2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호스트명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IP 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12"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cs.sookmyung.ac.kr </a:t>
                      </a:r>
                      <a:endParaRPr lang="en-US" sz="16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203.252.201.11</a:t>
                      </a:r>
                      <a:endParaRPr lang="en-US" sz="16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512"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www.sookmyung.ac.kr</a:t>
                      </a:r>
                      <a:endParaRPr lang="en-US" sz="16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203.252.201.8</a:t>
                      </a:r>
                      <a:endParaRPr lang="en-US" sz="16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512"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www.kbs.co.kr</a:t>
                      </a:r>
                      <a:endParaRPr lang="en-US" sz="16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211.233.32.11</a:t>
                      </a:r>
                      <a:endParaRPr lang="en-US" sz="16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512"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cs.kaist.ac.kr</a:t>
                      </a:r>
                      <a:endParaRPr lang="en-US" sz="16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143.248.136.2</a:t>
                      </a:r>
                      <a:endParaRPr lang="en-US" sz="16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512"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www.mit.edu</a:t>
                      </a:r>
                      <a:endParaRPr lang="en-US" sz="16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18.9.22.169.</a:t>
                      </a:r>
                      <a:endParaRPr lang="en-US" sz="16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512"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cs.berkeley.edu</a:t>
                      </a:r>
                      <a:endParaRPr lang="en-US" sz="16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128.32.244.172</a:t>
                      </a:r>
                      <a:endParaRPr lang="en-US" sz="16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005"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www.google.com</a:t>
                      </a:r>
                      <a:endParaRPr lang="en-US" sz="16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74.125.127.99</a:t>
                      </a:r>
                      <a:endParaRPr lang="en-US" sz="16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1B254-D270-4E91-A934-0188A606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호스트명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A293E78-A6F9-4F04-8E22-3AA029E7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93CCA3-D779-4981-A56D-A8E8B5E5E1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88333"/>
            <a:ext cx="8229600" cy="4744184"/>
          </a:xfrm>
        </p:spPr>
        <p:txBody>
          <a:bodyPr/>
          <a:lstStyle/>
          <a:p>
            <a:r>
              <a:rPr lang="ko-KR" altLang="en-US" sz="2000" dirty="0"/>
              <a:t>사용법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pPr marL="594360" lvl="2" indent="0">
              <a:buNone/>
            </a:pPr>
            <a:endParaRPr lang="en-US" altLang="ko-KR" dirty="0"/>
          </a:p>
          <a:p>
            <a:r>
              <a:rPr lang="ko-KR" altLang="en-US" sz="2000" dirty="0"/>
              <a:t>예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18DD507-74CC-4035-8599-7A6AAD19E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93113"/>
              </p:ext>
            </p:extLst>
          </p:nvPr>
        </p:nvGraphicFramePr>
        <p:xfrm>
          <a:off x="899592" y="1875864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562423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hostname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사용중인 시스템의 호스트명을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2096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F5B86C3-30D7-46C6-B3A4-EBBE8DA75F95}"/>
              </a:ext>
            </a:extLst>
          </p:cNvPr>
          <p:cNvSpPr/>
          <p:nvPr/>
        </p:nvSpPr>
        <p:spPr>
          <a:xfrm>
            <a:off x="457200" y="3468037"/>
            <a:ext cx="8363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 fontAlgn="base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hostname </a:t>
            </a:r>
          </a:p>
          <a:p>
            <a:pPr marL="274320" lvl="1" indent="0" fontAlgn="base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linux.sookmyung.ac.kr</a:t>
            </a:r>
          </a:p>
        </p:txBody>
      </p:sp>
    </p:spTree>
    <p:extLst>
      <p:ext uri="{BB962C8B-B14F-4D97-AF65-F5344CB8AC3E}">
        <p14:creationId xmlns:p14="http://schemas.microsoft.com/office/powerpoint/2010/main" val="363203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1B254-D270-4E91-A934-0188A606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IP </a:t>
            </a:r>
            <a:r>
              <a:rPr lang="ko-KR" altLang="en-US" dirty="0"/>
              <a:t>주소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A293E78-A6F9-4F04-8E22-3AA029E7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93CCA3-D779-4981-A56D-A8E8B5E5E1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88333"/>
            <a:ext cx="8229600" cy="4744184"/>
          </a:xfrm>
        </p:spPr>
        <p:txBody>
          <a:bodyPr/>
          <a:lstStyle/>
          <a:p>
            <a:r>
              <a:rPr lang="ko-KR" altLang="en-US" sz="2000" dirty="0"/>
              <a:t>사용법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pPr marL="594360" lvl="2" indent="0">
              <a:buNone/>
            </a:pPr>
            <a:endParaRPr lang="en-US" altLang="ko-KR" dirty="0"/>
          </a:p>
          <a:p>
            <a:pPr marL="594360" lvl="2" indent="0">
              <a:buNone/>
            </a:pPr>
            <a:endParaRPr lang="en-US" altLang="ko-KR" dirty="0"/>
          </a:p>
          <a:p>
            <a:r>
              <a:rPr lang="ko-KR" altLang="en-US" sz="2000" dirty="0"/>
              <a:t>예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B07A0D-6B54-42D1-8654-360009953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46207"/>
              </p:ext>
            </p:extLst>
          </p:nvPr>
        </p:nvGraphicFramePr>
        <p:xfrm>
          <a:off x="899592" y="2017136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911205121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ip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addr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사용중인 시스템의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주소를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68384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F5B86C3-30D7-46C6-B3A4-EBBE8DA75F95}"/>
              </a:ext>
            </a:extLst>
          </p:cNvPr>
          <p:cNvSpPr/>
          <p:nvPr/>
        </p:nvSpPr>
        <p:spPr>
          <a:xfrm>
            <a:off x="457200" y="3760425"/>
            <a:ext cx="8363272" cy="225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>
              <a:lnSpc>
                <a:spcPct val="160000"/>
              </a:lnSpc>
            </a:pPr>
            <a:r>
              <a:rPr lang="en-US" altLang="ko-KR" sz="15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$ </a:t>
            </a:r>
            <a:r>
              <a:rPr lang="en-US" altLang="ko-KR" sz="1500" kern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ip</a:t>
            </a:r>
            <a:r>
              <a:rPr lang="en-US" altLang="ko-KR" sz="15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sz="1500" kern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addr</a:t>
            </a:r>
            <a:r>
              <a:rPr lang="en-US" altLang="ko-KR" sz="15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5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...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5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2: enp3s0: &lt;BROADCAST,MULTICAST,UP,LOWER_UP&gt; </a:t>
            </a:r>
            <a:r>
              <a:rPr lang="en-US" altLang="ko-KR" sz="15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mtu</a:t>
            </a:r>
            <a:r>
              <a:rPr lang="en-US" altLang="ko-KR" sz="15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1500 </a:t>
            </a:r>
            <a:r>
              <a:rPr lang="en-US" altLang="ko-KR" sz="15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qdisc</a:t>
            </a:r>
            <a:r>
              <a:rPr lang="en-US" altLang="ko-KR" sz="15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...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5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link/ether e8:03:9a:6a:f8:a3 </a:t>
            </a:r>
            <a:r>
              <a:rPr lang="en-US" altLang="ko-KR" sz="15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brd</a:t>
            </a:r>
            <a:r>
              <a:rPr lang="en-US" altLang="ko-KR" sz="15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sz="15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ff:ff:ff:ff:ff:ff</a:t>
            </a:r>
            <a:endParaRPr lang="en-US" altLang="ko-KR" sz="1500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5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inet</a:t>
            </a:r>
            <a:r>
              <a:rPr lang="en-US" altLang="ko-KR" sz="15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sz="15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203.153.157.127</a:t>
            </a:r>
            <a:r>
              <a:rPr lang="en-US" altLang="ko-KR" sz="15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/24 </a:t>
            </a:r>
            <a:r>
              <a:rPr lang="en-US" altLang="ko-KR" sz="15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brd</a:t>
            </a:r>
            <a:r>
              <a:rPr lang="en-US" altLang="ko-KR" sz="15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203.153.157.255 scope global enp3s0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5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valid_lft</a:t>
            </a:r>
            <a:r>
              <a:rPr lang="en-US" altLang="ko-KR" sz="15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forever </a:t>
            </a:r>
            <a:r>
              <a:rPr lang="en-US" altLang="ko-KR" sz="15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preferred_lft</a:t>
            </a:r>
            <a:r>
              <a:rPr lang="en-US" altLang="ko-KR" sz="15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forever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73795D-B02A-41DA-8BCC-11A484227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247" y="1847549"/>
            <a:ext cx="2160240" cy="125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5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DNS(Domain Name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호스트명을</a:t>
            </a:r>
            <a:r>
              <a:rPr lang="ko-KR" altLang="en-US" dirty="0"/>
              <a:t> </a:t>
            </a:r>
            <a:r>
              <a:rPr lang="en-US" altLang="ko-KR" dirty="0"/>
              <a:t>IP </a:t>
            </a:r>
            <a:r>
              <a:rPr lang="ko-KR" altLang="en-US" dirty="0"/>
              <a:t>주소로 번역하는 서비스</a:t>
            </a:r>
            <a:endParaRPr lang="en-US" altLang="ko-KR" dirty="0"/>
          </a:p>
          <a:p>
            <a:r>
              <a:rPr lang="en-US" altLang="ko-KR" dirty="0"/>
              <a:t>DNS</a:t>
            </a:r>
            <a:r>
              <a:rPr lang="ko-KR" altLang="en-US" dirty="0"/>
              <a:t>는 마치 전화번호부와 같은 역할</a:t>
            </a:r>
            <a:endParaRPr lang="en-US" altLang="ko-KR" dirty="0"/>
          </a:p>
          <a:p>
            <a:pPr marL="594360" lvl="2" indent="0">
              <a:buNone/>
            </a:pPr>
            <a:endParaRPr lang="ko-KR" altLang="en-US" dirty="0"/>
          </a:p>
          <a:p>
            <a:r>
              <a:rPr lang="en-US" altLang="ko-KR" dirty="0" err="1"/>
              <a:t>nslookup</a:t>
            </a:r>
            <a:r>
              <a:rPr lang="en-US" altLang="ko-KR" dirty="0"/>
              <a:t>(name server lookup)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ko-KR" altLang="en-US" dirty="0"/>
              <a:t>도메인 이름 서버</a:t>
            </a:r>
            <a:r>
              <a:rPr lang="en-US" altLang="ko-KR" dirty="0"/>
              <a:t>(domain name server)</a:t>
            </a:r>
            <a:r>
              <a:rPr lang="ko-KR" altLang="en-US" dirty="0"/>
              <a:t>에 호스트명에 대해 질의</a:t>
            </a:r>
            <a:endParaRPr lang="en-US" altLang="ko-KR" dirty="0"/>
          </a:p>
          <a:p>
            <a:pPr lvl="6"/>
            <a:endParaRPr lang="en-US" altLang="ko-KR" dirty="0"/>
          </a:p>
          <a:p>
            <a:pPr lvl="1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r>
              <a:rPr lang="ko-KR" altLang="en-US" sz="2100" dirty="0">
                <a:latin typeface="Lucida Sans Typewriter" panose="020B0509030504030204" pitchFamily="49" charset="0"/>
              </a:rPr>
              <a:t>예</a:t>
            </a:r>
            <a:endParaRPr lang="en-US" altLang="ko-KR" sz="21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$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nslookup</a:t>
            </a:r>
            <a:r>
              <a:rPr lang="en-US" altLang="ko-KR" sz="1700" dirty="0">
                <a:latin typeface="Lucida Sans Typewriter" panose="020B0509030504030204" pitchFamily="49" charset="0"/>
              </a:rPr>
              <a:t> cs.sookmyung.ac.kr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Server: 203.252.192.1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Address: 203.252.192.1#53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Name: cs.sookmyung.ac.kr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Address: 203.252.201.11</a:t>
            </a:r>
          </a:p>
          <a:p>
            <a:pPr lvl="1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2B5D6FC-220C-4965-B047-F17E65F73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05745"/>
              </p:ext>
            </p:extLst>
          </p:nvPr>
        </p:nvGraphicFramePr>
        <p:xfrm>
          <a:off x="827584" y="3212976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156723396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nslookup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호스트명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지정된 호스트의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주소를 알려준다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647301"/>
                  </a:ext>
                </a:extLst>
              </a:tr>
            </a:tbl>
          </a:graphicData>
        </a:graphic>
      </p:graphicFrame>
      <p:pic>
        <p:nvPicPr>
          <p:cNvPr id="6" name="Picture 8">
            <a:extLst>
              <a:ext uri="{FF2B5EF4-FFF2-40B4-BE49-F238E27FC236}">
                <a16:creationId xmlns:a16="http://schemas.microsoft.com/office/drawing/2014/main" id="{2F8C2168-81DC-4FC7-AEE8-F8C954859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6136" y="4010959"/>
            <a:ext cx="3025013" cy="240144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66D5A-5158-4C7C-B11F-B767625D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5516A4-E9DA-4367-9535-EC319134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3387E9-32D4-4157-8B6D-D18B5FA7CE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finger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Login    Name          TTY     Idle    Login Time    Office      </a:t>
            </a:r>
          </a:p>
          <a:p>
            <a:pPr marL="274320" lvl="1" indent="0" fontAlgn="base">
              <a:buNone/>
            </a:pPr>
            <a:r>
              <a:rPr lang="en-US" altLang="ko-KR" sz="19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900" dirty="0">
                <a:latin typeface="Lucida Sans Typewriter" panose="020B0509030504030204" pitchFamily="49" charset="0"/>
              </a:rPr>
              <a:t>    Ubuntu       tty2    4:52    Sep 14 12:15   (tty2) 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...</a:t>
            </a:r>
          </a:p>
          <a:p>
            <a:pPr marL="274320" lvl="1" indent="0" fontAlgn="base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finger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chang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Login name: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900" dirty="0">
                <a:latin typeface="Lucida Sans Typewriter" panose="020B0509030504030204" pitchFamily="49" charset="0"/>
              </a:rPr>
              <a:t>              Name: Ubuntu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Directory: /home/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900" dirty="0">
                <a:latin typeface="Lucida Sans Typewriter" panose="020B0509030504030204" pitchFamily="49" charset="0"/>
              </a:rPr>
              <a:t>         Shell: /bin/bash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On since Tue Sep 14 12:15 (KST) on tty2 from tty2 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...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DFC11F-F558-4D64-96E1-2165FE0D6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98855"/>
              </p:ext>
            </p:extLst>
          </p:nvPr>
        </p:nvGraphicFramePr>
        <p:xfrm>
          <a:off x="899592" y="1916832"/>
          <a:ext cx="5832648" cy="762826"/>
        </p:xfrm>
        <a:graphic>
          <a:graphicData uri="http://schemas.openxmlformats.org/drawingml/2006/table">
            <a:tbl>
              <a:tblPr/>
              <a:tblGrid>
                <a:gridCol w="5832648">
                  <a:extLst>
                    <a:ext uri="{9D8B030D-6E8A-4147-A177-3AD203B41FA5}">
                      <a16:colId xmlns:a16="http://schemas.microsoft.com/office/drawing/2014/main" val="3685099682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finger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사용자명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지정된 사용자에 대한 보다 자세한 정보를 알려준다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914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13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536104" y="1295400"/>
            <a:ext cx="8229600" cy="4842696"/>
          </a:xfrm>
        </p:spPr>
        <p:txBody>
          <a:bodyPr/>
          <a:lstStyle/>
          <a:p>
            <a:r>
              <a:rPr lang="ko-KR" altLang="en-US" dirty="0"/>
              <a:t>네트워크 설정 창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설정</a:t>
            </a:r>
            <a:r>
              <a:rPr lang="en-US" altLang="ko-KR" dirty="0"/>
              <a:t>] -&gt; [</a:t>
            </a:r>
            <a:r>
              <a:rPr lang="ko-KR" altLang="en-US" dirty="0"/>
              <a:t>네트워크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ko-KR" altLang="en-US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67149" y="-5842546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FF9303C-63A8-4E42-B8F9-A9BA68437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_x207761560" descr="EMB000060242a1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28" y="2443270"/>
            <a:ext cx="3925585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07761488" descr="EMB000060242a1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805" y="2654708"/>
            <a:ext cx="3263055" cy="329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_x207761416"/>
          <p:cNvSpPr>
            <a:spLocks noChangeArrowheads="1"/>
          </p:cNvSpPr>
          <p:nvPr/>
        </p:nvSpPr>
        <p:spPr bwMode="auto">
          <a:xfrm>
            <a:off x="3985705" y="2985773"/>
            <a:ext cx="208037" cy="239092"/>
          </a:xfrm>
          <a:prstGeom prst="rect">
            <a:avLst/>
          </a:prstGeom>
          <a:noFill/>
          <a:ln w="4191">
            <a:solidFill>
              <a:srgbClr val="DB5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193742" y="3100813"/>
            <a:ext cx="9543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1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수동 설정</a:t>
            </a:r>
            <a:r>
              <a:rPr lang="en-US" altLang="ko-KR" dirty="0"/>
              <a:t> / </a:t>
            </a:r>
            <a:r>
              <a:rPr lang="ko-KR" altLang="en-US" dirty="0"/>
              <a:t>자동 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수동 설정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 err="1"/>
              <a:t>네트마스크</a:t>
            </a:r>
            <a:r>
              <a:rPr lang="en-US" altLang="ko-KR" dirty="0"/>
              <a:t>, </a:t>
            </a:r>
            <a:r>
              <a:rPr lang="ko-KR" altLang="en-US" dirty="0"/>
              <a:t>게이트웨이 정보 입력</a:t>
            </a:r>
            <a:endParaRPr lang="en-US" altLang="ko-KR" dirty="0"/>
          </a:p>
          <a:p>
            <a:pPr lvl="3"/>
            <a:endParaRPr lang="ko-KR" altLang="en-US" dirty="0"/>
          </a:p>
          <a:p>
            <a:r>
              <a:rPr lang="ko-KR" altLang="en-US" dirty="0"/>
              <a:t>자동 설정</a:t>
            </a:r>
          </a:p>
        </p:txBody>
      </p:sp>
      <p:pic>
        <p:nvPicPr>
          <p:cNvPr id="2049" name="_x207757600" descr="EMB000060242a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81" y="3003579"/>
            <a:ext cx="3239300" cy="325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207756376" descr="EMB000060242a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840" y="3003579"/>
            <a:ext cx="3239349" cy="325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13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7.3 </a:t>
            </a:r>
            <a:r>
              <a:rPr lang="ko-KR" altLang="en-US" dirty="0"/>
              <a:t>서버 설치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프로세스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서버 프로세스</a:t>
            </a:r>
            <a:endParaRPr lang="en-US" altLang="ko-KR" dirty="0"/>
          </a:p>
          <a:p>
            <a:pPr lvl="1"/>
            <a:r>
              <a:rPr lang="ko-KR" altLang="en-US" dirty="0"/>
              <a:t>어떠한 서비스를 위해 계속 실행되는 데몬 </a:t>
            </a:r>
            <a:endParaRPr lang="en-US" altLang="ko-KR" dirty="0"/>
          </a:p>
          <a:p>
            <a:pPr lvl="1"/>
            <a:r>
              <a:rPr lang="ko-KR" altLang="en-US" dirty="0"/>
              <a:t>보통 부팅 시 생성되어 컴퓨터가 커질 때까지 계속 실행된다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 서버 프로세스는 클라이언트로부터의 서비스 요청</a:t>
            </a:r>
            <a:r>
              <a:rPr lang="en-US" altLang="ko-KR" dirty="0"/>
              <a:t>(request)</a:t>
            </a:r>
            <a:r>
              <a:rPr lang="ko-KR" altLang="en-US" dirty="0"/>
              <a:t>이이 들어오면 해당 서비스로 응답</a:t>
            </a:r>
            <a:r>
              <a:rPr lang="en-US" altLang="ko-KR" dirty="0"/>
              <a:t>(response)</a:t>
            </a:r>
            <a:r>
              <a:rPr lang="ko-KR" altLang="en-US" dirty="0"/>
              <a:t> 한다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9" y="3717032"/>
            <a:ext cx="5760640" cy="16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90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서버와 서비스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683568" y="1484784"/>
          <a:ext cx="7488833" cy="4121811"/>
        </p:xfrm>
        <a:graphic>
          <a:graphicData uri="http://schemas.openxmlformats.org/drawingml/2006/table">
            <a:tbl>
              <a:tblPr/>
              <a:tblGrid>
                <a:gridCol w="1658945">
                  <a:extLst>
                    <a:ext uri="{9D8B030D-6E8A-4147-A177-3AD203B41FA5}">
                      <a16:colId xmlns:a16="http://schemas.microsoft.com/office/drawing/2014/main" val="2917581791"/>
                    </a:ext>
                  </a:extLst>
                </a:gridCol>
                <a:gridCol w="755709">
                  <a:extLst>
                    <a:ext uri="{9D8B030D-6E8A-4147-A177-3AD203B41FA5}">
                      <a16:colId xmlns:a16="http://schemas.microsoft.com/office/drawing/2014/main" val="1664593178"/>
                    </a:ext>
                  </a:extLst>
                </a:gridCol>
                <a:gridCol w="1759304">
                  <a:extLst>
                    <a:ext uri="{9D8B030D-6E8A-4147-A177-3AD203B41FA5}">
                      <a16:colId xmlns:a16="http://schemas.microsoft.com/office/drawing/2014/main" val="3577804251"/>
                    </a:ext>
                  </a:extLst>
                </a:gridCol>
                <a:gridCol w="3314875">
                  <a:extLst>
                    <a:ext uri="{9D8B030D-6E8A-4147-A177-3AD203B41FA5}">
                      <a16:colId xmlns:a16="http://schemas.microsoft.com/office/drawing/2014/main" val="3419470321"/>
                    </a:ext>
                  </a:extLst>
                </a:gridCol>
              </a:tblGrid>
              <a:tr h="3064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166949"/>
                  </a:ext>
                </a:extLst>
              </a:tr>
              <a:tr h="4738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http)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페이지 및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응용 프로그램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클라이언트가 요청한 웹 페이지를 검색하고 웹 응용 프로그램을 실행한다</a:t>
                      </a:r>
                      <a:r>
                        <a:rPr lang="en-US" altLang="ko-KR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524017"/>
                  </a:ext>
                </a:extLst>
              </a:tr>
              <a:tr h="4738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3306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 관리 시스템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(DBMS)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실행하고 데이터베이스에 대한 클라이언트의 요청을 처리한다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601476"/>
                  </a:ext>
                </a:extLst>
              </a:tr>
              <a:tr h="4738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메일</a:t>
                      </a:r>
                      <a:r>
                        <a:rPr lang="en-US" altLang="ko-KR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smtp) </a:t>
                      </a: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 </a:t>
                      </a:r>
                      <a:r>
                        <a:rPr lang="en-US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spool </a:t>
                      </a: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메일 송수신을 지원한다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202137"/>
                  </a:ext>
                </a:extLst>
              </a:tr>
              <a:tr h="6292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ftp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20,21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업로드하거나 다운로드한다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384254"/>
                  </a:ext>
                </a:extLst>
              </a:tr>
              <a:tr h="4738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ssh </a:t>
                      </a: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가상 터미널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 접속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 명령 실행 또는 </a:t>
                      </a:r>
                      <a:r>
                        <a:rPr lang="en-US" altLang="ko-KR" sz="14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sftp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등을 지원한다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051016"/>
                  </a:ext>
                </a:extLst>
              </a:tr>
              <a:tr h="4738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telnet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가상 터미널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 접속을 위한 가상 터미널을 제공한다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37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85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7D73F-D7CE-9F4C-B078-EE0A4A8B1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00923-84CC-5D49-B587-C4D7A60F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7778A-3208-1F4E-A19E-52EDAC4DCD3D}"/>
              </a:ext>
            </a:extLst>
          </p:cNvPr>
          <p:cNvSpPr txBox="1"/>
          <p:nvPr/>
        </p:nvSpPr>
        <p:spPr>
          <a:xfrm>
            <a:off x="1374147" y="2523906"/>
            <a:ext cx="4725787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네트워크 구성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인터넷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서버 설치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파일 전송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원격 접속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원격 데스크톱 연결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월드 </a:t>
            </a:r>
            <a:r>
              <a:rPr lang="ko-KR" altLang="en-US" dirty="0" err="1">
                <a:solidFill>
                  <a:srgbClr val="666666"/>
                </a:solidFill>
                <a:latin typeface="+mn-ea"/>
              </a:rPr>
              <a:t>와이드</a:t>
            </a:r>
            <a:r>
              <a:rPr lang="ko-KR" altLang="en-US" dirty="0">
                <a:solidFill>
                  <a:srgbClr val="666666"/>
                </a:solidFill>
                <a:latin typeface="+mn-ea"/>
              </a:rPr>
              <a:t> 웹 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667D8D0-ADCD-2645-8A20-8865C02D4466}"/>
              </a:ext>
            </a:extLst>
          </p:cNvPr>
          <p:cNvSpPr txBox="1">
            <a:spLocks/>
          </p:cNvSpPr>
          <p:nvPr/>
        </p:nvSpPr>
        <p:spPr>
          <a:xfrm>
            <a:off x="927097" y="1698454"/>
            <a:ext cx="5172837" cy="443391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US" altLang="ko-KR" sz="2800" b="1" spc="200" dirty="0">
                <a:solidFill>
                  <a:srgbClr val="333333"/>
                </a:solidFill>
                <a:latin typeface="+mn-ea"/>
                <a:ea typeface="+mn-ea"/>
              </a:rPr>
              <a:t>7</a:t>
            </a:r>
            <a:r>
              <a:rPr lang="ko-KR" altLang="en-US" sz="2800" b="1" spc="200" dirty="0">
                <a:solidFill>
                  <a:srgbClr val="333333"/>
                </a:solidFill>
                <a:latin typeface="+mn-ea"/>
                <a:ea typeface="+mn-ea"/>
              </a:rPr>
              <a:t>장 인터넷과 서버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C60CF-875C-6348-82A7-7D9FA26377FA}"/>
              </a:ext>
            </a:extLst>
          </p:cNvPr>
          <p:cNvCxnSpPr>
            <a:cxnSpLocks/>
          </p:cNvCxnSpPr>
          <p:nvPr/>
        </p:nvCxnSpPr>
        <p:spPr>
          <a:xfrm>
            <a:off x="945480" y="2369029"/>
            <a:ext cx="730921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8B7ECA-0120-C64B-BC47-DCA56287185F}"/>
              </a:ext>
            </a:extLst>
          </p:cNvPr>
          <p:cNvSpPr txBox="1"/>
          <p:nvPr/>
        </p:nvSpPr>
        <p:spPr>
          <a:xfrm>
            <a:off x="864755" y="2523906"/>
            <a:ext cx="509392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b="1" dirty="0">
                <a:solidFill>
                  <a:srgbClr val="3974F6"/>
                </a:solidFill>
                <a:latin typeface="+mn-ea"/>
              </a:rPr>
              <a:t>01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02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03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04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05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06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554215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4C22C9A-820A-4EBA-91E5-C988178693A3}"/>
              </a:ext>
            </a:extLst>
          </p:cNvPr>
          <p:cNvSpPr txBox="1">
            <a:spLocks/>
          </p:cNvSpPr>
          <p:nvPr/>
        </p:nvSpPr>
        <p:spPr>
          <a:xfrm>
            <a:off x="457200" y="1377583"/>
            <a:ext cx="8229600" cy="47441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" pitchFamily="2" charset="2"/>
              <a:buChar char="l"/>
              <a:defRPr kumimoji="0" sz="2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§"/>
              <a:defRPr kumimoji="0" sz="20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 pitchFamily="34" charset="0"/>
              <a:buChar char="•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300" dirty="0"/>
              <a:t>웹서버</a:t>
            </a:r>
            <a:endParaRPr lang="en-US" altLang="ko-KR" sz="2300" dirty="0"/>
          </a:p>
          <a:p>
            <a:pPr lvl="1"/>
            <a:r>
              <a:rPr lang="ko-KR" altLang="en-US" sz="2100" dirty="0"/>
              <a:t>리눅스 시스템이 많이 사용되고 있는 분야 중의 하나</a:t>
            </a:r>
            <a:endParaRPr lang="en-US" altLang="ko-KR" sz="2100" dirty="0"/>
          </a:p>
          <a:p>
            <a:pPr lvl="1"/>
            <a:r>
              <a:rPr lang="ko-KR" altLang="en-US" sz="2100" dirty="0"/>
              <a:t>리눅스에 웹 서버가 설치되어 있어야 사용할 수 있음</a:t>
            </a:r>
            <a:endParaRPr lang="en-US" altLang="ko-KR" sz="2100" dirty="0"/>
          </a:p>
          <a:p>
            <a:pPr lvl="1"/>
            <a:endParaRPr lang="en-US" altLang="ko-KR" sz="2100" dirty="0"/>
          </a:p>
          <a:p>
            <a:r>
              <a:rPr lang="ko-KR" altLang="en-US" sz="2300" dirty="0"/>
              <a:t>아파치 웹 서버</a:t>
            </a:r>
            <a:endParaRPr lang="en-US" altLang="ko-KR" sz="2300" dirty="0"/>
          </a:p>
          <a:p>
            <a:pPr lvl="1"/>
            <a:r>
              <a:rPr lang="ko-KR" altLang="en-US" sz="2000" dirty="0"/>
              <a:t>현재 가장 널리 사용되고 있는 웹 서버</a:t>
            </a:r>
            <a:endParaRPr lang="en-US" altLang="ko-KR" sz="2100" dirty="0"/>
          </a:p>
          <a:p>
            <a:pPr lvl="1"/>
            <a:r>
              <a:rPr lang="ko-KR" altLang="en-US" sz="2100" dirty="0"/>
              <a:t>우분투에서 설치할 패키지 이름은 </a:t>
            </a:r>
            <a:r>
              <a:rPr lang="en-US" altLang="ko-KR" sz="2100" dirty="0"/>
              <a:t>apache2</a:t>
            </a:r>
          </a:p>
          <a:p>
            <a:pPr lvl="1"/>
            <a:r>
              <a:rPr lang="en-US" altLang="ko-KR" sz="2100" dirty="0"/>
              <a:t>CentOS</a:t>
            </a:r>
            <a:r>
              <a:rPr lang="ko-KR" altLang="en-US" sz="2100" dirty="0"/>
              <a:t>에서 패키지 이름은 </a:t>
            </a:r>
            <a:r>
              <a:rPr lang="en-US" altLang="ko-KR" sz="2100" dirty="0"/>
              <a:t>httpd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4C22C9A-820A-4EBA-91E5-C988178693A3}"/>
              </a:ext>
            </a:extLst>
          </p:cNvPr>
          <p:cNvSpPr txBox="1">
            <a:spLocks/>
          </p:cNvSpPr>
          <p:nvPr/>
        </p:nvSpPr>
        <p:spPr>
          <a:xfrm>
            <a:off x="457200" y="1377583"/>
            <a:ext cx="8229600" cy="47441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" pitchFamily="2" charset="2"/>
              <a:buChar char="l"/>
              <a:defRPr kumimoji="0" sz="2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§"/>
              <a:defRPr kumimoji="0" sz="20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 pitchFamily="34" charset="0"/>
              <a:buChar char="•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300" dirty="0"/>
              <a:t>PHP</a:t>
            </a:r>
          </a:p>
          <a:p>
            <a:pPr lvl="1"/>
            <a:r>
              <a:rPr lang="ko-KR" altLang="en-US" sz="2100" dirty="0"/>
              <a:t>웹 프로그래밍 언어</a:t>
            </a:r>
            <a:endParaRPr lang="en-US" altLang="ko-KR" sz="2100" dirty="0"/>
          </a:p>
          <a:p>
            <a:pPr lvl="1"/>
            <a:r>
              <a:rPr lang="ko-KR" altLang="en-US" sz="2100" dirty="0"/>
              <a:t>웹 서버와 더불어 사용자의 요청에 따라 동적으로 웹 페이지를 생성하는 데 사용</a:t>
            </a:r>
            <a:endParaRPr lang="en-US" altLang="ko-KR" sz="2100" dirty="0"/>
          </a:p>
          <a:p>
            <a:pPr lvl="1"/>
            <a:r>
              <a:rPr lang="ko-KR" altLang="en-US" sz="2100" dirty="0"/>
              <a:t>광범위한 데이터를 서비스하기 위해서 </a:t>
            </a:r>
            <a:r>
              <a:rPr lang="en-US" altLang="ko-KR" sz="2100" dirty="0"/>
              <a:t>MariaDB </a:t>
            </a:r>
            <a:r>
              <a:rPr lang="ko-KR" altLang="en-US" sz="2100" dirty="0"/>
              <a:t>데이터베이스와 연동하여 사용</a:t>
            </a:r>
            <a:endParaRPr lang="en-US" altLang="ko-KR" sz="2100" dirty="0"/>
          </a:p>
          <a:p>
            <a:pPr lvl="1"/>
            <a:endParaRPr lang="en-US" altLang="ko-KR" sz="2100" dirty="0"/>
          </a:p>
          <a:p>
            <a:r>
              <a:rPr lang="en-US" altLang="ko-KR" sz="2300" dirty="0" err="1"/>
              <a:t>Apachi</a:t>
            </a:r>
            <a:r>
              <a:rPr lang="en-US" altLang="ko-KR" sz="2300" dirty="0"/>
              <a:t> </a:t>
            </a:r>
            <a:r>
              <a:rPr lang="ko-KR" altLang="en-US" sz="2300" dirty="0"/>
              <a:t>웹 서버</a:t>
            </a:r>
            <a:r>
              <a:rPr lang="en-US" altLang="ko-KR" sz="2300" dirty="0"/>
              <a:t>, PHP, MariaDB</a:t>
            </a:r>
            <a:r>
              <a:rPr lang="ko-KR" altLang="en-US" sz="2300" dirty="0"/>
              <a:t>를 총칭하여 </a:t>
            </a:r>
            <a:r>
              <a:rPr lang="en-US" altLang="ko-KR" sz="2300" dirty="0"/>
              <a:t>APM</a:t>
            </a:r>
            <a:r>
              <a:rPr lang="ko-KR" altLang="en-US" sz="2300" dirty="0"/>
              <a:t>이라 부름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6249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아파치 웹 서버 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BF149822-C690-416F-9EC1-6AFA7446B6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06183"/>
            <a:ext cx="8229600" cy="4744184"/>
          </a:xfrm>
        </p:spPr>
        <p:txBody>
          <a:bodyPr>
            <a:normAutofit/>
          </a:bodyPr>
          <a:lstStyle/>
          <a:p>
            <a:r>
              <a:rPr lang="ko-KR" altLang="en-US" dirty="0"/>
              <a:t>필요에 따라 아파치 웹 서버 </a:t>
            </a:r>
            <a:r>
              <a:rPr lang="en-US" altLang="ko-KR" dirty="0"/>
              <a:t>apache2, PHP, MariaDB</a:t>
            </a:r>
            <a:r>
              <a:rPr lang="ko-KR" altLang="en-US" dirty="0"/>
              <a:t> 설치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apt install apache2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apt install php 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apt install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mariadb</a:t>
            </a:r>
            <a:r>
              <a:rPr lang="en-US" altLang="ko-KR" sz="1900" dirty="0">
                <a:latin typeface="Lucida Sans Typewriter" panose="020B0509030504030204" pitchFamily="49" charset="0"/>
              </a:rPr>
              <a:t>-server</a:t>
            </a:r>
          </a:p>
          <a:p>
            <a:pPr marL="274320" lvl="1" indent="0" fontAlgn="base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r>
              <a:rPr lang="ko-KR" altLang="en-US" dirty="0"/>
              <a:t>구동</a:t>
            </a:r>
            <a:r>
              <a:rPr lang="en-US" altLang="ko-KR" dirty="0"/>
              <a:t>(start), </a:t>
            </a:r>
            <a:r>
              <a:rPr lang="ko-KR" altLang="en-US" dirty="0"/>
              <a:t>서비스 활성화</a:t>
            </a:r>
            <a:r>
              <a:rPr lang="en-US" altLang="ko-KR" dirty="0"/>
              <a:t>(enable), </a:t>
            </a:r>
            <a:r>
              <a:rPr lang="ko-KR" altLang="en-US" dirty="0"/>
              <a:t>실행 상태</a:t>
            </a:r>
            <a:r>
              <a:rPr lang="en-US" altLang="ko-KR" dirty="0"/>
              <a:t>(status)</a:t>
            </a:r>
            <a:r>
              <a:rPr lang="ko-KR" altLang="en-US" dirty="0"/>
              <a:t> 확인</a:t>
            </a:r>
            <a:r>
              <a:rPr lang="en-US" altLang="ko-KR" dirty="0"/>
              <a:t> 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latin typeface="Lucida Sans Typewriter" panose="020B0509030504030204" pitchFamily="49" charset="0"/>
              </a:rPr>
              <a:t> start apache2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latin typeface="Lucida Sans Typewriter" panose="020B0509030504030204" pitchFamily="49" charset="0"/>
              </a:rPr>
              <a:t> enable apache2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latin typeface="Lucida Sans Typewriter" panose="020B0509030504030204" pitchFamily="49" charset="0"/>
              </a:rPr>
              <a:t> status apache2</a:t>
            </a:r>
          </a:p>
        </p:txBody>
      </p:sp>
    </p:spTree>
    <p:extLst>
      <p:ext uri="{BB962C8B-B14F-4D97-AF65-F5344CB8AC3E}">
        <p14:creationId xmlns:p14="http://schemas.microsoft.com/office/powerpoint/2010/main" val="2559378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아파치 웹 서버 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BF149822-C690-416F-9EC1-6AFA7446B6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06183"/>
            <a:ext cx="8229600" cy="474418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설치한 경우</a:t>
            </a:r>
            <a:endParaRPr lang="en-US" altLang="ko-KR" dirty="0"/>
          </a:p>
          <a:p>
            <a:pPr lvl="1"/>
            <a:r>
              <a:rPr lang="ko-KR" altLang="en-US" dirty="0"/>
              <a:t>구동</a:t>
            </a:r>
            <a:r>
              <a:rPr lang="en-US" altLang="ko-KR" dirty="0"/>
              <a:t>(start), </a:t>
            </a:r>
            <a:r>
              <a:rPr lang="ko-KR" altLang="en-US" dirty="0"/>
              <a:t>서비스 활성화</a:t>
            </a:r>
            <a:r>
              <a:rPr lang="en-US" altLang="ko-KR" dirty="0"/>
              <a:t>(enable), </a:t>
            </a:r>
            <a:r>
              <a:rPr lang="ko-KR" altLang="en-US" dirty="0"/>
              <a:t>실행 상태</a:t>
            </a:r>
            <a:r>
              <a:rPr lang="en-US" altLang="ko-KR" dirty="0"/>
              <a:t>(status)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latin typeface="Lucida Sans Typewriter" panose="020B0509030504030204" pitchFamily="49" charset="0"/>
              </a:rPr>
              <a:t> start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mariadb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latin typeface="Lucida Sans Typewriter" panose="020B0509030504030204" pitchFamily="49" charset="0"/>
              </a:rPr>
              <a:t> enable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mariadb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latin typeface="Lucida Sans Typewriter" panose="020B0509030504030204" pitchFamily="49" charset="0"/>
              </a:rPr>
              <a:t> status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mariadb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r>
              <a:rPr lang="ko-KR" altLang="en-US" dirty="0"/>
              <a:t>방화벽에 </a:t>
            </a:r>
            <a:r>
              <a:rPr lang="en-US" altLang="ko-KR" dirty="0"/>
              <a:t>http</a:t>
            </a:r>
            <a:r>
              <a:rPr lang="ko-KR" altLang="en-US" dirty="0"/>
              <a:t> 등록하고</a:t>
            </a:r>
            <a:r>
              <a:rPr lang="en-US" altLang="ko-KR" dirty="0"/>
              <a:t>(add-service), </a:t>
            </a:r>
            <a:r>
              <a:rPr lang="ko-KR" altLang="en-US" dirty="0"/>
              <a:t>바로 적용</a:t>
            </a:r>
            <a:r>
              <a:rPr lang="en-US" altLang="ko-KR" dirty="0"/>
              <a:t>(reload),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 err="1"/>
              <a:t>리스트해서</a:t>
            </a:r>
            <a:r>
              <a:rPr lang="ko-KR" altLang="en-US" dirty="0"/>
              <a:t> 확인</a:t>
            </a:r>
            <a:r>
              <a:rPr lang="en-US" altLang="ko-KR" dirty="0"/>
              <a:t>(list-all)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firewall-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cmd</a:t>
            </a:r>
            <a:r>
              <a:rPr lang="en-US" altLang="ko-KR" sz="1900" dirty="0">
                <a:latin typeface="Lucida Sans Typewriter" panose="020B0509030504030204" pitchFamily="49" charset="0"/>
              </a:rPr>
              <a:t> --permanent --add-service=http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firewall-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cmd</a:t>
            </a:r>
            <a:r>
              <a:rPr lang="en-US" altLang="ko-KR" sz="1900" dirty="0">
                <a:latin typeface="Lucida Sans Typewriter" panose="020B0509030504030204" pitchFamily="49" charset="0"/>
              </a:rPr>
              <a:t> –-reload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firewall-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cmd</a:t>
            </a:r>
            <a:r>
              <a:rPr lang="en-US" altLang="ko-KR" sz="1900" dirty="0">
                <a:latin typeface="Lucida Sans Typewriter" panose="020B0509030504030204" pitchFamily="49" charset="0"/>
              </a:rPr>
              <a:t> --list-all</a:t>
            </a:r>
          </a:p>
        </p:txBody>
      </p:sp>
    </p:spTree>
    <p:extLst>
      <p:ext uri="{BB962C8B-B14F-4D97-AF65-F5344CB8AC3E}">
        <p14:creationId xmlns:p14="http://schemas.microsoft.com/office/powerpoint/2010/main" val="666336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아파치 웹 서버 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BF149822-C690-416F-9EC1-6AFA7446B6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1607"/>
          </a:xfrm>
        </p:spPr>
        <p:txBody>
          <a:bodyPr>
            <a:normAutofit/>
          </a:bodyPr>
          <a:lstStyle/>
          <a:p>
            <a:r>
              <a:rPr lang="en-US" altLang="ko-KR" dirty="0"/>
              <a:t>httpd</a:t>
            </a:r>
            <a:r>
              <a:rPr lang="ko-KR" altLang="en-US" dirty="0"/>
              <a:t>는 기본적으로 </a:t>
            </a:r>
            <a:r>
              <a:rPr lang="en-US" altLang="ko-KR" dirty="0"/>
              <a:t>/var/www/html </a:t>
            </a:r>
            <a:r>
              <a:rPr lang="ko-KR" altLang="en-US" dirty="0"/>
              <a:t>디렉터리에서 </a:t>
            </a:r>
            <a:r>
              <a:rPr lang="en-US" altLang="ko-KR" dirty="0"/>
              <a:t>index.html </a:t>
            </a:r>
            <a:r>
              <a:rPr lang="ko-KR" altLang="en-US" dirty="0"/>
              <a:t>파일을 읽어서 웹 브라우저에 </a:t>
            </a:r>
            <a:r>
              <a:rPr lang="ko-KR" altLang="en-US" dirty="0" err="1"/>
              <a:t>디스플레이함</a:t>
            </a:r>
            <a:endParaRPr lang="en-US" altLang="ko-KR" dirty="0"/>
          </a:p>
          <a:p>
            <a:pPr lvl="1"/>
            <a:r>
              <a:rPr lang="en-US" altLang="ko-KR" dirty="0"/>
              <a:t>index.html</a:t>
            </a:r>
            <a:r>
              <a:rPr lang="ko-KR" altLang="en-US" dirty="0"/>
              <a:t>을 만들어 넣어서 테스트 할 수 있음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PHP</a:t>
            </a:r>
            <a:r>
              <a:rPr lang="ko-KR" altLang="en-US" dirty="0"/>
              <a:t>의 동작을 확인하기 위해 </a:t>
            </a:r>
            <a:r>
              <a:rPr lang="en-US" altLang="ko-KR" dirty="0" err="1"/>
              <a:t>phinfo.php</a:t>
            </a:r>
            <a:r>
              <a:rPr lang="en-US" altLang="ko-KR" dirty="0"/>
              <a:t> </a:t>
            </a:r>
            <a:r>
              <a:rPr lang="ko-KR" altLang="en-US" dirty="0"/>
              <a:t>파일 생성</a:t>
            </a:r>
            <a:r>
              <a:rPr lang="en-US" altLang="ko-KR" dirty="0"/>
              <a:t>  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	&lt;?php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phpinfo</a:t>
            </a:r>
            <a:r>
              <a:rPr lang="en-US" altLang="ko-KR" sz="1900" dirty="0">
                <a:latin typeface="Lucida Sans Typewriter" panose="020B0509030504030204" pitchFamily="49" charset="0"/>
              </a:rPr>
              <a:t>(); ?&gt;</a:t>
            </a:r>
          </a:p>
          <a:p>
            <a:pPr marL="274320" lvl="1" indent="0" fontAlgn="base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r>
              <a:rPr lang="ko-KR" altLang="en-US" dirty="0"/>
              <a:t>테스트 페이지가 확인</a:t>
            </a:r>
            <a:endParaRPr lang="en-US" altLang="ko-KR" dirty="0"/>
          </a:p>
          <a:p>
            <a:pPr marL="0" indent="0">
              <a:buNone/>
            </a:pP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 http://IP</a:t>
            </a:r>
            <a:r>
              <a:rPr kumimoji="0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주소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/index.html</a:t>
            </a:r>
            <a:endParaRPr lang="en-US" altLang="ko-KR" dirty="0"/>
          </a:p>
          <a:p>
            <a:r>
              <a:rPr lang="en-US" altLang="ko-KR" dirty="0"/>
              <a:t>PHP</a:t>
            </a:r>
            <a:r>
              <a:rPr lang="ko-KR" altLang="en-US" dirty="0"/>
              <a:t>의 동작 확인</a:t>
            </a:r>
            <a:endParaRPr lang="en-US" altLang="ko-KR" dirty="0"/>
          </a:p>
          <a:p>
            <a:pPr marL="0" indent="0">
              <a:buNone/>
            </a:pP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 http://IP</a:t>
            </a:r>
            <a:r>
              <a:rPr kumimoji="0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주소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phpinfo.php</a:t>
            </a:r>
            <a:endParaRPr kumimoji="0" lang="en-US" altLang="ko-KR" sz="19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Lucida Sans Typewriter" panose="020B0509030504030204" pitchFamily="49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73" name="_x207757672" descr="EMB000060242a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11500"/>
            <a:ext cx="4235450" cy="324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39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서버 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BF149822-C690-416F-9EC1-6AFA7446B6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06183"/>
            <a:ext cx="8229600" cy="4744184"/>
          </a:xfrm>
        </p:spPr>
        <p:txBody>
          <a:bodyPr>
            <a:normAutofit/>
          </a:bodyPr>
          <a:lstStyle/>
          <a:p>
            <a:r>
              <a:rPr lang="ko-KR" altLang="en-US" dirty="0"/>
              <a:t>대표적인 </a:t>
            </a:r>
            <a:r>
              <a:rPr lang="en-US" altLang="ko-KR" dirty="0"/>
              <a:t>FTP </a:t>
            </a:r>
            <a:r>
              <a:rPr lang="ko-KR" altLang="en-US" dirty="0"/>
              <a:t>서버 </a:t>
            </a:r>
            <a:endParaRPr lang="en-US" altLang="ko-KR" dirty="0"/>
          </a:p>
          <a:p>
            <a:pPr lvl="1"/>
            <a:r>
              <a:rPr lang="en-US" altLang="ko-KR" dirty="0" err="1"/>
              <a:t>vsFTPD</a:t>
            </a:r>
            <a:r>
              <a:rPr lang="en-US" altLang="ko-KR" dirty="0"/>
              <a:t>(Very Secure File Transfer Protocol Daemon)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ftp </a:t>
            </a:r>
            <a:r>
              <a:rPr lang="ko-KR" altLang="en-US" dirty="0"/>
              <a:t>서버 설치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apt install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vsftpd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r>
              <a:rPr lang="en-US" altLang="ko-KR" dirty="0" err="1"/>
              <a:t>vsftpd</a:t>
            </a:r>
            <a:r>
              <a:rPr lang="ko-KR" altLang="en-US" dirty="0"/>
              <a:t>를 시작</a:t>
            </a:r>
            <a:r>
              <a:rPr lang="en-US" altLang="ko-KR" dirty="0"/>
              <a:t>(start), </a:t>
            </a:r>
            <a:r>
              <a:rPr lang="ko-KR" altLang="en-US" dirty="0"/>
              <a:t>서비스 활성화</a:t>
            </a:r>
            <a:r>
              <a:rPr lang="en-US" altLang="ko-KR" dirty="0"/>
              <a:t>(enable)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latin typeface="Lucida Sans Typewriter" panose="020B0509030504030204" pitchFamily="49" charset="0"/>
              </a:rPr>
              <a:t> start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vsftpd.service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latin typeface="Lucida Sans Typewriter" panose="020B0509030504030204" pitchFamily="49" charset="0"/>
              </a:rPr>
              <a:t> enable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vsftpd.service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r>
              <a:rPr lang="ko-KR" altLang="en-US" dirty="0"/>
              <a:t>방화벽에 신뢰할 수 있는 서비스로 등록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firewall-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cmd</a:t>
            </a:r>
            <a:r>
              <a:rPr lang="en-US" altLang="ko-KR" sz="1900" dirty="0">
                <a:latin typeface="Lucida Sans Typewriter" panose="020B0509030504030204" pitchFamily="49" charset="0"/>
              </a:rPr>
              <a:t> --add-service=ftp</a:t>
            </a:r>
          </a:p>
          <a:p>
            <a:pPr marL="274320" lvl="1" indent="0" fontAlgn="base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503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 접속 서버 </a:t>
            </a:r>
            <a:r>
              <a:rPr lang="en-US" altLang="ko-KR" dirty="0"/>
              <a:t>SSH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원격 접속</a:t>
            </a:r>
            <a:endParaRPr lang="en-US" altLang="ko-KR" dirty="0"/>
          </a:p>
          <a:p>
            <a:pPr lvl="1"/>
            <a:r>
              <a:rPr lang="ko-KR" altLang="en-US" dirty="0"/>
              <a:t>로컬 호스트에서 원격으로 다른 호스트에 접속하여 사용하는 것</a:t>
            </a:r>
            <a:endParaRPr lang="en-US" altLang="ko-KR" dirty="0"/>
          </a:p>
          <a:p>
            <a:pPr lvl="1"/>
            <a:r>
              <a:rPr lang="en-US" altLang="ko-KR" dirty="0"/>
              <a:t>telnet</a:t>
            </a:r>
            <a:r>
              <a:rPr lang="ko-KR" altLang="en-US" dirty="0"/>
              <a:t>은 보안 취약점으로 인해 리눅스에서는 지원하지 않음 </a:t>
            </a:r>
            <a:endParaRPr lang="en-US" altLang="ko-KR" dirty="0"/>
          </a:p>
          <a:p>
            <a:pPr lvl="1"/>
            <a:r>
              <a:rPr lang="ko-KR" altLang="en-US" dirty="0"/>
              <a:t>보안을 강화한 원격 접속 서비스인 </a:t>
            </a:r>
            <a:r>
              <a:rPr lang="en-US" altLang="ko-KR" dirty="0" err="1"/>
              <a:t>ssh</a:t>
            </a:r>
            <a:r>
              <a:rPr lang="en-US" altLang="ko-KR" dirty="0"/>
              <a:t>(Secure Shell)</a:t>
            </a:r>
            <a:r>
              <a:rPr lang="ko-KR" altLang="en-US" dirty="0"/>
              <a:t>을 지원</a:t>
            </a:r>
            <a:endParaRPr lang="en-US" altLang="ko-KR" dirty="0"/>
          </a:p>
          <a:p>
            <a:pPr marL="274320" lvl="1" indent="0" fontAlgn="base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데몬</a:t>
            </a:r>
            <a:r>
              <a:rPr lang="en-US" altLang="ko-KR" dirty="0"/>
              <a:t>(</a:t>
            </a:r>
            <a:r>
              <a:rPr lang="en-US" altLang="ko-KR" dirty="0" err="1"/>
              <a:t>sshd</a:t>
            </a:r>
            <a:r>
              <a:rPr lang="en-US" altLang="ko-KR" dirty="0"/>
              <a:t>) </a:t>
            </a:r>
            <a:r>
              <a:rPr lang="ko-KR" altLang="en-US" dirty="0"/>
              <a:t>설치 후 서비스 시작</a:t>
            </a:r>
            <a:endParaRPr lang="en-US" altLang="ko-KR" dirty="0"/>
          </a:p>
          <a:p>
            <a:pPr lvl="2"/>
            <a:endParaRPr lang="en-US" altLang="ko-KR" sz="15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apt install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ssh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latin typeface="Lucida Sans Typewriter" panose="020B0509030504030204" pitchFamily="49" charset="0"/>
              </a:rPr>
              <a:t> start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ssh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latin typeface="Lucida Sans Typewriter" panose="020B0509030504030204" pitchFamily="49" charset="0"/>
              </a:rPr>
              <a:t> enable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ssh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systemctl</a:t>
            </a:r>
            <a:r>
              <a:rPr lang="en-US" altLang="ko-KR" sz="1900" dirty="0">
                <a:latin typeface="Lucida Sans Typewriter" panose="020B0509030504030204" pitchFamily="49" charset="0"/>
              </a:rPr>
              <a:t> status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ssh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47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7.4 </a:t>
            </a:r>
            <a:r>
              <a:rPr lang="ko-KR" altLang="en-US" dirty="0"/>
              <a:t>파일 전송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FTP(File Transfer Protocol)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파일 전송 프로토콜</a:t>
            </a:r>
            <a:r>
              <a:rPr lang="en-US" altLang="ko-KR" sz="2200" dirty="0"/>
              <a:t>(File Transfer Protocol, FTP)</a:t>
            </a:r>
            <a:r>
              <a:rPr lang="ko-KR" altLang="en-US" sz="2200" dirty="0"/>
              <a:t>의 약자</a:t>
            </a:r>
            <a:endParaRPr lang="en-US" altLang="ko-KR" sz="2200" dirty="0"/>
          </a:p>
          <a:p>
            <a:pPr lvl="1"/>
            <a:r>
              <a:rPr lang="en-US" altLang="ko-KR" dirty="0"/>
              <a:t>FTP </a:t>
            </a:r>
            <a:r>
              <a:rPr lang="ko-KR" altLang="en-US" dirty="0"/>
              <a:t>서버와 클라이언트 사이의 파일 전송을 위한 서비스</a:t>
            </a:r>
            <a:endParaRPr lang="en-US" altLang="ko-KR" dirty="0"/>
          </a:p>
          <a:p>
            <a:pPr lvl="1"/>
            <a:r>
              <a:rPr lang="ko-KR" altLang="en-US" dirty="0"/>
              <a:t>주로 파일을 업로드 하거나 다운로드 하기 위하여 사용</a:t>
            </a:r>
            <a:endParaRPr lang="en-US" altLang="ko-KR" dirty="0"/>
          </a:p>
          <a:p>
            <a:pPr lvl="2"/>
            <a:endParaRPr lang="ko-KR" altLang="en-US" dirty="0"/>
          </a:p>
          <a:p>
            <a:r>
              <a:rPr lang="en-US" altLang="ko-KR" sz="2200" dirty="0"/>
              <a:t>ftp </a:t>
            </a:r>
            <a:r>
              <a:rPr lang="ko-KR" altLang="en-US" sz="2200" dirty="0"/>
              <a:t>혹은 </a:t>
            </a:r>
            <a:r>
              <a:rPr lang="en-US" altLang="ko-KR" sz="2200" dirty="0"/>
              <a:t>sftp(secure ftp) </a:t>
            </a:r>
            <a:r>
              <a:rPr lang="ko-KR" altLang="en-US" sz="2200" dirty="0"/>
              <a:t>명령어를 이용하여 파일 전송</a:t>
            </a:r>
            <a:endParaRPr lang="en-US" altLang="ko-KR" sz="2200" dirty="0"/>
          </a:p>
          <a:p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28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0E9277-5BDB-41B6-9159-110A6C86A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37734"/>
              </p:ext>
            </p:extLst>
          </p:nvPr>
        </p:nvGraphicFramePr>
        <p:xfrm>
          <a:off x="822512" y="3573016"/>
          <a:ext cx="7859216" cy="1152970"/>
        </p:xfrm>
        <a:graphic>
          <a:graphicData uri="http://schemas.openxmlformats.org/drawingml/2006/table">
            <a:tbl>
              <a:tblPr/>
              <a:tblGrid>
                <a:gridCol w="7859216">
                  <a:extLst>
                    <a:ext uri="{9D8B030D-6E8A-4147-A177-3AD203B41FA5}">
                      <a16:colId xmlns:a16="http://schemas.microsoft.com/office/drawing/2014/main" val="416200609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ftp -n 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호스트명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</a:p>
                    <a:p>
                      <a:pPr marL="63500" marR="6350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sftp -n 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호스트명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호스트명으로 지정된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FTP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서버에 접속하여 파일을 업로드 혹은 다운로드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8385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24136"/>
          </a:xfrm>
        </p:spPr>
        <p:txBody>
          <a:bodyPr>
            <a:normAutofit/>
          </a:bodyPr>
          <a:lstStyle/>
          <a:p>
            <a:r>
              <a:rPr lang="en-US" altLang="ko-KR" b="1" dirty="0"/>
              <a:t>ftp, </a:t>
            </a:r>
            <a:r>
              <a:rPr lang="en-US" altLang="ko-KR" b="1" dirty="0" err="1"/>
              <a:t>sftp</a:t>
            </a:r>
            <a:r>
              <a:rPr lang="en-US" altLang="ko-KR" b="1" dirty="0"/>
              <a:t> </a:t>
            </a:r>
            <a:r>
              <a:rPr lang="ko-KR" altLang="en-US" b="1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82504" y="1340768"/>
            <a:ext cx="3960440" cy="4813144"/>
          </a:xfrm>
        </p:spPr>
        <p:txBody>
          <a:bodyPr>
            <a:noAutofit/>
          </a:bodyPr>
          <a:lstStyle/>
          <a:p>
            <a:pPr marL="11430" lvl="1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  <a:ea typeface="+mn-ea"/>
              </a:rPr>
              <a:t>ftp </a:t>
            </a:r>
            <a:r>
              <a:rPr lang="ko-KR" altLang="en-US" dirty="0">
                <a:latin typeface="+mn-ea"/>
                <a:ea typeface="+mn-ea"/>
              </a:rPr>
              <a:t>시작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유닉스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834390" lvl="4" indent="-285750">
              <a:buFont typeface="Wingdings" panose="05000000000000000000" pitchFamily="2" charset="2"/>
              <a:buChar char="l"/>
            </a:pPr>
            <a:endParaRPr lang="en-US" altLang="ko-KR" sz="1200" dirty="0">
              <a:latin typeface="+mn-ea"/>
              <a:ea typeface="+mn-ea"/>
            </a:endParaRPr>
          </a:p>
          <a:p>
            <a:pPr marL="0" lvl="1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$ ftp cs.sookmyung.ac.kr</a:t>
            </a:r>
          </a:p>
          <a:p>
            <a:pPr marL="0" lvl="1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Connected to cs.sookmyung.ac.kr.</a:t>
            </a:r>
          </a:p>
          <a:p>
            <a:pPr marL="0" lvl="1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220 cs FTP server ready.</a:t>
            </a:r>
          </a:p>
          <a:p>
            <a:pPr marL="0" lvl="1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Name (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cs.sookmyung.ac.kr:chang</a:t>
            </a:r>
            <a:r>
              <a:rPr lang="en-US" altLang="ko-KR" sz="1500" dirty="0">
                <a:latin typeface="Lucida Sans Typewriter" panose="020B0509030504030204" pitchFamily="49" charset="0"/>
              </a:rPr>
              <a:t>): </a:t>
            </a:r>
          </a:p>
          <a:p>
            <a:pPr marL="0" lvl="1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331 Password required for 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500" dirty="0">
                <a:latin typeface="Lucida Sans Typewriter" panose="020B0509030504030204" pitchFamily="49" charset="0"/>
              </a:rPr>
              <a:t>.</a:t>
            </a:r>
          </a:p>
          <a:p>
            <a:pPr marL="0" lvl="1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Password:</a:t>
            </a:r>
          </a:p>
          <a:p>
            <a:pPr marL="0" lvl="1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230 User 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500" dirty="0">
                <a:latin typeface="Lucida Sans Typewriter" panose="020B0509030504030204" pitchFamily="49" charset="0"/>
              </a:rPr>
              <a:t> logged in.</a:t>
            </a:r>
          </a:p>
          <a:p>
            <a:pPr marL="0" lvl="1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Remote system type is UNIX.</a:t>
            </a:r>
          </a:p>
          <a:p>
            <a:pPr marL="0" lvl="1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Using binary mode to transfer files.</a:t>
            </a:r>
          </a:p>
          <a:p>
            <a:pPr marL="0" lvl="1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ftp&gt; </a:t>
            </a:r>
            <a:endParaRPr lang="ko-KR" altLang="en-US" sz="16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2198" y="1340768"/>
            <a:ext cx="4332290" cy="5015582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altLang="ko-KR" sz="2000" dirty="0">
                <a:latin typeface="Lucida Sans Typewriter" panose="020B0509030504030204" pitchFamily="49" charset="0"/>
              </a:rPr>
              <a:t>sftp</a:t>
            </a:r>
            <a:r>
              <a:rPr lang="ko-KR" altLang="en-US" sz="2000" dirty="0">
                <a:latin typeface="Lucida Sans Typewriter" panose="020B0509030504030204" pitchFamily="49" charset="0"/>
              </a:rPr>
              <a:t> 시작</a:t>
            </a:r>
            <a:r>
              <a:rPr lang="en-US" altLang="ko-KR" sz="2000" dirty="0">
                <a:latin typeface="Lucida Sans Typewriter" panose="020B0509030504030204" pitchFamily="49" charset="0"/>
              </a:rPr>
              <a:t>(</a:t>
            </a:r>
            <a:r>
              <a:rPr lang="ko-KR" altLang="en-US" sz="2000" dirty="0">
                <a:latin typeface="Lucida Sans Typewriter" panose="020B0509030504030204" pitchFamily="49" charset="0"/>
              </a:rPr>
              <a:t>리눅스</a:t>
            </a:r>
            <a:r>
              <a:rPr lang="en-US" altLang="ko-KR" sz="2000" dirty="0">
                <a:latin typeface="Lucida Sans Typewriter" panose="020B0509030504030204" pitchFamily="49" charset="0"/>
              </a:rPr>
              <a:t>)</a:t>
            </a:r>
          </a:p>
          <a:p>
            <a:pPr lvl="2" fontAlgn="base"/>
            <a:endParaRPr lang="en-US" altLang="ko-KR" sz="1000" dirty="0">
              <a:latin typeface="Lucida Sans Typewriter" panose="020B0509030504030204" pitchFamily="49" charset="0"/>
            </a:endParaRPr>
          </a:p>
          <a:p>
            <a:pPr marL="0" indent="0" fontAlgn="base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$ sftp linux.sookmyung.ac.kr</a:t>
            </a:r>
          </a:p>
          <a:p>
            <a:pPr marL="0" indent="0" fontAlgn="base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Connecting to linux.sookmyung.ac.kr...</a:t>
            </a:r>
          </a:p>
          <a:p>
            <a:pPr marL="0" indent="0" fontAlgn="base">
              <a:buNone/>
            </a:pPr>
            <a:r>
              <a:rPr lang="en-US" altLang="ko-KR" sz="1500" dirty="0" err="1">
                <a:latin typeface="Lucida Sans Typewriter" panose="020B0509030504030204" pitchFamily="49" charset="0"/>
              </a:rPr>
              <a:t>chang@linux.sookmyung.ac.kr's</a:t>
            </a:r>
            <a:r>
              <a:rPr lang="en-US" altLang="ko-KR" sz="1500" dirty="0">
                <a:latin typeface="Lucida Sans Typewriter" panose="020B0509030504030204" pitchFamily="49" charset="0"/>
              </a:rPr>
              <a:t> password:</a:t>
            </a:r>
          </a:p>
          <a:p>
            <a:pPr marL="0" indent="0" fontAlgn="base">
              <a:buNone/>
            </a:pPr>
            <a:r>
              <a:rPr lang="en-US" altLang="ko-KR" sz="1500" dirty="0" err="1">
                <a:latin typeface="Lucida Sans Typewriter" panose="020B0509030504030204" pitchFamily="49" charset="0"/>
              </a:rPr>
              <a:t>sftp</a:t>
            </a:r>
            <a:r>
              <a:rPr lang="en-US" altLang="ko-KR" sz="1500" dirty="0">
                <a:latin typeface="Lucida Sans Typewriter" panose="020B0509030504030204" pitchFamily="49" charset="0"/>
              </a:rPr>
              <a:t> &gt; cd test</a:t>
            </a:r>
          </a:p>
          <a:p>
            <a:pPr marL="0" indent="0" fontAlgn="base">
              <a:buNone/>
            </a:pPr>
            <a:r>
              <a:rPr lang="en-US" altLang="ko-KR" sz="1500" dirty="0" err="1">
                <a:latin typeface="Lucida Sans Typewriter" panose="020B0509030504030204" pitchFamily="49" charset="0"/>
              </a:rPr>
              <a:t>Sftp</a:t>
            </a:r>
            <a:r>
              <a:rPr lang="en-US" altLang="ko-KR" sz="1500" dirty="0">
                <a:latin typeface="Lucida Sans Typewriter" panose="020B0509030504030204" pitchFamily="49" charset="0"/>
              </a:rPr>
              <a:t> &gt; ls</a:t>
            </a:r>
          </a:p>
          <a:p>
            <a:pPr marL="0" indent="0" fontAlgn="base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…</a:t>
            </a:r>
          </a:p>
          <a:p>
            <a:pPr marL="0" indent="0" fontAlgn="base">
              <a:buNone/>
            </a:pPr>
            <a:endParaRPr lang="en-US" altLang="ko-KR" sz="1500" dirty="0">
              <a:latin typeface="Lucida Sans Typewriter" panose="020B0509030504030204" pitchFamily="49" charset="0"/>
            </a:endParaRPr>
          </a:p>
          <a:p>
            <a:pPr fontAlgn="base"/>
            <a:r>
              <a:rPr lang="ko-KR" altLang="en-US" sz="1800" dirty="0"/>
              <a:t>다운로드 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sftp&gt;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get </a:t>
            </a:r>
            <a:r>
              <a:rPr lang="ko-KR" altLang="en-US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파일명</a:t>
            </a: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sftp&gt;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mget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  <a:r>
              <a:rPr lang="ko-KR" altLang="en-US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파일명</a:t>
            </a: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fontAlgn="base"/>
            <a:r>
              <a:rPr lang="ko-KR" altLang="en-US" sz="1800" dirty="0"/>
              <a:t>업로드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sftp&gt;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put </a:t>
            </a:r>
            <a:r>
              <a:rPr lang="ko-KR" altLang="en-US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파일명</a:t>
            </a:r>
            <a:r>
              <a:rPr lang="ko-KR" altLang="en-US" sz="1800" dirty="0">
                <a:latin typeface="Lucida Sans Typewriter" panose="020B0509030504030204" pitchFamily="49" charset="0"/>
              </a:rPr>
              <a:t>	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sftp&gt;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mput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  <a:r>
              <a:rPr lang="ko-KR" altLang="en-US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파일명</a:t>
            </a:r>
            <a:r>
              <a:rPr lang="ko-KR" altLang="en-US" sz="1800" dirty="0">
                <a:latin typeface="Lucida Sans Typewriter" panose="020B0509030504030204" pitchFamily="49" charset="0"/>
              </a:rPr>
              <a:t>	</a:t>
            </a:r>
            <a:r>
              <a:rPr lang="ko-KR" altLang="en-US" dirty="0"/>
              <a:t>	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네트워크 구성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내부 명령어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48747164"/>
              </p:ext>
            </p:extLst>
          </p:nvPr>
        </p:nvGraphicFramePr>
        <p:xfrm>
          <a:off x="1259632" y="1196752"/>
          <a:ext cx="6192688" cy="5193061"/>
        </p:xfrm>
        <a:graphic>
          <a:graphicData uri="http://schemas.openxmlformats.org/drawingml/2006/table">
            <a:tbl>
              <a:tblPr/>
              <a:tblGrid>
                <a:gridCol w="1597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8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!command</a:t>
                      </a:r>
                      <a:endParaRPr 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로컬 호스트에서 명령어 실행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lcd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 path</a:t>
                      </a:r>
                      <a:endParaRPr 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로컬 호스트의 작업 디렉토리 변경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cd path</a:t>
                      </a:r>
                      <a:endParaRPr 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원격 호스트의 작업 디렉토리 변경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get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파일명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해당 파일을 다운로드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mget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파일명</a:t>
                      </a:r>
                      <a:r>
                        <a:rPr lang="ko-KR" altLang="en-US" sz="1400" baseline="300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*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여러 파일들을 다운로드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대표문자 사용 가능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put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파일명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해당 파일을 업로드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mput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파일명</a:t>
                      </a:r>
                      <a:r>
                        <a:rPr lang="ko-KR" altLang="en-US" sz="1400" baseline="300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*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여러 파일들을 업로드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대표문자 사용 가능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help</a:t>
                      </a:r>
                      <a:endParaRPr 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도움말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ls [path]</a:t>
                      </a:r>
                      <a:endParaRPr 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원격 호스트의 해당 디렉토리 리스트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pwd</a:t>
                      </a:r>
                      <a:endParaRPr 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원격 호스트에서 현재 작업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디렉트리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프린트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349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quit</a:t>
                      </a:r>
                      <a:endParaRPr 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17953">
                <a:tc>
                  <a:txBody>
                    <a:bodyPr/>
                    <a:lstStyle/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ascii</a:t>
                      </a:r>
                      <a:endParaRPr 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전송 모드를 아스키 모드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(ascii mode)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 설정</a:t>
                      </a:r>
                    </a:p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기본 설정이며 텍스트 파일 전송 시 사용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17953">
                <a:tc>
                  <a:txBody>
                    <a:bodyPr/>
                    <a:lstStyle/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bin </a:t>
                      </a:r>
                      <a:endParaRPr lang="en-US" sz="14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전송 모드를 이진 모드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(binary mode)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 설정</a:t>
                      </a:r>
                    </a:p>
                    <a:p>
                      <a:pPr marL="2540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실행 파일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이진 파일 전송 시 사용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F087F-206B-4FE6-9142-E75CE563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MS </a:t>
            </a:r>
            <a:r>
              <a:rPr lang="ko-KR" altLang="en-US" dirty="0"/>
              <a:t>윈도우에서 </a:t>
            </a:r>
            <a:r>
              <a:rPr lang="en-US" altLang="ko-KR" dirty="0"/>
              <a:t>sftp </a:t>
            </a:r>
            <a:r>
              <a:rPr lang="ko-KR" altLang="en-US" dirty="0"/>
              <a:t>사용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D425BE-2F33-4D5E-8ECD-704166CF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B8D2-EDC6-46DB-BCC5-B0DCE07DA88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579296" cy="4843879"/>
          </a:xfrm>
        </p:spPr>
        <p:txBody>
          <a:bodyPr/>
          <a:lstStyle/>
          <a:p>
            <a:r>
              <a:rPr lang="en-US" altLang="ko-KR" dirty="0"/>
              <a:t>OpenSSH </a:t>
            </a:r>
            <a:r>
              <a:rPr lang="ko-KR" altLang="en-US" dirty="0"/>
              <a:t>클라이언트 추가 설치</a:t>
            </a:r>
            <a:endParaRPr lang="en-US" altLang="ko-KR" dirty="0"/>
          </a:p>
          <a:p>
            <a:pPr lvl="1"/>
            <a:r>
              <a:rPr lang="ko-KR" altLang="en-US" sz="1800" dirty="0"/>
              <a:t> </a:t>
            </a:r>
            <a:r>
              <a:rPr lang="en-US" altLang="ko-KR" sz="1800" dirty="0"/>
              <a:t>[</a:t>
            </a:r>
            <a:r>
              <a:rPr lang="ko-KR" altLang="en-US" sz="1800" dirty="0"/>
              <a:t>설정</a:t>
            </a:r>
            <a:r>
              <a:rPr lang="en-US" altLang="ko-KR" sz="1800" dirty="0"/>
              <a:t>] -&gt; [</a:t>
            </a:r>
            <a:r>
              <a:rPr lang="ko-KR" altLang="en-US" sz="1800" dirty="0"/>
              <a:t>앱</a:t>
            </a:r>
            <a:r>
              <a:rPr lang="en-US" altLang="ko-KR" sz="1800" dirty="0"/>
              <a:t>] -&gt; [</a:t>
            </a:r>
            <a:r>
              <a:rPr lang="ko-KR" altLang="en-US" sz="1800" dirty="0"/>
              <a:t>앱 및 기능</a:t>
            </a:r>
            <a:r>
              <a:rPr lang="en-US" altLang="ko-KR" sz="1800" dirty="0"/>
              <a:t>] -&gt; [</a:t>
            </a:r>
            <a:r>
              <a:rPr lang="ko-KR" altLang="en-US" sz="1800" dirty="0"/>
              <a:t>선택적 기능</a:t>
            </a:r>
            <a:r>
              <a:rPr lang="en-US" altLang="ko-KR" sz="1800" dirty="0"/>
              <a:t>] -&gt; [OpenSSH </a:t>
            </a:r>
            <a:r>
              <a:rPr lang="ko-KR" altLang="en-US" sz="1800" dirty="0"/>
              <a:t>클라이언트</a:t>
            </a:r>
            <a:r>
              <a:rPr lang="en-US" altLang="ko-KR" sz="1800" dirty="0"/>
              <a:t>] </a:t>
            </a:r>
          </a:p>
          <a:p>
            <a:pPr lvl="1"/>
            <a:r>
              <a:rPr lang="en-US" altLang="ko-KR" sz="1800" dirty="0"/>
              <a:t>sftp </a:t>
            </a:r>
            <a:r>
              <a:rPr lang="ko-KR" altLang="en-US" sz="1800" dirty="0"/>
              <a:t>명령어 실행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pl-PL" altLang="ko-KR" sz="1800" dirty="0">
                <a:latin typeface="Lucida Sans Typewriter" panose="020B0509030504030204" pitchFamily="49" charset="0"/>
              </a:rPr>
              <a:t>$ sftp chang@linux.sookmyung.ac.kr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D14AA3-B1B7-4BDF-94E3-1C6E121B0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D5312EC-66D8-4D56-ACB9-BD1B13878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27200"/>
            <a:ext cx="5615552" cy="346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97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 </a:t>
            </a:r>
            <a:r>
              <a:rPr lang="ko-KR" altLang="en-US" dirty="0"/>
              <a:t>윈도우에서 </a:t>
            </a:r>
            <a:r>
              <a:rPr lang="en-US" altLang="ko-KR" dirty="0"/>
              <a:t>FileZilla </a:t>
            </a:r>
            <a:r>
              <a:rPr lang="ko-KR" altLang="en-US" dirty="0"/>
              <a:t>사용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/>
          <a:lstStyle/>
          <a:p>
            <a:r>
              <a:rPr lang="en-US" altLang="ko-KR" dirty="0"/>
              <a:t>FileZilla</a:t>
            </a:r>
          </a:p>
          <a:p>
            <a:pPr lvl="1"/>
            <a:r>
              <a:rPr lang="en-US" altLang="ko-KR" dirty="0"/>
              <a:t>https://filezilla-project.org</a:t>
            </a:r>
          </a:p>
          <a:p>
            <a:endParaRPr lang="ko-KR" altLang="en-US" dirty="0"/>
          </a:p>
        </p:txBody>
      </p:sp>
      <p:pic>
        <p:nvPicPr>
          <p:cNvPr id="4097" name="_x176250024" descr="EMB000029e40e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1" y="2427605"/>
            <a:ext cx="4024312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176248904" descr="EMB000029e40e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32676"/>
            <a:ext cx="3906837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016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7.5 </a:t>
            </a:r>
            <a:r>
              <a:rPr lang="ko-KR" altLang="en-US" dirty="0"/>
              <a:t>원격 접속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telnet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내 컴퓨터에서 원격 호스트에 연결하여 사용할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지역 호스트</a:t>
            </a:r>
            <a:r>
              <a:rPr lang="en-US" altLang="ko-KR" dirty="0"/>
              <a:t>(local host), </a:t>
            </a:r>
            <a:r>
              <a:rPr lang="ko-KR" altLang="en-US" dirty="0"/>
              <a:t>원격 호스트</a:t>
            </a:r>
            <a:r>
              <a:rPr lang="en-US" altLang="ko-KR" dirty="0"/>
              <a:t>(remote host)</a:t>
            </a:r>
          </a:p>
          <a:p>
            <a:pPr lvl="4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$ telnet cs.sookmyung.ac.kr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Trying 203.252.201.11...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Connected to cs.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Escape character is '^]'.</a:t>
            </a:r>
          </a:p>
          <a:p>
            <a:pPr lvl="1">
              <a:buNone/>
            </a:pPr>
            <a:endParaRPr lang="en-US" altLang="ko-KR" sz="17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SunOS 5.9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login:</a:t>
            </a:r>
            <a:endParaRPr lang="ko-KR" altLang="en-US" sz="19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34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5FE49F3-D8E0-427E-A35D-148EBFE6E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0583"/>
              </p:ext>
            </p:extLst>
          </p:nvPr>
        </p:nvGraphicFramePr>
        <p:xfrm>
          <a:off x="899592" y="2276872"/>
          <a:ext cx="6048672" cy="762826"/>
        </p:xfrm>
        <a:graphic>
          <a:graphicData uri="http://schemas.openxmlformats.org/drawingml/2006/table">
            <a:tbl>
              <a:tblPr/>
              <a:tblGrid>
                <a:gridCol w="6048672">
                  <a:extLst>
                    <a:ext uri="{9D8B030D-6E8A-4147-A177-3AD203B41FA5}">
                      <a16:colId xmlns:a16="http://schemas.microsoft.com/office/drawing/2014/main" val="382177725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telnet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호스트명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혹은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IP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지정된 원격 호스트에 원격으로 접속한다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6080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65099-2DAC-47A6-A622-1B35F9B6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안전한 원격 접속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ssh</a:t>
            </a:r>
            <a:r>
              <a:rPr lang="en-US" altLang="ko-KR" dirty="0"/>
              <a:t>(secure shell)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6AF366-B625-426B-8A97-D2E0C31F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5E5F89-1065-456F-8094-431B663B69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원격 로그인</a:t>
            </a:r>
            <a:r>
              <a:rPr lang="en-US" altLang="ko-KR" dirty="0"/>
              <a:t> </a:t>
            </a:r>
            <a:r>
              <a:rPr lang="ko-KR" altLang="en-US" dirty="0"/>
              <a:t>혹은 원격 명령 실행을 위한 프로그램</a:t>
            </a:r>
            <a:endParaRPr lang="en-US" altLang="ko-KR" dirty="0"/>
          </a:p>
          <a:p>
            <a:pPr lvl="1"/>
            <a:r>
              <a:rPr lang="ko-KR" altLang="en-US" dirty="0"/>
              <a:t>보안을 위해 강력한 인증 및 암호화 기법 사용 </a:t>
            </a:r>
            <a:endParaRPr lang="en-US" altLang="ko-KR" dirty="0"/>
          </a:p>
          <a:p>
            <a:pPr lvl="1"/>
            <a:r>
              <a:rPr lang="ko-KR" altLang="en-US" dirty="0"/>
              <a:t>기존의 </a:t>
            </a:r>
            <a:r>
              <a:rPr lang="en-US" altLang="ko-KR" dirty="0" err="1"/>
              <a:t>rsh</a:t>
            </a:r>
            <a:r>
              <a:rPr lang="en-US" altLang="ko-KR" dirty="0"/>
              <a:t>,  rlogin,  telnet </a:t>
            </a:r>
            <a:r>
              <a:rPr lang="ko-KR" altLang="en-US" dirty="0"/>
              <a:t>등을 대체하기 위해 설계됨</a:t>
            </a:r>
            <a:endParaRPr lang="en-US" altLang="ko-KR" dirty="0"/>
          </a:p>
          <a:p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lvl="4"/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/>
              <a:t>$ 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 chang@linux.sookmyung.ac.kr </a:t>
            </a:r>
          </a:p>
          <a:p>
            <a:pPr marL="274320" lvl="1" indent="0" fontAlgn="base">
              <a:buNone/>
            </a:pPr>
            <a:r>
              <a:rPr lang="en-US" altLang="ko-KR" sz="1800" dirty="0" err="1"/>
              <a:t>chang@linux.sookmyung.ac.kr's</a:t>
            </a:r>
            <a:r>
              <a:rPr lang="en-US" altLang="ko-KR" sz="1800" dirty="0"/>
              <a:t> password: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E59D5E-F280-4F14-8BEC-D1FE24125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81281"/>
              </p:ext>
            </p:extLst>
          </p:nvPr>
        </p:nvGraphicFramePr>
        <p:xfrm>
          <a:off x="827584" y="2870826"/>
          <a:ext cx="7344816" cy="1152970"/>
        </p:xfrm>
        <a:graphic>
          <a:graphicData uri="http://schemas.openxmlformats.org/drawingml/2006/table">
            <a:tbl>
              <a:tblPr/>
              <a:tblGrid>
                <a:gridCol w="7344816">
                  <a:extLst>
                    <a:ext uri="{9D8B030D-6E8A-4147-A177-3AD203B41FA5}">
                      <a16:colId xmlns:a16="http://schemas.microsoft.com/office/drawing/2014/main" val="1022037754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ssh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사용자명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@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호스트명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ssh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-l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사용자명 호스트명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지정된 원격 호스트에 사용자명으로 원격으로 접속한다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940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656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05B3-7269-4B92-A274-401876E5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원격 명령 실행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A65AAE-BB32-4DFF-BFB6-6045B757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D47A1A-4C65-4EDC-9D6E-BB517CFAB2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사용법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4"/>
            <a:endParaRPr lang="en-US" altLang="ko-KR" sz="10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ssh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  <a:r>
              <a:rPr lang="ko-KR" altLang="en-US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호스트명 명령</a:t>
            </a: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endParaRPr lang="en-US" altLang="ko-KR" sz="1800" dirty="0"/>
          </a:p>
          <a:p>
            <a:pPr fontAlgn="base"/>
            <a:r>
              <a:rPr lang="ko-KR" altLang="en-US" sz="2000" dirty="0"/>
              <a:t>예</a:t>
            </a:r>
            <a:endParaRPr lang="en-US" altLang="ko-KR" sz="2000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ssh</a:t>
            </a:r>
            <a:r>
              <a:rPr lang="en-US" altLang="ko-KR" sz="1800" dirty="0">
                <a:latin typeface="Lucida Sans Typewriter" panose="020B0509030504030204" pitchFamily="49" charset="0"/>
              </a:rPr>
              <a:t> linux.sookmyung.ac.kr who</a:t>
            </a:r>
          </a:p>
          <a:p>
            <a:pPr marL="274320" lvl="1" indent="0" fontAlgn="base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chang@linux.sookmyung.ac.kr's</a:t>
            </a:r>
            <a:r>
              <a:rPr lang="en-US" altLang="ko-KR" sz="1800" dirty="0">
                <a:latin typeface="Lucida Sans Typewriter" panose="020B0509030504030204" pitchFamily="49" charset="0"/>
              </a:rPr>
              <a:t> password: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root :0 	 2022-02-09 07:48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chang pts/1 2022-02-10 09:53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006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MS </a:t>
            </a:r>
            <a:r>
              <a:rPr lang="ko-KR" altLang="en-US" dirty="0"/>
              <a:t>윈도우에서 원격 접속</a:t>
            </a:r>
            <a:r>
              <a:rPr lang="en-US" altLang="ko-KR" dirty="0"/>
              <a:t>: </a:t>
            </a:r>
            <a:r>
              <a:rPr lang="en-US" altLang="ko-KR" b="1" dirty="0" err="1"/>
              <a:t>ssh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원격 접속을 위해 </a:t>
            </a:r>
            <a:r>
              <a:rPr lang="en-US" altLang="ko-KR" sz="2000" dirty="0"/>
              <a:t>OpenSSH </a:t>
            </a:r>
            <a:r>
              <a:rPr lang="ko-KR" altLang="en-US" sz="2000" dirty="0"/>
              <a:t>클라이언트를 추가 설치 </a:t>
            </a:r>
            <a:endParaRPr lang="en-US" altLang="ko-KR" sz="2000" dirty="0"/>
          </a:p>
          <a:p>
            <a:r>
              <a:rPr lang="ko-KR" altLang="en-US" sz="2000" dirty="0"/>
              <a:t>명령 프롬프트 또는 실행 창에서 </a:t>
            </a:r>
            <a:r>
              <a:rPr lang="en-US" altLang="ko-KR" sz="2000" dirty="0" err="1"/>
              <a:t>ssh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명령어를 실행</a:t>
            </a:r>
            <a:endParaRPr lang="en-US" altLang="ko-KR" sz="2000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B53723DF-D06E-4C75-94B8-8AD1042EE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1" y="2817862"/>
            <a:ext cx="3124200" cy="161925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900DD319-5BE0-4BA6-AB6B-AB2EC73A3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48" y="2839168"/>
            <a:ext cx="4623080" cy="267806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dirty="0"/>
              <a:t>호스트 확인 </a:t>
            </a:r>
            <a:r>
              <a:rPr lang="en-US" altLang="ko-KR" dirty="0"/>
              <a:t>ping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147248" cy="4744184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원격 컴퓨터의 상태를 확인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네트워크를 통해 원격 호스트가 도달 가능한지 테스트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sz="1800" dirty="0"/>
          </a:p>
          <a:p>
            <a:pPr marL="274320" lvl="1" indent="0" fontAlgn="base" latinLnBrk="0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$ ping www.kbs.co.kr</a:t>
            </a:r>
          </a:p>
          <a:p>
            <a:pPr marL="274320" lvl="1" indent="0" fontAlgn="base" latinLnBrk="0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PING www.kbs.co.kr (211.233.32.11) 56(84) bytes of data.</a:t>
            </a:r>
          </a:p>
          <a:p>
            <a:pPr marL="274320" lvl="1" indent="0" fontAlgn="base" latinLnBrk="0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64 bytes from 211.233.32.11: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icmp_seq</a:t>
            </a:r>
            <a:r>
              <a:rPr lang="en-US" altLang="ko-KR" sz="1700" dirty="0">
                <a:latin typeface="Lucida Sans Typewriter" panose="020B0509030504030204" pitchFamily="49" charset="0"/>
              </a:rPr>
              <a:t>=1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ttl</a:t>
            </a:r>
            <a:r>
              <a:rPr lang="en-US" altLang="ko-KR" sz="1700" dirty="0">
                <a:latin typeface="Lucida Sans Typewriter" panose="020B0509030504030204" pitchFamily="49" charset="0"/>
              </a:rPr>
              <a:t>=245 time=2.22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ms</a:t>
            </a:r>
            <a:endParaRPr lang="en-US" altLang="ko-KR" sz="1700" dirty="0">
              <a:latin typeface="Lucida Sans Typewriter" panose="020B0509030504030204" pitchFamily="49" charset="0"/>
            </a:endParaRPr>
          </a:p>
          <a:p>
            <a:pPr marL="274320" lvl="1" indent="0" fontAlgn="base" latinLnBrk="0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64 bytes from 211.233.32.11: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icmp_seq</a:t>
            </a:r>
            <a:r>
              <a:rPr lang="en-US" altLang="ko-KR" sz="1700" dirty="0">
                <a:latin typeface="Lucida Sans Typewriter" panose="020B0509030504030204" pitchFamily="49" charset="0"/>
              </a:rPr>
              <a:t>=2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ttl</a:t>
            </a:r>
            <a:r>
              <a:rPr lang="en-US" altLang="ko-KR" sz="1700" dirty="0">
                <a:latin typeface="Lucida Sans Typewriter" panose="020B0509030504030204" pitchFamily="49" charset="0"/>
              </a:rPr>
              <a:t>=245 time=2.19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ms</a:t>
            </a:r>
            <a:endParaRPr lang="en-US" altLang="ko-KR" sz="1700" dirty="0">
              <a:latin typeface="Lucida Sans Typewriter" panose="020B0509030504030204" pitchFamily="49" charset="0"/>
            </a:endParaRPr>
          </a:p>
          <a:p>
            <a:pPr marL="274320" lvl="1" indent="0" fontAlgn="base" latinLnBrk="0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64 bytes from 211.233.32.11: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icmp_seq</a:t>
            </a:r>
            <a:r>
              <a:rPr lang="en-US" altLang="ko-KR" sz="1700" dirty="0">
                <a:latin typeface="Lucida Sans Typewriter" panose="020B0509030504030204" pitchFamily="49" charset="0"/>
              </a:rPr>
              <a:t>=3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ttl</a:t>
            </a:r>
            <a:r>
              <a:rPr lang="en-US" altLang="ko-KR" sz="1700" dirty="0">
                <a:latin typeface="Lucida Sans Typewriter" panose="020B0509030504030204" pitchFamily="49" charset="0"/>
              </a:rPr>
              <a:t>=245 time=2.85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ms</a:t>
            </a:r>
            <a:endParaRPr lang="en-US" altLang="ko-KR" sz="1700" dirty="0">
              <a:latin typeface="Lucida Sans Typewriter" panose="020B0509030504030204" pitchFamily="49" charset="0"/>
            </a:endParaRPr>
          </a:p>
          <a:p>
            <a:pPr marL="274320" lvl="1" indent="0" fontAlgn="base" latinLnBrk="0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...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38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C1299F0-937D-4FE3-AD9E-3A3791FAA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657333"/>
              </p:ext>
            </p:extLst>
          </p:nvPr>
        </p:nvGraphicFramePr>
        <p:xfrm>
          <a:off x="899592" y="1964826"/>
          <a:ext cx="6624736" cy="762826"/>
        </p:xfrm>
        <a:graphic>
          <a:graphicData uri="http://schemas.openxmlformats.org/drawingml/2006/table">
            <a:tbl>
              <a:tblPr/>
              <a:tblGrid>
                <a:gridCol w="6624736">
                  <a:extLst>
                    <a:ext uri="{9D8B030D-6E8A-4147-A177-3AD203B41FA5}">
                      <a16:colId xmlns:a16="http://schemas.microsoft.com/office/drawing/2014/main" val="1232021078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ping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호스트명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지정된 원격 호스트가 도달 가능한지 테스트하여 상태를 확인한다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761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7.6 </a:t>
            </a:r>
            <a:r>
              <a:rPr lang="ko-KR" altLang="en-US" dirty="0"/>
              <a:t>원격 데스크톱 연결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9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LAN</a:t>
            </a:r>
            <a:r>
              <a:rPr lang="en-US" altLang="ko-KR" dirty="0"/>
              <a:t>(Local Area Network)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LAN</a:t>
            </a:r>
          </a:p>
          <a:p>
            <a:pPr lvl="1"/>
            <a:r>
              <a:rPr lang="ko-KR" altLang="en-US" dirty="0"/>
              <a:t>근거리 통신망으로 집</a:t>
            </a:r>
            <a:r>
              <a:rPr lang="en-US" altLang="ko-KR" dirty="0"/>
              <a:t>, </a:t>
            </a:r>
            <a:r>
              <a:rPr lang="ko-KR" altLang="en-US" dirty="0"/>
              <a:t>사무실</a:t>
            </a:r>
            <a:r>
              <a:rPr lang="en-US" altLang="ko-KR" dirty="0"/>
              <a:t>, </a:t>
            </a:r>
            <a:r>
              <a:rPr lang="ko-KR" altLang="en-US" dirty="0"/>
              <a:t>학교 등의 건물과 같이 </a:t>
            </a:r>
            <a:endParaRPr lang="en-US" altLang="ko-KR" dirty="0"/>
          </a:p>
          <a:p>
            <a:pPr lvl="1"/>
            <a:r>
              <a:rPr lang="ko-KR" altLang="en-US" dirty="0"/>
              <a:t>가까운 지역을 한데 묶는 컴퓨터 네트워크</a:t>
            </a:r>
            <a:endParaRPr lang="en-US" altLang="ko-KR" dirty="0"/>
          </a:p>
          <a:p>
            <a:pPr lvl="6"/>
            <a:endParaRPr lang="en-US" altLang="ko-KR" dirty="0"/>
          </a:p>
          <a:p>
            <a:r>
              <a:rPr lang="ko-KR" altLang="en-US" dirty="0" err="1"/>
              <a:t>이더넷</a:t>
            </a:r>
            <a:r>
              <a:rPr lang="en-US" altLang="ko-KR" dirty="0"/>
              <a:t>(Ethernet)</a:t>
            </a:r>
          </a:p>
          <a:p>
            <a:pPr lvl="1"/>
            <a:r>
              <a:rPr lang="ko-KR" altLang="en-US" dirty="0"/>
              <a:t>제록스 </a:t>
            </a:r>
            <a:r>
              <a:rPr lang="en-US" altLang="ko-KR" dirty="0"/>
              <a:t>PARC</a:t>
            </a:r>
            <a:r>
              <a:rPr lang="ko-KR" altLang="en-US" dirty="0"/>
              <a:t>에서 개발된 </a:t>
            </a:r>
            <a:r>
              <a:rPr lang="en-US" altLang="ko-KR" dirty="0"/>
              <a:t>LAN </a:t>
            </a:r>
            <a:r>
              <a:rPr lang="ko-KR" altLang="en-US" dirty="0"/>
              <a:t>구현 방법으로 </a:t>
            </a:r>
            <a:endParaRPr lang="en-US" altLang="ko-KR" dirty="0"/>
          </a:p>
          <a:p>
            <a:pPr lvl="1"/>
            <a:r>
              <a:rPr lang="ko-KR" altLang="en-US" dirty="0"/>
              <a:t>현재 가장 일반적으로 사용되고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108772352" descr="EMB0000143c65e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4581128"/>
            <a:ext cx="2952328" cy="1050940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원격 데스크톱 연결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원격 데스크톱 프로토콜</a:t>
            </a:r>
            <a:r>
              <a:rPr lang="en-US" altLang="ko-KR" dirty="0"/>
              <a:t>(Remote Desktop Protocol, RDP)</a:t>
            </a:r>
          </a:p>
          <a:p>
            <a:pPr lvl="1"/>
            <a:r>
              <a:rPr lang="ko-KR" altLang="en-US" dirty="0"/>
              <a:t>원격 데스크톱 연결을 위한 프로토콜</a:t>
            </a:r>
            <a:endParaRPr lang="en-US" altLang="ko-KR" dirty="0"/>
          </a:p>
          <a:p>
            <a:pPr lvl="1"/>
            <a:r>
              <a:rPr lang="ko-KR" altLang="en-US" dirty="0"/>
              <a:t>다른 컴퓨터에 </a:t>
            </a:r>
            <a:r>
              <a:rPr lang="en-US" altLang="ko-KR" dirty="0"/>
              <a:t>GUI </a:t>
            </a:r>
            <a:r>
              <a:rPr lang="ko-KR" altLang="en-US" dirty="0"/>
              <a:t>인터페이스를 제공하는 프로토콜</a:t>
            </a:r>
            <a:endParaRPr lang="en-US" altLang="ko-KR" dirty="0"/>
          </a:p>
          <a:p>
            <a:pPr marL="0" lvl="0" indent="0" fontAlgn="base">
              <a:buNone/>
            </a:pPr>
            <a:endParaRPr lang="en-US" altLang="ko-KR" dirty="0"/>
          </a:p>
          <a:p>
            <a:pPr lvl="0" fontAlgn="base"/>
            <a:r>
              <a:rPr lang="ko-KR" altLang="en-US" dirty="0"/>
              <a:t>윈도우에서 원격 데스크톱 연결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76253064" descr="EMB000029e40e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789040"/>
            <a:ext cx="3479437" cy="242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176252504" descr="EMB000029e40ef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87016"/>
            <a:ext cx="2592288" cy="362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605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5B03B-7B0F-444F-9CBD-898F3410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원격 데스크톱 연결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7DC835-2CD4-4D4A-B76B-92813465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41</a:t>
            </a:fld>
            <a:endParaRPr lang="ko-KR" altLang="en-US"/>
          </a:p>
        </p:txBody>
      </p:sp>
      <p:pic>
        <p:nvPicPr>
          <p:cNvPr id="13313" name="_x225418872" descr="EMB0000698033db">
            <a:extLst>
              <a:ext uri="{FF2B5EF4-FFF2-40B4-BE49-F238E27FC236}">
                <a16:creationId xmlns:a16="http://schemas.microsoft.com/office/drawing/2014/main" id="{330C15AC-61D6-40B1-A65F-F35C14FD2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37" y="1196752"/>
            <a:ext cx="4248472" cy="350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내용 개체 틀 5" descr="텍스트, 모니터, 노트북, 컴퓨터이(가) 표시된 사진&#10;&#10;자동 생성된 설명">
            <a:extLst>
              <a:ext uri="{FF2B5EF4-FFF2-40B4-BE49-F238E27FC236}">
                <a16:creationId xmlns:a16="http://schemas.microsoft.com/office/drawing/2014/main" id="{C00B11DB-8565-406E-AA2D-B36F774C953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721" y="3565115"/>
            <a:ext cx="5207759" cy="2816213"/>
          </a:xfrm>
        </p:spPr>
      </p:pic>
    </p:spTree>
    <p:extLst>
      <p:ext uri="{BB962C8B-B14F-4D97-AF65-F5344CB8AC3E}">
        <p14:creationId xmlns:p14="http://schemas.microsoft.com/office/powerpoint/2010/main" val="2541316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원격 데스크톱 설치 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507288" cy="474418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/>
              <a:t>자동설치 도구 </a:t>
            </a:r>
            <a:r>
              <a:rPr lang="en-US" altLang="ko-KR" dirty="0"/>
              <a:t>apt</a:t>
            </a:r>
            <a:r>
              <a:rPr lang="ko-KR" altLang="en-US" dirty="0"/>
              <a:t>를 이용하여 </a:t>
            </a:r>
            <a:r>
              <a:rPr lang="en-US" altLang="ko-KR" dirty="0" err="1"/>
              <a:t>xrdp</a:t>
            </a:r>
            <a:r>
              <a:rPr lang="en-US" altLang="ko-KR" dirty="0"/>
              <a:t> </a:t>
            </a:r>
            <a:r>
              <a:rPr lang="ko-KR" altLang="en-US" dirty="0"/>
              <a:t>서버 설치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apt install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xrdp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lvl="4" fontAlgn="base"/>
            <a:endParaRPr lang="ko-KR" altLang="en-US" sz="900" dirty="0">
              <a:latin typeface="Lucida Sans Typewriter" panose="020B0509030504030204" pitchFamily="49" charset="0"/>
            </a:endParaRPr>
          </a:p>
          <a:p>
            <a:pPr fontAlgn="base"/>
            <a:r>
              <a:rPr lang="en-US" altLang="ko-KR" dirty="0" err="1"/>
              <a:t>systemctl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en-US" altLang="ko-KR" dirty="0" err="1"/>
              <a:t>xrdp</a:t>
            </a:r>
            <a:r>
              <a:rPr lang="en-US" altLang="ko-KR" dirty="0"/>
              <a:t> </a:t>
            </a:r>
            <a:r>
              <a:rPr lang="ko-KR" altLang="en-US" dirty="0"/>
              <a:t>서비스 시작</a:t>
            </a:r>
            <a:endParaRPr lang="en-US" altLang="ko-KR" dirty="0"/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en-US" altLang="ko-KR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systemctl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start </a:t>
            </a:r>
            <a:r>
              <a:rPr kumimoji="0" lang="en-US" altLang="ko-KR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xrdp.service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lvl="4" fontAlgn="base"/>
            <a:endParaRPr lang="ko-KR" altLang="en-US" sz="1300" dirty="0">
              <a:latin typeface="Lucida Sans Typewriter" panose="020B0509030504030204" pitchFamily="49" charset="0"/>
            </a:endParaRPr>
          </a:p>
          <a:p>
            <a:pPr fontAlgn="base"/>
            <a:r>
              <a:rPr lang="en-US" altLang="ko-KR" dirty="0" err="1"/>
              <a:t>systemctl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en-US" altLang="ko-KR" dirty="0" err="1"/>
              <a:t>xrdp</a:t>
            </a:r>
            <a:r>
              <a:rPr lang="en-US" altLang="ko-KR" dirty="0"/>
              <a:t> </a:t>
            </a:r>
            <a:r>
              <a:rPr lang="ko-KR" altLang="en-US" dirty="0"/>
              <a:t>서비스가 실행되었는지 확인</a:t>
            </a:r>
            <a:endParaRPr lang="en-US" altLang="ko-KR" dirty="0"/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en-US" altLang="ko-KR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systemctl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status </a:t>
            </a:r>
            <a:r>
              <a:rPr kumimoji="0" lang="en-US" altLang="ko-KR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xrdp.service</a:t>
            </a:r>
            <a:endParaRPr kumimoji="0" lang="en-US" altLang="ko-KR" sz="19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Lucida Sans Typewriter" panose="020B0509030504030204" pitchFamily="49" charset="0"/>
              <a:ea typeface="맑은 고딕" panose="020B0503020000020004" pitchFamily="50" charset="-127"/>
              <a:cs typeface="+mn-cs"/>
            </a:endParaRP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●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xrdp.service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-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xrdp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daemon</a:t>
            </a: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Loaded: loaded (/lib/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systemd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/system/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xrdp.service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; enabled; vendor preset: &gt;</a:t>
            </a: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Active: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active (running)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since Mon 2021-08-30 12:01:20 KST; 1 day 4h ago</a:t>
            </a: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Docs: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man:xrdp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(8)</a:t>
            </a: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man:xrdp.ini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(5)</a:t>
            </a: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Main PID: 855 (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xrdp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    Tasks: 2 (limit: 9358)</a:t>
            </a: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    Memory: 22.4M</a:t>
            </a:r>
            <a:endParaRPr lang="ko-KR" altLang="en-US" sz="11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147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원격 데스크톱 설치 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507288" cy="4744184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부팅할 때 </a:t>
            </a:r>
            <a:r>
              <a:rPr lang="en-US" altLang="ko-KR" dirty="0" err="1"/>
              <a:t>xrdp</a:t>
            </a:r>
            <a:r>
              <a:rPr lang="en-US" altLang="ko-KR" dirty="0"/>
              <a:t> </a:t>
            </a:r>
            <a:r>
              <a:rPr lang="ko-KR" altLang="en-US" dirty="0"/>
              <a:t>서비스가 자동으로 실행되도록 설정</a:t>
            </a:r>
            <a:r>
              <a:rPr lang="en-US" altLang="ko-KR" dirty="0"/>
              <a:t> </a:t>
            </a:r>
            <a:endParaRPr lang="ko-KR" altLang="en-US" sz="1300" dirty="0">
              <a:latin typeface="Lucida Sans Typewriter" panose="020B0509030504030204" pitchFamily="49" charset="0"/>
            </a:endParaRP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systemctl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enable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xrdp.service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Lucida Sans Typewriter" panose="020B0509030504030204" pitchFamily="49" charset="0"/>
              <a:ea typeface="맑은 고딕" panose="020B0503020000020004" pitchFamily="50" charset="-127"/>
              <a:cs typeface="+mn-cs"/>
            </a:endParaRP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Lucida Sans Typewriter" panose="020B0509030504030204" pitchFamily="49" charset="0"/>
              <a:ea typeface="맑은 고딕" panose="020B0503020000020004" pitchFamily="50" charset="-127"/>
              <a:cs typeface="+mn-cs"/>
            </a:endParaRPr>
          </a:p>
          <a:p>
            <a:pPr fontAlgn="base"/>
            <a:r>
              <a:rPr lang="ko-KR" altLang="en-US" dirty="0"/>
              <a:t> 방화벽에서 </a:t>
            </a:r>
            <a:r>
              <a:rPr lang="en-US" altLang="ko-KR" dirty="0" err="1"/>
              <a:t>xrdp</a:t>
            </a:r>
            <a:r>
              <a:rPr lang="ko-KR" altLang="en-US" dirty="0"/>
              <a:t>의 포트를 열어준 후 방화벽 재시작</a:t>
            </a:r>
            <a:endParaRPr lang="en-US" altLang="ko-KR" dirty="0"/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# firewall-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cmd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--permanent --zone=public --add-port=3389/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tcp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Lucida Sans Typewriter" panose="020B0509030504030204" pitchFamily="49" charset="0"/>
              <a:ea typeface="맑은 고딕" panose="020B0503020000020004" pitchFamily="50" charset="-127"/>
              <a:cs typeface="+mn-cs"/>
            </a:endParaRP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# firewall-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cmd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Lucida Sans Typewriter" panose="020B0509030504030204" pitchFamily="49" charset="0"/>
                <a:ea typeface="맑은 고딕" panose="020B0503020000020004" pitchFamily="50" charset="-127"/>
                <a:cs typeface="+mn-cs"/>
              </a:rPr>
              <a:t> --reload</a:t>
            </a:r>
          </a:p>
        </p:txBody>
      </p:sp>
    </p:spTree>
    <p:extLst>
      <p:ext uri="{BB962C8B-B14F-4D97-AF65-F5344CB8AC3E}">
        <p14:creationId xmlns:p14="http://schemas.microsoft.com/office/powerpoint/2010/main" val="1210779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7.7 </a:t>
            </a:r>
            <a:r>
              <a:rPr lang="ko-KR" altLang="en-US" dirty="0"/>
              <a:t>월드 </a:t>
            </a:r>
            <a:r>
              <a:rPr lang="ko-KR" altLang="en-US" dirty="0" err="1"/>
              <a:t>와이드</a:t>
            </a:r>
            <a:r>
              <a:rPr lang="ko-KR" altLang="en-US" dirty="0"/>
              <a:t> 웹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월드 </a:t>
            </a:r>
            <a:r>
              <a:rPr lang="ko-KR" altLang="en-US" b="1" dirty="0" err="1"/>
              <a:t>와이드</a:t>
            </a:r>
            <a:r>
              <a:rPr lang="ko-KR" altLang="en-US" b="1" dirty="0"/>
              <a:t> 웹</a:t>
            </a:r>
            <a:r>
              <a:rPr lang="en-US" altLang="ko-KR" dirty="0"/>
              <a:t>(World Wide Web, WWW, W3)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000" dirty="0"/>
              <a:t>월드 </a:t>
            </a:r>
            <a:r>
              <a:rPr lang="ko-KR" altLang="en-US" sz="2000" dirty="0" err="1"/>
              <a:t>와이드</a:t>
            </a:r>
            <a:r>
              <a:rPr lang="ko-KR" altLang="en-US" sz="2000" dirty="0"/>
              <a:t> 웹</a:t>
            </a:r>
            <a:r>
              <a:rPr lang="en-US" altLang="ko-KR" sz="2000" dirty="0"/>
              <a:t>(WWW)</a:t>
            </a:r>
          </a:p>
          <a:p>
            <a:pPr lvl="1"/>
            <a:r>
              <a:rPr lang="ko-KR" altLang="en-US" sz="1800" dirty="0"/>
              <a:t>인터넷에 연결된 컴퓨터들을 통해 사람들이 정보를 공유할 수 있는 전세계적인 정보 공간</a:t>
            </a:r>
            <a:endParaRPr lang="en-US" altLang="ko-KR" sz="1800" dirty="0"/>
          </a:p>
          <a:p>
            <a:pPr lvl="4"/>
            <a:endParaRPr lang="en-US" altLang="ko-KR" dirty="0"/>
          </a:p>
          <a:p>
            <a:r>
              <a:rPr lang="ko-KR" altLang="en-US" sz="2000" dirty="0"/>
              <a:t>하이퍼텍스트</a:t>
            </a:r>
            <a:r>
              <a:rPr lang="en-US" altLang="ko-KR" sz="2000" dirty="0"/>
              <a:t>(hypertext)</a:t>
            </a:r>
          </a:p>
          <a:p>
            <a:pPr lvl="1"/>
            <a:r>
              <a:rPr lang="ko-KR" altLang="en-US" sz="1800" dirty="0"/>
              <a:t>문서 내의 어떤 위치에서 하이퍼링크를 통하여 연결된 문서나 미디어에 쉽게 접근</a:t>
            </a:r>
            <a:endParaRPr lang="en-US" altLang="ko-KR" sz="1800" dirty="0"/>
          </a:p>
          <a:p>
            <a:pPr lvl="1"/>
            <a:r>
              <a:rPr lang="ko-KR" altLang="en-US" sz="1800" dirty="0"/>
              <a:t>하이퍼텍스트 작성 언어</a:t>
            </a:r>
            <a:r>
              <a:rPr lang="en-US" altLang="ko-KR" sz="1800" dirty="0"/>
              <a:t>: HTML(Hyper Text Markup Language)</a:t>
            </a:r>
          </a:p>
          <a:p>
            <a:pPr lvl="4"/>
            <a:endParaRPr lang="en-US" altLang="ko-KR" dirty="0"/>
          </a:p>
          <a:p>
            <a:r>
              <a:rPr lang="en-US" altLang="ko-KR" sz="2000" dirty="0"/>
              <a:t>HTTP(Hyper Text Transfer Protocol)</a:t>
            </a:r>
          </a:p>
          <a:p>
            <a:pPr lvl="1"/>
            <a:r>
              <a:rPr lang="ko-KR" altLang="en-US" sz="1800" dirty="0"/>
              <a:t>웹 서버와 클라이언트가 통신할 때에 사용하는 프로토콜</a:t>
            </a:r>
            <a:endParaRPr lang="en-US" altLang="ko-KR" sz="1800" dirty="0"/>
          </a:p>
          <a:p>
            <a:pPr lvl="1"/>
            <a:r>
              <a:rPr lang="ko-KR" altLang="en-US" sz="1800" dirty="0"/>
              <a:t>웹 문서뿐만 아니라 일반 문서</a:t>
            </a:r>
            <a:r>
              <a:rPr lang="en-US" altLang="ko-KR" sz="1800" dirty="0"/>
              <a:t>, </a:t>
            </a:r>
            <a:r>
              <a:rPr lang="ko-KR" altLang="en-US" sz="1800" dirty="0"/>
              <a:t>음성</a:t>
            </a:r>
            <a:r>
              <a:rPr lang="en-US" altLang="ko-KR" sz="1800" dirty="0"/>
              <a:t>, </a:t>
            </a:r>
            <a:r>
              <a:rPr lang="ko-KR" altLang="en-US" sz="1800" dirty="0"/>
              <a:t>영상</a:t>
            </a:r>
            <a:r>
              <a:rPr lang="en-US" altLang="ko-KR" sz="1800" dirty="0"/>
              <a:t>, </a:t>
            </a:r>
            <a:r>
              <a:rPr lang="ko-KR" altLang="en-US" sz="1800" dirty="0"/>
              <a:t>동영상 등 다양한 형식의 데이터 전송</a:t>
            </a:r>
            <a:r>
              <a:rPr lang="en-US" altLang="ko-KR" sz="1800" dirty="0"/>
              <a:t> </a:t>
            </a:r>
          </a:p>
          <a:p>
            <a:pPr lvl="4"/>
            <a:endParaRPr lang="en-US" altLang="ko-KR" dirty="0"/>
          </a:p>
          <a:p>
            <a:r>
              <a:rPr lang="en-US" altLang="ko-KR" sz="2000" dirty="0"/>
              <a:t>URL(Uniform Resource Locator)</a:t>
            </a:r>
          </a:p>
          <a:p>
            <a:pPr lvl="1"/>
            <a:r>
              <a:rPr lang="ko-KR" altLang="en-US" sz="1800" dirty="0"/>
              <a:t>인터넷에 존재하는 여러 가지 자원들에 대한 주소 체계</a:t>
            </a:r>
            <a:endParaRPr lang="en-US" altLang="ko-KR" sz="1800" dirty="0"/>
          </a:p>
          <a:p>
            <a:pPr lvl="1"/>
            <a:r>
              <a:rPr lang="en-US" altLang="ko-KR" sz="1800" dirty="0"/>
              <a:t>http://www.mozilla.or.kr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웹 브라우저</a:t>
            </a:r>
            <a:r>
              <a:rPr lang="en-US" altLang="ko-KR" dirty="0"/>
              <a:t>(web browser)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웹 브라우저</a:t>
            </a:r>
            <a:endParaRPr lang="en-US" altLang="ko-KR" sz="2000" dirty="0"/>
          </a:p>
          <a:p>
            <a:pPr lvl="1"/>
            <a:r>
              <a:rPr lang="en-US" altLang="ko-KR" sz="1800" dirty="0"/>
              <a:t>WWW</a:t>
            </a:r>
            <a:r>
              <a:rPr lang="ko-KR" altLang="en-US" sz="1800" dirty="0"/>
              <a:t>에서 정보를 검색하는 데 사용하는 소프트웨어</a:t>
            </a:r>
            <a:r>
              <a:rPr lang="en-US" altLang="ko-KR" sz="1800" dirty="0"/>
              <a:t> </a:t>
            </a:r>
          </a:p>
          <a:p>
            <a:pPr lvl="1"/>
            <a:r>
              <a:rPr lang="en-US" altLang="ko-KR" sz="1800" dirty="0"/>
              <a:t>WWW</a:t>
            </a:r>
            <a:r>
              <a:rPr lang="ko-KR" altLang="en-US" sz="1800" dirty="0"/>
              <a:t>에서 가장 핵심이 되는 소프트웨어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웹페이지</a:t>
            </a:r>
            <a:r>
              <a:rPr lang="ko-KR" altLang="en-US" sz="1800" dirty="0"/>
              <a:t> 열기</a:t>
            </a:r>
            <a:r>
              <a:rPr lang="en-US" altLang="ko-KR" sz="1800" dirty="0"/>
              <a:t>, </a:t>
            </a:r>
            <a:r>
              <a:rPr lang="ko-KR" altLang="en-US" sz="1800" dirty="0"/>
              <a:t>최근 방문한 </a:t>
            </a:r>
            <a:r>
              <a:rPr lang="en-US" altLang="ko-KR" sz="1800" dirty="0"/>
              <a:t>URL </a:t>
            </a:r>
            <a:r>
              <a:rPr lang="ko-KR" altLang="en-US" sz="1800" dirty="0"/>
              <a:t>및 </a:t>
            </a:r>
            <a:r>
              <a:rPr lang="ko-KR" altLang="en-US" sz="1800" dirty="0" err="1"/>
              <a:t>즐겨찾기</a:t>
            </a:r>
            <a:r>
              <a:rPr lang="ko-KR" altLang="en-US" sz="1800" dirty="0"/>
              <a:t> 제공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웹페이지</a:t>
            </a:r>
            <a:r>
              <a:rPr lang="ko-KR" altLang="en-US" sz="1800" dirty="0"/>
              <a:t> 저장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웹 브라우저 종류</a:t>
            </a:r>
            <a:endParaRPr lang="en-US" altLang="ko-KR" sz="2000" dirty="0"/>
          </a:p>
          <a:p>
            <a:pPr lvl="1"/>
            <a:r>
              <a:rPr lang="en-US" altLang="ko-KR" sz="1800" dirty="0"/>
              <a:t>1993</a:t>
            </a:r>
            <a:r>
              <a:rPr lang="ko-KR" altLang="en-US" sz="1800" dirty="0"/>
              <a:t>년</a:t>
            </a:r>
            <a:r>
              <a:rPr lang="en-US" altLang="ko-KR" sz="1800" dirty="0"/>
              <a:t>, </a:t>
            </a:r>
            <a:r>
              <a:rPr lang="ko-KR" altLang="en-US" sz="1800" dirty="0"/>
              <a:t>모자이크</a:t>
            </a:r>
            <a:r>
              <a:rPr lang="en-US" altLang="ko-KR" sz="1800" dirty="0"/>
              <a:t>(Mosaic)</a:t>
            </a:r>
          </a:p>
          <a:p>
            <a:pPr lvl="1"/>
            <a:r>
              <a:rPr lang="en-US" altLang="ko-KR" sz="1800" dirty="0"/>
              <a:t>1994</a:t>
            </a:r>
            <a:r>
              <a:rPr lang="ko-KR" altLang="en-US" sz="1800" dirty="0"/>
              <a:t>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넷스케이프</a:t>
            </a:r>
            <a:r>
              <a:rPr lang="en-US" altLang="ko-KR" sz="1800" dirty="0"/>
              <a:t>(Netscape)</a:t>
            </a:r>
          </a:p>
          <a:p>
            <a:pPr lvl="1"/>
            <a:r>
              <a:rPr lang="en-US" altLang="ko-KR" sz="1800" dirty="0"/>
              <a:t>1995</a:t>
            </a:r>
            <a:r>
              <a:rPr lang="ko-KR" altLang="en-US" sz="1800" dirty="0"/>
              <a:t>년</a:t>
            </a:r>
            <a:r>
              <a:rPr lang="en-US" altLang="ko-KR" sz="1800" dirty="0"/>
              <a:t>, </a:t>
            </a:r>
            <a:r>
              <a:rPr lang="ko-KR" altLang="en-US" sz="1800" dirty="0"/>
              <a:t>인터넷 </a:t>
            </a:r>
            <a:r>
              <a:rPr lang="ko-KR" altLang="en-US" sz="1800" dirty="0" err="1"/>
              <a:t>익스플로러</a:t>
            </a:r>
            <a:r>
              <a:rPr lang="en-US" altLang="ko-KR" sz="1800" dirty="0"/>
              <a:t>(Internet Explorer)</a:t>
            </a:r>
          </a:p>
          <a:p>
            <a:pPr lvl="1"/>
            <a:r>
              <a:rPr lang="ko-KR" altLang="en-US" sz="1800" dirty="0" err="1"/>
              <a:t>파이어폭스</a:t>
            </a:r>
            <a:r>
              <a:rPr lang="en-US" altLang="ko-KR" sz="1800" dirty="0"/>
              <a:t>(Firefox) </a:t>
            </a:r>
          </a:p>
          <a:p>
            <a:pPr lvl="1"/>
            <a:r>
              <a:rPr lang="ko-KR" altLang="en-US" sz="1800" dirty="0"/>
              <a:t>사파리</a:t>
            </a:r>
            <a:r>
              <a:rPr lang="en-US" altLang="ko-KR" sz="1800" dirty="0"/>
              <a:t>(Safari)</a:t>
            </a:r>
          </a:p>
          <a:p>
            <a:pPr lvl="1"/>
            <a:r>
              <a:rPr lang="ko-KR" altLang="en-US" sz="1800" dirty="0"/>
              <a:t>크롬</a:t>
            </a:r>
            <a:r>
              <a:rPr lang="en-US" altLang="ko-KR" sz="1800" dirty="0"/>
              <a:t>(Chrome)</a:t>
            </a:r>
          </a:p>
          <a:p>
            <a:pPr>
              <a:buNone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크롬</a:t>
            </a:r>
            <a:r>
              <a:rPr lang="en-US" altLang="ko-KR" dirty="0"/>
              <a:t>(Chrome)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구글</a:t>
            </a:r>
            <a:r>
              <a:rPr lang="ko-KR" altLang="en-US" sz="2000" dirty="0"/>
              <a:t> 크롬</a:t>
            </a:r>
            <a:endParaRPr lang="en-US" altLang="ko-KR" sz="2000" dirty="0"/>
          </a:p>
          <a:p>
            <a:pPr lvl="1"/>
            <a:r>
              <a:rPr lang="ko-KR" altLang="en-US" sz="1800" dirty="0"/>
              <a:t>빠른 속도가 장점이며</a:t>
            </a:r>
            <a:r>
              <a:rPr lang="en-US" altLang="ko-KR" sz="1800" dirty="0"/>
              <a:t> </a:t>
            </a:r>
            <a:r>
              <a:rPr lang="ko-KR" altLang="en-US" sz="1800" dirty="0"/>
              <a:t>간결한 디자인으로 초보자도 쉽게 사용</a:t>
            </a:r>
            <a:endParaRPr lang="en-US" altLang="ko-KR" sz="1800" dirty="0"/>
          </a:p>
          <a:p>
            <a:pPr lvl="1"/>
            <a:r>
              <a:rPr lang="ko-KR" altLang="en-US" sz="1800" dirty="0"/>
              <a:t>악성코드 및 </a:t>
            </a:r>
            <a:r>
              <a:rPr lang="ko-KR" altLang="en-US" sz="1800" dirty="0" err="1"/>
              <a:t>피싱</a:t>
            </a:r>
            <a:r>
              <a:rPr lang="ko-KR" altLang="en-US" sz="1800" dirty="0"/>
              <a:t> 방지 기능을 사용하여 안전하고 보호된 웹 환경</a:t>
            </a:r>
            <a:endParaRPr lang="en-US" altLang="ko-KR" sz="1800" dirty="0"/>
          </a:p>
          <a:p>
            <a:pPr lvl="1"/>
            <a:r>
              <a:rPr lang="en-US" altLang="ko-KR" sz="1600" dirty="0"/>
              <a:t>http://www.google.com/chrome</a:t>
            </a:r>
          </a:p>
          <a:p>
            <a:endParaRPr lang="ko-KR" altLang="en-US" sz="20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47</a:t>
            </a:fld>
            <a:endParaRPr lang="ko-KR" altLang="en-US"/>
          </a:p>
        </p:txBody>
      </p:sp>
      <p:pic>
        <p:nvPicPr>
          <p:cNvPr id="5" name="_x280889664" descr="EMB0000273c4e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4608512" cy="332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사파리</a:t>
            </a:r>
            <a:r>
              <a:rPr lang="en-US" altLang="ko-KR" dirty="0"/>
              <a:t>(Safari)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애플 사파리</a:t>
            </a:r>
            <a:endParaRPr lang="en-US" altLang="ko-KR" sz="2000" dirty="0"/>
          </a:p>
          <a:p>
            <a:pPr lvl="1"/>
            <a:r>
              <a:rPr lang="ko-KR" altLang="en-US" sz="1800" dirty="0"/>
              <a:t>빠른 속도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모바일용</a:t>
            </a:r>
            <a:r>
              <a:rPr lang="ko-KR" altLang="en-US" sz="1800" dirty="0"/>
              <a:t> 사파리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아이팟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아이폰</a:t>
            </a:r>
            <a:r>
              <a:rPr lang="en-US" altLang="ko-KR" sz="1800" dirty="0"/>
              <a:t>, </a:t>
            </a:r>
            <a:r>
              <a:rPr lang="ko-KR" altLang="en-US" sz="1800" dirty="0"/>
              <a:t>아이패드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http://www.apple.com/safari</a:t>
            </a:r>
            <a:endParaRPr lang="ko-KR" altLang="en-US" sz="1800" dirty="0"/>
          </a:p>
          <a:p>
            <a:endParaRPr lang="ko-KR" altLang="en-US" sz="2000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6801" name="_x83730792" descr="EMB000009c80bc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924944"/>
            <a:ext cx="4536504" cy="3456041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파이어폭스</a:t>
            </a:r>
            <a:r>
              <a:rPr lang="en-US" altLang="ko-KR" b="1" dirty="0"/>
              <a:t>(Firefox)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모질라</a:t>
            </a:r>
            <a:r>
              <a:rPr lang="en-US" altLang="ko-KR" sz="2000" dirty="0"/>
              <a:t>(Mozilla)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파이어폭스</a:t>
            </a:r>
            <a:endParaRPr lang="en-US" altLang="ko-KR" sz="2000" dirty="0"/>
          </a:p>
          <a:p>
            <a:pPr lvl="1"/>
            <a:r>
              <a:rPr lang="ko-KR" altLang="en-US" sz="1600" dirty="0"/>
              <a:t>사용자 편의를 위해 스마트 </a:t>
            </a:r>
            <a:r>
              <a:rPr lang="ko-KR" altLang="en-US" sz="1600" dirty="0" err="1"/>
              <a:t>주소창</a:t>
            </a:r>
            <a:r>
              <a:rPr lang="en-US" altLang="ko-KR" sz="1600" dirty="0"/>
              <a:t>, </a:t>
            </a:r>
            <a:r>
              <a:rPr lang="ko-KR" altLang="en-US" sz="1600" dirty="0"/>
              <a:t>탭 </a:t>
            </a:r>
            <a:r>
              <a:rPr lang="ko-KR" altLang="en-US" sz="1600" dirty="0" err="1"/>
              <a:t>브라우징</a:t>
            </a:r>
            <a:r>
              <a:rPr lang="en-US" altLang="ko-KR" sz="1600" dirty="0"/>
              <a:t>, </a:t>
            </a:r>
            <a:r>
              <a:rPr lang="ko-KR" altLang="en-US" sz="1600" dirty="0"/>
              <a:t>라이브 </a:t>
            </a:r>
            <a:r>
              <a:rPr lang="ko-KR" altLang="en-US" sz="1600" dirty="0" err="1"/>
              <a:t>북마크</a:t>
            </a:r>
            <a:r>
              <a:rPr lang="en-US" altLang="ko-KR" sz="1600" dirty="0"/>
              <a:t>, </a:t>
            </a:r>
            <a:r>
              <a:rPr lang="ko-KR" altLang="en-US" sz="1600" dirty="0"/>
              <a:t>통합 검색</a:t>
            </a:r>
            <a:r>
              <a:rPr lang="en-US" altLang="ko-KR" sz="1600" dirty="0"/>
              <a:t>, </a:t>
            </a:r>
            <a:r>
              <a:rPr lang="ko-KR" altLang="en-US" sz="1600" dirty="0"/>
              <a:t>다양한 검색 엔진 지원 등을 제공</a:t>
            </a:r>
          </a:p>
          <a:p>
            <a:pPr lvl="1"/>
            <a:r>
              <a:rPr lang="en-US" altLang="ko-KR" sz="1600" dirty="0"/>
              <a:t>http://www.mozilla.or.kr</a:t>
            </a:r>
          </a:p>
          <a:p>
            <a:endParaRPr lang="ko-KR" altLang="en-US" sz="2000" dirty="0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49</a:t>
            </a:fld>
            <a:endParaRPr lang="ko-KR" altLang="en-US"/>
          </a:p>
        </p:txBody>
      </p:sp>
      <p:pic>
        <p:nvPicPr>
          <p:cNvPr id="1025" name="_x280900968" descr="EMB0000273c4e3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2916108"/>
            <a:ext cx="4840495" cy="346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라우터</a:t>
            </a:r>
            <a:r>
              <a:rPr lang="en-US" altLang="ko-KR" dirty="0"/>
              <a:t>(router)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두 개 혹은 이상의 네트워크를 연결하는 장치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패킷의</a:t>
            </a:r>
            <a:r>
              <a:rPr lang="ko-KR" altLang="en-US" dirty="0"/>
              <a:t> 목적지를 추출하여 그 경로에 따라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패킷을</a:t>
            </a:r>
            <a:r>
              <a:rPr lang="ko-KR" altLang="en-US" dirty="0"/>
              <a:t> 다음 장치로 보내주는 장치</a:t>
            </a:r>
            <a:endParaRPr lang="en-US" altLang="ko-KR" dirty="0"/>
          </a:p>
          <a:p>
            <a:r>
              <a:rPr lang="ko-KR" altLang="en-US" dirty="0"/>
              <a:t>공유기 혹은 스위치라고도 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108774272" descr="EMB0000143c65e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428999"/>
            <a:ext cx="2952328" cy="2854087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핵심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ko-KR" altLang="en-US" sz="2000" dirty="0"/>
              <a:t>인터넷은 </a:t>
            </a:r>
            <a:r>
              <a:rPr lang="en-US" altLang="ko-KR" sz="2000" dirty="0"/>
              <a:t>TCP/IP </a:t>
            </a:r>
            <a:r>
              <a:rPr lang="ko-KR" altLang="en-US" sz="2000" dirty="0"/>
              <a:t>프로토콜을 이용해 정보를 주고받는 전세계적인 공개 컴퓨터 통신망이다</a:t>
            </a:r>
            <a:r>
              <a:rPr lang="en-US" altLang="ko-KR" sz="2000" dirty="0"/>
              <a:t>. </a:t>
            </a:r>
          </a:p>
          <a:p>
            <a:pPr>
              <a:spcBef>
                <a:spcPts val="1600"/>
              </a:spcBef>
            </a:pPr>
            <a:r>
              <a:rPr lang="ko-KR" altLang="en-US" sz="2000" dirty="0"/>
              <a:t>아파치 웹 서버</a:t>
            </a:r>
            <a:r>
              <a:rPr lang="en-US" altLang="ko-KR" sz="2000" dirty="0"/>
              <a:t>, FTP </a:t>
            </a:r>
            <a:r>
              <a:rPr lang="ko-KR" altLang="en-US" sz="2000" dirty="0"/>
              <a:t>서버</a:t>
            </a:r>
            <a:r>
              <a:rPr lang="en-US" altLang="ko-KR" sz="2000" dirty="0"/>
              <a:t>, </a:t>
            </a:r>
            <a:r>
              <a:rPr lang="ko-KR" altLang="en-US" sz="2000" dirty="0"/>
              <a:t>원격 접속 서버를 설치한다</a:t>
            </a:r>
            <a:r>
              <a:rPr lang="en-US" altLang="ko-KR" sz="2000"/>
              <a:t>. </a:t>
            </a:r>
          </a:p>
          <a:p>
            <a:pPr>
              <a:spcBef>
                <a:spcPts val="1600"/>
              </a:spcBef>
            </a:pPr>
            <a:r>
              <a:rPr lang="en-US" altLang="ko-KR" sz="2000" dirty="0"/>
              <a:t>ftp </a:t>
            </a:r>
            <a:r>
              <a:rPr lang="ko-KR" altLang="en-US" sz="2000" dirty="0"/>
              <a:t>혹은 </a:t>
            </a:r>
            <a:r>
              <a:rPr lang="en-US" altLang="ko-KR" sz="2000" dirty="0"/>
              <a:t>sftp </a:t>
            </a:r>
            <a:r>
              <a:rPr lang="ko-KR" altLang="en-US" sz="2000" dirty="0"/>
              <a:t>명령어를 이용하여 파일을 전송할 수 있다</a:t>
            </a:r>
            <a:r>
              <a:rPr lang="en-US" altLang="ko-KR" sz="2000" dirty="0"/>
              <a:t>. </a:t>
            </a:r>
          </a:p>
          <a:p>
            <a:pPr>
              <a:spcBef>
                <a:spcPts val="1600"/>
              </a:spcBef>
            </a:pPr>
            <a:r>
              <a:rPr lang="en-US" altLang="ko-KR" sz="2000" dirty="0"/>
              <a:t>telnet </a:t>
            </a:r>
            <a:r>
              <a:rPr lang="ko-KR" altLang="en-US" sz="2000" dirty="0"/>
              <a:t>혹은 </a:t>
            </a:r>
            <a:r>
              <a:rPr lang="en-US" altLang="ko-KR" sz="2000" dirty="0" err="1"/>
              <a:t>ssh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명령어를 이용하여 원격 호스트에 접속할 수 있다</a:t>
            </a:r>
            <a:r>
              <a:rPr lang="en-US" altLang="ko-KR" sz="2000" dirty="0"/>
              <a:t>. </a:t>
            </a:r>
          </a:p>
          <a:p>
            <a:pPr>
              <a:spcBef>
                <a:spcPts val="1600"/>
              </a:spcBef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게이트웨이</a:t>
            </a:r>
            <a:r>
              <a:rPr lang="en-US" altLang="ko-KR" dirty="0"/>
              <a:t>(Gateway)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일종의 고용량 </a:t>
            </a:r>
            <a:r>
              <a:rPr lang="ko-KR" altLang="en-US" dirty="0" err="1"/>
              <a:t>라우터로</a:t>
            </a:r>
            <a:r>
              <a:rPr lang="ko-KR" altLang="en-US" dirty="0"/>
              <a:t> </a:t>
            </a:r>
            <a:r>
              <a:rPr lang="en-US" altLang="ko-KR" dirty="0"/>
              <a:t>LAN</a:t>
            </a:r>
            <a:r>
              <a:rPr lang="ko-KR" altLang="en-US" dirty="0"/>
              <a:t>을 인터넷에 연결하는 컴퓨터나 장치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무선 액세스 포인트</a:t>
            </a:r>
            <a:r>
              <a:rPr lang="en-US" altLang="ko-KR" dirty="0"/>
              <a:t>(wireless access point, WAP)</a:t>
            </a:r>
          </a:p>
          <a:p>
            <a:pPr lvl="1"/>
            <a:r>
              <a:rPr lang="ko-KR" altLang="en-US" dirty="0"/>
              <a:t>네트워크에서 </a:t>
            </a:r>
            <a:r>
              <a:rPr lang="ko-KR" altLang="en-US" dirty="0" err="1"/>
              <a:t>와이파이</a:t>
            </a:r>
            <a:r>
              <a:rPr lang="en-US" altLang="ko-KR" dirty="0"/>
              <a:t>, </a:t>
            </a:r>
            <a:r>
              <a:rPr lang="ko-KR" altLang="en-US" dirty="0" err="1"/>
              <a:t>블루투스</a:t>
            </a:r>
            <a:r>
              <a:rPr lang="ko-KR" altLang="en-US" dirty="0"/>
              <a:t> 등을 이용하여 </a:t>
            </a:r>
            <a:endParaRPr lang="en-US" altLang="ko-KR" dirty="0"/>
          </a:p>
          <a:p>
            <a:pPr lvl="1"/>
            <a:r>
              <a:rPr lang="ko-KR" altLang="en-US" dirty="0"/>
              <a:t>컴퓨터</a:t>
            </a:r>
            <a:r>
              <a:rPr lang="en-US" altLang="ko-KR" dirty="0"/>
              <a:t>/</a:t>
            </a:r>
            <a:r>
              <a:rPr lang="ko-KR" altLang="en-US" dirty="0"/>
              <a:t>프린터 등의 무선 장치들을 </a:t>
            </a:r>
            <a:r>
              <a:rPr lang="ko-KR" altLang="en-US" dirty="0" err="1"/>
              <a:t>유선망에</a:t>
            </a:r>
            <a:r>
              <a:rPr lang="ko-KR" altLang="en-US" dirty="0"/>
              <a:t> 연결할 수 있게 하는 장치</a:t>
            </a:r>
          </a:p>
          <a:p>
            <a:endParaRPr lang="ko-KR" altLang="en-US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5" name="_x108773632" descr="EMB0000143c65e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276872"/>
            <a:ext cx="4104456" cy="2015676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7.2 </a:t>
            </a:r>
            <a:r>
              <a:rPr lang="ko-KR" altLang="en-US" dirty="0"/>
              <a:t>인터넷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인터넷</a:t>
            </a:r>
            <a:r>
              <a:rPr lang="en-US" altLang="ko-KR" dirty="0"/>
              <a:t>(Internet)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인터넷</a:t>
            </a:r>
            <a:endParaRPr lang="en-US" altLang="ko-KR" dirty="0"/>
          </a:p>
          <a:p>
            <a:pPr lvl="1"/>
            <a:r>
              <a:rPr lang="ko-KR" altLang="en-US" dirty="0"/>
              <a:t>전세계 컴퓨터가 서로 연결되어 </a:t>
            </a:r>
            <a:r>
              <a:rPr lang="en-US" altLang="ko-KR" dirty="0"/>
              <a:t>TCP/IP </a:t>
            </a:r>
            <a:r>
              <a:rPr lang="ko-KR" altLang="en-US" dirty="0"/>
              <a:t>프로토콜을 이용해 정보를 주고받는 공개 컴퓨터 통신망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프로토콜</a:t>
            </a:r>
            <a:endParaRPr lang="en-US" altLang="ko-KR" dirty="0"/>
          </a:p>
          <a:p>
            <a:pPr lvl="1"/>
            <a:r>
              <a:rPr lang="ko-KR" altLang="en-US" dirty="0"/>
              <a:t>서로 다른 기종의 컴퓨터 사이에 어떤 자료를</a:t>
            </a:r>
            <a:r>
              <a:rPr lang="en-US" altLang="ko-KR" dirty="0"/>
              <a:t>, </a:t>
            </a:r>
            <a:r>
              <a:rPr lang="ko-KR" altLang="en-US" dirty="0"/>
              <a:t>어떤 방식으로</a:t>
            </a:r>
            <a:r>
              <a:rPr lang="en-US" altLang="ko-KR" dirty="0"/>
              <a:t>, </a:t>
            </a:r>
            <a:r>
              <a:rPr lang="ko-KR" altLang="en-US" dirty="0"/>
              <a:t>언제 주고 언제 받을지 등을 정해놓은 규약</a:t>
            </a:r>
            <a:endParaRPr lang="en-US" altLang="ko-KR" dirty="0"/>
          </a:p>
          <a:p>
            <a:pPr lvl="1"/>
            <a:r>
              <a:rPr lang="ko-KR" altLang="en-US" dirty="0"/>
              <a:t>간단히 통신을 하기 위한 규약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TCP/IP </a:t>
            </a:r>
            <a:r>
              <a:rPr lang="ko-KR" altLang="en-US" b="1" dirty="0"/>
              <a:t>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IP(Internet Protocol)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호스트의 주소지정과 </a:t>
            </a:r>
            <a:r>
              <a:rPr lang="ko-KR" altLang="en-US" dirty="0" err="1"/>
              <a:t>패킷</a:t>
            </a:r>
            <a:r>
              <a:rPr lang="ko-KR" altLang="en-US" dirty="0"/>
              <a:t> 분할 및 조립 기능에 대한 규약</a:t>
            </a:r>
            <a:endParaRPr lang="en-US" altLang="ko-KR" dirty="0"/>
          </a:p>
          <a:p>
            <a:pPr lvl="1"/>
            <a:r>
              <a:rPr lang="ko-KR" altLang="en-US" dirty="0"/>
              <a:t>인터넷 상의 각 컴퓨터는 자신의 </a:t>
            </a:r>
            <a:r>
              <a:rPr lang="en-US" altLang="ko-KR" dirty="0"/>
              <a:t>IP </a:t>
            </a:r>
            <a:r>
              <a:rPr lang="ko-KR" altLang="en-US" dirty="0"/>
              <a:t>주소를 갖는다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네트워크에서 장치들이 서로를 인식하고 통신을 하기 위해서 사용하는 주소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</a:rPr>
              <a:t>IP 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</a:rPr>
              <a:t>주소 예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</a:rPr>
              <a:t>: 203.252.201.11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TCP(Transport Control Protocol)</a:t>
            </a:r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위에서 동작하는 프로토콜로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데이터의 전달을 보증하고 보낸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순서대로 받게 해준다</a:t>
            </a:r>
            <a:r>
              <a:rPr lang="en-US" altLang="ko-KR" dirty="0"/>
              <a:t>. 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F90E38-EAD5-466F-A421-7B4B9FF2F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861048"/>
            <a:ext cx="3296734" cy="204120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13501</TotalTime>
  <Words>2443</Words>
  <Application>Microsoft Office PowerPoint</Application>
  <PresentationFormat>화면 슬라이드 쇼(4:3)</PresentationFormat>
  <Paragraphs>564</Paragraphs>
  <Slides>50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2" baseType="lpstr">
      <vt:lpstr>Noto Sans CJK KR</vt:lpstr>
      <vt:lpstr>굴림체</vt:lpstr>
      <vt:lpstr>돋움</vt:lpstr>
      <vt:lpstr>맑은 고딕</vt:lpstr>
      <vt:lpstr>한컴바탕</vt:lpstr>
      <vt:lpstr>Arial</vt:lpstr>
      <vt:lpstr>Bookman Old Style</vt:lpstr>
      <vt:lpstr>Gill Sans MT</vt:lpstr>
      <vt:lpstr>Lucida Sans Typewriter</vt:lpstr>
      <vt:lpstr>Wingdings</vt:lpstr>
      <vt:lpstr>Wingdings 3</vt:lpstr>
      <vt:lpstr>원본</vt:lpstr>
      <vt:lpstr>PowerPoint 프레젠테이션</vt:lpstr>
      <vt:lpstr>PowerPoint 프레젠테이션</vt:lpstr>
      <vt:lpstr>7.1 네트워크 구성</vt:lpstr>
      <vt:lpstr>LAN(Local Area Network)</vt:lpstr>
      <vt:lpstr>라우터(router)</vt:lpstr>
      <vt:lpstr>게이트웨이(Gateway)</vt:lpstr>
      <vt:lpstr>7.2 인터넷</vt:lpstr>
      <vt:lpstr>인터넷(Internet)</vt:lpstr>
      <vt:lpstr>TCP/IP 프로토콜</vt:lpstr>
      <vt:lpstr>호스트명과 IP 주소 </vt:lpstr>
      <vt:lpstr>호스트명</vt:lpstr>
      <vt:lpstr>IP 주소 </vt:lpstr>
      <vt:lpstr>DNS(Domain Name System)</vt:lpstr>
      <vt:lpstr>사용자 정보</vt:lpstr>
      <vt:lpstr>네트워크 설정</vt:lpstr>
      <vt:lpstr>네트워크 수동 설정 / 자동 설정</vt:lpstr>
      <vt:lpstr>7.3 서버 설치</vt:lpstr>
      <vt:lpstr>서버 프로세스</vt:lpstr>
      <vt:lpstr>주요 서버와 서비스</vt:lpstr>
      <vt:lpstr>웹 서버</vt:lpstr>
      <vt:lpstr>웹 서버</vt:lpstr>
      <vt:lpstr>아파치 웹 서버 설치</vt:lpstr>
      <vt:lpstr>아파치 웹 서버 설치</vt:lpstr>
      <vt:lpstr>아파치 웹 서버 설치</vt:lpstr>
      <vt:lpstr>FTP 서버 설치</vt:lpstr>
      <vt:lpstr>원격 접속 서버 SSH</vt:lpstr>
      <vt:lpstr>7.4 파일 전송</vt:lpstr>
      <vt:lpstr>FTP(File Transfer Protocol)</vt:lpstr>
      <vt:lpstr>ftp, sftp 명령어</vt:lpstr>
      <vt:lpstr>ftp 내부 명령어</vt:lpstr>
      <vt:lpstr>MS 윈도우에서 sftp 사용</vt:lpstr>
      <vt:lpstr>MS 윈도우에서 FileZilla 사용</vt:lpstr>
      <vt:lpstr>7.5 원격 접속</vt:lpstr>
      <vt:lpstr>telnet </vt:lpstr>
      <vt:lpstr>안전한 원격 접속: ssh(secure shell)</vt:lpstr>
      <vt:lpstr>원격 명령 실행</vt:lpstr>
      <vt:lpstr>MS 윈도우에서 원격 접속: ssh</vt:lpstr>
      <vt:lpstr>호스트 확인 ping</vt:lpstr>
      <vt:lpstr>7.6 원격 데스크톱 연결 </vt:lpstr>
      <vt:lpstr>원격 데스크톱 연결</vt:lpstr>
      <vt:lpstr>원격 데스크톱 연결</vt:lpstr>
      <vt:lpstr>원격 데스크톱 설치 </vt:lpstr>
      <vt:lpstr>원격 데스크톱 설치 </vt:lpstr>
      <vt:lpstr>7.7 월드 와이드 웹</vt:lpstr>
      <vt:lpstr>월드 와이드 웹(World Wide Web, WWW, W3)</vt:lpstr>
      <vt:lpstr>웹 브라우저(web browser)</vt:lpstr>
      <vt:lpstr>크롬(Chrome)</vt:lpstr>
      <vt:lpstr>사파리(Safari)</vt:lpstr>
      <vt:lpstr>파이어폭스(Firefox)</vt:lpstr>
      <vt:lpstr>핵심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유닉스 사용</dc:title>
  <dc:creator>Windows 사용자</dc:creator>
  <cp:lastModifiedBy>SM-PC</cp:lastModifiedBy>
  <cp:revision>150</cp:revision>
  <dcterms:created xsi:type="dcterms:W3CDTF">2012-06-25T11:27:47Z</dcterms:created>
  <dcterms:modified xsi:type="dcterms:W3CDTF">2024-10-14T01:34:46Z</dcterms:modified>
</cp:coreProperties>
</file>