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338" r:id="rId2"/>
    <p:sldId id="339" r:id="rId3"/>
    <p:sldId id="258" r:id="rId4"/>
    <p:sldId id="306" r:id="rId5"/>
    <p:sldId id="307" r:id="rId6"/>
    <p:sldId id="308" r:id="rId7"/>
    <p:sldId id="310" r:id="rId8"/>
    <p:sldId id="309" r:id="rId9"/>
    <p:sldId id="311" r:id="rId10"/>
    <p:sldId id="312" r:id="rId11"/>
    <p:sldId id="315" r:id="rId12"/>
    <p:sldId id="257" r:id="rId13"/>
    <p:sldId id="316" r:id="rId14"/>
    <p:sldId id="317" r:id="rId15"/>
    <p:sldId id="259" r:id="rId16"/>
    <p:sldId id="318" r:id="rId17"/>
    <p:sldId id="319" r:id="rId18"/>
    <p:sldId id="320" r:id="rId19"/>
    <p:sldId id="321" r:id="rId20"/>
    <p:sldId id="26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265" r:id="rId30"/>
    <p:sldId id="266" r:id="rId31"/>
    <p:sldId id="267" r:id="rId32"/>
    <p:sldId id="330" r:id="rId33"/>
    <p:sldId id="331" r:id="rId34"/>
    <p:sldId id="333" r:id="rId35"/>
    <p:sldId id="332" r:id="rId36"/>
    <p:sldId id="335" r:id="rId37"/>
    <p:sldId id="336" r:id="rId38"/>
    <p:sldId id="337" r:id="rId39"/>
    <p:sldId id="304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44" autoAdjust="0"/>
  </p:normalViewPr>
  <p:slideViewPr>
    <p:cSldViewPr>
      <p:cViewPr varScale="1">
        <p:scale>
          <a:sx n="107" d="100"/>
          <a:sy n="107" d="100"/>
        </p:scale>
        <p:origin x="19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8F2FE-C4F7-4EFD-B3D5-961B10936A37}" type="datetimeFigureOut">
              <a:rPr lang="ko-KR" altLang="en-US" smtClean="0"/>
              <a:pPr/>
              <a:t>2024-10-28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4EF1C-64D9-4703-BFCE-6551E83122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93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892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609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755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902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460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30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710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993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468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241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082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53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248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17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514997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3753247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89EEE3E-0BCA-4636-9B64-7A7A6190AECF}" type="datetime1">
              <a:rPr lang="ko-KR" altLang="en-US" smtClean="0"/>
              <a:pPr/>
              <a:t>2024-10-28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2276872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3677047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2276872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3677047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0146-6995-435A-A1AD-2DF4C5A6AB3B}" type="datetime1">
              <a:rPr lang="ko-KR" altLang="en-US" smtClean="0"/>
              <a:pPr/>
              <a:t>2024-10-28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FE14-CC89-464E-9E71-4F13345BD08E}" type="datetime1">
              <a:rPr lang="ko-KR" altLang="en-US" smtClean="0"/>
              <a:pPr/>
              <a:t>2024-10-28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84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C1E3-93CD-4D3C-B584-06EB0B55B1AD}" type="datetime1">
              <a:rPr lang="ko-KR" altLang="en-US" smtClean="0"/>
              <a:pPr/>
              <a:t>2024-10-28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744184"/>
          </a:xfrm>
        </p:spPr>
        <p:txBody>
          <a:bodyPr>
            <a:normAutofit/>
          </a:bodyPr>
          <a:lstStyle>
            <a:lvl1pPr>
              <a:buFont typeface="Wingdings" pitchFamily="2" charset="2"/>
              <a:buChar char="l"/>
              <a:defRPr sz="2200">
                <a:latin typeface="+mn-ea"/>
                <a:ea typeface="+mn-ea"/>
              </a:defRPr>
            </a:lvl1pPr>
            <a:lvl2pPr>
              <a:buFont typeface="Wingdings" pitchFamily="2" charset="2"/>
              <a:buChar char="§"/>
              <a:defRPr sz="2000">
                <a:latin typeface="+mn-ea"/>
                <a:ea typeface="+mn-ea"/>
              </a:defRPr>
            </a:lvl2pPr>
            <a:lvl3pPr>
              <a:buFont typeface="Arial" pitchFamily="34" charset="0"/>
              <a:buChar char="•"/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400">
                <a:latin typeface="+mn-ea"/>
                <a:ea typeface="+mn-ea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BD4CCCF-CCAE-4FA6-B81F-7DA658EF6812}" type="datetime1">
              <a:rPr lang="ko-KR" altLang="en-US" smtClean="0"/>
              <a:pPr/>
              <a:t>2024-10-28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2866-EC7E-4E9C-85A9-8B9862F24DCB}" type="datetime1">
              <a:rPr lang="ko-KR" altLang="en-US" smtClean="0"/>
              <a:pPr/>
              <a:t>2024-10-28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>
              <a:defRPr sz="2200"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>
              <a:defRPr sz="2200"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9C99-6F71-41F7-B528-78FBD18BEEBA}" type="datetime1">
              <a:rPr lang="ko-KR" altLang="en-US" smtClean="0"/>
              <a:pPr/>
              <a:t>2024-10-28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8963-5B19-4E20-9900-317C083F393E}" type="datetime1">
              <a:rPr lang="ko-KR" altLang="en-US" smtClean="0"/>
              <a:pPr/>
              <a:t>2024-10-28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92CB5-EF9E-423A-961F-118AFB3BE543}" type="datetime1">
              <a:rPr lang="ko-KR" altLang="en-US" smtClean="0"/>
              <a:pPr/>
              <a:t>2024-10-28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5313-E16F-4611-9DA1-61EE502E470D}" type="datetime1">
              <a:rPr lang="ko-KR" altLang="en-US" smtClean="0"/>
              <a:pPr/>
              <a:t>2024-10-28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BECBE-4ECA-4A20-92AE-2D0479C9778B}" type="datetime1">
              <a:rPr lang="ko-KR" altLang="en-US" smtClean="0"/>
              <a:pPr/>
              <a:t>2024-10-28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6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AF5754-B74E-4118-B055-F4F4040BDF02}" type="datetime1">
              <a:rPr lang="ko-KR" altLang="en-US" smtClean="0"/>
              <a:pPr/>
              <a:t>2024-10-28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rgbClr val="7030A0"/>
          </a:solidFill>
          <a:latin typeface="굴림체" pitchFamily="49" charset="-127"/>
          <a:ea typeface="굴림체" pitchFamily="49" charset="-127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" pitchFamily="2" charset="2"/>
        <a:buChar char="l"/>
        <a:defRPr kumimoji="0" sz="24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" pitchFamily="2" charset="2"/>
        <a:buChar char="§"/>
        <a:defRPr kumimoji="0" sz="2000" kern="1200">
          <a:solidFill>
            <a:schemeClr val="tx2"/>
          </a:solidFill>
          <a:latin typeface="굴림체" pitchFamily="49" charset="-127"/>
          <a:ea typeface="굴림체" pitchFamily="49" charset="-127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Arial" pitchFamily="34" charset="0"/>
        <a:buChar char="•"/>
        <a:defRPr kumimoji="0" sz="18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60E549-786D-D644-9179-41D60DD0F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" y="860203"/>
            <a:ext cx="9140299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60DFD1-E3FD-434A-A983-2A8EEF92F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0899"/>
            <a:ext cx="9144000" cy="5143500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6F606111-5419-ED4F-B246-01C4A02BC8CE}"/>
              </a:ext>
            </a:extLst>
          </p:cNvPr>
          <p:cNvSpPr txBox="1">
            <a:spLocks/>
          </p:cNvSpPr>
          <p:nvPr/>
        </p:nvSpPr>
        <p:spPr>
          <a:xfrm>
            <a:off x="933722" y="2435119"/>
            <a:ext cx="7207468" cy="566502"/>
          </a:xfrm>
          <a:prstGeom prst="rect">
            <a:avLst/>
          </a:prstGeom>
        </p:spPr>
        <p:txBody>
          <a:bodyPr vert="horz" wrap="square" lIns="0" tIns="1238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 algn="l">
              <a:lnSpc>
                <a:spcPct val="100000"/>
              </a:lnSpc>
              <a:spcBef>
                <a:spcPts val="98"/>
              </a:spcBef>
            </a:pPr>
            <a:r>
              <a:rPr lang="ko-KR" altLang="en-US" sz="3600" b="1" dirty="0">
                <a:solidFill>
                  <a:srgbClr val="3974F5"/>
                </a:solidFill>
                <a:latin typeface="+mn-ea"/>
                <a:ea typeface="+mn-ea"/>
              </a:rPr>
              <a:t>리눅스 시스템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7" name="object 22">
            <a:extLst>
              <a:ext uri="{FF2B5EF4-FFF2-40B4-BE49-F238E27FC236}">
                <a16:creationId xmlns:a16="http://schemas.microsoft.com/office/drawing/2014/main" id="{F8C23A97-129E-904E-9D7F-89DD6F5A25CF}"/>
              </a:ext>
            </a:extLst>
          </p:cNvPr>
          <p:cNvSpPr txBox="1"/>
          <p:nvPr/>
        </p:nvSpPr>
        <p:spPr>
          <a:xfrm>
            <a:off x="945480" y="1489657"/>
            <a:ext cx="3626521" cy="213039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  <a:tabLst>
                <a:tab pos="399574" algn="l"/>
                <a:tab pos="789623" algn="l"/>
                <a:tab pos="1180148" algn="l"/>
                <a:tab pos="1784985" algn="l"/>
                <a:tab pos="2175034" algn="l"/>
                <a:tab pos="2565559" algn="l"/>
                <a:tab pos="2955608" algn="l"/>
                <a:tab pos="3346133" algn="l"/>
                <a:tab pos="3736181" algn="l"/>
              </a:tabLst>
            </a:pPr>
            <a:r>
              <a:rPr lang="ko-KR" altLang="en-US" sz="1300" b="1" spc="670" dirty="0">
                <a:solidFill>
                  <a:srgbClr val="82ABF4"/>
                </a:solidFill>
                <a:latin typeface="+mn-ea"/>
                <a:cs typeface="Noto Sans CJK KR"/>
              </a:rPr>
              <a:t>빅데이터 혁신공유대학</a:t>
            </a:r>
            <a:endParaRPr sz="1300" spc="670" dirty="0">
              <a:latin typeface="+mn-ea"/>
              <a:cs typeface="Noto Sans CJK KR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059727D-1E8A-264D-A4CF-1F581712B44B}"/>
              </a:ext>
            </a:extLst>
          </p:cNvPr>
          <p:cNvCxnSpPr>
            <a:cxnSpLocks/>
          </p:cNvCxnSpPr>
          <p:nvPr/>
        </p:nvCxnSpPr>
        <p:spPr>
          <a:xfrm>
            <a:off x="945480" y="3230420"/>
            <a:ext cx="1431249" cy="0"/>
          </a:xfrm>
          <a:prstGeom prst="line">
            <a:avLst/>
          </a:prstGeom>
          <a:ln w="19050">
            <a:solidFill>
              <a:srgbClr val="397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85ED36-B3E2-C549-BED0-774515B2433C}"/>
              </a:ext>
            </a:extLst>
          </p:cNvPr>
          <p:cNvSpPr txBox="1"/>
          <p:nvPr/>
        </p:nvSpPr>
        <p:spPr>
          <a:xfrm>
            <a:off x="864590" y="3443868"/>
            <a:ext cx="3707411" cy="649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80"/>
              </a:lnSpc>
            </a:pPr>
            <a:r>
              <a:rPr lang="ko-KR" altLang="en-US" sz="1400" dirty="0">
                <a:solidFill>
                  <a:srgbClr val="0E3C8E"/>
                </a:solidFill>
                <a:latin typeface="+mn-ea"/>
              </a:rPr>
              <a:t>숙명여자대학교 소프트웨어학부</a:t>
            </a:r>
            <a:endParaRPr lang="en-US" altLang="ko-KR" sz="1400" dirty="0">
              <a:solidFill>
                <a:srgbClr val="0E3C8E"/>
              </a:solidFill>
              <a:latin typeface="+mn-ea"/>
            </a:endParaRPr>
          </a:p>
          <a:p>
            <a:pPr>
              <a:lnSpc>
                <a:spcPts val="2280"/>
              </a:lnSpc>
            </a:pPr>
            <a:r>
              <a:rPr lang="ko-KR" altLang="en-US" sz="1400" dirty="0" err="1">
                <a:solidFill>
                  <a:srgbClr val="0E3C8E"/>
                </a:solidFill>
                <a:latin typeface="+mn-ea"/>
              </a:rPr>
              <a:t>창병모</a:t>
            </a:r>
            <a:r>
              <a:rPr lang="ko-KR" altLang="en-US" sz="1400" dirty="0">
                <a:solidFill>
                  <a:srgbClr val="0E3C8E"/>
                </a:solidFill>
                <a:latin typeface="+mn-ea"/>
              </a:rPr>
              <a:t> 교수</a:t>
            </a:r>
            <a:r>
              <a:rPr lang="en-KR" sz="1400" dirty="0">
                <a:solidFill>
                  <a:srgbClr val="0E3C8E"/>
                </a:solidFill>
                <a:latin typeface="+mn-ea"/>
              </a:rPr>
              <a:t> </a:t>
            </a:r>
            <a:endParaRPr lang="en-KR" sz="1400" dirty="0">
              <a:solidFill>
                <a:srgbClr val="0E3C8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38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find </a:t>
            </a:r>
            <a:r>
              <a:rPr lang="ko-KR" altLang="en-US" dirty="0"/>
              <a:t>명령어</a:t>
            </a:r>
            <a:r>
              <a:rPr lang="en-US" altLang="ko-KR" dirty="0"/>
              <a:t>:</a:t>
            </a:r>
            <a:r>
              <a:rPr lang="ko-KR" altLang="en-US" dirty="0"/>
              <a:t> 검색된 </a:t>
            </a:r>
            <a:r>
              <a:rPr lang="ko-KR" altLang="en-US" b="1" dirty="0"/>
              <a:t>파일 처리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find </a:t>
            </a:r>
            <a:r>
              <a:rPr lang="ko-KR" altLang="en-US" dirty="0"/>
              <a:t>명령어의 </a:t>
            </a:r>
            <a:r>
              <a:rPr lang="en-US" altLang="ko-KR" dirty="0"/>
              <a:t>-exec </a:t>
            </a:r>
            <a:r>
              <a:rPr lang="ko-KR" altLang="en-US" dirty="0"/>
              <a:t>옵션</a:t>
            </a:r>
            <a:endParaRPr lang="en-US" altLang="ko-KR" dirty="0"/>
          </a:p>
          <a:p>
            <a:pPr lvl="1"/>
            <a:r>
              <a:rPr lang="ko-KR" altLang="en-US" dirty="0"/>
              <a:t>검색한 모든 파일을 대상으로 동일한 작업</a:t>
            </a:r>
            <a:r>
              <a:rPr lang="en-US" altLang="ko-KR" dirty="0"/>
              <a:t>(</a:t>
            </a:r>
            <a:r>
              <a:rPr lang="ko-KR" altLang="en-US" dirty="0"/>
              <a:t>명령어</a:t>
            </a:r>
            <a:r>
              <a:rPr lang="en-US" altLang="ko-KR" dirty="0"/>
              <a:t>)</a:t>
            </a:r>
            <a:r>
              <a:rPr lang="ko-KR" altLang="en-US" dirty="0"/>
              <a:t>을 수행</a:t>
            </a:r>
          </a:p>
          <a:p>
            <a:pPr lvl="3"/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find . -name core -exec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rm</a:t>
            </a:r>
            <a:r>
              <a:rPr lang="en-US" altLang="ko-KR" sz="1800" dirty="0">
                <a:latin typeface="Lucida Sans Typewriter" panose="020B0509030504030204" pitchFamily="49" charset="0"/>
              </a:rPr>
              <a:t> -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i</a:t>
            </a:r>
            <a:r>
              <a:rPr lang="en-US" altLang="ko-KR" sz="1800" dirty="0">
                <a:latin typeface="Lucida Sans Typewriter" panose="020B0509030504030204" pitchFamily="49" charset="0"/>
              </a:rPr>
              <a:t> {} \; 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find . -name “*.c” -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atime</a:t>
            </a:r>
            <a:r>
              <a:rPr lang="en-US" altLang="ko-KR" sz="1800" dirty="0">
                <a:latin typeface="Lucida Sans Typewriter" panose="020B0509030504030204" pitchFamily="49" charset="0"/>
              </a:rPr>
              <a:t> +30 -exec ls -l {} \; 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3346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8.2 </a:t>
            </a:r>
            <a:r>
              <a:rPr lang="ko-KR" altLang="en-US" b="1" dirty="0"/>
              <a:t>파일 </a:t>
            </a:r>
            <a:r>
              <a:rPr lang="ko-KR" altLang="en-US" b="1" dirty="0" err="1"/>
              <a:t>필터링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64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b="1" dirty="0" err="1"/>
              <a:t>grep</a:t>
            </a:r>
            <a:r>
              <a:rPr lang="en-US" altLang="ko-KR" b="1" dirty="0"/>
              <a:t> </a:t>
            </a:r>
            <a:r>
              <a:rPr lang="ko-KR" altLang="en-US" b="1" dirty="0"/>
              <a:t>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342900" lvl="1" indent="-3429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srgbClr val="0000FF"/>
                </a:solidFill>
              </a:rPr>
              <a:t>사용법</a:t>
            </a:r>
            <a:endParaRPr lang="en-US" altLang="ko-KR" dirty="0">
              <a:solidFill>
                <a:srgbClr val="0000FF"/>
              </a:solidFill>
            </a:endParaRPr>
          </a:p>
          <a:p>
            <a:pPr marL="342900" lvl="1" indent="-3429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ko-KR" dirty="0">
              <a:solidFill>
                <a:srgbClr val="0000FF"/>
              </a:solidFill>
            </a:endParaRPr>
          </a:p>
          <a:p>
            <a:pPr marL="342900" lvl="1" indent="-3429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12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328636"/>
              </p:ext>
            </p:extLst>
          </p:nvPr>
        </p:nvGraphicFramePr>
        <p:xfrm>
          <a:off x="899592" y="1988840"/>
          <a:ext cx="7488832" cy="1152970"/>
        </p:xfrm>
        <a:graphic>
          <a:graphicData uri="http://schemas.openxmlformats.org/drawingml/2006/table">
            <a:tbl>
              <a:tblPr/>
              <a:tblGrid>
                <a:gridCol w="7488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grep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패턴 파일</a:t>
                      </a:r>
                      <a:r>
                        <a:rPr lang="ko-KR" altLang="en-US" sz="1600" kern="0" spc="0" baseline="3000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*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대상으로 지정된 패턴의 문자열을 검색하고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 문자열을 포함하는 줄들을 출력한다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89982A28-3805-45B9-9497-76BCA5433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432" y="3429000"/>
            <a:ext cx="7331152" cy="28453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b="1" dirty="0" err="1"/>
              <a:t>grep</a:t>
            </a:r>
            <a:r>
              <a:rPr lang="en-US" altLang="ko-KR" b="1" dirty="0"/>
              <a:t> </a:t>
            </a:r>
            <a:r>
              <a:rPr lang="ko-KR" altLang="en-US" b="1" dirty="0"/>
              <a:t>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ko-KR" sz="1800" dirty="0">
                <a:latin typeface="Lucida Sans Typewriter" panose="020B0509030504030204" pitchFamily="49" charset="0"/>
              </a:rPr>
              <a:t>$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grep</a:t>
            </a:r>
            <a:r>
              <a:rPr lang="en-US" altLang="ko-KR" sz="1800" dirty="0">
                <a:latin typeface="Lucida Sans Typewriter" panose="020B0509030504030204" pitchFamily="49" charset="0"/>
              </a:rPr>
              <a:t> with you.txt</a:t>
            </a: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Until you come and sit awhile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with</a:t>
            </a:r>
            <a:r>
              <a:rPr lang="en-US" altLang="ko-KR" sz="1800" dirty="0">
                <a:latin typeface="Lucida Sans Typewriter" panose="020B0509030504030204" pitchFamily="49" charset="0"/>
              </a:rPr>
              <a:t> me</a:t>
            </a: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There is no life - no life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with</a:t>
            </a:r>
            <a:r>
              <a:rPr lang="en-US" altLang="ko-KR" sz="1800" dirty="0">
                <a:latin typeface="Lucida Sans Typewriter" panose="020B0509030504030204" pitchFamily="49" charset="0"/>
              </a:rPr>
              <a:t>out its hunger;</a:t>
            </a: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But when you come and I am filled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with</a:t>
            </a:r>
            <a:r>
              <a:rPr lang="en-US" altLang="ko-KR" sz="1800" dirty="0">
                <a:latin typeface="Lucida Sans Typewriter" panose="020B0509030504030204" pitchFamily="49" charset="0"/>
              </a:rPr>
              <a:t> wonder,</a:t>
            </a:r>
          </a:p>
          <a:p>
            <a:pPr lvl="1">
              <a:buNone/>
            </a:pPr>
            <a:endParaRPr lang="en-US" altLang="ko-KR" sz="1800" dirty="0">
              <a:latin typeface="Lucida Sans Typewriter" panose="020B0509030504030204" pitchFamily="49" charset="0"/>
            </a:endParaRPr>
          </a:p>
          <a:p>
            <a:r>
              <a:rPr lang="en-US" altLang="ko-KR" sz="1800" dirty="0">
                <a:latin typeface="Lucida Sans Typewriter" panose="020B0509030504030204" pitchFamily="49" charset="0"/>
              </a:rPr>
              <a:t>$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grep</a:t>
            </a:r>
            <a:r>
              <a:rPr lang="en-US" altLang="ko-KR" sz="1800" dirty="0">
                <a:latin typeface="Lucida Sans Typewriter" panose="020B0509030504030204" pitchFamily="49" charset="0"/>
              </a:rPr>
              <a:t> -w with you.txt</a:t>
            </a: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Until you come and sit awhile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with</a:t>
            </a:r>
            <a:r>
              <a:rPr lang="en-US" altLang="ko-KR" sz="1800" dirty="0">
                <a:latin typeface="Lucida Sans Typewriter" panose="020B0509030504030204" pitchFamily="49" charset="0"/>
              </a:rPr>
              <a:t> me</a:t>
            </a: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But when you come and I am filled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with</a:t>
            </a:r>
            <a:r>
              <a:rPr lang="en-US" altLang="ko-KR" sz="1800" dirty="0">
                <a:latin typeface="Lucida Sans Typewriter" panose="020B0509030504030204" pitchFamily="49" charset="0"/>
              </a:rPr>
              <a:t> wonder,</a:t>
            </a:r>
          </a:p>
          <a:p>
            <a:pPr lvl="1">
              <a:buNone/>
            </a:pPr>
            <a:endParaRPr lang="en-US" altLang="ko-KR" sz="1800" dirty="0">
              <a:latin typeface="Lucida Sans Typewriter" panose="020B0509030504030204" pitchFamily="49" charset="0"/>
            </a:endParaRPr>
          </a:p>
          <a:p>
            <a:r>
              <a:rPr lang="en-US" altLang="ko-KR" sz="1800" dirty="0">
                <a:latin typeface="Lucida Sans Typewriter" panose="020B0509030504030204" pitchFamily="49" charset="0"/>
              </a:rPr>
              <a:t>$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grep</a:t>
            </a:r>
            <a:r>
              <a:rPr lang="en-US" altLang="ko-KR" sz="1800" dirty="0">
                <a:latin typeface="Lucida Sans Typewriter" panose="020B0509030504030204" pitchFamily="49" charset="0"/>
              </a:rPr>
              <a:t> -n with you.txt</a:t>
            </a:r>
          </a:p>
          <a:p>
            <a:pPr lvl="1"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4:</a:t>
            </a:r>
            <a:r>
              <a:rPr lang="en-US" altLang="ko-KR" sz="1800" dirty="0">
                <a:latin typeface="Lucida Sans Typewriter" panose="020B0509030504030204" pitchFamily="49" charset="0"/>
              </a:rPr>
              <a:t>Until you come and sit awhile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with</a:t>
            </a:r>
            <a:r>
              <a:rPr lang="en-US" altLang="ko-KR" sz="1800" dirty="0">
                <a:latin typeface="Lucida Sans Typewriter" panose="020B0509030504030204" pitchFamily="49" charset="0"/>
              </a:rPr>
              <a:t> me</a:t>
            </a:r>
          </a:p>
          <a:p>
            <a:pPr lvl="1"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15:</a:t>
            </a:r>
            <a:r>
              <a:rPr lang="en-US" altLang="ko-KR" sz="1800" dirty="0">
                <a:latin typeface="Lucida Sans Typewriter" panose="020B0509030504030204" pitchFamily="49" charset="0"/>
              </a:rPr>
              <a:t>There is no life - no life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with</a:t>
            </a:r>
            <a:r>
              <a:rPr lang="en-US" altLang="ko-KR" sz="1800" dirty="0">
                <a:latin typeface="Lucida Sans Typewriter" panose="020B0509030504030204" pitchFamily="49" charset="0"/>
              </a:rPr>
              <a:t>out its hunger;</a:t>
            </a:r>
          </a:p>
          <a:p>
            <a:pPr lvl="1"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17:</a:t>
            </a:r>
            <a:r>
              <a:rPr lang="en-US" altLang="ko-KR" sz="1800" dirty="0">
                <a:latin typeface="Lucida Sans Typewriter" panose="020B0509030504030204" pitchFamily="49" charset="0"/>
              </a:rPr>
              <a:t>But when you come and I am filled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with</a:t>
            </a:r>
            <a:r>
              <a:rPr lang="en-US" altLang="ko-KR" sz="1800" dirty="0">
                <a:latin typeface="Lucida Sans Typewriter" panose="020B0509030504030204" pitchFamily="49" charset="0"/>
              </a:rPr>
              <a:t> wonder</a:t>
            </a:r>
            <a:r>
              <a:rPr lang="en-US" altLang="ko-KR" sz="1800" dirty="0"/>
              <a:t>,</a:t>
            </a: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225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 err="1"/>
              <a:t>grep</a:t>
            </a:r>
            <a:r>
              <a:rPr lang="en-US" altLang="ko-KR" b="1" dirty="0"/>
              <a:t> </a:t>
            </a:r>
            <a:r>
              <a:rPr lang="ko-KR" altLang="en-US" b="1" dirty="0"/>
              <a:t>명령어의 옵션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638964"/>
              </p:ext>
            </p:extLst>
          </p:nvPr>
        </p:nvGraphicFramePr>
        <p:xfrm>
          <a:off x="899592" y="1916832"/>
          <a:ext cx="7056784" cy="2620582"/>
        </p:xfrm>
        <a:graphic>
          <a:graphicData uri="http://schemas.openxmlformats.org/drawingml/2006/table">
            <a:tbl>
              <a:tblPr/>
              <a:tblGrid>
                <a:gridCol w="1328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7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59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옵션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43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-i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l" fontAlgn="base" latinLnBrk="1">
                        <a:lnSpc>
                          <a:spcPct val="160000"/>
                        </a:lnSpc>
                        <a:spcBef>
                          <a:spcPts val="43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대소문자를 무시하고 검색한다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43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l" fontAlgn="base" latinLnBrk="1">
                        <a:lnSpc>
                          <a:spcPct val="160000"/>
                        </a:lnSpc>
                        <a:spcBef>
                          <a:spcPts val="43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 패턴이 들어있는 파일 이름을 출력한다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43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l" fontAlgn="base" latinLnBrk="1">
                        <a:lnSpc>
                          <a:spcPct val="160000"/>
                        </a:lnSpc>
                        <a:spcBef>
                          <a:spcPts val="43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 줄의 줄번호도 함께 출력한다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43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-v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l" fontAlgn="base" latinLnBrk="1">
                        <a:lnSpc>
                          <a:spcPct val="160000"/>
                        </a:lnSpc>
                        <a:spcBef>
                          <a:spcPts val="43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명시된 패턴을 포함하지 않는 줄을 출력한다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43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l" fontAlgn="base" latinLnBrk="1">
                        <a:lnSpc>
                          <a:spcPct val="160000"/>
                        </a:lnSpc>
                        <a:spcBef>
                          <a:spcPts val="43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패턴과 일치하는 줄 수를 출력한다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43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-w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l" fontAlgn="base" latinLnBrk="1">
                        <a:lnSpc>
                          <a:spcPct val="160000"/>
                        </a:lnSpc>
                        <a:spcBef>
                          <a:spcPts val="43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패턴이 하나의 단어로 된 것만 검색한다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308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grep</a:t>
            </a:r>
            <a:r>
              <a:rPr lang="en-US" altLang="ko-KR" dirty="0"/>
              <a:t> 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ko-KR" sz="1700" dirty="0">
                <a:latin typeface="Lucida Sans Typewriter" panose="020B0509030504030204" pitchFamily="49" charset="0"/>
              </a:rPr>
              <a:t>$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grep</a:t>
            </a:r>
            <a:r>
              <a:rPr lang="en-US" altLang="ko-KR" sz="1700" dirty="0">
                <a:latin typeface="Lucida Sans Typewriter" panose="020B0509030504030204" pitchFamily="49" charset="0"/>
              </a:rPr>
              <a:t> -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i</a:t>
            </a:r>
            <a:r>
              <a:rPr lang="en-US" altLang="ko-KR" sz="1700" dirty="0">
                <a:latin typeface="Lucida Sans Typewriter" panose="020B0509030504030204" pitchFamily="49" charset="0"/>
              </a:rPr>
              <a:t> when you.txt</a:t>
            </a:r>
          </a:p>
          <a:p>
            <a:pPr lvl="1">
              <a:buNone/>
            </a:pPr>
            <a:r>
              <a:rPr lang="en-US" altLang="ko-KR" sz="17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When</a:t>
            </a:r>
            <a:r>
              <a:rPr lang="en-US" altLang="ko-KR" sz="1700" dirty="0">
                <a:latin typeface="Lucida Sans Typewriter" panose="020B0509030504030204" pitchFamily="49" charset="0"/>
              </a:rPr>
              <a:t> I am down and, oh my soul, so weary</a:t>
            </a:r>
          </a:p>
          <a:p>
            <a:pPr lvl="1">
              <a:buNone/>
            </a:pPr>
            <a:r>
              <a:rPr lang="en-US" altLang="ko-KR" sz="17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When</a:t>
            </a:r>
            <a:r>
              <a:rPr lang="en-US" altLang="ko-KR" sz="1700" dirty="0">
                <a:latin typeface="Lucida Sans Typewriter" panose="020B0509030504030204" pitchFamily="49" charset="0"/>
              </a:rPr>
              <a:t> troubles come and my heart burdened be</a:t>
            </a:r>
          </a:p>
          <a:p>
            <a:pPr lvl="1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I am strong, </a:t>
            </a:r>
            <a:r>
              <a:rPr lang="en-US" altLang="ko-KR" sz="17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when</a:t>
            </a:r>
            <a:r>
              <a:rPr lang="en-US" altLang="ko-KR" sz="1700" dirty="0">
                <a:latin typeface="Lucida Sans Typewriter" panose="020B0509030504030204" pitchFamily="49" charset="0"/>
              </a:rPr>
              <a:t> I am on your shoulders</a:t>
            </a:r>
          </a:p>
          <a:p>
            <a:pPr lvl="1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But </a:t>
            </a:r>
            <a:r>
              <a:rPr lang="en-US" altLang="ko-KR" sz="17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when</a:t>
            </a:r>
            <a:r>
              <a:rPr lang="en-US" altLang="ko-KR" sz="1700" dirty="0">
                <a:latin typeface="Lucida Sans Typewriter" panose="020B0509030504030204" pitchFamily="49" charset="0"/>
              </a:rPr>
              <a:t> you come and I am filled with wonder,</a:t>
            </a:r>
          </a:p>
          <a:p>
            <a:pPr lvl="6"/>
            <a:endParaRPr lang="en-US" altLang="ko-KR" sz="1300" dirty="0">
              <a:latin typeface="Lucida Sans Typewriter" panose="020B0509030504030204" pitchFamily="49" charset="0"/>
            </a:endParaRPr>
          </a:p>
          <a:p>
            <a:r>
              <a:rPr lang="en-US" altLang="ko-KR" sz="1700" dirty="0">
                <a:latin typeface="Lucida Sans Typewriter" panose="020B0509030504030204" pitchFamily="49" charset="0"/>
              </a:rPr>
              <a:t>$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grep</a:t>
            </a:r>
            <a:r>
              <a:rPr lang="en-US" altLang="ko-KR" sz="1700" dirty="0">
                <a:latin typeface="Lucida Sans Typewriter" panose="020B0509030504030204" pitchFamily="49" charset="0"/>
              </a:rPr>
              <a:t> -v raise you.txt</a:t>
            </a:r>
          </a:p>
          <a:p>
            <a:pPr lvl="1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When I am down and, oh my soul, so weary</a:t>
            </a:r>
          </a:p>
          <a:p>
            <a:pPr lvl="1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When troubles come and my heart burdened be</a:t>
            </a:r>
          </a:p>
          <a:p>
            <a:pPr lvl="1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Then, I am still and wait here in the silence</a:t>
            </a:r>
          </a:p>
          <a:p>
            <a:pPr lvl="1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Until you come and sit awhile with me</a:t>
            </a:r>
          </a:p>
          <a:p>
            <a:pPr lvl="1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I am strong, when I am on your shoulders</a:t>
            </a:r>
          </a:p>
          <a:p>
            <a:pPr lvl="1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There is no life - no life without its hunger;</a:t>
            </a:r>
          </a:p>
          <a:p>
            <a:pPr lvl="1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Each restless heart beats so imperfectly;</a:t>
            </a:r>
          </a:p>
          <a:p>
            <a:pPr lvl="1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But when you come and I am filled with wonder,</a:t>
            </a:r>
          </a:p>
          <a:p>
            <a:pPr lvl="1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Sometimes, I think I glimpse eternity</a:t>
            </a:r>
          </a:p>
          <a:p>
            <a:pPr marL="0" indent="0">
              <a:buNone/>
            </a:pPr>
            <a:endParaRPr lang="ko-KR" altLang="en-US" sz="17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16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502474"/>
              </p:ext>
            </p:extLst>
          </p:nvPr>
        </p:nvGraphicFramePr>
        <p:xfrm>
          <a:off x="396079" y="1340768"/>
          <a:ext cx="8496401" cy="4106122"/>
        </p:xfrm>
        <a:graphic>
          <a:graphicData uri="http://schemas.openxmlformats.org/drawingml/2006/table">
            <a:tbl>
              <a:tblPr/>
              <a:tblGrid>
                <a:gridCol w="64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1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2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42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임의의 한 문자를 의미한다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a...b’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는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시작해서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끝나는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글자 문자열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4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바로 앞의 것을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 이상의 반복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a*b’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는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b, ab,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aab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aaab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...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등의 문자열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504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 ]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사이의 문자 중 하나를 의미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기호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문자의 범위를 지정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]d’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는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ad,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bd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cd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뜻한다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[a-z]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는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부터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z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까지 중 하나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504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[^...]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[^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사이의 문자를 제외한 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나머지 문자 중 하나를 의미한다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[^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]d’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는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ad,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bd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cd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는 포함하지 않고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ed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fd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등은 포함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[^a-z]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는 소문자가 아닌 모든 문자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81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^, $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각각 줄의 시작과 끝을 의미한다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문자열’은 문자열로 시작하는 줄을 나타낸다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‘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$’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 문자열로 끝나는 줄을 나타낸다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643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정규식 사용 예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grep</a:t>
            </a:r>
            <a:r>
              <a:rPr lang="en-US" altLang="ko-KR" sz="1800" dirty="0">
                <a:latin typeface="Lucida Sans Typewriter" panose="020B0509030504030204" pitchFamily="49" charset="0"/>
              </a:rPr>
              <a:t> '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st.</a:t>
            </a:r>
            <a:r>
              <a:rPr lang="en-US" altLang="ko-KR" sz="1800" dirty="0">
                <a:latin typeface="Lucida Sans Typewriter" panose="020B0509030504030204" pitchFamily="49" charset="0"/>
              </a:rPr>
              <a:t>.' you.txt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Then, I am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stil</a:t>
            </a:r>
            <a:r>
              <a:rPr lang="en-US" altLang="ko-KR" sz="1800" dirty="0">
                <a:latin typeface="Lucida Sans Typewriter" panose="020B0509030504030204" pitchFamily="49" charset="0"/>
              </a:rPr>
              <a:t>l and wait here in the silence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You raise me up, so I can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stan</a:t>
            </a:r>
            <a:r>
              <a:rPr lang="en-US" altLang="ko-KR" sz="1800" dirty="0">
                <a:latin typeface="Lucida Sans Typewriter" panose="020B0509030504030204" pitchFamily="49" charset="0"/>
              </a:rPr>
              <a:t>d on mountains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You raise me up, to walk on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stor</a:t>
            </a:r>
            <a:r>
              <a:rPr lang="en-US" altLang="ko-KR" sz="1800" dirty="0">
                <a:latin typeface="Lucida Sans Typewriter" panose="020B0509030504030204" pitchFamily="49" charset="0"/>
              </a:rPr>
              <a:t>my seas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I am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stro</a:t>
            </a:r>
            <a:r>
              <a:rPr lang="en-US" altLang="ko-KR" sz="1800" dirty="0">
                <a:latin typeface="Lucida Sans Typewriter" panose="020B0509030504030204" pitchFamily="49" charset="0"/>
              </a:rPr>
              <a:t>ng, when I am on your shoulders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Each re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stle</a:t>
            </a:r>
            <a:r>
              <a:rPr lang="en-US" altLang="ko-KR" sz="1800" dirty="0">
                <a:latin typeface="Lucida Sans Typewriter" panose="020B0509030504030204" pitchFamily="49" charset="0"/>
              </a:rPr>
              <a:t>ss heart beats so imperfectly; </a:t>
            </a:r>
          </a:p>
          <a:p>
            <a:pPr lvl="5" fontAlgn="base"/>
            <a:endParaRPr lang="en-US" altLang="ko-KR" sz="1400" dirty="0">
              <a:latin typeface="Lucida Sans Typewriter" panose="020B0509030504030204" pitchFamily="49" charset="0"/>
            </a:endParaRPr>
          </a:p>
          <a:p>
            <a:pPr fontAlgn="base"/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grep</a:t>
            </a:r>
            <a:r>
              <a:rPr lang="en-US" altLang="ko-KR" sz="1800" dirty="0">
                <a:latin typeface="Lucida Sans Typewriter" panose="020B0509030504030204" pitchFamily="49" charset="0"/>
              </a:rPr>
              <a:t> '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st.</a:t>
            </a:r>
            <a:r>
              <a:rPr lang="en-US" altLang="ko-KR" sz="1800" dirty="0">
                <a:latin typeface="Lucida Sans Typewriter" panose="020B0509030504030204" pitchFamily="49" charset="0"/>
              </a:rPr>
              <a:t>*e' you.txt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Then, I am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still and wait here in the silence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You raise me up, to walk on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stormy se</a:t>
            </a:r>
            <a:r>
              <a:rPr lang="en-US" altLang="ko-KR" sz="1800" dirty="0">
                <a:latin typeface="Lucida Sans Typewriter" panose="020B0509030504030204" pitchFamily="49" charset="0"/>
              </a:rPr>
              <a:t>as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I am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strong, when I am on your shoulde</a:t>
            </a:r>
            <a:r>
              <a:rPr lang="en-US" altLang="ko-KR" sz="1800" dirty="0">
                <a:latin typeface="Lucida Sans Typewriter" panose="020B0509030504030204" pitchFamily="49" charset="0"/>
              </a:rPr>
              <a:t>rs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Each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restless heart beats so imperfe</a:t>
            </a:r>
            <a:r>
              <a:rPr lang="en-US" altLang="ko-KR" sz="1800" dirty="0">
                <a:latin typeface="Lucida Sans Typewriter" panose="020B0509030504030204" pitchFamily="49" charset="0"/>
              </a:rPr>
              <a:t>ctly; </a:t>
            </a:r>
          </a:p>
          <a:p>
            <a:pPr lvl="7" fontAlgn="base"/>
            <a:endParaRPr lang="en-US" altLang="ko-KR" sz="1200" dirty="0">
              <a:latin typeface="Lucida Sans Typewriter" panose="020B0509030504030204" pitchFamily="49" charset="0"/>
            </a:endParaRPr>
          </a:p>
          <a:p>
            <a:pPr fontAlgn="base"/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grep</a:t>
            </a:r>
            <a:r>
              <a:rPr lang="en-US" altLang="ko-KR" sz="1800" dirty="0">
                <a:latin typeface="Lucida Sans Typewriter" panose="020B0509030504030204" pitchFamily="49" charset="0"/>
              </a:rPr>
              <a:t> –w '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st.</a:t>
            </a:r>
            <a:r>
              <a:rPr lang="en-US" altLang="ko-KR" sz="1800" dirty="0">
                <a:latin typeface="Lucida Sans Typewriter" panose="020B0509030504030204" pitchFamily="49" charset="0"/>
              </a:rPr>
              <a:t>*e' you.txt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Then, I am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still and wait here in the silence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46566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파이프와 함께 </a:t>
            </a:r>
            <a:r>
              <a:rPr lang="en-US" altLang="ko-KR" b="1" dirty="0" err="1"/>
              <a:t>grep</a:t>
            </a:r>
            <a:r>
              <a:rPr lang="en-US" altLang="ko-KR" b="1" dirty="0"/>
              <a:t> </a:t>
            </a:r>
            <a:r>
              <a:rPr lang="ko-KR" altLang="en-US" b="1" dirty="0"/>
              <a:t>명령어 사용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파이프와 함께 </a:t>
            </a:r>
            <a:r>
              <a:rPr lang="en-US" altLang="ko-KR" dirty="0" err="1"/>
              <a:t>grep</a:t>
            </a:r>
            <a:r>
              <a:rPr lang="en-US" altLang="ko-KR" dirty="0"/>
              <a:t> </a:t>
            </a:r>
            <a:r>
              <a:rPr lang="ko-KR" altLang="en-US" dirty="0"/>
              <a:t>명령어 사용</a:t>
            </a:r>
            <a:endParaRPr lang="en-US" altLang="ko-KR" dirty="0"/>
          </a:p>
          <a:p>
            <a:pPr lvl="1" fontAlgn="base"/>
            <a:r>
              <a:rPr lang="ko-KR" altLang="en-US" dirty="0"/>
              <a:t>어떤 명령어를 실행하고 그 실행 결과 중에서 원하는 단어 혹은 문자열 패턴을 찾고자 할 때 사용함</a:t>
            </a:r>
            <a:r>
              <a:rPr lang="en-US" altLang="ko-KR" dirty="0"/>
              <a:t>.</a:t>
            </a:r>
          </a:p>
          <a:p>
            <a:pPr lvl="2" fontAlgn="base"/>
            <a:endParaRPr lang="en-US" altLang="ko-KR" dirty="0"/>
          </a:p>
          <a:p>
            <a:pPr fontAlgn="base"/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ls -l |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grep</a:t>
            </a:r>
            <a:r>
              <a:rPr lang="en-US" altLang="ko-KR" sz="1800" dirty="0">
                <a:latin typeface="Lucida Sans Typewriter" panose="020B0509030504030204" pitchFamily="49" charset="0"/>
              </a:rPr>
              <a:t> chang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ps</a:t>
            </a:r>
            <a:r>
              <a:rPr lang="en-US" altLang="ko-KR" sz="1800" dirty="0">
                <a:latin typeface="Lucida Sans Typewriter" panose="020B0509030504030204" pitchFamily="49" charset="0"/>
              </a:rPr>
              <a:t> –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ef</a:t>
            </a:r>
            <a:r>
              <a:rPr lang="en-US" altLang="ko-KR" sz="1800" dirty="0">
                <a:latin typeface="Lucida Sans Typewriter" panose="020B0509030504030204" pitchFamily="49" charset="0"/>
              </a:rPr>
              <a:t> |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grep</a:t>
            </a:r>
            <a:r>
              <a:rPr lang="en-US" altLang="ko-KR" sz="1800" dirty="0">
                <a:latin typeface="Lucida Sans Typewriter" panose="020B0509030504030204" pitchFamily="49" charset="0"/>
              </a:rPr>
              <a:t> chang</a:t>
            </a:r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1718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8.3 </a:t>
            </a:r>
            <a:r>
              <a:rPr lang="ko-KR" altLang="en-US" b="1" dirty="0"/>
              <a:t>파일 정렬</a:t>
            </a: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46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37D73F-D7CE-9F4C-B078-EE0A4A8B1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F00923-84CC-5D49-B587-C4D7A60F4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97778A-3208-1F4E-A19E-52EDAC4DCD3D}"/>
              </a:ext>
            </a:extLst>
          </p:cNvPr>
          <p:cNvSpPr txBox="1"/>
          <p:nvPr/>
        </p:nvSpPr>
        <p:spPr>
          <a:xfrm>
            <a:off x="1374147" y="2523906"/>
            <a:ext cx="4725787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</a:rPr>
              <a:t>파일 속성으로 파일 찾기</a:t>
            </a:r>
            <a:endParaRPr lang="en-US" altLang="ko-KR" dirty="0">
              <a:solidFill>
                <a:srgbClr val="666666"/>
              </a:solidFill>
              <a:latin typeface="+mn-ea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</a:rPr>
              <a:t>파일 </a:t>
            </a:r>
            <a:r>
              <a:rPr lang="ko-KR" altLang="en-US" dirty="0" err="1">
                <a:solidFill>
                  <a:srgbClr val="666666"/>
                </a:solidFill>
                <a:latin typeface="+mn-ea"/>
              </a:rPr>
              <a:t>필터링</a:t>
            </a:r>
            <a:endParaRPr lang="en-US" altLang="ko-KR" dirty="0">
              <a:solidFill>
                <a:srgbClr val="666666"/>
              </a:solidFill>
              <a:latin typeface="+mn-ea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</a:rPr>
              <a:t>파일 정렬</a:t>
            </a:r>
            <a:endParaRPr lang="en-US" altLang="ko-KR" dirty="0">
              <a:solidFill>
                <a:srgbClr val="666666"/>
              </a:solidFill>
              <a:latin typeface="+mn-ea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</a:rPr>
              <a:t>파일 비교</a:t>
            </a:r>
            <a:endParaRPr lang="en-US" altLang="ko-KR" dirty="0">
              <a:solidFill>
                <a:srgbClr val="666666"/>
              </a:solidFill>
              <a:latin typeface="+mn-ea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</a:rPr>
              <a:t>기타 파일 조작</a:t>
            </a:r>
            <a:endParaRPr lang="en-US" altLang="ko-KR" dirty="0">
              <a:solidFill>
                <a:srgbClr val="666666"/>
              </a:solidFill>
              <a:latin typeface="+mn-ea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667D8D0-ADCD-2645-8A20-8865C02D4466}"/>
              </a:ext>
            </a:extLst>
          </p:cNvPr>
          <p:cNvSpPr txBox="1">
            <a:spLocks/>
          </p:cNvSpPr>
          <p:nvPr/>
        </p:nvSpPr>
        <p:spPr>
          <a:xfrm>
            <a:off x="927097" y="1698454"/>
            <a:ext cx="5172837" cy="443391"/>
          </a:xfrm>
          <a:prstGeom prst="rect">
            <a:avLst/>
          </a:prstGeom>
        </p:spPr>
        <p:txBody>
          <a:bodyPr vert="horz" wrap="square" lIns="0" tIns="1238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 algn="l">
              <a:lnSpc>
                <a:spcPct val="100000"/>
              </a:lnSpc>
              <a:spcBef>
                <a:spcPts val="98"/>
              </a:spcBef>
            </a:pPr>
            <a:r>
              <a:rPr lang="en-US" altLang="ko-KR" sz="2800" b="1" spc="200" dirty="0">
                <a:solidFill>
                  <a:srgbClr val="333333"/>
                </a:solidFill>
                <a:latin typeface="+mn-ea"/>
                <a:ea typeface="+mn-ea"/>
              </a:rPr>
              <a:t>8</a:t>
            </a:r>
            <a:r>
              <a:rPr lang="ko-KR" altLang="en-US" sz="2800" b="1" spc="200" dirty="0">
                <a:solidFill>
                  <a:srgbClr val="333333"/>
                </a:solidFill>
                <a:latin typeface="+mn-ea"/>
                <a:ea typeface="+mn-ea"/>
              </a:rPr>
              <a:t>장 파일 유틸리티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4C60CF-875C-6348-82A7-7D9FA26377FA}"/>
              </a:ext>
            </a:extLst>
          </p:cNvPr>
          <p:cNvCxnSpPr>
            <a:cxnSpLocks/>
          </p:cNvCxnSpPr>
          <p:nvPr/>
        </p:nvCxnSpPr>
        <p:spPr>
          <a:xfrm>
            <a:off x="945480" y="2369029"/>
            <a:ext cx="730921" cy="0"/>
          </a:xfrm>
          <a:prstGeom prst="line">
            <a:avLst/>
          </a:prstGeom>
          <a:ln w="19050">
            <a:solidFill>
              <a:srgbClr val="397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8B7ECA-0120-C64B-BC47-DCA56287185F}"/>
              </a:ext>
            </a:extLst>
          </p:cNvPr>
          <p:cNvSpPr txBox="1"/>
          <p:nvPr/>
        </p:nvSpPr>
        <p:spPr>
          <a:xfrm>
            <a:off x="864755" y="2523906"/>
            <a:ext cx="509392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60"/>
              </a:lnSpc>
            </a:pPr>
            <a:r>
              <a:rPr lang="en-US" altLang="ko-KR" b="1" dirty="0">
                <a:solidFill>
                  <a:srgbClr val="3974F6"/>
                </a:solidFill>
                <a:latin typeface="+mn-ea"/>
              </a:rPr>
              <a:t>01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+mn-ea"/>
              </a:rPr>
              <a:t>02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+mn-ea"/>
              </a:rPr>
              <a:t>03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+mn-ea"/>
              </a:rPr>
              <a:t>04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+mn-ea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881167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정렬</a:t>
            </a:r>
            <a:r>
              <a:rPr lang="en-US" altLang="ko-KR" dirty="0"/>
              <a:t>: sort 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정렬 방법</a:t>
            </a:r>
            <a:endParaRPr lang="en-US" altLang="ko-KR" dirty="0"/>
          </a:p>
          <a:p>
            <a:pPr lvl="1"/>
            <a:r>
              <a:rPr lang="ko-KR" altLang="en-US" dirty="0"/>
              <a:t>정렬 필드를 기준으로 줄 단위로 오름차순으로 정렬한다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기본적으로는 각 줄의 첫 번째 필드가 정렬 필드로 사용된다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-r </a:t>
            </a:r>
            <a:r>
              <a:rPr lang="ko-KR" altLang="en-US" dirty="0"/>
              <a:t>옵션을 사용하여 내림차순으로 정렬할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20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307528"/>
              </p:ext>
            </p:extLst>
          </p:nvPr>
        </p:nvGraphicFramePr>
        <p:xfrm>
          <a:off x="755576" y="2060848"/>
          <a:ext cx="6912767" cy="1152970"/>
        </p:xfrm>
        <a:graphic>
          <a:graphicData uri="http://schemas.openxmlformats.org/drawingml/2006/table">
            <a:tbl>
              <a:tblPr/>
              <a:tblGrid>
                <a:gridCol w="691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sort [-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옵션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ko-KR" altLang="en-US" sz="1600" kern="0" spc="0" baseline="3000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*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텍스트 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내용을 줄 단위로 정렬한다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옵션에 따라 다양한 형태로 정렬한다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</a:t>
            </a:r>
            <a:r>
              <a:rPr lang="ko-KR" altLang="en-US" dirty="0"/>
              <a:t>명령어 예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1201390"/>
            <a:ext cx="777686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0" algn="just" fontAlgn="base">
              <a:lnSpc>
                <a:spcPct val="15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$ sort you.txt</a:t>
            </a:r>
          </a:p>
          <a:p>
            <a:pPr marL="254000" algn="just" fontAlgn="base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But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when you come and I am filled with wonder,</a:t>
            </a:r>
            <a:endParaRPr lang="en-US" altLang="ko-KR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 fontAlgn="base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Each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restless heart beats so imperfectly;</a:t>
            </a:r>
            <a:endParaRPr lang="en-US" altLang="ko-KR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 fontAlgn="base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am strong, when I am on your shoulders</a:t>
            </a:r>
            <a:endParaRPr lang="en-US" altLang="ko-KR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 fontAlgn="base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Sometimes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, I think I glimpse eternity</a:t>
            </a:r>
            <a:endParaRPr lang="en-US" altLang="ko-KR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 fontAlgn="base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, I am still and wait here in the silence</a:t>
            </a:r>
            <a:endParaRPr lang="en-US" altLang="ko-KR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 fontAlgn="base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There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is no life - no life without its hunger;</a:t>
            </a:r>
            <a:endParaRPr lang="en-US" altLang="ko-KR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 fontAlgn="base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Until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you come and sit awhile with me</a:t>
            </a:r>
            <a:endParaRPr lang="en-US" altLang="ko-KR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 fontAlgn="base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When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I am down and, oh my soul, so weary</a:t>
            </a:r>
            <a:endParaRPr lang="en-US" altLang="ko-KR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 fontAlgn="base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When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troubles come and my heart burdened be</a:t>
            </a:r>
            <a:endParaRPr lang="en-US" altLang="ko-KR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 fontAlgn="base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You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raise me up, so I can stand on mountains</a:t>
            </a:r>
            <a:endParaRPr lang="en-US" altLang="ko-KR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 fontAlgn="base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You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raise me up, to more than I can be</a:t>
            </a:r>
            <a:endParaRPr lang="en-US" altLang="ko-KR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 fontAlgn="base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You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raise me up, to walk on stormy seas</a:t>
            </a:r>
            <a:endParaRPr lang="en-US" altLang="ko-KR" kern="0" spc="0" dirty="0">
              <a:solidFill>
                <a:srgbClr val="000000"/>
              </a:solidFill>
              <a:effectLst/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136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 </a:t>
            </a:r>
            <a:r>
              <a:rPr lang="ko-KR" altLang="en-US" dirty="0"/>
              <a:t>명령어 예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3528" y="1122182"/>
            <a:ext cx="70567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0" algn="just" fontAlgn="base">
              <a:lnSpc>
                <a:spcPct val="15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$ sort -r you.txt</a:t>
            </a:r>
          </a:p>
          <a:p>
            <a:pPr marL="254000" algn="just" fontAlgn="base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You 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raise me up, to walk on stormy seas</a:t>
            </a:r>
            <a:endParaRPr lang="en-US" altLang="ko-KR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 fontAlgn="base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You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raise me up, to more than I can be </a:t>
            </a:r>
            <a:endParaRPr lang="en-US" altLang="ko-KR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 fontAlgn="base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You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raise me up, so I can stand on mountains</a:t>
            </a:r>
            <a:endParaRPr lang="en-US" altLang="ko-KR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 fontAlgn="base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When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troubles come and my heart burdened be</a:t>
            </a:r>
            <a:endParaRPr lang="en-US" altLang="ko-KR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 fontAlgn="base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When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I am down and, oh my soul, so weary</a:t>
            </a:r>
            <a:endParaRPr lang="en-US" altLang="ko-KR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 fontAlgn="base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Until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you come and sit awhile with me </a:t>
            </a:r>
            <a:endParaRPr lang="en-US" altLang="ko-KR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 fontAlgn="base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There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is no life - no life without its hunger; </a:t>
            </a:r>
            <a:endParaRPr lang="en-US" altLang="ko-KR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 fontAlgn="base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Then,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I am still and wait here in the silence</a:t>
            </a:r>
            <a:endParaRPr lang="en-US" altLang="ko-KR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 fontAlgn="base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Sometimes,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I think I glimpse eternity</a:t>
            </a:r>
            <a:endParaRPr lang="en-US" altLang="ko-KR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 fontAlgn="base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 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am strong, when I am on your shoulders</a:t>
            </a:r>
            <a:endParaRPr lang="en-US" altLang="ko-KR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 fontAlgn="base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Each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restless heart beats so imperfectly; </a:t>
            </a:r>
            <a:endParaRPr lang="en-US" altLang="ko-KR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 fontAlgn="base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But 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when you come and I am filled with wonder, </a:t>
            </a:r>
            <a:endParaRPr lang="en-US" altLang="ko-KR" kern="0" spc="0" dirty="0">
              <a:solidFill>
                <a:srgbClr val="000000"/>
              </a:solidFill>
              <a:effectLst/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343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b="1" dirty="0"/>
              <a:t>정렬 필드 지정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480919"/>
              </p:ext>
            </p:extLst>
          </p:nvPr>
        </p:nvGraphicFramePr>
        <p:xfrm>
          <a:off x="755576" y="2060848"/>
          <a:ext cx="7344816" cy="1905192"/>
        </p:xfrm>
        <a:graphic>
          <a:graphicData uri="http://schemas.openxmlformats.org/drawingml/2006/table">
            <a:tbl>
              <a:tblPr/>
              <a:tblGrid>
                <a:gridCol w="1338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6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59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필드 지정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082"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-k </a:t>
                      </a:r>
                      <a:r>
                        <a:rPr lang="ko-KR" altLang="en-US" sz="1600" kern="10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필드번호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필드번호에 해당하는 필드를 기준으로 정렬한다</a:t>
                      </a:r>
                      <a:r>
                        <a:rPr lang="en-US" altLang="ko-KR" sz="16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 옵션에서 필드번호는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부터 시작된다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082"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kern="10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시작필드 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0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–</a:t>
                      </a:r>
                      <a:r>
                        <a:rPr lang="ko-KR" altLang="en-US" sz="1600" kern="10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종료필드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시작필드부터 종료필드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까지의 필드들을 기준으로 정렬한다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 때 필드 번호는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부터 시작된다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857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정렬 필드 지정 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8632" y="1268760"/>
            <a:ext cx="78477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0" algn="just" fontAlgn="base">
              <a:lnSpc>
                <a:spcPct val="15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$ sort </a:t>
            </a:r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  <a:ea typeface="굴림체" panose="020B0609000101010101" pitchFamily="49" charset="-127"/>
              </a:rPr>
              <a:t>–</a:t>
            </a:r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k 3 you.txt </a:t>
            </a:r>
            <a:r>
              <a:rPr lang="ko-KR" altLang="en-US" kern="0" dirty="0">
                <a:solidFill>
                  <a:srgbClr val="000000"/>
                </a:solidFill>
                <a:latin typeface="Lucida Sans Typewriter" panose="020B0509030504030204" pitchFamily="49" charset="0"/>
                <a:ea typeface="굴림체" panose="020B0609000101010101" pitchFamily="49" charset="-127"/>
              </a:rPr>
              <a:t>혹은</a:t>
            </a:r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sort +2 </a:t>
            </a:r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  <a:ea typeface="굴림체" panose="020B0609000101010101" pitchFamily="49" charset="-127"/>
              </a:rPr>
              <a:t>–</a:t>
            </a:r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3 you.txt </a:t>
            </a:r>
          </a:p>
          <a:p>
            <a:pPr marL="254000" algn="just" fontAlgn="base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Then, I </a:t>
            </a:r>
            <a:r>
              <a:rPr lang="en-US" altLang="ko-KR" sz="16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am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still and wait here in the silence</a:t>
            </a:r>
            <a:endParaRPr lang="en-US" altLang="ko-KR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 fontAlgn="base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When I </a:t>
            </a:r>
            <a:r>
              <a:rPr lang="en-US" altLang="ko-KR" sz="16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am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down and, oh my soul, so weary</a:t>
            </a:r>
            <a:endParaRPr lang="en-US" altLang="ko-KR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 fontAlgn="base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Until you </a:t>
            </a:r>
            <a:r>
              <a:rPr lang="en-US" altLang="ko-KR" sz="16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come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and sit awhile with me</a:t>
            </a:r>
            <a:endParaRPr lang="en-US" altLang="ko-KR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 fontAlgn="base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When troubles </a:t>
            </a:r>
            <a:r>
              <a:rPr lang="en-US" altLang="ko-KR" sz="16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come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and my heart burdened be</a:t>
            </a:r>
            <a:endParaRPr lang="en-US" altLang="ko-KR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 fontAlgn="base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Each restless </a:t>
            </a:r>
            <a:r>
              <a:rPr lang="en-US" altLang="ko-KR" sz="16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heart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beats so imperfectly;</a:t>
            </a:r>
            <a:endParaRPr lang="en-US" altLang="ko-KR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 fontAlgn="base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You raise </a:t>
            </a:r>
            <a:r>
              <a:rPr lang="en-US" altLang="ko-KR" sz="16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me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up, so I can stand on mountains</a:t>
            </a:r>
            <a:endParaRPr lang="en-US" altLang="ko-KR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 fontAlgn="base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You raise </a:t>
            </a:r>
            <a:r>
              <a:rPr lang="en-US" altLang="ko-KR" sz="16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me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up, to more than I can be</a:t>
            </a:r>
            <a:endParaRPr lang="en-US" altLang="ko-KR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 fontAlgn="base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You raise </a:t>
            </a:r>
            <a:r>
              <a:rPr lang="en-US" altLang="ko-KR" sz="16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me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up, to walk on stormy seas</a:t>
            </a:r>
            <a:endParaRPr lang="en-US" altLang="ko-KR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 fontAlgn="base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There is </a:t>
            </a:r>
            <a:r>
              <a:rPr lang="en-US" altLang="ko-KR" sz="16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no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life - no life without its hunger;</a:t>
            </a:r>
            <a:endParaRPr lang="en-US" altLang="ko-KR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 fontAlgn="base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I am </a:t>
            </a:r>
            <a:r>
              <a:rPr lang="en-US" altLang="ko-KR" sz="16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strong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, when I am on your shoulders</a:t>
            </a:r>
            <a:endParaRPr lang="en-US" altLang="ko-KR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 fontAlgn="base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Sometimes, I </a:t>
            </a:r>
            <a:r>
              <a:rPr lang="en-US" altLang="ko-KR" sz="16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think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I glimpse eternity</a:t>
            </a:r>
            <a:endParaRPr lang="en-US" altLang="ko-KR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 fontAlgn="base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But when </a:t>
            </a:r>
            <a:r>
              <a:rPr lang="en-US" altLang="ko-KR" sz="16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you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come and I am filled with wonder,</a:t>
            </a:r>
            <a:endParaRPr lang="en-US" altLang="ko-KR" kern="0" spc="0" dirty="0">
              <a:solidFill>
                <a:srgbClr val="000000"/>
              </a:solidFill>
              <a:effectLst/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541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sort </a:t>
            </a:r>
            <a:r>
              <a:rPr lang="ko-KR" altLang="en-US" b="1" dirty="0"/>
              <a:t>명령어의 옵션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25</a:t>
            </a:fld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7229823"/>
              </p:ext>
            </p:extLst>
          </p:nvPr>
        </p:nvGraphicFramePr>
        <p:xfrm>
          <a:off x="755576" y="1772816"/>
          <a:ext cx="7128792" cy="2994851"/>
        </p:xfrm>
        <a:graphic>
          <a:graphicData uri="http://schemas.openxmlformats.org/drawingml/2006/table">
            <a:tbl>
              <a:tblPr/>
              <a:tblGrid>
                <a:gridCol w="1298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59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옵션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-b 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앞에 붙는 공백은 무시한다</a:t>
                      </a:r>
                      <a:r>
                        <a:rPr lang="en-US" altLang="ko-KR" sz="1600" kern="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-c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정렬되지 않은 상태로 출력한다</a:t>
                      </a:r>
                      <a:r>
                        <a:rPr lang="en-US" altLang="ko-KR" sz="16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-d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600" kern="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</a:t>
                      </a:r>
                      <a:r>
                        <a:rPr lang="en-US" altLang="ko-KR" sz="1600" kern="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공백만 비교하여 사전식 순서로 정렬한다</a:t>
                      </a:r>
                      <a:r>
                        <a:rPr lang="en-US" altLang="ko-KR" sz="1600" kern="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-f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대소문자를 구분하지 않고 정렬한다</a:t>
                      </a:r>
                      <a:r>
                        <a:rPr lang="en-US" altLang="ko-KR" sz="1600" kern="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-n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 문자열의 숫자 값에 따라 비교하여 정렬한다</a:t>
                      </a:r>
                      <a:r>
                        <a:rPr lang="en-US" altLang="ko-KR" sz="1600" kern="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-r 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역순</a:t>
                      </a:r>
                      <a:r>
                        <a:rPr lang="en-US" altLang="ko-KR" sz="1600" kern="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kern="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내림차순</a:t>
                      </a:r>
                      <a:r>
                        <a:rPr lang="en-US" altLang="ko-KR" sz="1600" kern="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600" kern="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으로 정렬한다</a:t>
                      </a:r>
                      <a:r>
                        <a:rPr lang="en-US" altLang="ko-KR" sz="1600" kern="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-t </a:t>
                      </a: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지정한 문자를 필드 </a:t>
                      </a:r>
                      <a:r>
                        <a:rPr lang="ko-KR" altLang="en-US" sz="1600" kern="10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구분자로</a:t>
                      </a: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사용한다</a:t>
                      </a:r>
                      <a:r>
                        <a:rPr lang="en-US" altLang="ko-KR" sz="16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631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sort </a:t>
            </a:r>
            <a:r>
              <a:rPr lang="ko-KR" altLang="en-US" b="1" dirty="0"/>
              <a:t>명령어의 옵션 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en-US" altLang="ko-KR" dirty="0"/>
              <a:t>-o </a:t>
            </a:r>
            <a:r>
              <a:rPr lang="ko-KR" altLang="en-US" dirty="0"/>
              <a:t>출력파일 옵션</a:t>
            </a:r>
            <a:endParaRPr lang="en-US" altLang="ko-KR" dirty="0"/>
          </a:p>
          <a:p>
            <a:pPr lvl="1" fontAlgn="base"/>
            <a:r>
              <a:rPr lang="ko-KR" altLang="en-US" dirty="0"/>
              <a:t>정렬된 내용을 지정된 파일에 저장할 수 있다</a:t>
            </a:r>
            <a:r>
              <a:rPr lang="en-US" altLang="ko-KR" dirty="0"/>
              <a:t>. </a:t>
            </a:r>
          </a:p>
          <a:p>
            <a:pPr lvl="4" fontAlgn="base"/>
            <a:endParaRPr lang="ko-KR" altLang="en-US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sort –o sort.txt you.txt</a:t>
            </a:r>
          </a:p>
          <a:p>
            <a:pPr marL="274320" lvl="1" indent="0" fontAlgn="base">
              <a:buNone/>
            </a:pPr>
            <a:endParaRPr lang="ko-KR" altLang="en-US" dirty="0"/>
          </a:p>
          <a:p>
            <a:pPr lvl="0" fontAlgn="base"/>
            <a:r>
              <a:rPr lang="en-US" altLang="ko-KR" dirty="0"/>
              <a:t>-n </a:t>
            </a:r>
            <a:r>
              <a:rPr lang="ko-KR" altLang="en-US" dirty="0"/>
              <a:t>옵션</a:t>
            </a:r>
            <a:endParaRPr lang="en-US" altLang="ko-KR" dirty="0"/>
          </a:p>
          <a:p>
            <a:pPr lvl="1" fontAlgn="base"/>
            <a:r>
              <a:rPr lang="ko-KR" altLang="en-US" dirty="0"/>
              <a:t>숫자 문자열의 경우에 숫자가 나타내는 값의 크기에 따라 비교하여 정렬할 수 있다</a:t>
            </a:r>
            <a:r>
              <a:rPr lang="en-US" altLang="ko-KR" dirty="0"/>
              <a:t>. </a:t>
            </a:r>
          </a:p>
          <a:p>
            <a:pPr lvl="1" fontAlgn="base"/>
            <a:r>
              <a:rPr lang="ko-KR" altLang="en-US" dirty="0"/>
              <a:t>예</a:t>
            </a:r>
            <a:r>
              <a:rPr lang="en-US" altLang="ko-KR" dirty="0"/>
              <a:t>: “49”</a:t>
            </a:r>
            <a:r>
              <a:rPr lang="ko-KR" altLang="en-US" dirty="0"/>
              <a:t>와 “</a:t>
            </a:r>
            <a:r>
              <a:rPr lang="en-US" altLang="ko-KR" dirty="0"/>
              <a:t>100”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728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/>
              <a:t>필드 구분 문자 지정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124744"/>
            <a:ext cx="7848872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0" algn="just" fontAlgn="base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$ sort 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  <a:ea typeface="굴림체" panose="020B0609000101010101" pitchFamily="49" charset="-127"/>
              </a:rPr>
              <a:t>–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t: -k 3 -n /</a:t>
            </a:r>
            <a:r>
              <a:rPr lang="en-US" altLang="ko-KR" sz="16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etc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/</a:t>
            </a:r>
            <a:r>
              <a:rPr lang="en-US" altLang="ko-KR" sz="16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passwd</a:t>
            </a:r>
            <a:endParaRPr lang="en-US" altLang="ko-KR" sz="1600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 fontAlgn="base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root:x:</a:t>
            </a:r>
            <a:r>
              <a:rPr lang="en-US" altLang="ko-KR" sz="16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0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:0:root:/root:/bin/bash</a:t>
            </a:r>
          </a:p>
          <a:p>
            <a:pPr marL="254000" algn="just" fontAlgn="base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bin:x:</a:t>
            </a:r>
            <a:r>
              <a:rPr lang="en-US" altLang="ko-KR" sz="16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1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:1:bin:/bin:/</a:t>
            </a:r>
            <a:r>
              <a:rPr lang="en-US" altLang="ko-KR" sz="16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sbin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/</a:t>
            </a:r>
            <a:r>
              <a:rPr lang="en-US" altLang="ko-KR" sz="16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nologin</a:t>
            </a:r>
            <a:endParaRPr lang="en-US" altLang="ko-KR" sz="1600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 fontAlgn="base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daemon:x:</a:t>
            </a:r>
            <a:r>
              <a:rPr lang="en-US" altLang="ko-KR" sz="16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2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:2:daemon:/</a:t>
            </a:r>
            <a:r>
              <a:rPr lang="en-US" altLang="ko-KR" sz="16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sbin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:/</a:t>
            </a:r>
            <a:r>
              <a:rPr lang="en-US" altLang="ko-KR" sz="16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sbin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/</a:t>
            </a:r>
            <a:r>
              <a:rPr lang="en-US" altLang="ko-KR" sz="16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nologin</a:t>
            </a:r>
            <a:endParaRPr lang="en-US" altLang="ko-KR" sz="1600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 fontAlgn="base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adm:x:</a:t>
            </a:r>
            <a:r>
              <a:rPr lang="en-US" altLang="ko-KR" sz="16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3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:4:adm:/</a:t>
            </a:r>
            <a:r>
              <a:rPr lang="en-US" altLang="ko-KR" sz="16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/</a:t>
            </a:r>
            <a:r>
              <a:rPr lang="en-US" altLang="ko-KR" sz="16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adm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:/</a:t>
            </a:r>
            <a:r>
              <a:rPr lang="en-US" altLang="ko-KR" sz="16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sbin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/</a:t>
            </a:r>
            <a:r>
              <a:rPr lang="en-US" altLang="ko-KR" sz="16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nologin</a:t>
            </a:r>
            <a:endParaRPr lang="en-US" altLang="ko-KR" sz="1600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 fontAlgn="base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lp:x:</a:t>
            </a:r>
            <a:r>
              <a:rPr lang="en-US" altLang="ko-KR" sz="16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4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:7:lp:/</a:t>
            </a:r>
            <a:r>
              <a:rPr lang="en-US" altLang="ko-KR" sz="16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/spool/</a:t>
            </a:r>
            <a:r>
              <a:rPr lang="en-US" altLang="ko-KR" sz="16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lpd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:/</a:t>
            </a:r>
            <a:r>
              <a:rPr lang="en-US" altLang="ko-KR" sz="16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sbin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/</a:t>
            </a:r>
            <a:r>
              <a:rPr lang="en-US" altLang="ko-KR" sz="16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nologin</a:t>
            </a:r>
            <a:endParaRPr lang="en-US" altLang="ko-KR" sz="1600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 fontAlgn="base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sync:x:</a:t>
            </a:r>
            <a:r>
              <a:rPr lang="en-US" altLang="ko-KR" sz="16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5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:0:sync:/</a:t>
            </a:r>
            <a:r>
              <a:rPr lang="en-US" altLang="ko-KR" sz="16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sbin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:/bin/sync</a:t>
            </a:r>
          </a:p>
          <a:p>
            <a:pPr marL="254000" algn="just" fontAlgn="base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shutdown:x:</a:t>
            </a:r>
            <a:r>
              <a:rPr lang="en-US" altLang="ko-KR" sz="16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6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:0:shutdown:/</a:t>
            </a:r>
            <a:r>
              <a:rPr lang="en-US" altLang="ko-KR" sz="16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sbin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:/</a:t>
            </a:r>
            <a:r>
              <a:rPr lang="en-US" altLang="ko-KR" sz="16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sbin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/shutdown</a:t>
            </a:r>
          </a:p>
          <a:p>
            <a:pPr marL="254000" algn="just" fontAlgn="base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halt:x:</a:t>
            </a:r>
            <a:r>
              <a:rPr lang="en-US" altLang="ko-KR" sz="16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7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:0:halt:/</a:t>
            </a:r>
            <a:r>
              <a:rPr lang="en-US" altLang="ko-KR" sz="16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sbin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:/</a:t>
            </a:r>
            <a:r>
              <a:rPr lang="en-US" altLang="ko-KR" sz="16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sbin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/halt</a:t>
            </a:r>
          </a:p>
          <a:p>
            <a:pPr marL="254000" algn="just" fontAlgn="base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mail:x:</a:t>
            </a:r>
            <a:r>
              <a:rPr lang="en-US" altLang="ko-KR" sz="16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8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:12:mail:/</a:t>
            </a:r>
            <a:r>
              <a:rPr lang="en-US" altLang="ko-KR" sz="16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/spool/mail:/</a:t>
            </a:r>
            <a:r>
              <a:rPr lang="en-US" altLang="ko-KR" sz="16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sbin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/</a:t>
            </a:r>
            <a:r>
              <a:rPr lang="en-US" altLang="ko-KR" sz="16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nologin</a:t>
            </a:r>
            <a:endParaRPr lang="en-US" altLang="ko-KR" sz="1600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 fontAlgn="base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operator:x:</a:t>
            </a:r>
            <a:r>
              <a:rPr lang="en-US" altLang="ko-KR" sz="16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11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:0:operator:/root:/</a:t>
            </a:r>
            <a:r>
              <a:rPr lang="en-US" altLang="ko-KR" sz="16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sbin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/</a:t>
            </a:r>
            <a:r>
              <a:rPr lang="en-US" altLang="ko-KR" sz="16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nologin</a:t>
            </a:r>
            <a:endParaRPr lang="en-US" altLang="ko-KR" sz="1600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 fontAlgn="base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games:x:</a:t>
            </a:r>
            <a:r>
              <a:rPr lang="en-US" altLang="ko-KR" sz="16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12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:100:games:/</a:t>
            </a:r>
            <a:r>
              <a:rPr lang="en-US" altLang="ko-KR" sz="16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usr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/games:/</a:t>
            </a:r>
            <a:r>
              <a:rPr lang="en-US" altLang="ko-KR" sz="16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sbin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/</a:t>
            </a:r>
            <a:r>
              <a:rPr lang="en-US" altLang="ko-KR" sz="16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nologin</a:t>
            </a:r>
            <a:endParaRPr lang="en-US" altLang="ko-KR" sz="1600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 fontAlgn="base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ftp:x:</a:t>
            </a:r>
            <a:r>
              <a:rPr lang="en-US" altLang="ko-KR" sz="1600" kern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14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:50:FTP User:/</a:t>
            </a:r>
            <a:r>
              <a:rPr lang="en-US" altLang="ko-KR" sz="16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/ftp:/</a:t>
            </a:r>
            <a:r>
              <a:rPr lang="en-US" altLang="ko-KR" sz="16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sbin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/</a:t>
            </a:r>
            <a:r>
              <a:rPr lang="en-US" altLang="ko-KR" sz="16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nologin</a:t>
            </a:r>
            <a:endParaRPr lang="en-US" altLang="ko-KR" sz="1600" kern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pPr marL="254000" algn="just" fontAlgn="base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...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364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8.4 </a:t>
            </a:r>
            <a:r>
              <a:rPr lang="ko-KR" altLang="en-US" b="1" dirty="0"/>
              <a:t>파일 비교</a:t>
            </a: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013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파일 비교</a:t>
            </a:r>
            <a:r>
              <a:rPr lang="en-US" altLang="ko-KR" b="1" dirty="0"/>
              <a:t>: </a:t>
            </a:r>
            <a:r>
              <a:rPr lang="en-US" altLang="ko-KR" b="1" dirty="0" err="1"/>
              <a:t>cmp</a:t>
            </a:r>
            <a:r>
              <a:rPr lang="en-US" altLang="ko-KR" b="1" dirty="0"/>
              <a:t> </a:t>
            </a:r>
            <a:r>
              <a:rPr lang="ko-KR" altLang="en-US" b="1" dirty="0"/>
              <a:t>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ko-KR" altLang="en-US" sz="2200" dirty="0">
                <a:solidFill>
                  <a:schemeClr val="tx1"/>
                </a:solidFill>
              </a:rPr>
              <a:t>사용법</a:t>
            </a:r>
            <a:endParaRPr lang="en-US" altLang="ko-KR" sz="2200" dirty="0">
              <a:solidFill>
                <a:schemeClr val="tx1"/>
              </a:solidFill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l"/>
            </a:pPr>
            <a:endParaRPr lang="en-US" altLang="ko-KR" sz="2200" dirty="0">
              <a:solidFill>
                <a:srgbClr val="0000FF"/>
              </a:solidFill>
            </a:endParaRPr>
          </a:p>
          <a:p>
            <a:pPr marL="320040" lvl="2" indent="0">
              <a:spcBef>
                <a:spcPts val="600"/>
              </a:spcBef>
              <a:buClr>
                <a:schemeClr val="accent1"/>
              </a:buClr>
              <a:buNone/>
            </a:pPr>
            <a:endParaRPr lang="en-US" altLang="ko-KR" sz="2200" dirty="0">
              <a:solidFill>
                <a:srgbClr val="0000FF"/>
              </a:solidFill>
            </a:endParaRPr>
          </a:p>
          <a:p>
            <a:pPr marL="320040" lvl="2" indent="0">
              <a:spcBef>
                <a:spcPts val="600"/>
              </a:spcBef>
              <a:buClr>
                <a:schemeClr val="accent1"/>
              </a:buClr>
              <a:buNone/>
            </a:pPr>
            <a:endParaRPr lang="en-US" altLang="ko-KR" sz="2200" dirty="0">
              <a:solidFill>
                <a:srgbClr val="0000FF"/>
              </a:solidFill>
            </a:endParaRPr>
          </a:p>
          <a:p>
            <a:pPr marL="57150" indent="-285750"/>
            <a:r>
              <a:rPr lang="ko-KR" altLang="en-US" dirty="0"/>
              <a:t>출력</a:t>
            </a:r>
            <a:endParaRPr lang="en-US" altLang="ko-KR" dirty="0"/>
          </a:p>
          <a:p>
            <a:pPr marL="605790" lvl="2" indent="-28575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두 파일이 같으면 아무 것도 출력하지 않음</a:t>
            </a:r>
            <a:r>
              <a:rPr lang="en-US" altLang="ko-KR" sz="2000" dirty="0"/>
              <a:t>.</a:t>
            </a:r>
          </a:p>
          <a:p>
            <a:pPr marL="605790" lvl="2" indent="-28575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두 파일이 서로 다르면 서로 달라지는 위치 출력</a:t>
            </a:r>
            <a:endParaRPr lang="en-US" altLang="ko-KR" sz="2000" dirty="0"/>
          </a:p>
          <a:p>
            <a:pPr marL="1154430" lvl="4" indent="-28575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r>
              <a:rPr lang="ko-KR" altLang="en-US" sz="2000" dirty="0"/>
              <a:t>예</a:t>
            </a:r>
            <a:endParaRPr lang="en-US" altLang="ko-KR" sz="2000" dirty="0"/>
          </a:p>
          <a:p>
            <a:pPr marL="274320" lvl="1" indent="0">
              <a:buNone/>
            </a:pPr>
            <a:r>
              <a:rPr lang="en-US" altLang="ko-KR" sz="1800" dirty="0"/>
              <a:t>$ </a:t>
            </a:r>
            <a:r>
              <a:rPr lang="en-US" altLang="ko-KR" sz="1800" dirty="0" err="1"/>
              <a:t>cmp</a:t>
            </a:r>
            <a:r>
              <a:rPr lang="en-US" altLang="ko-KR" sz="1800" dirty="0"/>
              <a:t> you.txt me.txt</a:t>
            </a:r>
          </a:p>
          <a:p>
            <a:pPr lvl="1">
              <a:buNone/>
            </a:pPr>
            <a:r>
              <a:rPr lang="en-US" altLang="ko-KR" sz="1800" dirty="0"/>
              <a:t>you.txt me.txt </a:t>
            </a:r>
            <a:r>
              <a:rPr lang="ko-KR" altLang="en-US" sz="1800" dirty="0"/>
              <a:t>다름</a:t>
            </a:r>
            <a:r>
              <a:rPr lang="en-US" altLang="ko-KR" sz="1800" dirty="0"/>
              <a:t>: </a:t>
            </a:r>
            <a:r>
              <a:rPr lang="en-US" altLang="ko-KR" sz="1800" dirty="0">
                <a:solidFill>
                  <a:srgbClr val="0000FF"/>
                </a:solidFill>
              </a:rPr>
              <a:t>340 </a:t>
            </a:r>
            <a:r>
              <a:rPr lang="ko-KR" altLang="en-US" sz="1800" dirty="0">
                <a:solidFill>
                  <a:srgbClr val="0000FF"/>
                </a:solidFill>
              </a:rPr>
              <a:t>자</a:t>
            </a:r>
            <a:r>
              <a:rPr lang="en-US" altLang="ko-KR" sz="1800" dirty="0">
                <a:solidFill>
                  <a:srgbClr val="0000FF"/>
                </a:solidFill>
              </a:rPr>
              <a:t>, 10 </a:t>
            </a:r>
            <a:r>
              <a:rPr lang="ko-KR" altLang="en-US" sz="1800" dirty="0">
                <a:solidFill>
                  <a:srgbClr val="0000FF"/>
                </a:solidFill>
              </a:rPr>
              <a:t>행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29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934422"/>
              </p:ext>
            </p:extLst>
          </p:nvPr>
        </p:nvGraphicFramePr>
        <p:xfrm>
          <a:off x="971600" y="1988840"/>
          <a:ext cx="5276342" cy="792088"/>
        </p:xfrm>
        <a:graphic>
          <a:graphicData uri="http://schemas.openxmlformats.org/drawingml/2006/table">
            <a:tbl>
              <a:tblPr/>
              <a:tblGrid>
                <a:gridCol w="5276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cmp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1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2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같은지 비교한다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8.1 </a:t>
            </a:r>
            <a:r>
              <a:rPr lang="ko-KR" altLang="en-US" b="1" dirty="0"/>
              <a:t>파일 속성으로 파일 찾기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b="1" dirty="0"/>
              <a:t>파일 비교</a:t>
            </a:r>
            <a:r>
              <a:rPr lang="en-US" altLang="ko-KR" b="1" dirty="0"/>
              <a:t>: diff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/>
              <a:t>사용법</a:t>
            </a:r>
            <a:endParaRPr lang="en-US" altLang="ko-KR" sz="2200" dirty="0"/>
          </a:p>
          <a:p>
            <a:endParaRPr lang="en-US" altLang="ko-KR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출력</a:t>
            </a:r>
            <a:endParaRPr lang="en-US" altLang="ko-KR" dirty="0"/>
          </a:p>
          <a:p>
            <a:pPr lvl="1"/>
            <a:r>
              <a:rPr lang="ko-KR" altLang="en-US" dirty="0"/>
              <a:t>첫 번째 파일을 두 번째 파일 내용과 같도록 바꿀 수 있는 편집 명령어 형태</a:t>
            </a:r>
            <a:endParaRPr lang="en-US" altLang="ko-KR" dirty="0"/>
          </a:p>
          <a:p>
            <a:pPr lvl="8"/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30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378636"/>
              </p:ext>
            </p:extLst>
          </p:nvPr>
        </p:nvGraphicFramePr>
        <p:xfrm>
          <a:off x="971600" y="1934722"/>
          <a:ext cx="6840760" cy="1152970"/>
        </p:xfrm>
        <a:graphic>
          <a:graphicData uri="http://schemas.openxmlformats.org/drawingml/2006/table">
            <a:tbl>
              <a:tblPr/>
              <a:tblGrid>
                <a:gridCol w="6840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6473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diff [-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i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1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2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 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줄 단위로 비교하여 그 차이점을 출력한다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옵션은 대소문자를 무시하여 비교한다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 </a:t>
            </a:r>
            <a:r>
              <a:rPr lang="ko-KR" altLang="en-US" dirty="0"/>
              <a:t>출력</a:t>
            </a:r>
            <a:r>
              <a:rPr lang="en-US" altLang="ko-KR" dirty="0"/>
              <a:t>: </a:t>
            </a:r>
            <a:r>
              <a:rPr lang="ko-KR" altLang="en-US" dirty="0"/>
              <a:t>편집 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추가</a:t>
            </a:r>
            <a:r>
              <a:rPr lang="en-US" altLang="ko-KR" dirty="0"/>
              <a:t>(a)</a:t>
            </a:r>
          </a:p>
          <a:p>
            <a:pPr marL="360000" lvl="1" indent="0">
              <a:buNone/>
            </a:pPr>
            <a:r>
              <a:rPr lang="ko-KR" altLang="en-US" dirty="0"/>
              <a:t>첫 번째 파일의 줄 </a:t>
            </a:r>
            <a:r>
              <a:rPr lang="en-US" altLang="ko-KR" dirty="0"/>
              <a:t>n1 </a:t>
            </a:r>
            <a:r>
              <a:rPr lang="ko-KR" altLang="en-US" dirty="0"/>
              <a:t>이후에 두 번째 파일의 </a:t>
            </a:r>
            <a:r>
              <a:rPr lang="en-US" altLang="ko-KR" dirty="0"/>
              <a:t>n3</a:t>
            </a:r>
            <a:r>
              <a:rPr lang="ko-KR" altLang="en-US" dirty="0"/>
              <a:t>부터 </a:t>
            </a:r>
            <a:r>
              <a:rPr lang="en-US" altLang="ko-KR" dirty="0"/>
              <a:t>n4</a:t>
            </a:r>
            <a:r>
              <a:rPr lang="ko-KR" altLang="en-US" dirty="0"/>
              <a:t>까지의 줄들을 추가하면 두 파일은 서로 같다</a:t>
            </a:r>
            <a:r>
              <a:rPr lang="en-US" altLang="ko-KR" dirty="0"/>
              <a:t>. </a:t>
            </a:r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n1 a n3,n4</a:t>
            </a:r>
          </a:p>
          <a:p>
            <a:pPr lvl="1">
              <a:buNone/>
            </a:pPr>
            <a:r>
              <a:rPr lang="en-US" altLang="ko-KR" sz="1800" dirty="0">
                <a:solidFill>
                  <a:schemeClr val="tx1"/>
                </a:solidFill>
                <a:latin typeface="Lucida Sans Typewriter" panose="020B0509030504030204" pitchFamily="49" charset="0"/>
              </a:rPr>
              <a:t>&gt; </a:t>
            </a:r>
            <a:r>
              <a:rPr lang="ko-KR" altLang="en-US" sz="1800" dirty="0">
                <a:solidFill>
                  <a:schemeClr val="tx1"/>
                </a:solidFill>
                <a:latin typeface="Lucida Sans Typewriter" panose="020B0509030504030204" pitchFamily="49" charset="0"/>
              </a:rPr>
              <a:t>추가할 두 번째 파일의 줄들</a:t>
            </a:r>
            <a:endParaRPr lang="en-US" altLang="ko-KR" sz="1800" dirty="0">
              <a:solidFill>
                <a:schemeClr val="tx1"/>
              </a:solidFill>
              <a:latin typeface="Lucida Sans Typewriter" panose="020B0509030504030204" pitchFamily="49" charset="0"/>
            </a:endParaRPr>
          </a:p>
          <a:p>
            <a:pPr lvl="8">
              <a:buFont typeface="Wingdings"/>
              <a:buChar char="Ø"/>
            </a:pPr>
            <a:endParaRPr lang="ko-KR" altLang="en-US" dirty="0"/>
          </a:p>
          <a:p>
            <a:r>
              <a:rPr lang="ko-KR" altLang="en-US" sz="2000" dirty="0">
                <a:latin typeface="Lucida Sans Typewriter" panose="020B0509030504030204" pitchFamily="49" charset="0"/>
              </a:rPr>
              <a:t>예</a:t>
            </a:r>
            <a:endParaRPr lang="en-US" altLang="ko-KR" sz="2000" dirty="0">
              <a:latin typeface="Lucida Sans Typewriter" panose="020B0509030504030204" pitchFamily="49" charset="0"/>
            </a:endParaRPr>
          </a:p>
          <a:p>
            <a:pPr marL="274320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diff you.txt me.txt</a:t>
            </a:r>
          </a:p>
          <a:p>
            <a:pPr lvl="1"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9a10,13</a:t>
            </a: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&gt;</a:t>
            </a: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&gt; You raise me up, so I can stand on mountains</a:t>
            </a: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&gt; You raise me up, to walk on stormy seas</a:t>
            </a: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&gt; I am strong, when I am on your shoulders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 </a:t>
            </a:r>
            <a:r>
              <a:rPr lang="ko-KR" altLang="en-US" dirty="0"/>
              <a:t>출력</a:t>
            </a:r>
            <a:r>
              <a:rPr lang="en-US" altLang="ko-KR" dirty="0"/>
              <a:t>: </a:t>
            </a:r>
            <a:r>
              <a:rPr lang="ko-KR" altLang="en-US" dirty="0"/>
              <a:t>편집 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삭제</a:t>
            </a:r>
            <a:r>
              <a:rPr lang="en-US" altLang="ko-KR" dirty="0"/>
              <a:t>(d)</a:t>
            </a:r>
          </a:p>
          <a:p>
            <a:pPr marL="274320" lvl="1" indent="0">
              <a:buNone/>
            </a:pPr>
            <a:r>
              <a:rPr lang="ko-KR" altLang="en-US" dirty="0"/>
              <a:t>첫 번째 파일의 </a:t>
            </a:r>
            <a:r>
              <a:rPr lang="en-US" altLang="ko-KR" dirty="0"/>
              <a:t>n1</a:t>
            </a:r>
            <a:r>
              <a:rPr lang="ko-KR" altLang="en-US" dirty="0"/>
              <a:t>부터 </a:t>
            </a:r>
            <a:r>
              <a:rPr lang="en-US" altLang="ko-KR" dirty="0"/>
              <a:t>n2</a:t>
            </a:r>
            <a:r>
              <a:rPr lang="ko-KR" altLang="en-US" dirty="0"/>
              <a:t>까지의 줄들을 삭제하면 두 번째 파일의 줄 </a:t>
            </a:r>
            <a:r>
              <a:rPr lang="en-US" altLang="ko-KR" dirty="0"/>
              <a:t>n3 </a:t>
            </a:r>
            <a:r>
              <a:rPr lang="ko-KR" altLang="en-US" dirty="0"/>
              <a:t>이후와 서로 같다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lvl="1"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n1,n2 d n3</a:t>
            </a:r>
          </a:p>
          <a:p>
            <a:pPr lvl="1">
              <a:buNone/>
            </a:pPr>
            <a:r>
              <a:rPr lang="en-US" altLang="ko-KR" sz="1800" dirty="0">
                <a:solidFill>
                  <a:schemeClr val="tx1"/>
                </a:solidFill>
                <a:latin typeface="Lucida Sans Typewriter" panose="020B0509030504030204" pitchFamily="49" charset="0"/>
              </a:rPr>
              <a:t>&lt; </a:t>
            </a:r>
            <a:r>
              <a:rPr lang="ko-KR" altLang="en-US" sz="1800" dirty="0">
                <a:solidFill>
                  <a:schemeClr val="tx1"/>
                </a:solidFill>
                <a:latin typeface="Lucida Sans Typewriter" panose="020B0509030504030204" pitchFamily="49" charset="0"/>
              </a:rPr>
              <a:t>삭제할 첫 번째 파일의 줄들</a:t>
            </a:r>
            <a:endParaRPr lang="en-US" altLang="ko-KR" sz="1800" dirty="0">
              <a:solidFill>
                <a:schemeClr val="tx1"/>
              </a:solidFill>
              <a:latin typeface="Lucida Sans Typewriter" panose="020B0509030504030204" pitchFamily="49" charset="0"/>
            </a:endParaRPr>
          </a:p>
          <a:p>
            <a:pPr lvl="8"/>
            <a:endParaRPr lang="ko-KR" altLang="en-US" dirty="0"/>
          </a:p>
          <a:p>
            <a:pPr fontAlgn="base"/>
            <a:r>
              <a:rPr lang="ko-KR" altLang="en-US" dirty="0">
                <a:latin typeface="Lucida Sans Typewriter" panose="020B0509030504030204" pitchFamily="49" charset="0"/>
              </a:rPr>
              <a:t>예</a:t>
            </a:r>
            <a:endParaRPr lang="en-US" altLang="ko-KR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diff me.txt you.txt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10,13d9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&lt; 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&lt; You raise me up, so I can stand on mountains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&lt; You raise me up, to walk on stormy seas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&lt; I am strong, when I am on your shoulders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750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 </a:t>
            </a:r>
            <a:r>
              <a:rPr lang="ko-KR" altLang="en-US" dirty="0"/>
              <a:t>출력</a:t>
            </a:r>
            <a:r>
              <a:rPr lang="en-US" altLang="ko-KR" dirty="0"/>
              <a:t>: </a:t>
            </a:r>
            <a:r>
              <a:rPr lang="ko-KR" altLang="en-US" dirty="0"/>
              <a:t>편집 명령어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0" fontAlgn="base"/>
            <a:r>
              <a:rPr lang="ko-KR" altLang="en-US" dirty="0"/>
              <a:t>변경</a:t>
            </a:r>
            <a:r>
              <a:rPr lang="en-US" altLang="ko-KR" dirty="0"/>
              <a:t>(c)</a:t>
            </a:r>
            <a:endParaRPr lang="ko-KR" altLang="en-US" dirty="0"/>
          </a:p>
          <a:p>
            <a:pPr marL="274320" lvl="1" indent="0" fontAlgn="base">
              <a:buNone/>
            </a:pPr>
            <a:r>
              <a:rPr lang="ko-KR" altLang="en-US" dirty="0"/>
              <a:t>첫 번째 파일의 </a:t>
            </a:r>
            <a:r>
              <a:rPr lang="en-US" altLang="ko-KR" dirty="0"/>
              <a:t>n1</a:t>
            </a:r>
            <a:r>
              <a:rPr lang="ko-KR" altLang="en-US" dirty="0"/>
              <a:t>부터 </a:t>
            </a:r>
            <a:r>
              <a:rPr lang="en-US" altLang="ko-KR" dirty="0"/>
              <a:t>n2</a:t>
            </a:r>
            <a:r>
              <a:rPr lang="ko-KR" altLang="en-US" dirty="0"/>
              <a:t>까지의 줄들을 두 번째 파일의 </a:t>
            </a:r>
            <a:r>
              <a:rPr lang="en-US" altLang="ko-KR" dirty="0"/>
              <a:t>n3</a:t>
            </a:r>
            <a:r>
              <a:rPr lang="ko-KR" altLang="en-US" dirty="0"/>
              <a:t>부터 </a:t>
            </a:r>
            <a:r>
              <a:rPr lang="en-US" altLang="ko-KR" dirty="0"/>
              <a:t>n4</a:t>
            </a:r>
            <a:r>
              <a:rPr lang="ko-KR" altLang="en-US" dirty="0"/>
              <a:t>까지의 줄들로 대치하면 두 파일은 서로 같다</a:t>
            </a:r>
            <a:r>
              <a:rPr lang="en-US" altLang="ko-KR" dirty="0"/>
              <a:t>. </a:t>
            </a:r>
          </a:p>
          <a:p>
            <a:pPr marL="274320" lvl="1" indent="0" fontAlgn="base">
              <a:buNone/>
            </a:pP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9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n1,n2 c n3,n4</a:t>
            </a:r>
            <a:endParaRPr lang="ko-KR" altLang="en-US" sz="19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&lt; </a:t>
            </a:r>
            <a:r>
              <a:rPr lang="ko-KR" altLang="en-US" sz="1900" dirty="0">
                <a:latin typeface="Lucida Sans Typewriter" panose="020B0509030504030204" pitchFamily="49" charset="0"/>
              </a:rPr>
              <a:t>첫 번째 파일의 대치될 줄들</a:t>
            </a: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--</a:t>
            </a:r>
            <a:endParaRPr lang="ko-KR" altLang="en-US" sz="19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&gt; </a:t>
            </a:r>
            <a:r>
              <a:rPr lang="ko-KR" altLang="en-US" sz="1900" dirty="0">
                <a:latin typeface="Lucida Sans Typewriter" panose="020B0509030504030204" pitchFamily="49" charset="0"/>
              </a:rPr>
              <a:t>두 번째 파일의 대치할 줄들</a:t>
            </a:r>
            <a:endParaRPr lang="en-US" altLang="ko-KR" sz="19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endParaRPr lang="ko-KR" altLang="en-US" dirty="0"/>
          </a:p>
          <a:p>
            <a:pPr fontAlgn="base"/>
            <a:r>
              <a:rPr lang="ko-KR" altLang="en-US" dirty="0">
                <a:latin typeface="Lucida Sans Typewriter" panose="020B0509030504030204" pitchFamily="49" charset="0"/>
              </a:rPr>
              <a:t>예</a:t>
            </a:r>
            <a:endParaRPr lang="en-US" altLang="ko-KR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diff </a:t>
            </a:r>
            <a:r>
              <a:rPr lang="ko-KR" altLang="en-US" sz="1900" dirty="0">
                <a:latin typeface="Lucida Sans Typewriter" panose="020B0509030504030204" pitchFamily="49" charset="0"/>
              </a:rPr>
              <a:t>파일</a:t>
            </a:r>
            <a:r>
              <a:rPr lang="en-US" altLang="ko-KR" sz="1900" dirty="0">
                <a:latin typeface="Lucida Sans Typewriter" panose="020B0509030504030204" pitchFamily="49" charset="0"/>
              </a:rPr>
              <a:t>1 </a:t>
            </a:r>
            <a:r>
              <a:rPr lang="ko-KR" altLang="en-US" sz="1900" dirty="0">
                <a:latin typeface="Lucida Sans Typewriter" panose="020B0509030504030204" pitchFamily="49" charset="0"/>
              </a:rPr>
              <a:t>파일</a:t>
            </a:r>
            <a:r>
              <a:rPr lang="en-US" altLang="ko-KR" sz="1900" dirty="0">
                <a:latin typeface="Lucida Sans Typewriter" panose="020B0509030504030204" pitchFamily="49" charset="0"/>
              </a:rPr>
              <a:t>2</a:t>
            </a:r>
            <a:endParaRPr lang="ko-KR" altLang="en-US" sz="19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9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1 c 1</a:t>
            </a:r>
            <a:endParaRPr lang="ko-KR" altLang="en-US" sz="19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&lt; This is the first file</a:t>
            </a:r>
            <a:endParaRPr lang="ko-KR" altLang="en-US" sz="19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--</a:t>
            </a:r>
            <a:endParaRPr lang="ko-KR" altLang="en-US" sz="19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&gt; This is the second file.</a:t>
            </a:r>
            <a:endParaRPr lang="ko-KR" altLang="en-US" sz="1900" dirty="0">
              <a:latin typeface="Lucida Sans Typewriter" panose="020B05090305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8986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8.5 </a:t>
            </a:r>
            <a:r>
              <a:rPr lang="ko-KR" altLang="en-US" b="1" dirty="0"/>
              <a:t>기타 파일 조작 </a:t>
            </a: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466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b="1" dirty="0"/>
              <a:t>파일 분할 </a:t>
            </a:r>
            <a:r>
              <a:rPr lang="en-US" altLang="ko-KR" b="1" dirty="0"/>
              <a:t>: split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1000</a:t>
            </a:r>
            <a:r>
              <a:rPr lang="ko-KR" altLang="en-US" dirty="0"/>
              <a:t>줄씩 분할하여 </a:t>
            </a:r>
            <a:r>
              <a:rPr lang="en-US" altLang="ko-KR" dirty="0" err="1"/>
              <a:t>xaa</a:t>
            </a:r>
            <a:r>
              <a:rPr lang="en-US" altLang="ko-KR" dirty="0"/>
              <a:t>, </a:t>
            </a:r>
            <a:r>
              <a:rPr lang="en-US" altLang="ko-KR" dirty="0" err="1"/>
              <a:t>xab</a:t>
            </a:r>
            <a:r>
              <a:rPr lang="en-US" altLang="ko-KR" dirty="0"/>
              <a:t>, ... </a:t>
            </a:r>
            <a:r>
              <a:rPr lang="ko-KR" altLang="en-US" dirty="0"/>
              <a:t>형태의 파일명으로 저장</a:t>
            </a:r>
            <a:r>
              <a:rPr lang="en-US" altLang="ko-KR" dirty="0"/>
              <a:t> </a:t>
            </a:r>
          </a:p>
          <a:p>
            <a:pPr lvl="4"/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split -l 10 you.txt</a:t>
            </a: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ls -l </a:t>
            </a: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-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rw</a:t>
            </a:r>
            <a:r>
              <a:rPr lang="en-US" altLang="ko-KR" sz="1800" dirty="0">
                <a:latin typeface="Lucida Sans Typewriter" panose="020B0509030504030204" pitchFamily="49" charset="0"/>
              </a:rPr>
              <a:t>-r--r-- 1 chang faculty 341 2</a:t>
            </a:r>
            <a:r>
              <a:rPr lang="ko-KR" altLang="en-US" sz="18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800" dirty="0">
                <a:latin typeface="Lucida Sans Typewriter" panose="020B0509030504030204" pitchFamily="49" charset="0"/>
              </a:rPr>
              <a:t>16</a:t>
            </a:r>
            <a:r>
              <a:rPr lang="ko-KR" altLang="en-US" sz="1800" dirty="0">
                <a:latin typeface="Lucida Sans Typewriter" panose="020B0509030504030204" pitchFamily="49" charset="0"/>
              </a:rPr>
              <a:t>일 </a:t>
            </a:r>
            <a:r>
              <a:rPr lang="en-US" altLang="ko-KR" sz="1800" dirty="0">
                <a:latin typeface="Lucida Sans Typewriter" panose="020B0509030504030204" pitchFamily="49" charset="0"/>
              </a:rPr>
              <a:t>14:36 </a:t>
            </a: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xaa</a:t>
            </a:r>
            <a:endParaRPr lang="ko-KR" altLang="en-US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-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rw</a:t>
            </a:r>
            <a:r>
              <a:rPr lang="en-US" altLang="ko-KR" sz="1800" dirty="0">
                <a:latin typeface="Lucida Sans Typewriter" panose="020B0509030504030204" pitchFamily="49" charset="0"/>
              </a:rPr>
              <a:t>-r--r-- 1 chang faculty 177 2</a:t>
            </a:r>
            <a:r>
              <a:rPr lang="ko-KR" altLang="en-US" sz="18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800" dirty="0">
                <a:latin typeface="Lucida Sans Typewriter" panose="020B0509030504030204" pitchFamily="49" charset="0"/>
              </a:rPr>
              <a:t>16</a:t>
            </a:r>
            <a:r>
              <a:rPr lang="ko-KR" altLang="en-US" sz="1800" dirty="0">
                <a:latin typeface="Lucida Sans Typewriter" panose="020B0509030504030204" pitchFamily="49" charset="0"/>
              </a:rPr>
              <a:t>일 </a:t>
            </a:r>
            <a:r>
              <a:rPr lang="en-US" altLang="ko-KR" sz="1800" dirty="0">
                <a:latin typeface="Lucida Sans Typewriter" panose="020B0509030504030204" pitchFamily="49" charset="0"/>
              </a:rPr>
              <a:t>14:36 </a:t>
            </a: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xab</a:t>
            </a:r>
            <a:endParaRPr lang="ko-KR" altLang="en-US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-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rw</a:t>
            </a:r>
            <a:r>
              <a:rPr lang="en-US" altLang="ko-KR" sz="1800" dirty="0">
                <a:latin typeface="Lucida Sans Typewriter" panose="020B0509030504030204" pitchFamily="49" charset="0"/>
              </a:rPr>
              <a:t>-r--r-- 1 chang faculty 518 2</a:t>
            </a:r>
            <a:r>
              <a:rPr lang="ko-KR" altLang="en-US" sz="18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800" dirty="0">
                <a:latin typeface="Lucida Sans Typewriter" panose="020B0509030504030204" pitchFamily="49" charset="0"/>
              </a:rPr>
              <a:t>15</a:t>
            </a:r>
            <a:r>
              <a:rPr lang="ko-KR" altLang="en-US" sz="1800" dirty="0">
                <a:latin typeface="Lucida Sans Typewriter" panose="020B0509030504030204" pitchFamily="49" charset="0"/>
              </a:rPr>
              <a:t>일 </a:t>
            </a:r>
            <a:r>
              <a:rPr lang="en-US" altLang="ko-KR" sz="1800" dirty="0">
                <a:latin typeface="Lucida Sans Typewriter" panose="020B0509030504030204" pitchFamily="49" charset="0"/>
              </a:rPr>
              <a:t>19:33 you.txt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213688"/>
              </p:ext>
            </p:extLst>
          </p:nvPr>
        </p:nvGraphicFramePr>
        <p:xfrm>
          <a:off x="899592" y="1986347"/>
          <a:ext cx="7272808" cy="1152970"/>
        </p:xfrm>
        <a:graphic>
          <a:graphicData uri="http://schemas.openxmlformats.org/drawingml/2006/table">
            <a:tbl>
              <a:tblPr/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split [-l n]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입력파일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[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출력파일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하나의 입력파일을 일정한 크기의 여러 개 작은 파일들로 분할한다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-l n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옵션을 이용하여 분할할 줄 수를 지정할 수 있다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43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파일 합병</a:t>
            </a:r>
            <a:r>
              <a:rPr lang="en-US" altLang="ko-KR" b="1" dirty="0"/>
              <a:t>: cat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cat </a:t>
            </a:r>
            <a:r>
              <a:rPr lang="ko-KR" altLang="en-US" b="1" dirty="0"/>
              <a:t>명령어를 이용한 파일 합병</a:t>
            </a:r>
            <a:endParaRPr lang="en-US" altLang="ko-KR" b="1" dirty="0"/>
          </a:p>
          <a:p>
            <a:pPr lvl="0"/>
            <a:endParaRPr lang="en-US" altLang="ko-KR" b="1" dirty="0"/>
          </a:p>
          <a:p>
            <a:pPr lvl="0"/>
            <a:endParaRPr lang="en-US" altLang="ko-KR" b="1" dirty="0"/>
          </a:p>
          <a:p>
            <a:pPr lvl="0"/>
            <a:endParaRPr lang="en-US" altLang="ko-KR" b="1" dirty="0"/>
          </a:p>
          <a:p>
            <a:pPr lvl="0"/>
            <a:endParaRPr lang="en-US" altLang="ko-KR" b="1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cat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xaa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xab</a:t>
            </a:r>
            <a:r>
              <a:rPr lang="en-US" altLang="ko-KR" sz="1800" dirty="0">
                <a:latin typeface="Lucida Sans Typewriter" panose="020B0509030504030204" pitchFamily="49" charset="0"/>
              </a:rPr>
              <a:t> &gt;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xmerge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</a:p>
          <a:p>
            <a:pPr marL="0" lv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265435"/>
              </p:ext>
            </p:extLst>
          </p:nvPr>
        </p:nvGraphicFramePr>
        <p:xfrm>
          <a:off x="827584" y="2204864"/>
          <a:ext cx="7056784" cy="762826"/>
        </p:xfrm>
        <a:graphic>
          <a:graphicData uri="http://schemas.openxmlformats.org/drawingml/2006/table">
            <a:tbl>
              <a:tblPr/>
              <a:tblGrid>
                <a:gridCol w="7056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cat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1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2 &gt;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3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내용을 붙여서 새로운 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만들어 준다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7973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파일 합병</a:t>
            </a:r>
            <a:r>
              <a:rPr lang="en-US" altLang="ko-KR" b="1" dirty="0"/>
              <a:t>: paste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b="1" dirty="0"/>
              <a:t>paste </a:t>
            </a:r>
            <a:r>
              <a:rPr lang="ko-KR" altLang="en-US" b="1" dirty="0"/>
              <a:t>명령어를 이용한 </a:t>
            </a:r>
            <a:r>
              <a:rPr lang="ko-KR" altLang="en-US" b="1" dirty="0">
                <a:solidFill>
                  <a:srgbClr val="C00000"/>
                </a:solidFill>
              </a:rPr>
              <a:t>줄 단위 </a:t>
            </a:r>
            <a:r>
              <a:rPr lang="ko-KR" altLang="en-US" b="1" dirty="0"/>
              <a:t>파일 합병</a:t>
            </a:r>
            <a:endParaRPr lang="en-US" altLang="ko-KR" b="1" dirty="0"/>
          </a:p>
          <a:p>
            <a:pPr lvl="0"/>
            <a:endParaRPr lang="en-US" altLang="ko-KR" b="1" dirty="0"/>
          </a:p>
          <a:p>
            <a:pPr lvl="0"/>
            <a:endParaRPr lang="en-US" altLang="ko-KR" b="1" dirty="0"/>
          </a:p>
          <a:p>
            <a:pPr lvl="0"/>
            <a:endParaRPr lang="en-US" altLang="ko-KR" b="1" dirty="0"/>
          </a:p>
          <a:p>
            <a:pPr lvl="0"/>
            <a:endParaRPr lang="en-US" altLang="ko-KR" b="1" dirty="0"/>
          </a:p>
          <a:p>
            <a:pPr marL="0" lvl="0" indent="0">
              <a:buNone/>
            </a:pPr>
            <a:endParaRPr lang="en-US" altLang="ko-KR" b="1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>
              <a:buNone/>
            </a:pPr>
            <a:r>
              <a:rPr lang="pt-BR" altLang="ko-KR" dirty="0"/>
              <a:t>$ paste -s xaa xab &gt; xmerge </a:t>
            </a:r>
          </a:p>
          <a:p>
            <a:endParaRPr lang="en-US" altLang="ko-KR" dirty="0"/>
          </a:p>
          <a:p>
            <a:pPr lvl="0"/>
            <a:endParaRPr lang="en-US" altLang="ko-KR" b="1" dirty="0"/>
          </a:p>
          <a:p>
            <a:pPr lvl="0"/>
            <a:endParaRPr lang="en-US" altLang="ko-KR" b="1" dirty="0"/>
          </a:p>
          <a:p>
            <a:pPr lvl="0"/>
            <a:endParaRPr lang="en-US" altLang="ko-KR" b="1" dirty="0"/>
          </a:p>
          <a:p>
            <a:pPr lvl="0"/>
            <a:endParaRPr lang="en-US" altLang="ko-KR" b="1" dirty="0"/>
          </a:p>
          <a:p>
            <a:pPr lvl="0"/>
            <a:endParaRPr lang="en-US" altLang="ko-KR" b="1" dirty="0"/>
          </a:p>
          <a:p>
            <a:pPr lvl="0"/>
            <a:endParaRPr lang="en-US" altLang="ko-KR" b="1" dirty="0"/>
          </a:p>
          <a:p>
            <a:pPr fontAlgn="base"/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43920"/>
              </p:ext>
            </p:extLst>
          </p:nvPr>
        </p:nvGraphicFramePr>
        <p:xfrm>
          <a:off x="755576" y="2132856"/>
          <a:ext cx="7632848" cy="1152970"/>
        </p:xfrm>
        <a:graphic>
          <a:graphicData uri="http://schemas.openxmlformats.org/drawingml/2006/table">
            <a:tbl>
              <a:tblPr/>
              <a:tblGrid>
                <a:gridCol w="7632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paste [ -s ][ -d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구분문자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*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여러 파일들을 줄 단위로 합병하여 하나의 파일을 만들어 준다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-s 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파일 끝에 다른 파일 내용을 덧붙인다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7174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/>
              <a:t>파일 합병</a:t>
            </a:r>
            <a:r>
              <a:rPr lang="en-US" altLang="ko-KR" dirty="0"/>
              <a:t>: paste </a:t>
            </a:r>
            <a:r>
              <a:rPr lang="ko-KR" altLang="en-US" b="1" dirty="0"/>
              <a:t>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518864" y="1268760"/>
            <a:ext cx="8229600" cy="48882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900" dirty="0">
                <a:latin typeface="Lucida Sans Typewriter" panose="020B0509030504030204" pitchFamily="49" charset="0"/>
              </a:rPr>
              <a:t>line.txt</a:t>
            </a: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line 1:</a:t>
            </a: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line 2:</a:t>
            </a: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...</a:t>
            </a: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line 13:</a:t>
            </a: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line 14:</a:t>
            </a:r>
          </a:p>
          <a:p>
            <a:pPr marL="274320" lvl="1" indent="0" fontAlgn="base">
              <a:buNone/>
            </a:pPr>
            <a:endParaRPr lang="en-US" altLang="ko-KR" sz="1900" dirty="0">
              <a:latin typeface="Lucida Sans Typewriter" panose="020B0509030504030204" pitchFamily="49" charset="0"/>
            </a:endParaRPr>
          </a:p>
          <a:p>
            <a:pPr fontAlgn="base"/>
            <a:r>
              <a:rPr lang="en-US" altLang="ko-KR" sz="1900" dirty="0">
                <a:latin typeface="Lucida Sans Typewriter" panose="020B0509030504030204" pitchFamily="49" charset="0"/>
              </a:rPr>
              <a:t>$ paste line.txt you.txt</a:t>
            </a: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line 1: When I am down and, oh my soul, so weary</a:t>
            </a: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line 2: When troubles come and my heart burdened be</a:t>
            </a: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...</a:t>
            </a: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line 13: But when you come and I am filled with wonder,</a:t>
            </a: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line 14: Sometimes, I think I glimpse eternity</a:t>
            </a:r>
          </a:p>
          <a:p>
            <a:pPr marL="274320" lvl="1" indent="0" fontAlgn="base">
              <a:buNone/>
            </a:pPr>
            <a:endParaRPr lang="en-US" altLang="ko-KR" sz="1900" dirty="0">
              <a:latin typeface="Lucida Sans Typewriter" panose="020B0509030504030204" pitchFamily="49" charset="0"/>
            </a:endParaRPr>
          </a:p>
          <a:p>
            <a:r>
              <a:rPr lang="en-US" altLang="ko-KR" sz="1900" dirty="0">
                <a:latin typeface="Lucida Sans Typewriter" panose="020B0509030504030204" pitchFamily="49" charset="0"/>
              </a:rPr>
              <a:t>$ paste line.txt you.txt &gt; lineyou.txt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59736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핵심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US" altLang="ko-KR" sz="2000" dirty="0"/>
              <a:t>find </a:t>
            </a:r>
            <a:r>
              <a:rPr lang="ko-KR" altLang="en-US" sz="2000" dirty="0"/>
              <a:t>명령어는 파일 이름이나 속성을 이용하여 해당하는 파일을 찾는 데 사용된다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lvl="0" fontAlgn="base"/>
            <a:r>
              <a:rPr lang="en-US" altLang="ko-KR" sz="2000" dirty="0"/>
              <a:t>grep </a:t>
            </a:r>
            <a:r>
              <a:rPr lang="ko-KR" altLang="en-US" sz="2000" dirty="0"/>
              <a:t>명령어는 파일들을 대상으로 지정된 패턴의 문자열을 검색하고</a:t>
            </a:r>
            <a:r>
              <a:rPr lang="en-US" altLang="ko-KR" sz="2000" dirty="0"/>
              <a:t>, </a:t>
            </a:r>
            <a:r>
              <a:rPr lang="ko-KR" altLang="en-US" sz="2000" dirty="0"/>
              <a:t>해당 문자열을 포함하는 줄들을 출력한다 </a:t>
            </a:r>
          </a:p>
          <a:p>
            <a:pPr lvl="0" fontAlgn="base"/>
            <a:r>
              <a:rPr lang="en-US" altLang="ko-KR" sz="2000" dirty="0"/>
              <a:t>sort </a:t>
            </a:r>
            <a:r>
              <a:rPr lang="ko-KR" altLang="en-US" sz="2000" dirty="0"/>
              <a:t>명령어는 텍스트 파일을 줄 단위로 정렬한다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pPr lvl="0" fontAlgn="base"/>
            <a:r>
              <a:rPr lang="en-US" altLang="ko-KR" sz="2000" dirty="0" err="1"/>
              <a:t>cmp</a:t>
            </a:r>
            <a:r>
              <a:rPr lang="en-US" altLang="ko-KR" sz="2000" dirty="0"/>
              <a:t> </a:t>
            </a:r>
            <a:r>
              <a:rPr lang="ko-KR" altLang="en-US" sz="2000" dirty="0"/>
              <a:t>명령어는 두 파일이 </a:t>
            </a:r>
            <a:r>
              <a:rPr lang="ko-KR" altLang="en-US" sz="2000" dirty="0" err="1"/>
              <a:t>같은지</a:t>
            </a:r>
            <a:r>
              <a:rPr lang="ko-KR" altLang="en-US" sz="2000" dirty="0"/>
              <a:t> 비교한다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lvl="0" fontAlgn="base"/>
            <a:r>
              <a:rPr lang="en-US" altLang="ko-KR" sz="2000" dirty="0"/>
              <a:t>diff </a:t>
            </a:r>
            <a:r>
              <a:rPr lang="ko-KR" altLang="en-US" sz="2000" dirty="0"/>
              <a:t>명령어는 두 파일이 서로 </a:t>
            </a:r>
            <a:r>
              <a:rPr lang="ko-KR" altLang="en-US" sz="2000" dirty="0" err="1"/>
              <a:t>다른지</a:t>
            </a:r>
            <a:r>
              <a:rPr lang="ko-KR" altLang="en-US" sz="2000" dirty="0"/>
              <a:t> 비교한다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>
              <a:spcBef>
                <a:spcPts val="1000"/>
              </a:spcBef>
            </a:pP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find </a:t>
            </a:r>
            <a:r>
              <a:rPr lang="ko-KR" altLang="en-US" b="1" dirty="0"/>
              <a:t>명령어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find </a:t>
            </a:r>
            <a:r>
              <a:rPr lang="ko-KR" altLang="en-US" dirty="0"/>
              <a:t>명령어</a:t>
            </a:r>
            <a:endParaRPr lang="en-US" altLang="ko-KR" dirty="0"/>
          </a:p>
          <a:p>
            <a:pPr lvl="1"/>
            <a:r>
              <a:rPr lang="ko-KR" altLang="en-US" dirty="0"/>
              <a:t>파일 이름이나 속성을 이용하여 해당하는 파일을 찾는다</a:t>
            </a:r>
            <a:r>
              <a:rPr lang="en-US" altLang="ko-KR" dirty="0"/>
              <a:t>.</a:t>
            </a:r>
          </a:p>
          <a:p>
            <a:pPr lvl="3"/>
            <a:endParaRPr lang="ko-KR" altLang="en-US" dirty="0"/>
          </a:p>
          <a:p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647723"/>
              </p:ext>
            </p:extLst>
          </p:nvPr>
        </p:nvGraphicFramePr>
        <p:xfrm>
          <a:off x="827584" y="3158858"/>
          <a:ext cx="7632848" cy="1152970"/>
        </p:xfrm>
        <a:graphic>
          <a:graphicData uri="http://schemas.openxmlformats.org/drawingml/2006/table">
            <a:tbl>
              <a:tblPr/>
              <a:tblGrid>
                <a:gridCol w="7632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find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디렉터리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[-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옵션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옵션의 검색 조건에 따라 지정된 디렉터리 아래에서 해당되는 파일들을 모두 찾아 출력한다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42316" y="3082032"/>
            <a:ext cx="16815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_x176203544" descr="EMB000022bc43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634" y="4797152"/>
            <a:ext cx="2362187" cy="135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638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find </a:t>
            </a:r>
            <a:r>
              <a:rPr lang="ko-KR" altLang="en-US" b="1" dirty="0"/>
              <a:t>명령어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파일명을 명시하는 </a:t>
            </a:r>
            <a:r>
              <a:rPr lang="en-US" altLang="ko-KR" sz="2000" dirty="0"/>
              <a:t>-name </a:t>
            </a:r>
            <a:r>
              <a:rPr lang="ko-KR" altLang="en-US" sz="2000" dirty="0"/>
              <a:t>옵션</a:t>
            </a:r>
            <a:endParaRPr lang="en-US" altLang="ko-KR" sz="2000" dirty="0"/>
          </a:p>
          <a:p>
            <a:endParaRPr lang="ko-KR" altLang="en-US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예</a:t>
            </a:r>
            <a:endParaRPr lang="en-US" altLang="ko-KR" sz="2000" dirty="0"/>
          </a:p>
          <a:p>
            <a:pPr marL="274320" lvl="1" indent="0" fontAlgn="base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find ~ –name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src</a:t>
            </a:r>
            <a:r>
              <a:rPr lang="en-US" altLang="ko-KR" sz="1600" dirty="0">
                <a:latin typeface="Lucida Sans Typewriter" panose="020B0509030504030204" pitchFamily="49" charset="0"/>
              </a:rPr>
              <a:t> -print </a:t>
            </a:r>
          </a:p>
          <a:p>
            <a:pPr marL="274320" lvl="1" indent="0" fontAlgn="base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/home/chang/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linux</a:t>
            </a:r>
            <a:r>
              <a:rPr lang="en-US" altLang="ko-KR" sz="1600" dirty="0">
                <a:latin typeface="Lucida Sans Typewriter" panose="020B0509030504030204" pitchFamily="49" charset="0"/>
              </a:rPr>
              <a:t>/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src</a:t>
            </a:r>
            <a:endParaRPr lang="en-US" altLang="ko-KR" sz="16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endParaRPr lang="en-US" altLang="ko-KR" sz="16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find ~ –name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src</a:t>
            </a:r>
            <a:r>
              <a:rPr lang="en-US" altLang="ko-KR" sz="1600" dirty="0">
                <a:latin typeface="Lucida Sans Typewriter" panose="020B0509030504030204" pitchFamily="49" charset="0"/>
              </a:rPr>
              <a:t> -ls </a:t>
            </a:r>
          </a:p>
          <a:p>
            <a:pPr marL="274320" lvl="1" indent="0" fontAlgn="base">
              <a:buNone/>
            </a:pPr>
            <a:r>
              <a:rPr lang="en-US" altLang="ko-KR" sz="1400" dirty="0">
                <a:latin typeface="Lucida Sans Typewriter" panose="020B0509030504030204" pitchFamily="49" charset="0"/>
              </a:rPr>
              <a:t>89090 4 </a:t>
            </a:r>
            <a:r>
              <a:rPr lang="en-US" altLang="ko-KR" sz="1400" dirty="0" err="1">
                <a:latin typeface="Lucida Sans Typewriter" panose="020B0509030504030204" pitchFamily="49" charset="0"/>
              </a:rPr>
              <a:t>drwxrwxr</a:t>
            </a:r>
            <a:r>
              <a:rPr lang="en-US" altLang="ko-KR" sz="1400" dirty="0">
                <a:latin typeface="Lucida Sans Typewriter" panose="020B0509030504030204" pitchFamily="49" charset="0"/>
              </a:rPr>
              <a:t>-x 13 chang </a:t>
            </a:r>
            <a:r>
              <a:rPr lang="en-US" altLang="ko-KR" sz="1400" dirty="0" err="1">
                <a:latin typeface="Lucida Sans Typewriter" panose="020B0509030504030204" pitchFamily="49" charset="0"/>
              </a:rPr>
              <a:t>cs</a:t>
            </a:r>
            <a:r>
              <a:rPr lang="en-US" altLang="ko-KR" sz="1400" dirty="0">
                <a:latin typeface="Lucida Sans Typewriter" panose="020B0509030504030204" pitchFamily="49" charset="0"/>
              </a:rPr>
              <a:t> 4096 9</a:t>
            </a:r>
            <a:r>
              <a:rPr lang="ko-KR" altLang="en-US" sz="1400" dirty="0">
                <a:latin typeface="Lucida Sans Typewriter" panose="020B0509030504030204" pitchFamily="49" charset="0"/>
              </a:rPr>
              <a:t>월</a:t>
            </a:r>
            <a:r>
              <a:rPr lang="en-US" altLang="ko-KR" sz="1400" dirty="0">
                <a:latin typeface="Lucida Sans Typewriter" panose="020B0509030504030204" pitchFamily="49" charset="0"/>
              </a:rPr>
              <a:t>22 /home/chang/</a:t>
            </a:r>
            <a:r>
              <a:rPr lang="en-US" altLang="ko-KR" sz="1400" dirty="0" err="1">
                <a:latin typeface="Lucida Sans Typewriter" panose="020B0509030504030204" pitchFamily="49" charset="0"/>
              </a:rPr>
              <a:t>linux</a:t>
            </a:r>
            <a:r>
              <a:rPr lang="en-US" altLang="ko-KR" sz="1400" dirty="0">
                <a:latin typeface="Lucida Sans Typewriter" panose="020B0509030504030204" pitchFamily="49" charset="0"/>
              </a:rPr>
              <a:t>/</a:t>
            </a:r>
            <a:r>
              <a:rPr lang="en-US" altLang="ko-KR" sz="1400" dirty="0" err="1">
                <a:latin typeface="Lucida Sans Typewriter" panose="020B0509030504030204" pitchFamily="49" charset="0"/>
              </a:rPr>
              <a:t>src</a:t>
            </a:r>
            <a:endParaRPr lang="en-US" altLang="ko-KR" sz="1400" dirty="0">
              <a:latin typeface="Lucida Sans Typewriter" panose="020B0509030504030204" pitchFamily="49" charset="0"/>
            </a:endParaRPr>
          </a:p>
          <a:p>
            <a:pPr marL="274320" lvl="1" indent="0">
              <a:buNone/>
            </a:pPr>
            <a:endParaRPr lang="en-US" altLang="ko-KR" sz="1600" dirty="0">
              <a:latin typeface="Lucida Sans Typewriter" panose="020B0509030504030204" pitchFamily="49" charset="0"/>
            </a:endParaRPr>
          </a:p>
          <a:p>
            <a:pPr marL="274320" lvl="1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find /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usr</a:t>
            </a:r>
            <a:r>
              <a:rPr lang="en-US" altLang="ko-KR" sz="1600" dirty="0">
                <a:latin typeface="Lucida Sans Typewriter" panose="020B0509030504030204" pitchFamily="49" charset="0"/>
              </a:rPr>
              <a:t> –</a:t>
            </a:r>
            <a:r>
              <a:rPr lang="en-US" altLang="ko-KR" sz="1600">
                <a:latin typeface="Lucida Sans Typewriter" panose="020B0509030504030204" pitchFamily="49" charset="0"/>
              </a:rPr>
              <a:t>name “*.c” </a:t>
            </a:r>
            <a:r>
              <a:rPr lang="en-US" altLang="ko-KR" sz="1600" dirty="0">
                <a:latin typeface="Lucida Sans Typewriter" panose="020B0509030504030204" pitchFamily="49" charset="0"/>
              </a:rPr>
              <a:t>–print </a:t>
            </a:r>
          </a:p>
          <a:p>
            <a:endParaRPr lang="ko-KR" altLang="en-US" sz="2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856371"/>
              </p:ext>
            </p:extLst>
          </p:nvPr>
        </p:nvGraphicFramePr>
        <p:xfrm>
          <a:off x="827584" y="2060847"/>
          <a:ext cx="7992888" cy="762826"/>
        </p:xfrm>
        <a:graphic>
          <a:graphicData uri="http://schemas.openxmlformats.org/drawingml/2006/table">
            <a:tbl>
              <a:tblPr/>
              <a:tblGrid>
                <a:gridCol w="7992888">
                  <a:extLst>
                    <a:ext uri="{9D8B030D-6E8A-4147-A177-3AD203B41FA5}">
                      <a16:colId xmlns:a16="http://schemas.microsoft.com/office/drawing/2014/main" val="2915093530"/>
                    </a:ext>
                  </a:extLst>
                </a:gridCol>
              </a:tblGrid>
              <a:tr h="50254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$ find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디렉터리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–name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파일명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-print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혹은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-ls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  <a:ea typeface="+mn-ea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지정된 디렉터리 아래에서 파일명에 해당되는 파일들을 모두 찾아 그 경로를 출력한다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186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69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find </a:t>
            </a:r>
            <a:r>
              <a:rPr lang="ko-KR" altLang="en-US" b="1" dirty="0"/>
              <a:t>명령어</a:t>
            </a:r>
            <a:r>
              <a:rPr lang="en-US" altLang="ko-KR" b="1" dirty="0"/>
              <a:t>:</a:t>
            </a:r>
            <a:r>
              <a:rPr lang="ko-KR" altLang="en-US" b="1" dirty="0"/>
              <a:t> 검색 조건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41" y="1166910"/>
            <a:ext cx="7747683" cy="533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14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find </a:t>
            </a:r>
            <a:r>
              <a:rPr lang="ko-KR" altLang="en-US" b="1" dirty="0"/>
              <a:t>명령어</a:t>
            </a:r>
            <a:r>
              <a:rPr lang="en-US" altLang="ko-KR" b="1" dirty="0"/>
              <a:t>:</a:t>
            </a:r>
            <a:r>
              <a:rPr lang="ko-KR" altLang="en-US" b="1" dirty="0"/>
              <a:t> 검색 조건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0" fontAlgn="base"/>
            <a:r>
              <a:rPr lang="ko-KR" altLang="en-US" dirty="0"/>
              <a:t>파일의 소유자</a:t>
            </a:r>
            <a:r>
              <a:rPr lang="en-US" altLang="ko-KR" dirty="0"/>
              <a:t>(-user)</a:t>
            </a:r>
            <a:r>
              <a:rPr lang="ko-KR" altLang="en-US" dirty="0"/>
              <a:t>로 검색</a:t>
            </a:r>
            <a:endParaRPr lang="en-US" altLang="ko-KR" dirty="0"/>
          </a:p>
          <a:p>
            <a:pPr lvl="3" fontAlgn="base"/>
            <a:endParaRPr lang="ko-KR" altLang="en-US" dirty="0"/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find . -user chang –print </a:t>
            </a:r>
            <a:endParaRPr lang="ko-KR" altLang="en-US" sz="1900" dirty="0">
              <a:latin typeface="Lucida Sans Typewriter" panose="020B0509030504030204" pitchFamily="49" charset="0"/>
            </a:endParaRPr>
          </a:p>
          <a:p>
            <a:pPr lvl="2" fontAlgn="base"/>
            <a:endParaRPr lang="en-US" altLang="ko-KR" dirty="0"/>
          </a:p>
          <a:p>
            <a:pPr fontAlgn="base"/>
            <a:r>
              <a:rPr lang="ko-KR" altLang="en-US" dirty="0"/>
              <a:t>파일 크기</a:t>
            </a:r>
            <a:r>
              <a:rPr lang="en-US" altLang="ko-KR" dirty="0"/>
              <a:t>(-size)</a:t>
            </a:r>
            <a:r>
              <a:rPr lang="ko-KR" altLang="en-US" dirty="0"/>
              <a:t>로 검색</a:t>
            </a:r>
            <a:endParaRPr lang="en-US" altLang="ko-KR" dirty="0"/>
          </a:p>
          <a:p>
            <a:pPr lvl="3" fontAlgn="base"/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find . -size +1024 -print </a:t>
            </a:r>
            <a:endParaRPr lang="ko-KR" altLang="en-US" sz="1900" dirty="0">
              <a:latin typeface="Lucida Sans Typewriter" panose="020B0509030504030204" pitchFamily="49" charset="0"/>
            </a:endParaRPr>
          </a:p>
          <a:p>
            <a:endParaRPr lang="en-US" altLang="ko-KR" dirty="0"/>
          </a:p>
          <a:p>
            <a:r>
              <a:rPr lang="ko-KR" altLang="en-US" dirty="0"/>
              <a:t>파일 종류</a:t>
            </a:r>
            <a:r>
              <a:rPr lang="en-US" altLang="ko-KR" dirty="0"/>
              <a:t>(-type)</a:t>
            </a:r>
            <a:r>
              <a:rPr lang="ko-KR" altLang="en-US" dirty="0"/>
              <a:t>로 검색</a:t>
            </a:r>
            <a:endParaRPr lang="en-US" altLang="ko-KR" dirty="0"/>
          </a:p>
          <a:p>
            <a:pPr lvl="3"/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d : </a:t>
            </a:r>
            <a:r>
              <a:rPr lang="ko-KR" altLang="en-US" sz="1900" dirty="0">
                <a:latin typeface="Lucida Sans Typewriter" panose="020B0509030504030204" pitchFamily="49" charset="0"/>
              </a:rPr>
              <a:t>디렉터리 	</a:t>
            </a:r>
            <a:r>
              <a:rPr lang="en-US" altLang="ko-KR" sz="1900" dirty="0">
                <a:latin typeface="Lucida Sans Typewriter" panose="020B0509030504030204" pitchFamily="49" charset="0"/>
              </a:rPr>
              <a:t>f: </a:t>
            </a:r>
            <a:r>
              <a:rPr lang="ko-KR" altLang="en-US" sz="1900" dirty="0">
                <a:latin typeface="Lucida Sans Typewriter" panose="020B0509030504030204" pitchFamily="49" charset="0"/>
              </a:rPr>
              <a:t>일반 파일 		</a:t>
            </a:r>
            <a:r>
              <a:rPr lang="en-US" altLang="ko-KR" sz="1900" dirty="0">
                <a:latin typeface="Lucida Sans Typewriter" panose="020B0509030504030204" pitchFamily="49" charset="0"/>
              </a:rPr>
              <a:t>l: </a:t>
            </a:r>
            <a:r>
              <a:rPr lang="ko-KR" altLang="en-US" sz="1900" dirty="0" err="1">
                <a:latin typeface="Lucida Sans Typewriter" panose="020B0509030504030204" pitchFamily="49" charset="0"/>
              </a:rPr>
              <a:t>심볼릭</a:t>
            </a:r>
            <a:r>
              <a:rPr lang="ko-KR" altLang="en-US" sz="1900" dirty="0">
                <a:latin typeface="Lucida Sans Typewriter" panose="020B0509030504030204" pitchFamily="49" charset="0"/>
              </a:rPr>
              <a:t> 링크 </a:t>
            </a:r>
          </a:p>
          <a:p>
            <a:pPr marL="274320" lvl="1" indent="0" fontAlgn="base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b: </a:t>
            </a:r>
            <a:r>
              <a:rPr lang="ko-KR" altLang="en-US" sz="1900" dirty="0">
                <a:latin typeface="Lucida Sans Typewriter" panose="020B0509030504030204" pitchFamily="49" charset="0"/>
              </a:rPr>
              <a:t>블록 장치 파일 	</a:t>
            </a:r>
            <a:r>
              <a:rPr lang="en-US" altLang="ko-KR" sz="1900" dirty="0">
                <a:latin typeface="Lucida Sans Typewriter" panose="020B0509030504030204" pitchFamily="49" charset="0"/>
              </a:rPr>
              <a:t>c: </a:t>
            </a:r>
            <a:r>
              <a:rPr lang="ko-KR" altLang="en-US" sz="1900" dirty="0">
                <a:latin typeface="Lucida Sans Typewriter" panose="020B0509030504030204" pitchFamily="49" charset="0"/>
              </a:rPr>
              <a:t>문자 장치 파일 	</a:t>
            </a:r>
            <a:r>
              <a:rPr lang="en-US" altLang="ko-KR" sz="1900" dirty="0">
                <a:latin typeface="Lucida Sans Typewriter" panose="020B0509030504030204" pitchFamily="49" charset="0"/>
              </a:rPr>
              <a:t>s: </a:t>
            </a:r>
            <a:r>
              <a:rPr lang="ko-KR" altLang="en-US" sz="1900" dirty="0">
                <a:latin typeface="Lucida Sans Typewriter" panose="020B0509030504030204" pitchFamily="49" charset="0"/>
              </a:rPr>
              <a:t>소켓 파일</a:t>
            </a:r>
          </a:p>
          <a:p>
            <a:endParaRPr lang="ko-KR" altLang="en-US" dirty="0"/>
          </a:p>
          <a:p>
            <a:pPr marL="274320" lvl="1" indent="0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find ~ -type d –print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38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find </a:t>
            </a:r>
            <a:r>
              <a:rPr lang="ko-KR" altLang="en-US" b="1" dirty="0"/>
              <a:t>명령어</a:t>
            </a:r>
            <a:r>
              <a:rPr lang="en-US" altLang="ko-KR" b="1" dirty="0"/>
              <a:t>:</a:t>
            </a:r>
            <a:r>
              <a:rPr lang="ko-KR" altLang="en-US" b="1" dirty="0"/>
              <a:t> 검색 조건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파일의 접근권한</a:t>
            </a:r>
            <a:r>
              <a:rPr lang="en-US" altLang="ko-KR" dirty="0"/>
              <a:t>(-perm)</a:t>
            </a:r>
            <a:r>
              <a:rPr lang="ko-KR" altLang="en-US" dirty="0"/>
              <a:t>으로 검색</a:t>
            </a:r>
            <a:endParaRPr lang="en-US" altLang="ko-KR" dirty="0"/>
          </a:p>
          <a:p>
            <a:pPr lvl="4" fontAlgn="base"/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find . -perm 700 -ls 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lvl="3" fontAlgn="base"/>
            <a:endParaRPr lang="en-US" altLang="ko-KR" dirty="0"/>
          </a:p>
          <a:p>
            <a:pPr fontAlgn="base"/>
            <a:r>
              <a:rPr lang="ko-KR" altLang="en-US" dirty="0"/>
              <a:t>파일의 접근 시간</a:t>
            </a:r>
            <a:r>
              <a:rPr lang="en-US" altLang="ko-KR" dirty="0"/>
              <a:t>(-</a:t>
            </a:r>
            <a:r>
              <a:rPr lang="en-US" altLang="ko-KR" dirty="0" err="1"/>
              <a:t>atime</a:t>
            </a:r>
            <a:r>
              <a:rPr lang="en-US" altLang="ko-KR" dirty="0"/>
              <a:t>)</a:t>
            </a:r>
            <a:r>
              <a:rPr lang="ko-KR" altLang="en-US" dirty="0"/>
              <a:t> 혹은 수정 시간</a:t>
            </a:r>
            <a:r>
              <a:rPr lang="en-US" altLang="ko-KR" dirty="0"/>
              <a:t>(-</a:t>
            </a:r>
            <a:r>
              <a:rPr lang="en-US" altLang="ko-KR" dirty="0" err="1"/>
              <a:t>mtime</a:t>
            </a:r>
            <a:r>
              <a:rPr lang="en-US" altLang="ko-KR" dirty="0"/>
              <a:t>)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검색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ko-KR" altLang="en-US" dirty="0"/>
              <a:t>	</a:t>
            </a:r>
            <a:r>
              <a:rPr lang="en-US" altLang="ko-KR" dirty="0"/>
              <a:t>+n: </a:t>
            </a:r>
            <a:r>
              <a:rPr lang="ko-KR" altLang="en-US" dirty="0"/>
              <a:t>현재 시각을 기준으로 </a:t>
            </a:r>
            <a:r>
              <a:rPr lang="en-US" altLang="ko-KR" dirty="0"/>
              <a:t>n</a:t>
            </a:r>
            <a:r>
              <a:rPr lang="ko-KR" altLang="en-US" dirty="0"/>
              <a:t>일 이상 전</a:t>
            </a:r>
          </a:p>
          <a:p>
            <a:pPr marL="274320" lvl="1" indent="0" fontAlgn="base">
              <a:buNone/>
            </a:pPr>
            <a:r>
              <a:rPr lang="ko-KR" altLang="en-US" dirty="0"/>
              <a:t>	  </a:t>
            </a:r>
            <a:r>
              <a:rPr lang="en-US" altLang="ko-KR" dirty="0"/>
              <a:t>n: </a:t>
            </a:r>
            <a:r>
              <a:rPr lang="ko-KR" altLang="en-US" dirty="0"/>
              <a:t>현재 시각을 기준으로 </a:t>
            </a:r>
            <a:r>
              <a:rPr lang="en-US" altLang="ko-KR" dirty="0"/>
              <a:t>n</a:t>
            </a:r>
            <a:r>
              <a:rPr lang="ko-KR" altLang="en-US" dirty="0"/>
              <a:t>일 전</a:t>
            </a:r>
          </a:p>
          <a:p>
            <a:pPr marL="274320" lvl="1" indent="0" fontAlgn="base">
              <a:buNone/>
            </a:pPr>
            <a:r>
              <a:rPr lang="ko-KR" altLang="en-US" dirty="0"/>
              <a:t>	 </a:t>
            </a:r>
            <a:r>
              <a:rPr lang="en-US" altLang="ko-KR" dirty="0"/>
              <a:t>-n: </a:t>
            </a:r>
            <a:r>
              <a:rPr lang="ko-KR" altLang="en-US" dirty="0"/>
              <a:t>현재 시각을 기준으로 </a:t>
            </a:r>
            <a:r>
              <a:rPr lang="en-US" altLang="ko-KR" dirty="0"/>
              <a:t>n</a:t>
            </a:r>
            <a:r>
              <a:rPr lang="ko-KR" altLang="en-US" dirty="0"/>
              <a:t>일 이내</a:t>
            </a:r>
          </a:p>
          <a:p>
            <a:pPr lvl="5" fontAlgn="base"/>
            <a:endParaRPr lang="ko-KR" altLang="en-US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find . -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atime</a:t>
            </a:r>
            <a:r>
              <a:rPr lang="en-US" altLang="ko-KR" sz="1800" dirty="0">
                <a:latin typeface="Lucida Sans Typewriter" panose="020B0509030504030204" pitchFamily="49" charset="0"/>
              </a:rPr>
              <a:t> +30 -print 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find . -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mtime</a:t>
            </a:r>
            <a:r>
              <a:rPr lang="en-US" altLang="ko-KR" sz="1800" dirty="0">
                <a:latin typeface="Lucida Sans Typewriter" panose="020B0509030504030204" pitchFamily="49" charset="0"/>
              </a:rPr>
              <a:t> -7 -print 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168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find </a:t>
            </a:r>
            <a:r>
              <a:rPr lang="ko-KR" altLang="en-US" dirty="0"/>
              <a:t>명령어</a:t>
            </a:r>
            <a:r>
              <a:rPr lang="en-US" altLang="ko-KR" dirty="0"/>
              <a:t>:</a:t>
            </a:r>
            <a:r>
              <a:rPr lang="ko-KR" altLang="en-US" dirty="0"/>
              <a:t> 검색 </a:t>
            </a:r>
            <a:r>
              <a:rPr lang="ko-KR" altLang="en-US" b="1" dirty="0"/>
              <a:t>조건 조합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find </a:t>
            </a:r>
            <a:r>
              <a:rPr lang="ko-KR" altLang="en-US" dirty="0"/>
              <a:t>명령어는 여러 검색 옵션을 조합해서 사용할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find . -type d -perm 700 -print</a:t>
            </a:r>
          </a:p>
          <a:p>
            <a:pPr marL="274320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find . -name core -size +2048 -ls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4341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1057</TotalTime>
  <Words>2652</Words>
  <Application>Microsoft Office PowerPoint</Application>
  <PresentationFormat>화면 슬라이드 쇼(4:3)</PresentationFormat>
  <Paragraphs>474</Paragraphs>
  <Slides>39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50" baseType="lpstr">
      <vt:lpstr>Noto Sans CJK KR</vt:lpstr>
      <vt:lpstr>굴림체</vt:lpstr>
      <vt:lpstr>돋움</vt:lpstr>
      <vt:lpstr>맑은 고딕</vt:lpstr>
      <vt:lpstr>Arial</vt:lpstr>
      <vt:lpstr>Bookman Old Style</vt:lpstr>
      <vt:lpstr>Gill Sans MT</vt:lpstr>
      <vt:lpstr>Lucida Sans Typewriter</vt:lpstr>
      <vt:lpstr>Wingdings</vt:lpstr>
      <vt:lpstr>Wingdings 3</vt:lpstr>
      <vt:lpstr>원본</vt:lpstr>
      <vt:lpstr>PowerPoint 프레젠테이션</vt:lpstr>
      <vt:lpstr>PowerPoint 프레젠테이션</vt:lpstr>
      <vt:lpstr>8.1 파일 속성으로 파일 찾기  </vt:lpstr>
      <vt:lpstr>find 명령어</vt:lpstr>
      <vt:lpstr>find 명령어</vt:lpstr>
      <vt:lpstr>find 명령어: 검색 조건</vt:lpstr>
      <vt:lpstr>find 명령어: 검색 조건</vt:lpstr>
      <vt:lpstr>find 명령어: 검색 조건</vt:lpstr>
      <vt:lpstr>find 명령어: 검색 조건 조합</vt:lpstr>
      <vt:lpstr>find 명령어: 검색된 파일 처리 </vt:lpstr>
      <vt:lpstr>8.2 파일 필터링  </vt:lpstr>
      <vt:lpstr>grep 명령어</vt:lpstr>
      <vt:lpstr>grep 명령어</vt:lpstr>
      <vt:lpstr>grep 명령어의 옵션</vt:lpstr>
      <vt:lpstr>grep 명령어</vt:lpstr>
      <vt:lpstr>정규식</vt:lpstr>
      <vt:lpstr>정규식 사용 예</vt:lpstr>
      <vt:lpstr>파이프와 함께 grep 명령어 사용</vt:lpstr>
      <vt:lpstr>8.3 파일 정렬   </vt:lpstr>
      <vt:lpstr>정렬: sort 명령어</vt:lpstr>
      <vt:lpstr>sort 명령어 예</vt:lpstr>
      <vt:lpstr>sort 명령어 예</vt:lpstr>
      <vt:lpstr>정렬 필드 지정</vt:lpstr>
      <vt:lpstr>정렬 필드 지정 예</vt:lpstr>
      <vt:lpstr>sort 명령어의 옵션</vt:lpstr>
      <vt:lpstr>sort 명령어의 옵션 예</vt:lpstr>
      <vt:lpstr>필드 구분 문자 지정</vt:lpstr>
      <vt:lpstr>8.4 파일 비교    </vt:lpstr>
      <vt:lpstr>파일 비교: cmp 명령어</vt:lpstr>
      <vt:lpstr>파일 비교: diff</vt:lpstr>
      <vt:lpstr>diff 출력: 편집 명령어</vt:lpstr>
      <vt:lpstr>diff 출력: 편집 명령어</vt:lpstr>
      <vt:lpstr>diff 출력: 편집 명령어</vt:lpstr>
      <vt:lpstr>8.5 기타 파일 조작      </vt:lpstr>
      <vt:lpstr>파일 분할 : split</vt:lpstr>
      <vt:lpstr>파일 합병: cat</vt:lpstr>
      <vt:lpstr>파일 합병: paste</vt:lpstr>
      <vt:lpstr>파일 합병: paste 예</vt:lpstr>
      <vt:lpstr>핵심 개념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제2장 유닉스 사용</dc:title>
  <dc:creator>Windows 사용자</dc:creator>
  <cp:lastModifiedBy>SM-PC</cp:lastModifiedBy>
  <cp:revision>179</cp:revision>
  <dcterms:created xsi:type="dcterms:W3CDTF">2012-06-25T11:27:47Z</dcterms:created>
  <dcterms:modified xsi:type="dcterms:W3CDTF">2024-10-28T01:02:06Z</dcterms:modified>
</cp:coreProperties>
</file>