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328" r:id="rId2"/>
    <p:sldId id="329" r:id="rId3"/>
    <p:sldId id="258" r:id="rId4"/>
    <p:sldId id="257" r:id="rId5"/>
    <p:sldId id="259" r:id="rId6"/>
    <p:sldId id="265" r:id="rId7"/>
    <p:sldId id="327" r:id="rId8"/>
    <p:sldId id="266" r:id="rId9"/>
    <p:sldId id="260" r:id="rId10"/>
    <p:sldId id="267" r:id="rId11"/>
    <p:sldId id="263" r:id="rId12"/>
    <p:sldId id="268" r:id="rId13"/>
    <p:sldId id="264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80" r:id="rId23"/>
    <p:sldId id="281" r:id="rId24"/>
    <p:sldId id="282" r:id="rId25"/>
    <p:sldId id="330" r:id="rId26"/>
    <p:sldId id="285" r:id="rId27"/>
    <p:sldId id="286" r:id="rId28"/>
    <p:sldId id="287" r:id="rId29"/>
    <p:sldId id="288" r:id="rId30"/>
    <p:sldId id="276" r:id="rId31"/>
    <p:sldId id="290" r:id="rId32"/>
    <p:sldId id="292" r:id="rId33"/>
    <p:sldId id="294" r:id="rId34"/>
    <p:sldId id="293" r:id="rId35"/>
    <p:sldId id="297" r:id="rId36"/>
    <p:sldId id="302" r:id="rId37"/>
    <p:sldId id="300" r:id="rId38"/>
    <p:sldId id="325" r:id="rId39"/>
    <p:sldId id="326" r:id="rId40"/>
    <p:sldId id="291" r:id="rId41"/>
    <p:sldId id="301" r:id="rId42"/>
    <p:sldId id="323" r:id="rId43"/>
    <p:sldId id="303" r:id="rId44"/>
    <p:sldId id="306" r:id="rId45"/>
    <p:sldId id="307" r:id="rId46"/>
    <p:sldId id="308" r:id="rId47"/>
    <p:sldId id="304" r:id="rId48"/>
    <p:sldId id="324" r:id="rId49"/>
    <p:sldId id="309" r:id="rId50"/>
    <p:sldId id="311" r:id="rId51"/>
    <p:sldId id="313" r:id="rId52"/>
    <p:sldId id="314" r:id="rId53"/>
    <p:sldId id="315" r:id="rId54"/>
    <p:sldId id="321" r:id="rId55"/>
    <p:sldId id="322" r:id="rId56"/>
    <p:sldId id="318" r:id="rId57"/>
    <p:sldId id="317" r:id="rId58"/>
    <p:sldId id="320" r:id="rId5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79" y="60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64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920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849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113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200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037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489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58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265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8161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45981-A680-4257-87FB-BD6B01570AEF}" type="datetimeFigureOut">
              <a:rPr lang="ko-KR" altLang="en-US" smtClean="0"/>
              <a:pPr/>
              <a:t>2024-11-04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 교수</a:t>
            </a:r>
            <a:endParaRPr lang="en-KR" sz="1400" dirty="0">
              <a:solidFill>
                <a:srgbClr val="0E3C8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41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히스토리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입력된 명령들을 기억하는 기능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$ history [-</a:t>
            </a:r>
            <a:r>
              <a:rPr lang="en-US" altLang="ko-KR" dirty="0" err="1">
                <a:solidFill>
                  <a:srgbClr val="0000FF"/>
                </a:solidFill>
                <a:latin typeface="+mn-ea"/>
                <a:ea typeface="+mn-ea"/>
              </a:rPr>
              <a:t>rh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] [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번호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기억할 </a:t>
            </a:r>
            <a:r>
              <a:rPr lang="ko-KR" altLang="en-US" dirty="0" err="1">
                <a:latin typeface="+mn-ea"/>
                <a:ea typeface="+mn-ea"/>
              </a:rPr>
              <a:t>히스토리의</a:t>
            </a:r>
            <a:r>
              <a:rPr lang="ko-KR" altLang="en-US" dirty="0">
                <a:latin typeface="+mn-ea"/>
                <a:ea typeface="+mn-ea"/>
              </a:rPr>
              <a:t> 크기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 HISTSIZE=100</a:t>
            </a: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로그아웃 후에도 </a:t>
            </a:r>
            <a:r>
              <a:rPr lang="ko-KR" altLang="en-US" dirty="0" err="1">
                <a:latin typeface="+mn-ea"/>
                <a:ea typeface="+mn-ea"/>
              </a:rPr>
              <a:t>히스토리가</a:t>
            </a:r>
            <a:r>
              <a:rPr lang="ko-KR" altLang="en-US" dirty="0">
                <a:latin typeface="+mn-ea"/>
                <a:ea typeface="+mn-ea"/>
              </a:rPr>
              <a:t> 저장되도록 설정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$ HISTFIESIZE=100</a:t>
            </a:r>
            <a:r>
              <a:rPr lang="ko-KR" altLang="en-US" dirty="0">
                <a:latin typeface="+mn-ea"/>
                <a:ea typeface="+mn-ea"/>
              </a:rPr>
              <a:t> 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history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who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env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vi test.sh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+x test.sh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6 test.sh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7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8 date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9 history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...</a:t>
            </a: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!! 	# </a:t>
            </a:r>
            <a:r>
              <a:rPr lang="ko-KR" altLang="en-US" sz="1800" dirty="0">
                <a:latin typeface="Lucida Sans Typewriter" panose="020B0509030504030204" pitchFamily="49" charset="0"/>
              </a:rPr>
              <a:t>바로 전 명령 재실행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!20 	# 20</a:t>
            </a:r>
            <a:r>
              <a:rPr lang="ko-KR" altLang="en-US" sz="1800" dirty="0">
                <a:latin typeface="Lucida Sans Typewriter" panose="020B0509030504030204" pitchFamily="49" charset="0"/>
              </a:rPr>
              <a:t>번 이벤트 재실행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</a:rPr>
              <a:t>	#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gcc</a:t>
            </a:r>
            <a:r>
              <a:rPr lang="ko-KR" altLang="en-US" sz="1800" dirty="0">
                <a:latin typeface="Lucida Sans Typewriter" panose="020B0509030504030204" pitchFamily="49" charset="0"/>
              </a:rPr>
              <a:t>로 시작하는 최근 명령 재실행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!?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test.c</a:t>
            </a:r>
            <a:r>
              <a:rPr lang="en-US" altLang="ko-KR" sz="1800" dirty="0">
                <a:latin typeface="Lucida Sans Typewriter" panose="020B0509030504030204" pitchFamily="49" charset="0"/>
              </a:rPr>
              <a:t>	#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test.c</a:t>
            </a:r>
            <a:r>
              <a:rPr lang="ko-KR" altLang="en-US" sz="1800" dirty="0">
                <a:latin typeface="Lucida Sans Typewriter" panose="020B0509030504030204" pitchFamily="49" charset="0"/>
              </a:rPr>
              <a:t>를 포함하는 최근 명령 재실행</a:t>
            </a:r>
          </a:p>
          <a:p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3058891"/>
              </p:ext>
            </p:extLst>
          </p:nvPr>
        </p:nvGraphicFramePr>
        <p:xfrm>
          <a:off x="1475656" y="1484784"/>
          <a:ext cx="5688632" cy="2016223"/>
        </p:xfrm>
        <a:graphic>
          <a:graphicData uri="http://schemas.openxmlformats.org/drawingml/2006/table">
            <a:tbl>
              <a:tblPr/>
              <a:tblGrid>
                <a:gridCol w="15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0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7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형태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!!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바로 전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!n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이벤트 번호가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n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인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!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시작스트링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시작스트링으로 시작하는 최후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굴림체"/>
                        </a:rPr>
                        <a:t>!?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서브스트링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서브스트링을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포함하는 최후 명령 재실행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10.3 </a:t>
            </a:r>
            <a:r>
              <a:rPr lang="ko-KR" altLang="en-US" dirty="0"/>
              <a:t>변수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단순 변수</a:t>
            </a:r>
            <a:r>
              <a:rPr lang="en-US" altLang="ko-KR" dirty="0"/>
              <a:t>(simple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r>
              <a:rPr lang="ko-KR" altLang="en-US" dirty="0"/>
              <a:t>하나의 값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만을 저장할 수 있는 변수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변수이름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=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문자열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city=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seoul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변수의 값 사용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$city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seoul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8"/>
            <a:endParaRPr lang="ko-KR" altLang="en-US" dirty="0"/>
          </a:p>
          <a:p>
            <a:r>
              <a:rPr lang="ko-KR" altLang="en-US" dirty="0"/>
              <a:t>변수에 어느 때나 필요하면 다른 값을 대입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city=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pusan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한 번에 여러 개의 변수를 생성</a:t>
            </a:r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country=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korea</a:t>
            </a:r>
            <a:r>
              <a:rPr lang="en-US" altLang="ko-KR" sz="1800" dirty="0">
                <a:latin typeface="Lucida Sans Typewriter" panose="020B0509030504030204" pitchFamily="49" charset="0"/>
              </a:rPr>
              <a:t> city=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seoul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단순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한글 문자열을 값으로 사용</a:t>
            </a:r>
            <a:endParaRPr lang="en-US" altLang="ko-KR" sz="2000" dirty="0"/>
          </a:p>
          <a:p>
            <a:pPr lvl="4"/>
            <a:endParaRPr lang="en-US" altLang="ko-KR" sz="10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country=</a:t>
            </a:r>
            <a:r>
              <a:rPr lang="ko-KR" altLang="en-US" sz="1800" dirty="0">
                <a:latin typeface="Lucida Sans Typewriter" panose="020B0509030504030204" pitchFamily="49" charset="0"/>
              </a:rPr>
              <a:t>대한민국 </a:t>
            </a:r>
            <a:r>
              <a:rPr lang="en-US" altLang="ko-KR" sz="1800" dirty="0">
                <a:latin typeface="Lucida Sans Typewriter" panose="020B0509030504030204" pitchFamily="49" charset="0"/>
              </a:rPr>
              <a:t>city=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 서울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dirty="0"/>
          </a:p>
          <a:p>
            <a:r>
              <a:rPr lang="ko-KR" altLang="en-US" dirty="0"/>
              <a:t>따옴표를 이용하여 여러 단어로 구성된 문자열 저장 가능</a:t>
            </a:r>
            <a:endParaRPr lang="en-US" altLang="ko-KR" sz="2000" dirty="0"/>
          </a:p>
          <a:p>
            <a:pPr lvl="3"/>
            <a:endParaRPr lang="en-US" altLang="ko-KR" sz="12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address="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서울시 용산구</a:t>
            </a:r>
            <a:r>
              <a:rPr lang="en-US" altLang="ko-KR" sz="1800" dirty="0">
                <a:latin typeface="Lucida Sans Typewriter" panose="020B0509030504030204" pitchFamily="49" charset="0"/>
              </a:rPr>
              <a:t>"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리스트 변수</a:t>
            </a:r>
            <a:r>
              <a:rPr lang="en-US" altLang="ko-KR" dirty="0"/>
              <a:t>(list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 변수에 여러 개의 값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저장할 수 있는 변수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이름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=( 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문자열리스트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)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4"/>
            <a:endParaRPr lang="en-US" altLang="ko-KR" sz="12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cities=(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 부산 목포</a:t>
            </a:r>
            <a:r>
              <a:rPr lang="en-US" altLang="ko-KR" sz="1800" dirty="0">
                <a:latin typeface="Lucida Sans Typewriter" panose="020B0509030504030204" pitchFamily="49" charset="0"/>
              </a:rPr>
              <a:t>)</a:t>
            </a:r>
          </a:p>
          <a:p>
            <a:pPr lvl="4"/>
            <a:endParaRPr lang="ko-KR" altLang="en-US" dirty="0"/>
          </a:p>
          <a:p>
            <a:r>
              <a:rPr lang="ko-KR" altLang="en-US" dirty="0"/>
              <a:t>리스트 변수 사용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83781"/>
              </p:ext>
            </p:extLst>
          </p:nvPr>
        </p:nvGraphicFramePr>
        <p:xfrm>
          <a:off x="1259632" y="3573016"/>
          <a:ext cx="5832648" cy="2287462"/>
        </p:xfrm>
        <a:graphic>
          <a:graphicData uri="http://schemas.openxmlformats.org/drawingml/2006/table">
            <a:tbl>
              <a:tblPr/>
              <a:tblGrid>
                <a:gridCol w="191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리스트 사용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9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${name[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]}</a:t>
                      </a:r>
                      <a:endParaRPr 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리스트 변수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name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의 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i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번째 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${name[*]}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${name[@]}</a:t>
                      </a:r>
                      <a:endParaRPr lang="en-US" sz="160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리스트 변수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name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의 모든 원소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1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${#name[*]}</a:t>
                      </a:r>
                      <a:endParaRPr 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한컴바탕"/>
                        </a:rPr>
                        <a:t>${#name[@]}</a:t>
                      </a:r>
                      <a:endParaRPr lang="en-US" sz="1600" dirty="0">
                        <a:solidFill>
                          <a:srgbClr val="000000"/>
                        </a:solidFill>
                        <a:latin typeface="Lucida Sans Typewriter" panose="020B05090305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리스트 변수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name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내의 원소 개수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변수 사용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리스트 변수 사용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${cities[*]}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900" dirty="0">
                <a:latin typeface="Lucida Sans Typewriter" panose="020B0509030504030204" pitchFamily="49" charset="0"/>
              </a:rPr>
              <a:t>서울 부산 목포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${cities[1]}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900" dirty="0">
                <a:latin typeface="Lucida Sans Typewriter" panose="020B0509030504030204" pitchFamily="49" charset="0"/>
              </a:rPr>
              <a:t>부산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lvl="8"/>
            <a:endParaRPr lang="ko-KR" altLang="en-US" dirty="0"/>
          </a:p>
          <a:p>
            <a:r>
              <a:rPr lang="ko-KR" altLang="en-US" dirty="0"/>
              <a:t>리스트의 크기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${#cities[*]}     # </a:t>
            </a:r>
            <a:r>
              <a:rPr lang="ko-KR" altLang="en-US" sz="1900" dirty="0">
                <a:latin typeface="Lucida Sans Typewriter" panose="020B0509030504030204" pitchFamily="49" charset="0"/>
              </a:rPr>
              <a:t>리스트 크기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3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${cities[3]}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리스트 변수에 새로운 도시 추가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cities[3]=</a:t>
            </a:r>
            <a:r>
              <a:rPr lang="ko-KR" altLang="en-US" sz="1900" dirty="0">
                <a:latin typeface="Lucida Sans Typewriter" panose="020B0509030504030204" pitchFamily="49" charset="0"/>
              </a:rPr>
              <a:t>제주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${cities[3]}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900" dirty="0">
                <a:latin typeface="Lucida Sans Typewriter" panose="020B0509030504030204" pitchFamily="49" charset="0"/>
              </a:rPr>
              <a:t>제주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표준입력 읽기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read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ko-KR" altLang="en-US" sz="2100" dirty="0"/>
              <a:t>표준입력에서 한 줄을 읽어서 단어들을 변수들에 순서대로 저장</a:t>
            </a:r>
            <a:endParaRPr lang="en-US" altLang="ko-KR" sz="2100" dirty="0"/>
          </a:p>
          <a:p>
            <a:pPr lvl="1"/>
            <a:r>
              <a:rPr lang="ko-KR" altLang="en-US" sz="2100" dirty="0"/>
              <a:t>마지막 변수에 남은 단어들 모두 저장</a:t>
            </a:r>
            <a:r>
              <a:rPr lang="en-US" altLang="ko-KR" sz="2100" dirty="0"/>
              <a:t> </a:t>
            </a:r>
          </a:p>
          <a:p>
            <a:pPr lvl="5"/>
            <a:endParaRPr lang="ko-KR" altLang="en-US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read </a:t>
            </a:r>
            <a:r>
              <a:rPr lang="ko-KR" altLang="en-US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변수</a:t>
            </a: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1 ... </a:t>
            </a:r>
            <a:r>
              <a:rPr lang="ko-KR" altLang="en-US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변수</a:t>
            </a: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read x y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 Christmas !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echo $x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echo $y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Christmas !</a:t>
            </a:r>
          </a:p>
          <a:p>
            <a:pPr lvl="8"/>
            <a:endParaRPr lang="ko-KR" altLang="en-US" dirty="0"/>
          </a:p>
          <a:p>
            <a:r>
              <a:rPr lang="ko-KR" altLang="en-US" dirty="0"/>
              <a:t>변수를 하나만 사용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read x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 Christmas !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echo $x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Merry Christmas !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10.4 </a:t>
            </a:r>
            <a:r>
              <a:rPr lang="ko-KR" altLang="en-US" dirty="0"/>
              <a:t>지역변수와 환경변수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환경변수와 지역변수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쉘</a:t>
            </a:r>
            <a:r>
              <a:rPr lang="ko-KR" altLang="en-US" dirty="0"/>
              <a:t> 변수</a:t>
            </a:r>
            <a:endParaRPr lang="en-US" altLang="ko-KR" dirty="0"/>
          </a:p>
          <a:p>
            <a:pPr lvl="1"/>
            <a:r>
              <a:rPr lang="ko-KR" altLang="en-US" dirty="0"/>
              <a:t>환경변수와 지역변수 두 종류로 나눌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환경 변수는 값이 자식 프로세스에게 상속되며 지역변수는 그렇지 않다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246565"/>
            <a:ext cx="5172993" cy="241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1950196"/>
            <a:ext cx="472578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+mn-ea"/>
              </a:rPr>
              <a:t>Bash 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쉘 소개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별명 및 </a:t>
            </a:r>
            <a:r>
              <a:rPr lang="ko-KR" altLang="en-US" dirty="0" err="1">
                <a:solidFill>
                  <a:srgbClr val="666666"/>
                </a:solidFill>
                <a:latin typeface="+mn-ea"/>
              </a:rPr>
              <a:t>히스토리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 기능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변수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지역 변수와 환경 변수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+mn-ea"/>
              </a:rPr>
              <a:t>Bash 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쉘 스크립트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수식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 err="1">
                <a:solidFill>
                  <a:srgbClr val="666666"/>
                </a:solidFill>
                <a:latin typeface="+mn-ea"/>
              </a:rPr>
              <a:t>조건문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 err="1">
                <a:solidFill>
                  <a:srgbClr val="666666"/>
                </a:solidFill>
                <a:latin typeface="+mn-ea"/>
              </a:rPr>
              <a:t>반복문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고급 기능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12474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10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</a:t>
            </a: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Bash 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쉘 스크립트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179531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1950196"/>
            <a:ext cx="509392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06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07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08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04851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환경변수와 지역변수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country=</a:t>
            </a:r>
            <a:r>
              <a:rPr lang="ko-KR" altLang="en-US" sz="1800" dirty="0">
                <a:latin typeface="Lucida Sans Typewriter" panose="020B0509030504030204" pitchFamily="49" charset="0"/>
              </a:rPr>
              <a:t>대한민국 </a:t>
            </a:r>
            <a:r>
              <a:rPr lang="en-US" altLang="ko-KR" sz="1800" dirty="0">
                <a:latin typeface="Lucida Sans Typewriter" panose="020B0509030504030204" pitchFamily="49" charset="0"/>
              </a:rPr>
              <a:t>city=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서울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export country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 서울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5"/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bash         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쉘 시작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^D           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자식 쉘 끝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lvl="4"/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echo $country $city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대한민국 서울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사전 정의 환경변수</a:t>
            </a:r>
            <a:r>
              <a:rPr lang="en-US" altLang="ko-KR" sz="2000" dirty="0"/>
              <a:t>(predefined environment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589240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그 의미가 미리 정해진 환경변수들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홈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$HOME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$USER 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쉘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$SHELL</a:t>
            </a:r>
          </a:p>
          <a:p>
            <a:pPr lvl="1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홈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/user/faculty/chang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chang  </a:t>
            </a:r>
            <a:r>
              <a:rPr lang="ko-KR" altLang="en-US" sz="1600" dirty="0">
                <a:latin typeface="Lucida Sans Typewriter" panose="020B0509030504030204" pitchFamily="49" charset="0"/>
              </a:rPr>
              <a:t>쉘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/bin/bash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터미널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$TERM  </a:t>
            </a:r>
            <a:r>
              <a:rPr lang="ko-KR" altLang="en-US" sz="1600" dirty="0">
                <a:latin typeface="Lucida Sans Typewriter" panose="020B0509030504030204" pitchFamily="49" charset="0"/>
              </a:rPr>
              <a:t>경로 리스트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$PATH</a:t>
            </a:r>
          </a:p>
          <a:p>
            <a:pPr lvl="1"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터미널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xterm</a:t>
            </a: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ko-KR" altLang="en-US" sz="1600" dirty="0">
                <a:latin typeface="Lucida Sans Typewriter" panose="020B0509030504030204" pitchFamily="49" charset="0"/>
              </a:rPr>
              <a:t>경로 리스트 </a:t>
            </a:r>
            <a:r>
              <a:rPr lang="en-US" altLang="ko-KR" sz="1600" dirty="0">
                <a:latin typeface="Lucida Sans Typewriter" panose="020B0509030504030204" pitchFamily="49" charset="0"/>
              </a:rPr>
              <a:t>= /bin:/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600" dirty="0">
                <a:latin typeface="Lucida Sans Typewriter" panose="020B0509030504030204" pitchFamily="49" charset="0"/>
              </a:rPr>
              <a:t>/bin:/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600" dirty="0">
                <a:latin typeface="Lucida Sans Typewriter" panose="020B0509030504030204" pitchFamily="49" charset="0"/>
              </a:rPr>
              <a:t>/local/bin</a:t>
            </a:r>
          </a:p>
        </p:txBody>
      </p:sp>
      <p:graphicFrame>
        <p:nvGraphicFramePr>
          <p:cNvPr id="6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9729670"/>
              </p:ext>
            </p:extLst>
          </p:nvPr>
        </p:nvGraphicFramePr>
        <p:xfrm>
          <a:off x="1331640" y="1772816"/>
          <a:ext cx="5904656" cy="3384376"/>
        </p:xfrm>
        <a:graphic>
          <a:graphicData uri="http://schemas.openxmlformats.org/drawingml/2006/table">
            <a:tbl>
              <a:tblPr/>
              <a:tblGrid>
                <a:gridCol w="183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$USER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사용자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$TERM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터미널 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$PATH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명령어를 검색할 디렉터리들의 리스트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$HOME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홈 디렉터리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$SHELL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로그인 쉘의 경로명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$MAIL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메일 박스의 경로명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Lucida Sans Typewriter" panose="020B0509030504030204" pitchFamily="49" charset="0"/>
                          <a:ea typeface="+mn-ea"/>
                        </a:rPr>
                        <a:t>$HOSTNAME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호스트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사전 정의 지역 변수</a:t>
            </a:r>
            <a:r>
              <a:rPr lang="en-US" altLang="ko-KR" dirty="0"/>
              <a:t>(predefined local variable)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067944" y="1340768"/>
            <a:ext cx="5076056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builtin.bash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스크립트 이름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첫 번째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$1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$*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스크립트를 실행하는 프로세스 번호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$$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builtin.bash</a:t>
            </a:r>
            <a:r>
              <a:rPr lang="en-US" altLang="ko-KR" sz="1600" dirty="0">
                <a:latin typeface="Lucida Sans Typewriter" panose="020B0509030504030204" pitchFamily="49" charset="0"/>
              </a:rPr>
              <a:t> hello shell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이 스크립트 이름</a:t>
            </a:r>
            <a:r>
              <a:rPr lang="en-US" altLang="ko-KR" sz="1600" dirty="0">
                <a:latin typeface="Lucida Sans Typewriter" panose="020B0509030504030204" pitchFamily="49" charset="0"/>
              </a:rPr>
              <a:t>: builtin.sh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첫 번째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hello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모든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hello shell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이 스크립트를 실행하는 프로세스 번호</a:t>
            </a:r>
            <a:r>
              <a:rPr lang="en-US" altLang="ko-KR" sz="1600" dirty="0">
                <a:latin typeface="Lucida Sans Typewriter" panose="020B0509030504030204" pitchFamily="49" charset="0"/>
              </a:rPr>
              <a:t>:  1259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45891802"/>
              </p:ext>
            </p:extLst>
          </p:nvPr>
        </p:nvGraphicFramePr>
        <p:xfrm>
          <a:off x="323528" y="1988841"/>
          <a:ext cx="3528392" cy="2880319"/>
        </p:xfrm>
        <a:graphic>
          <a:graphicData uri="http://schemas.openxmlformats.org/drawingml/2006/table">
            <a:tbl>
              <a:tblPr/>
              <a:tblGrid>
                <a:gridCol w="95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8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이름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$$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쉘의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프로세스 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쉘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스크립트 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$1 ~ $9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인수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$*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모든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인수 리스트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0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$#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명령줄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인수의 개수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10.5 Bash </a:t>
            </a:r>
            <a:r>
              <a:rPr lang="ko-KR" altLang="en-US" dirty="0" err="1"/>
              <a:t>쉘</a:t>
            </a:r>
            <a:r>
              <a:rPr lang="ko-KR" altLang="en-US" dirty="0"/>
              <a:t> 스크립트 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Bash </a:t>
            </a:r>
            <a:r>
              <a:rPr lang="ko-KR" altLang="en-US" dirty="0"/>
              <a:t>스크립트 작성 및 실행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>(1) </a:t>
            </a:r>
            <a:r>
              <a:rPr lang="ko-KR" altLang="en-US" dirty="0"/>
              <a:t>에디터를 사용하여 </a:t>
            </a:r>
            <a:r>
              <a:rPr lang="en-US" altLang="ko-KR" dirty="0"/>
              <a:t>Bash </a:t>
            </a:r>
            <a:r>
              <a:rPr lang="ko-KR" altLang="en-US" dirty="0"/>
              <a:t>스크립트 파일을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state.bash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-n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시간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date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사용자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who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시스템 현재 상황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uptime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dirty="0"/>
              <a:t>(2) </a:t>
            </a:r>
            <a:r>
              <a:rPr lang="en-US" altLang="ko-KR" dirty="0" err="1"/>
              <a:t>chmod</a:t>
            </a:r>
            <a:r>
              <a:rPr lang="ko-KR" altLang="en-US" dirty="0"/>
              <a:t>를 이용하여 실행 모드로 변경한다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+x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state.bash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 </a:t>
            </a:r>
            <a:r>
              <a:rPr lang="en-US" altLang="ko-KR" dirty="0">
                <a:latin typeface="+mn-ea"/>
                <a:ea typeface="+mn-ea"/>
              </a:rPr>
              <a:t> </a:t>
            </a:r>
            <a:endParaRPr lang="ko-KR" altLang="en-US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dirty="0"/>
              <a:t>(3) </a:t>
            </a:r>
            <a:r>
              <a:rPr lang="ko-KR" altLang="en-US" dirty="0"/>
              <a:t>스크립트 이름을 </a:t>
            </a:r>
            <a:r>
              <a:rPr lang="ko-KR" altLang="en-US" dirty="0" err="1"/>
              <a:t>타입핑하여</a:t>
            </a:r>
            <a:r>
              <a:rPr lang="ko-KR" altLang="en-US" dirty="0"/>
              <a:t> 실행한다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state.bash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  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if </a:t>
            </a:r>
            <a:r>
              <a:rPr lang="ko-KR" altLang="en-US" b="1" dirty="0">
                <a:latin typeface="+mn-ea"/>
                <a:ea typeface="+mn-ea"/>
              </a:rPr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+mn-ea"/>
                <a:ea typeface="+mn-ea"/>
              </a:rPr>
              <a:t>if </a:t>
            </a:r>
            <a:r>
              <a:rPr lang="ko-KR" altLang="en-US" dirty="0">
                <a:latin typeface="+mn-ea"/>
                <a:ea typeface="+mn-ea"/>
              </a:rPr>
              <a:t>문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ko-KR" altLang="en-US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dirty="0">
                <a:latin typeface="Lucida Sans Typewriter" panose="020B0509030504030204" pitchFamily="49" charset="0"/>
              </a:rPr>
              <a:t>   명령들</a:t>
            </a:r>
          </a:p>
          <a:p>
            <a:pPr lvl="1">
              <a:buNone/>
            </a:pPr>
            <a:r>
              <a:rPr lang="en-US" altLang="ko-KR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조건식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[ </a:t>
            </a:r>
            <a:r>
              <a:rPr lang="ko-KR" altLang="en-US" dirty="0">
                <a:solidFill>
                  <a:srgbClr val="0000FF"/>
                </a:solidFill>
              </a:rPr>
              <a:t>수</a:t>
            </a:r>
            <a:r>
              <a:rPr lang="ko-KR" altLang="en-US" dirty="0">
                <a:solidFill>
                  <a:srgbClr val="0000FF"/>
                </a:solidFill>
                <a:latin typeface="+mn-ea"/>
                <a:ea typeface="+mn-ea"/>
              </a:rPr>
              <a:t>식 </a:t>
            </a:r>
            <a:r>
              <a:rPr lang="en-US" altLang="ko-KR" dirty="0">
                <a:solidFill>
                  <a:srgbClr val="0000FF"/>
                </a:solidFill>
                <a:latin typeface="+mn-ea"/>
                <a:ea typeface="+mn-ea"/>
              </a:rPr>
              <a:t>]</a:t>
            </a: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예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latin typeface="Lucida Sans Typewriter" panose="020B0509030504030204" pitchFamily="49" charset="0"/>
              </a:rPr>
              <a:t>[ $# -</a:t>
            </a:r>
            <a:r>
              <a:rPr lang="en-US" altLang="ko-KR" dirty="0" err="1">
                <a:latin typeface="Lucida Sans Typewriter" panose="020B0509030504030204" pitchFamily="49" charset="0"/>
              </a:rPr>
              <a:t>eq</a:t>
            </a:r>
            <a:r>
              <a:rPr lang="en-US" altLang="ko-KR" dirty="0">
                <a:latin typeface="Lucida Sans Typewriter" panose="020B0509030504030204" pitchFamily="49" charset="0"/>
              </a:rPr>
              <a:t> 1 ]</a:t>
            </a:r>
          </a:p>
          <a:p>
            <a:pPr>
              <a:buNone/>
            </a:pPr>
            <a:r>
              <a:rPr lang="en-US" altLang="ko-KR" sz="21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then</a:t>
            </a:r>
          </a:p>
          <a:p>
            <a:pPr>
              <a:buNone/>
            </a:pPr>
            <a:r>
              <a:rPr lang="en-US" altLang="ko-KR" sz="21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 </a:t>
            </a:r>
            <a:r>
              <a:rPr lang="en-US" altLang="ko-KR" sz="21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2100" dirty="0">
                <a:latin typeface="Lucida Sans Typewriter" panose="020B0509030504030204" pitchFamily="49" charset="0"/>
              </a:rPr>
              <a:t> $1</a:t>
            </a:r>
            <a:endParaRPr lang="en-US" altLang="ko-KR" sz="21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355976" y="1216152"/>
            <a:ext cx="4536504" cy="53091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wc1.bash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latin typeface="Lucida Sans Typewriter" panose="020B0509030504030204" pitchFamily="49" charset="0"/>
              </a:rPr>
              <a:t> 인수 개수를 확인하고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1 ]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$1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5"/>
            <a:endParaRPr lang="en-US" altLang="ko-KR" sz="11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wc1.bash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wc1.bash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wc1.bash cs1.txt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38 318 2088 cs1.txt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8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n-ea"/>
                <a:ea typeface="+mn-ea"/>
              </a:rPr>
              <a:t>if-then-else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latin typeface="+mn-ea"/>
                <a:ea typeface="+mn-ea"/>
              </a:rPr>
              <a:t>if-then-else </a:t>
            </a:r>
            <a:r>
              <a:rPr lang="ko-KR" altLang="en-US" sz="2400" dirty="0">
                <a:latin typeface="+mn-ea"/>
                <a:ea typeface="+mn-ea"/>
              </a:rPr>
              <a:t>구문</a:t>
            </a:r>
            <a:endParaRPr lang="en-US" altLang="ko-KR" sz="2400" dirty="0">
              <a:latin typeface="+mn-ea"/>
              <a:ea typeface="+mn-ea"/>
            </a:endParaRPr>
          </a:p>
          <a:p>
            <a:pPr lvl="1">
              <a:buNone/>
            </a:pP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ko-KR" altLang="en-US" dirty="0" err="1">
                <a:latin typeface="Lucida Sans Typewriter" panose="020B0509030504030204" pitchFamily="49" charset="0"/>
              </a:rPr>
              <a:t>조건식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	</a:t>
            </a:r>
            <a:r>
              <a:rPr lang="ko-KR" altLang="en-US" dirty="0">
                <a:latin typeface="Lucida Sans Typewriter" panose="020B0509030504030204" pitchFamily="49" charset="0"/>
              </a:rPr>
              <a:t>명령들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	</a:t>
            </a:r>
            <a:r>
              <a:rPr lang="ko-KR" altLang="en-US" dirty="0">
                <a:latin typeface="Lucida Sans Typewriter" panose="020B0509030504030204" pitchFamily="49" charset="0"/>
              </a:rPr>
              <a:t>명령들</a:t>
            </a:r>
          </a:p>
          <a:p>
            <a:pPr lvl="1">
              <a:buNone/>
            </a:pPr>
            <a:r>
              <a:rPr lang="en-US" altLang="ko-KR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5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923928" y="1216152"/>
            <a:ext cx="4824536" cy="52371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count1.bash [</a:t>
            </a:r>
            <a:r>
              <a:rPr lang="ko-KR" altLang="en-US" sz="1600" dirty="0">
                <a:latin typeface="Lucida Sans Typewriter" panose="020B0509030504030204" pitchFamily="49" charset="0"/>
              </a:rPr>
              <a:t>디렉터리</a:t>
            </a:r>
            <a:r>
              <a:rPr lang="en-US" altLang="ko-KR" sz="1600" dirty="0">
                <a:latin typeface="Lucida Sans Typewriter" panose="020B0509030504030204" pitchFamily="49" charset="0"/>
              </a:rPr>
              <a:t>]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대상 디렉터리 내의 파일과 서브디렉터리 개수를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dir="."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dir=$1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$dir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내의 파일과 서브디렉터리 개수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600" dirty="0">
                <a:latin typeface="Lucida Sans Typewriter" panose="020B0509030504030204" pitchFamily="49" charset="0"/>
              </a:rPr>
              <a:t> $dir |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–l</a:t>
            </a:r>
          </a:p>
          <a:p>
            <a:pPr lvl="4"/>
            <a:endParaRPr lang="ko-KR" altLang="en-US" sz="9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count1.bash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내의 파일과 서브디렉터리 개수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 17</a:t>
            </a: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10.6 </a:t>
            </a:r>
            <a:r>
              <a:rPr lang="ko-KR" altLang="en-US" dirty="0"/>
              <a:t>수식</a:t>
            </a:r>
            <a:br>
              <a:rPr lang="ko-KR" altLang="en-US" dirty="0"/>
            </a:b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비교 연산은 산술 비교 연산</a:t>
            </a:r>
            <a:r>
              <a:rPr lang="en-US" altLang="ko-KR" dirty="0"/>
              <a:t>, </a:t>
            </a:r>
            <a:r>
              <a:rPr lang="ko-KR" altLang="en-US" dirty="0"/>
              <a:t>문자열 비교 연산 </a:t>
            </a:r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93129"/>
              </p:ext>
            </p:extLst>
          </p:nvPr>
        </p:nvGraphicFramePr>
        <p:xfrm>
          <a:off x="971600" y="2436749"/>
          <a:ext cx="7200800" cy="2660336"/>
        </p:xfrm>
        <a:graphic>
          <a:graphicData uri="http://schemas.openxmlformats.org/drawingml/2006/table">
            <a:tbl>
              <a:tblPr/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산술 비교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eq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두 정수가 같으면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1 -ne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두 정수가 다르면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보다 크면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ge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보다 크거나 같으면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</a:t>
                      </a:r>
                      <a:r>
                        <a:rPr lang="en-US" altLang="ko-KR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lt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보다 작으면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1 -le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이 정수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보다 작거나 같으면 참 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문자열 비교 연산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88024" y="1216152"/>
            <a:ext cx="4104456" cy="49377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reply.bash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계속 여부를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입력받아</a:t>
            </a:r>
            <a:r>
              <a:rPr lang="ko-KR" altLang="en-US" sz="1600" dirty="0">
                <a:latin typeface="Lucida Sans Typewriter" panose="020B0509030504030204" pitchFamily="49" charset="0"/>
              </a:rPr>
              <a:t>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"</a:t>
            </a:r>
            <a:r>
              <a:rPr lang="ko-KR" altLang="en-US" sz="1600" dirty="0">
                <a:latin typeface="Lucida Sans Typewriter" panose="020B0509030504030204" pitchFamily="49" charset="0"/>
              </a:rPr>
              <a:t>계속하겠습니까 </a:t>
            </a:r>
            <a:r>
              <a:rPr lang="en-US" altLang="ko-KR" sz="1600" dirty="0">
                <a:latin typeface="Lucida Sans Typewriter" panose="020B0509030504030204" pitchFamily="49" charset="0"/>
              </a:rPr>
              <a:t>?"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read reply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$reply == "y" ] ||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[ $reply == "Y" ]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계속합니다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중지합니다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" 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</a:p>
          <a:p>
            <a:pPr lvl="8"/>
            <a:endParaRPr lang="ko-KR" altLang="en-US" sz="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reply.bash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계속하겠습니까 </a:t>
            </a:r>
            <a:r>
              <a:rPr lang="en-US" altLang="ko-KR" sz="1600" dirty="0">
                <a:latin typeface="Lucida Sans Typewriter" panose="020B0509030504030204" pitchFamily="49" charset="0"/>
              </a:rPr>
              <a:t>?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y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계속합니다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286288"/>
              </p:ext>
            </p:extLst>
          </p:nvPr>
        </p:nvGraphicFramePr>
        <p:xfrm>
          <a:off x="467544" y="1844824"/>
          <a:ext cx="4032448" cy="3301812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 </a:t>
                      </a:r>
                      <a:endParaRPr lang="en-US" altLang="ko-KR" sz="1600" b="1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비교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1</a:t>
                      </a:r>
                      <a:r>
                        <a:rPr lang="en-US" altLang="ko-KR" sz="1500" baseline="0" dirty="0">
                          <a:solidFill>
                            <a:srgbClr val="000000"/>
                          </a:solidFill>
                          <a:latin typeface="한컴바탕"/>
                        </a:rPr>
                        <a:t>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==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두 문자열이 같으면 참 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1  !=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2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두 문자열이 다르면 참 </a:t>
                      </a:r>
                      <a:endParaRPr lang="en-US" altLang="ko-KR" sz="15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아니면 거짓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-n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문자열이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null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이 아니면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-z 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문자열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문자열이 </a:t>
                      </a:r>
                      <a:r>
                        <a:rPr lang="en-US" altLang="ko-KR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null</a:t>
                      </a:r>
                      <a:r>
                        <a:rPr lang="ko-KR" altLang="en-US" sz="1500" dirty="0">
                          <a:solidFill>
                            <a:srgbClr val="000000"/>
                          </a:solidFill>
                          <a:latin typeface="한컴바탕"/>
                        </a:rPr>
                        <a:t>이면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2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10.1 Bash </a:t>
            </a:r>
            <a:r>
              <a:rPr lang="ko-KR" altLang="en-US" dirty="0" err="1"/>
              <a:t>쉘</a:t>
            </a:r>
            <a:r>
              <a:rPr lang="ko-KR" altLang="en-US" dirty="0"/>
              <a:t> 소개</a:t>
            </a: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관련 연산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79658942"/>
              </p:ext>
            </p:extLst>
          </p:nvPr>
        </p:nvGraphicFramePr>
        <p:xfrm>
          <a:off x="827584" y="1412776"/>
          <a:ext cx="7560840" cy="4660769"/>
        </p:xfrm>
        <a:graphic>
          <a:graphicData uri="http://schemas.openxmlformats.org/drawingml/2006/table">
            <a:tbl>
              <a:tblPr/>
              <a:tblGrid>
                <a:gridCol w="2482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파일 관련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08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-a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e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파일이 존재하면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파일을 읽을 수 있으면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-w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파일을 쓸 수 있으면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-x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파일을 실행할 수 있으면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-O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사용자가 해당 파일의 소유자이면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-z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파일의 크기가 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0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이면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-f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파일이 일반 파일이면 참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18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-d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해당 파일이 디렉터리이면 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파일 관련 연산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ko-KR" altLang="en-US" b="1" dirty="0">
                <a:latin typeface="+mn-ea"/>
                <a:ea typeface="+mn-ea"/>
              </a:rPr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041648" cy="4816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-e $file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존재하면 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$file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존재하지 않으면 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"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 </a:t>
            </a:r>
            <a:r>
              <a:rPr lang="en-US" altLang="ko-KR" sz="1600" dirty="0">
                <a:latin typeface="Lucida Sans Typewriter" panose="020B0509030504030204" pitchFamily="49" charset="0"/>
              </a:rPr>
              <a:t>!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없음</a:t>
            </a:r>
            <a:r>
              <a:rPr lang="en-US" altLang="ko-KR" sz="1600" dirty="0">
                <a:latin typeface="Lucida Sans Typewriter" panose="020B0509030504030204" pitchFamily="49" charset="0"/>
              </a:rPr>
              <a:t>“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041648" cy="4813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-d $dir ] 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-n $dir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내의 파일과 서브디렉터리 개수</a:t>
            </a:r>
            <a:r>
              <a:rPr lang="en-US" altLang="ko-KR" sz="1600" dirty="0">
                <a:latin typeface="Lucida Sans Typewriter" panose="020B0509030504030204" pitchFamily="49" charset="0"/>
              </a:rPr>
              <a:t>: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600" dirty="0">
                <a:latin typeface="Lucida Sans Typewriter" panose="020B0509030504030204" pitchFamily="49" charset="0"/>
              </a:rPr>
              <a:t> $dir |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600" dirty="0">
                <a:latin typeface="Lucida Sans Typewriter" panose="020B0509030504030204" pitchFamily="49" charset="0"/>
              </a:rPr>
              <a:t> -l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$dir\: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디렉터리 아님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부울</a:t>
            </a:r>
            <a:r>
              <a:rPr lang="ko-KR" altLang="en-US" dirty="0"/>
              <a:t>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조건식에</a:t>
            </a:r>
            <a:r>
              <a:rPr lang="ko-KR" altLang="en-US" dirty="0"/>
              <a:t> </a:t>
            </a:r>
            <a:r>
              <a:rPr lang="ko-KR" altLang="en-US" dirty="0" err="1"/>
              <a:t>부울</a:t>
            </a:r>
            <a:r>
              <a:rPr lang="ko-KR" altLang="en-US" dirty="0"/>
              <a:t> 연산자 사용</a:t>
            </a:r>
            <a:endParaRPr lang="en-US" altLang="ko-KR" dirty="0"/>
          </a:p>
          <a:p>
            <a:pPr lvl="1"/>
            <a:r>
              <a:rPr lang="en-US" altLang="ko-KR" dirty="0"/>
              <a:t>! </a:t>
            </a:r>
            <a:r>
              <a:rPr lang="ko-KR" altLang="en-US" dirty="0"/>
              <a:t>부정</a:t>
            </a:r>
            <a:r>
              <a:rPr lang="en-US" altLang="ko-KR" dirty="0"/>
              <a:t>(negation)</a:t>
            </a:r>
          </a:p>
          <a:p>
            <a:pPr lvl="1"/>
            <a:r>
              <a:rPr lang="en-US" altLang="ko-KR" dirty="0"/>
              <a:t>&amp;&amp; </a:t>
            </a:r>
            <a:r>
              <a:rPr lang="ko-KR" altLang="en-US" dirty="0"/>
              <a:t>논리곱</a:t>
            </a:r>
            <a:r>
              <a:rPr lang="en-US" altLang="ko-KR" dirty="0"/>
              <a:t>(logical and) </a:t>
            </a:r>
          </a:p>
          <a:p>
            <a:pPr lvl="1"/>
            <a:r>
              <a:rPr lang="en-US" altLang="ko-KR" dirty="0"/>
              <a:t>|| </a:t>
            </a:r>
            <a:r>
              <a:rPr lang="ko-KR" altLang="en-US" dirty="0"/>
              <a:t>논리합</a:t>
            </a:r>
            <a:r>
              <a:rPr lang="en-US" altLang="ko-KR" dirty="0"/>
              <a:t>(logical or) </a:t>
            </a:r>
          </a:p>
          <a:p>
            <a:pPr lvl="1"/>
            <a:endParaRPr lang="en-US" altLang="ko-KR" dirty="0"/>
          </a:p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188274" cy="5021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일반 파일이고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쓸수</a:t>
            </a:r>
            <a:r>
              <a:rPr lang="ko-KR" altLang="en-US" sz="1600" dirty="0">
                <a:latin typeface="Lucida Sans Typewriter" panose="020B0509030504030204" pitchFamily="49" charset="0"/>
              </a:rPr>
              <a:t> 있으면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-f $file ] &amp;&amp; [ -w $file ] 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uptime &gt; $file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</a:p>
          <a:p>
            <a:pPr>
              <a:buNone/>
            </a:pP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! -e $file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존재하지 않으면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$file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 없음 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! -d $file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600" dirty="0">
                <a:latin typeface="Lucida Sans Typewriter" panose="020B0509030504030204" pitchFamily="49" charset="0"/>
              </a:rPr>
              <a:t> # $file</a:t>
            </a:r>
            <a:r>
              <a:rPr lang="ko-KR" altLang="en-US" sz="1600" dirty="0">
                <a:latin typeface="Lucida Sans Typewriter" panose="020B0509030504030204" pitchFamily="49" charset="0"/>
              </a:rPr>
              <a:t>이 디렉터리가 아니면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$file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디렉터리 아님 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산술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산술 연산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a=2+3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</a:t>
            </a:r>
            <a:r>
              <a:rPr lang="ko-KR" altLang="en-US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>
                <a:latin typeface="Lucida Sans Typewriter" panose="020B0509030504030204" pitchFamily="49" charset="0"/>
              </a:rPr>
              <a:t>$a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a=`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expr</a:t>
            </a:r>
            <a:r>
              <a:rPr lang="en-US" altLang="ko-KR" sz="1900" dirty="0">
                <a:latin typeface="Lucida Sans Typewriter" panose="020B0509030504030204" pitchFamily="49" charset="0"/>
              </a:rPr>
              <a:t> 2 + 3`</a:t>
            </a:r>
          </a:p>
          <a:p>
            <a:pPr lvl="1">
              <a:buNone/>
            </a:pPr>
            <a:endParaRPr lang="ko-KR" altLang="en-US" dirty="0"/>
          </a:p>
          <a:p>
            <a:r>
              <a:rPr lang="en-US" altLang="ko-KR" dirty="0"/>
              <a:t>let </a:t>
            </a:r>
            <a:r>
              <a:rPr lang="ko-KR" altLang="en-US" dirty="0"/>
              <a:t>명령어를 이용한 산술연산</a:t>
            </a:r>
            <a:endParaRPr lang="en-US" altLang="ko-KR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</a:t>
            </a:r>
            <a:r>
              <a:rPr lang="ko-KR" altLang="en-US" sz="1900" dirty="0">
                <a:latin typeface="Lucida Sans Typewriter" panose="020B0509030504030204" pitchFamily="49" charset="0"/>
              </a:rPr>
              <a:t>변수</a:t>
            </a:r>
            <a:r>
              <a:rPr lang="en-US" altLang="ko-KR" sz="1900" dirty="0">
                <a:latin typeface="Lucida Sans Typewriter" panose="020B0509030504030204" pitchFamily="49" charset="0"/>
              </a:rPr>
              <a:t>=</a:t>
            </a:r>
            <a:r>
              <a:rPr lang="ko-KR" altLang="en-US" sz="1900" dirty="0">
                <a:latin typeface="Lucida Sans Typewriter" panose="020B0509030504030204" pitchFamily="49" charset="0"/>
              </a:rPr>
              <a:t>수식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a=2*3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$a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6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a=$a+2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echo $a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8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a*=10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let b++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041648" cy="481619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변수 타입 선언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declare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2"/>
            <a:endParaRPr lang="en-US" altLang="ko-KR" sz="1400" dirty="0"/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declare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</a:rPr>
              <a:t> a # a</a:t>
            </a:r>
            <a:r>
              <a:rPr lang="ko-KR" altLang="en-US" sz="1600" dirty="0">
                <a:latin typeface="Lucida Sans Typewriter" panose="020B0509030504030204" pitchFamily="49" charset="0"/>
              </a:rPr>
              <a:t>는 정수형 변수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a=12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a=a+1		# let</a:t>
            </a:r>
            <a:r>
              <a:rPr lang="ko-KR" altLang="en-US" sz="1600" dirty="0">
                <a:latin typeface="Lucida Sans Typewriter" panose="020B0509030504030204" pitchFamily="49" charset="0"/>
              </a:rPr>
              <a:t> 필요 없음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echo $a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a=12.3 	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메세지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bash: 12.3: syntax error in        </a:t>
            </a:r>
          </a:p>
          <a:p>
            <a:pPr marL="0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expr(error token is ".3")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declare -r b=23.4 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읽기 전용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b=23.5 	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오류 </a:t>
            </a:r>
            <a:r>
              <a:rPr lang="ko-KR" altLang="en-US" sz="1600" dirty="0" err="1">
                <a:latin typeface="Lucida Sans Typewriter" panose="020B0509030504030204" pitchFamily="49" charset="0"/>
              </a:rPr>
              <a:t>메세지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bash: b: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readonly</a:t>
            </a:r>
            <a:r>
              <a:rPr lang="en-US" altLang="ko-KR" sz="1600" dirty="0">
                <a:latin typeface="Lucida Sans Typewriter" panose="020B0509030504030204" pitchFamily="49" charset="0"/>
              </a:rPr>
              <a:t> variable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endParaRPr lang="ko-KR" altLang="en-US" sz="1800" dirty="0"/>
          </a:p>
          <a:p>
            <a:endParaRPr lang="ko-KR" altLang="en-US" sz="18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65947"/>
              </p:ext>
            </p:extLst>
          </p:nvPr>
        </p:nvGraphicFramePr>
        <p:xfrm>
          <a:off x="4570670" y="1772816"/>
          <a:ext cx="4393818" cy="3440624"/>
        </p:xfrm>
        <a:graphic>
          <a:graphicData uri="http://schemas.openxmlformats.org/drawingml/2006/table">
            <a:tbl>
              <a:tblPr/>
              <a:tblGrid>
                <a:gridCol w="1912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이름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-r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읽기 전용 변수로 선언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정수형 변수로 선언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-a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배열 변수로 선언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838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-f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스크립트 안에서 정의된 모든 함수들을 보여준다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-f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함수이름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>
                          <a:solidFill>
                            <a:srgbClr val="000000"/>
                          </a:solidFill>
                          <a:latin typeface="한컴바탕"/>
                        </a:rPr>
                        <a:t>해당 함수 이름을 보여준다</a:t>
                      </a:r>
                      <a:r>
                        <a:rPr lang="en-US" altLang="ko-KR" sz="1600">
                          <a:solidFill>
                            <a:srgbClr val="000000"/>
                          </a:solidFill>
                          <a:latin typeface="한컴바탕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3600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declare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-x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환경변수로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export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10.7 </a:t>
            </a:r>
            <a:r>
              <a:rPr lang="ko-KR" altLang="en-US" dirty="0" err="1"/>
              <a:t>조건문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Bash </a:t>
            </a:r>
            <a:r>
              <a:rPr lang="ko-KR" altLang="en-US" dirty="0"/>
              <a:t>제어구조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if</a:t>
            </a:r>
          </a:p>
          <a:p>
            <a:r>
              <a:rPr lang="ko-KR" altLang="en-US" dirty="0"/>
              <a:t>스위치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case</a:t>
            </a:r>
          </a:p>
          <a:p>
            <a:r>
              <a:rPr lang="ko-KR" altLang="en-US" dirty="0"/>
              <a:t>반복 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for, while 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484784"/>
            <a:ext cx="4041648" cy="4669128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Lucida Sans Typewriter" panose="020B0509030504030204" pitchFamily="49" charset="0"/>
              </a:rPr>
              <a:t>중첩 </a:t>
            </a:r>
            <a:r>
              <a:rPr lang="ko-KR" altLang="en-US" sz="2000" dirty="0" err="1">
                <a:latin typeface="Lucida Sans Typewriter" panose="020B0509030504030204" pitchFamily="49" charset="0"/>
              </a:rPr>
              <a:t>조건문</a:t>
            </a:r>
            <a:r>
              <a:rPr lang="en-US" altLang="ko-KR" sz="20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en-US" altLang="ko-KR" sz="20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조건식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새로운 조건식</a:t>
            </a:r>
            <a:endParaRPr lang="en-US" altLang="ko-KR" dirty="0"/>
          </a:p>
          <a:p>
            <a:pPr lvl="3"/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</a:rPr>
              <a:t>   </a:t>
            </a: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 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((</a:t>
            </a:r>
            <a:r>
              <a:rPr lang="ko-KR" altLang="en-US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수식</a:t>
            </a:r>
            <a:r>
              <a:rPr lang="en-US" altLang="ko-KR" sz="19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   …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6"/>
            <a:endParaRPr lang="ko-KR" altLang="en-US" dirty="0"/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#!/bin/bash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ko-KR" altLang="en-US" sz="19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900" dirty="0">
                <a:latin typeface="Lucida Sans Typewriter" panose="020B0509030504030204" pitchFamily="49" charset="0"/>
              </a:rPr>
              <a:t>: wc2.bash 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# </a:t>
            </a:r>
            <a:r>
              <a:rPr lang="ko-KR" altLang="en-US" sz="1900" dirty="0" err="1">
                <a:latin typeface="Lucida Sans Typewriter" panose="020B0509030504030204" pitchFamily="49" charset="0"/>
              </a:rPr>
              <a:t>명령줄</a:t>
            </a:r>
            <a:r>
              <a:rPr lang="ko-KR" altLang="en-US" sz="1900" dirty="0">
                <a:latin typeface="Lucida Sans Typewriter" panose="020B0509030504030204" pitchFamily="49" charset="0"/>
              </a:rPr>
              <a:t> 인수의 개수를 확인하고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ko-KR" altLang="en-US" sz="1900" dirty="0">
                <a:latin typeface="Lucida Sans Typewriter" panose="020B0509030504030204" pitchFamily="49" charset="0"/>
              </a:rPr>
              <a:t>명령어를 실행한다</a:t>
            </a:r>
            <a:r>
              <a:rPr lang="en-US" altLang="ko-KR" sz="1900" dirty="0">
                <a:latin typeface="Lucida Sans Typewriter" panose="020B0509030504030204" pitchFamily="49" charset="0"/>
              </a:rPr>
              <a:t>. </a:t>
            </a:r>
          </a:p>
          <a:p>
            <a:pPr lvl="1">
              <a:buNone/>
            </a:pPr>
            <a:endParaRPr lang="en-US" altLang="ko-KR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ko-KR" altLang="en-US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900" dirty="0">
                <a:latin typeface="Lucida Sans Typewriter" panose="020B0509030504030204" pitchFamily="49" charset="0"/>
              </a:rPr>
              <a:t>(( $# == 1 ))</a:t>
            </a:r>
            <a:endParaRPr lang="ko-KR" altLang="en-US" sz="19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  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wc</a:t>
            </a:r>
            <a:r>
              <a:rPr lang="en-US" altLang="ko-KR" sz="1900" dirty="0">
                <a:latin typeface="Lucida Sans Typewriter" panose="020B0509030504030204" pitchFamily="49" charset="0"/>
              </a:rPr>
              <a:t> $1</a:t>
            </a:r>
            <a:endParaRPr lang="en-US" altLang="ko-KR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  <a:r>
              <a:rPr lang="ko-KR" altLang="en-US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</a:p>
          <a:p>
            <a:pPr lvl="1"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9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900" dirty="0">
                <a:latin typeface="Lucida Sans Typewriter" panose="020B0509030504030204" pitchFamily="49" charset="0"/>
              </a:rPr>
              <a:t>: $0 </a:t>
            </a:r>
            <a:r>
              <a:rPr lang="ko-KR" altLang="en-US" sz="1900" dirty="0">
                <a:latin typeface="Lucida Sans Typewriter" panose="020B0509030504030204" pitchFamily="49" charset="0"/>
              </a:rPr>
              <a:t>파일</a:t>
            </a:r>
          </a:p>
          <a:p>
            <a:pPr lvl="1">
              <a:buNone/>
            </a:pPr>
            <a:r>
              <a:rPr lang="en-US" altLang="ko-KR" sz="19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ko-KR" altLang="en-US" sz="19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endParaRPr lang="ko-KR" altLang="en-US" sz="19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052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043608" y="1484784"/>
          <a:ext cx="6912768" cy="4464500"/>
        </p:xfrm>
        <a:graphic>
          <a:graphicData uri="http://schemas.openxmlformats.org/drawingml/2006/table">
            <a:tbl>
              <a:tblPr/>
              <a:tblGrid>
                <a:gridCol w="2438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산술 연산자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dirty="0">
                          <a:solidFill>
                            <a:srgbClr val="000000"/>
                          </a:solidFill>
                          <a:latin typeface="한컴바탕"/>
                        </a:rPr>
                        <a:t>의미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B8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-</a:t>
                      </a:r>
                      <a:endParaRPr 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단일항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 음수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!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논리 부정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* / %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곱셈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나눗셈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나머지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+ -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덧셈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뺄셈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&lt;&lt; &gt;&gt;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좌이동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우이동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&lt;= &gt;= &lt; &gt;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관계 연산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== !=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동등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비동등</a:t>
                      </a:r>
                      <a:endParaRPr lang="ko-KR" alt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|| &amp;&amp;</a:t>
                      </a:r>
                      <a:endParaRPr lang="en-US" sz="160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논리합</a:t>
                      </a:r>
                      <a:r>
                        <a:rPr lang="en-US" altLang="ko-KR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논리곱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  <a:ea typeface="한컴바탕"/>
                        </a:rPr>
                        <a:t>&amp; ^ |</a:t>
                      </a:r>
                      <a:endParaRPr lang="en-US" sz="1600" dirty="0">
                        <a:solidFill>
                          <a:srgbClr val="000000"/>
                        </a:solidFill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and,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한컴바탕"/>
                        </a:rPr>
                        <a:t>xor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비트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한컴바탕"/>
                        </a:rPr>
                        <a:t>or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632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1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Bash</a:t>
            </a:r>
            <a:r>
              <a:rPr lang="en-US" altLang="ko-KR" dirty="0"/>
              <a:t>(</a:t>
            </a:r>
            <a:r>
              <a:rPr lang="en-US" altLang="ko-KR" dirty="0" err="1"/>
              <a:t>Borune</a:t>
            </a:r>
            <a:r>
              <a:rPr lang="en-US" altLang="ko-KR" dirty="0"/>
              <a:t>-again shell)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ko-KR" altLang="en-US" sz="2400" dirty="0" err="1"/>
              <a:t>리눅스</a:t>
            </a:r>
            <a:r>
              <a:rPr lang="en-US" altLang="ko-KR" sz="2400" dirty="0"/>
              <a:t>, </a:t>
            </a:r>
            <a:r>
              <a:rPr lang="ko-KR" altLang="en-US" sz="2400" dirty="0"/>
              <a:t>맥 </a:t>
            </a:r>
            <a:r>
              <a:rPr lang="en-US" altLang="ko-KR" sz="2400" dirty="0"/>
              <a:t>OS X </a:t>
            </a:r>
            <a:r>
              <a:rPr lang="ko-KR" altLang="en-US" sz="2400" dirty="0"/>
              <a:t>등의 운영 체제의 기본 쉘</a:t>
            </a:r>
            <a:endParaRPr lang="en-US" altLang="ko-KR" sz="2400" dirty="0"/>
          </a:p>
          <a:p>
            <a:pPr lvl="4"/>
            <a:endParaRPr lang="en-US" altLang="ko-KR" sz="1600" dirty="0"/>
          </a:p>
          <a:p>
            <a:r>
              <a:rPr lang="en-US" altLang="ko-KR" sz="2400" dirty="0"/>
              <a:t>Bash </a:t>
            </a:r>
            <a:r>
              <a:rPr lang="ko-KR" altLang="en-US" sz="2400" dirty="0"/>
              <a:t>문법은 본 쉘의 문법을 대부분 수용하면서 확장</a:t>
            </a:r>
            <a:endParaRPr lang="en-US" altLang="ko-KR" sz="2400" dirty="0"/>
          </a:p>
          <a:p>
            <a:pPr lvl="4"/>
            <a:endParaRPr lang="ko-KR" altLang="en-US" sz="1600" dirty="0"/>
          </a:p>
          <a:p>
            <a:r>
              <a:rPr lang="ko-KR" altLang="en-US" sz="2400" dirty="0"/>
              <a:t>시작 파일</a:t>
            </a:r>
            <a:r>
              <a:rPr lang="en-US" altLang="ko-KR" sz="2400" dirty="0"/>
              <a:t>(start-up file)</a:t>
            </a:r>
            <a:endParaRPr lang="ko-KR" altLang="en-US" sz="2400" dirty="0"/>
          </a:p>
          <a:p>
            <a:pPr lvl="1"/>
            <a:r>
              <a:rPr lang="en-US" altLang="ko-KR" dirty="0"/>
              <a:t>/etc/profile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로그인할 때 전체 사용자에게 적용되는 환경 설정</a:t>
            </a:r>
            <a:r>
              <a:rPr lang="en-US" altLang="ko-KR" dirty="0"/>
              <a:t>, </a:t>
            </a:r>
            <a:r>
              <a:rPr lang="ko-KR" altLang="en-US" dirty="0"/>
              <a:t>시작 프로그램 지정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bash.bashrc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 쉘이 시작될 때 전체 사용자에게 적용되는 별명과 함수들을 정의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bash_profile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로그인할 때 각 사용자를 위한 환경을 설정</a:t>
            </a:r>
            <a:r>
              <a:rPr lang="en-US" altLang="ko-KR" dirty="0"/>
              <a:t>,</a:t>
            </a:r>
            <a:r>
              <a:rPr lang="ko-KR" altLang="en-US" dirty="0"/>
              <a:t> 시작 프로그램 지정</a:t>
            </a:r>
            <a:r>
              <a:rPr lang="en-US" altLang="ko-KR" dirty="0"/>
              <a:t> </a:t>
            </a:r>
            <a:endParaRPr lang="ko-KR" altLang="en-US" dirty="0"/>
          </a:p>
          <a:p>
            <a:pPr lvl="1"/>
            <a:r>
              <a:rPr lang="en-US" altLang="ko-KR" dirty="0"/>
              <a:t>~/.</a:t>
            </a:r>
            <a:r>
              <a:rPr lang="en-US" altLang="ko-KR" dirty="0" err="1"/>
              <a:t>bashrc</a:t>
            </a:r>
            <a:r>
              <a:rPr lang="en-US" altLang="ko-KR" dirty="0"/>
              <a:t> </a:t>
            </a:r>
          </a:p>
          <a:p>
            <a:pPr lvl="1">
              <a:buNone/>
            </a:pPr>
            <a:r>
              <a:rPr lang="en-US" altLang="ko-KR" dirty="0"/>
              <a:t>	</a:t>
            </a:r>
            <a:r>
              <a:rPr lang="ko-KR" altLang="en-US" dirty="0"/>
              <a:t>쉘이 시작될 때 각 사용자를 위한 별명과 함수들을 정의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score1.bash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점수에 따라 학점을 결정하여 프린트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'</a:t>
            </a:r>
            <a:r>
              <a:rPr lang="ko-KR" altLang="en-US" sz="1600" dirty="0">
                <a:latin typeface="Lucida Sans Typewriter" panose="020B0509030504030204" pitchFamily="49" charset="0"/>
              </a:rPr>
              <a:t>점수 입력</a:t>
            </a:r>
            <a:r>
              <a:rPr lang="en-US" altLang="ko-KR" sz="1600" dirty="0">
                <a:latin typeface="Lucida Sans Typewriter" panose="020B0509030504030204" pitchFamily="49" charset="0"/>
              </a:rPr>
              <a:t>: '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read score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(( $score &gt;= 90 ))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A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(( $score &gt;= 80 ))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B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(( $score &gt;= 70 ))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C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노력 요함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60032" y="1216152"/>
            <a:ext cx="3813814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$score1.bash</a:t>
            </a:r>
          </a:p>
          <a:p>
            <a:pPr>
              <a:buNone/>
            </a:pPr>
            <a:r>
              <a:rPr lang="ko-KR" altLang="en-US" sz="1600" dirty="0">
                <a:latin typeface="Lucida Sans Typewriter" panose="020B0509030504030204" pitchFamily="49" charset="0"/>
              </a:rPr>
              <a:t>점수 입력</a:t>
            </a:r>
            <a:r>
              <a:rPr lang="en-US" altLang="ko-KR" sz="1600" dirty="0">
                <a:latin typeface="Lucida Sans Typewriter" panose="020B0509030504030204" pitchFamily="49" charset="0"/>
              </a:rPr>
              <a:t>: 85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B</a:t>
            </a:r>
          </a:p>
          <a:p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스위치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4041648" cy="48161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case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</a:t>
            </a:r>
            <a:r>
              <a:rPr lang="ko-KR" altLang="en-US" sz="1800" dirty="0">
                <a:latin typeface="Lucida Sans Typewriter" panose="020B0509030504030204" pitchFamily="49" charset="0"/>
              </a:rPr>
              <a:t>변수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패턴</a:t>
            </a:r>
            <a:r>
              <a:rPr lang="en-US" altLang="ko-KR" sz="1800" dirty="0">
                <a:latin typeface="Lucida Sans Typewriter" panose="020B0509030504030204" pitchFamily="49" charset="0"/>
              </a:rPr>
              <a:t>1)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명령들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패턴</a:t>
            </a:r>
            <a:r>
              <a:rPr lang="en-US" altLang="ko-KR" sz="1800" dirty="0">
                <a:latin typeface="Lucida Sans Typewriter" panose="020B0509030504030204" pitchFamily="49" charset="0"/>
              </a:rPr>
              <a:t>2)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명령들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...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*</a:t>
            </a:r>
            <a:r>
              <a:rPr lang="en-US" altLang="ko-KR" sz="1800" dirty="0">
                <a:latin typeface="Lucida Sans Typewriter" panose="020B0509030504030204" pitchFamily="49" charset="0"/>
              </a:rPr>
              <a:t>) </a:t>
            </a:r>
            <a:r>
              <a:rPr lang="ko-KR" altLang="en-US" sz="1800" dirty="0">
                <a:latin typeface="Lucida Sans Typewriter" panose="020B0509030504030204" pitchFamily="49" charset="0"/>
              </a:rPr>
              <a:t>명령들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esac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20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041648" cy="4813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score2.bash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점수에 따라 학점을 결정하여 프린트한다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-n '</a:t>
            </a:r>
            <a:r>
              <a:rPr lang="ko-KR" altLang="en-US" sz="1800" dirty="0">
                <a:latin typeface="Lucida Sans Typewriter" panose="020B0509030504030204" pitchFamily="49" charset="0"/>
              </a:rPr>
              <a:t>점수 입력</a:t>
            </a:r>
            <a:r>
              <a:rPr lang="en-US" altLang="ko-KR" sz="1800" dirty="0">
                <a:latin typeface="Lucida Sans Typewriter" panose="020B0509030504030204" pitchFamily="49" charset="0"/>
              </a:rPr>
              <a:t>: '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read score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grade=$score/10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case</a:t>
            </a:r>
            <a:r>
              <a:rPr lang="en-US" altLang="ko-KR" sz="1800" dirty="0">
                <a:latin typeface="Lucida Sans Typewriter" panose="020B0509030504030204" pitchFamily="49" charset="0"/>
              </a:rPr>
              <a:t> $grade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"10" | "9") echo A;;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"8") echo B;;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"7") echo C;;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*)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노력 요함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esac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10.8 </a:t>
            </a:r>
            <a:r>
              <a:rPr lang="ko-KR" altLang="en-US" dirty="0" err="1"/>
              <a:t>반복문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891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: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구문</a:t>
            </a:r>
            <a:endParaRPr lang="en-US" altLang="ko-KR" dirty="0"/>
          </a:p>
          <a:p>
            <a:pPr lvl="1"/>
            <a:r>
              <a:rPr lang="ko-KR" altLang="en-US" dirty="0"/>
              <a:t>리스트의 각 값에 대해서 명령어들을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이름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리스트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33229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invite.bash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저녁 초대 메일을 보낸다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invitee=(lee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kim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choi</a:t>
            </a:r>
            <a:r>
              <a:rPr lang="en-US" altLang="ko-KR" sz="1800" dirty="0">
                <a:latin typeface="Lucida Sans Typewriter" panose="020B0509030504030204" pitchFamily="49" charset="0"/>
              </a:rPr>
              <a:t>)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person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${invitee[*]}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초대의 글 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ko-KR" altLang="en-US" sz="1800" dirty="0">
                <a:latin typeface="Lucida Sans Typewriter" panose="020B0509030504030204" pitchFamily="49" charset="0"/>
              </a:rPr>
              <a:t>오늘 저녁     </a:t>
            </a:r>
            <a:r>
              <a:rPr lang="en-US" altLang="ko-KR" sz="1800" dirty="0">
                <a:latin typeface="Lucida Sans Typewriter" panose="020B0509030504030204" pitchFamily="49" charset="0"/>
              </a:rPr>
              <a:t>  </a:t>
            </a:r>
            <a:r>
              <a:rPr lang="ko-KR" altLang="en-US" sz="1800" dirty="0">
                <a:latin typeface="Lucida Sans Typewriter" panose="020B0509030504030204" pitchFamily="49" charset="0"/>
              </a:rPr>
              <a:t>식사 모임에 초대합니다</a:t>
            </a:r>
            <a:r>
              <a:rPr lang="en-US" altLang="ko-KR" sz="1800" dirty="0">
                <a:latin typeface="Lucida Sans Typewriter" panose="020B0509030504030204" pitchFamily="49" charset="0"/>
              </a:rPr>
              <a:t>." | \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mail "${person}@gmail.com"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명령줄</a:t>
            </a:r>
            <a:r>
              <a:rPr lang="ko-KR" altLang="en-US" dirty="0"/>
              <a:t> 인수 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모든 </a:t>
            </a:r>
            <a:r>
              <a:rPr lang="ko-KR" altLang="en-US" sz="2000" dirty="0" err="1"/>
              <a:t>명령줄</a:t>
            </a:r>
            <a:r>
              <a:rPr lang="ko-KR" altLang="en-US" sz="2000" dirty="0"/>
              <a:t> 인수 처리</a:t>
            </a:r>
            <a:r>
              <a:rPr lang="en-US" altLang="ko-KR" sz="2000" dirty="0"/>
              <a:t> </a:t>
            </a:r>
          </a:p>
          <a:p>
            <a:pPr>
              <a:buNone/>
            </a:pPr>
            <a:endParaRPr lang="en-US" altLang="ko-KR" sz="2000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file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$*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echo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$file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3707904" y="1147217"/>
            <a:ext cx="5328592" cy="5029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perm1.bash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파일*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파일의 사용권한과 이름을 프린트한다</a:t>
            </a:r>
            <a:r>
              <a:rPr lang="en-US" altLang="ko-KR" sz="1600" dirty="0">
                <a:latin typeface="Lucida Sans Typewriter" panose="020B0509030504030204" pitchFamily="49" charset="0"/>
              </a:rPr>
              <a:t>.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파일*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exit 1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"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사용권한 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en-US" altLang="ko-KR" sz="1600" dirty="0">
                <a:latin typeface="Lucida Sans Typewriter" panose="020B0509030504030204" pitchFamily="49" charset="0"/>
              </a:rPr>
              <a:t> file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en-US" altLang="ko-KR" sz="1600" dirty="0">
                <a:latin typeface="Lucida Sans Typewriter" panose="020B0509030504030204" pitchFamily="49" charset="0"/>
              </a:rPr>
              <a:t> $*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 </a:t>
            </a:r>
            <a:r>
              <a:rPr lang="en-US" altLang="ko-KR" sz="1600" dirty="0">
                <a:latin typeface="Lucida Sans Typewriter" panose="020B0509030504030204" pitchFamily="49" charset="0"/>
              </a:rPr>
              <a:t>[ -f $file ]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=`ls -l $file`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perm=`echo "$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"|cut -d' ' -f1`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echo "$perm $file"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: 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따라 명령어들을 반복적으로 실행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 err="1">
                <a:latin typeface="Lucida Sans Typewriter" panose="020B0509030504030204" pitchFamily="49" charset="0"/>
              </a:rPr>
              <a:t>조건식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   명령들 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40768"/>
            <a:ext cx="4041648" cy="4813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power.bash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2</a:t>
            </a:r>
            <a:r>
              <a:rPr lang="ko-KR" altLang="en-US" sz="1800" dirty="0">
                <a:latin typeface="Lucida Sans Typewriter" panose="020B0509030504030204" pitchFamily="49" charset="0"/>
              </a:rPr>
              <a:t>의 </a:t>
            </a:r>
            <a:r>
              <a:rPr lang="en-US" altLang="ko-KR" sz="1800" dirty="0">
                <a:latin typeface="Lucida Sans Typewriter" panose="020B0509030504030204" pitchFamily="49" charset="0"/>
              </a:rPr>
              <a:t>1</a:t>
            </a:r>
            <a:r>
              <a:rPr lang="ko-KR" altLang="en-US" sz="1800" dirty="0">
                <a:latin typeface="Lucida Sans Typewriter" panose="020B0509030504030204" pitchFamily="49" charset="0"/>
              </a:rPr>
              <a:t>승부터 </a:t>
            </a:r>
            <a:r>
              <a:rPr lang="en-US" altLang="ko-KR" sz="1800" dirty="0">
                <a:latin typeface="Lucida Sans Typewriter" panose="020B0509030504030204" pitchFamily="49" charset="0"/>
              </a:rPr>
              <a:t>10</a:t>
            </a:r>
            <a:r>
              <a:rPr lang="ko-KR" altLang="en-US" sz="1800" dirty="0">
                <a:latin typeface="Lucida Sans Typewriter" panose="020B0509030504030204" pitchFamily="49" charset="0"/>
              </a:rPr>
              <a:t>승까지 프린트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=2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j=1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sz="1800" dirty="0">
                <a:latin typeface="Lucida Sans Typewriter" panose="020B0509030504030204" pitchFamily="49" charset="0"/>
              </a:rPr>
              <a:t> (( $j &lt;= 10 ))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echo '2 ^' $j =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*=2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let j++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menu.bash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# </a:t>
            </a:r>
            <a:r>
              <a:rPr lang="ko-KR" altLang="en-US" sz="17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700" dirty="0">
                <a:latin typeface="Lucida Sans Typewriter" panose="020B0509030504030204" pitchFamily="49" charset="0"/>
              </a:rPr>
              <a:t>: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menu.bash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# </a:t>
            </a:r>
            <a:r>
              <a:rPr lang="ko-KR" altLang="en-US" sz="1700" dirty="0">
                <a:latin typeface="Lucida Sans Typewriter" panose="020B0509030504030204" pitchFamily="49" charset="0"/>
              </a:rPr>
              <a:t>메뉴에 따라 해당 명령어를 실행한다</a:t>
            </a:r>
            <a:r>
              <a:rPr lang="en-US" altLang="ko-KR" sz="1700" dirty="0">
                <a:latin typeface="Lucida Sans Typewriter" panose="020B0509030504030204" pitchFamily="49" charset="0"/>
              </a:rPr>
              <a:t>. </a:t>
            </a:r>
            <a:endParaRPr lang="ko-KR" altLang="en-US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en-US" altLang="ko-KR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700" dirty="0">
                <a:latin typeface="Lucida Sans Typewriter" panose="020B0509030504030204" pitchFamily="49" charset="0"/>
              </a:rPr>
              <a:t>명령어 메뉴</a:t>
            </a:r>
            <a:endParaRPr lang="en-US" altLang="ko-KR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cat &lt;&lt; MENU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d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날짜 시간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l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현재 디렉터리 내용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w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사용자 보기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     q : </a:t>
            </a:r>
            <a:r>
              <a:rPr lang="ko-KR" altLang="en-US" sz="1700" dirty="0">
                <a:latin typeface="Lucida Sans Typewriter" panose="020B0509030504030204" pitchFamily="49" charset="0"/>
              </a:rPr>
              <a:t>끝냄</a:t>
            </a: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MENU</a:t>
            </a:r>
            <a:endParaRPr lang="ko-KR" altLang="en-US" sz="17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stop=0</a:t>
            </a:r>
          </a:p>
          <a:p>
            <a:pPr>
              <a:buNone/>
            </a:pPr>
            <a:endParaRPr lang="ko-KR" altLang="en-US" sz="17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99552"/>
            <a:ext cx="4041648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sz="1800" dirty="0">
                <a:latin typeface="Lucida Sans Typewriter" panose="020B0509030504030204" pitchFamily="49" charset="0"/>
              </a:rPr>
              <a:t> (($stop == 0))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-n '? ‘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read reply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case</a:t>
            </a:r>
            <a:r>
              <a:rPr lang="en-US" altLang="ko-KR" sz="1800" dirty="0">
                <a:latin typeface="Lucida Sans Typewriter" panose="020B0509030504030204" pitchFamily="49" charset="0"/>
              </a:rPr>
              <a:t> $reply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"d") date;;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"l") ls</a:t>
            </a:r>
            <a:r>
              <a:rPr lang="en-US" altLang="ko-KR" sz="1700" dirty="0">
                <a:latin typeface="Lucida Sans Typewriter" panose="020B0509030504030204" pitchFamily="49" charset="0"/>
              </a:rPr>
              <a:t>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"w") who;;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"q") stop=1;;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*) 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잘못된 선택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esac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menu.bash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770984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menu.bash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명령어 메뉴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d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날짜 시간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현재 디렉터리 내용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w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 보기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q 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끝냄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?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2022. 02.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23. (</a:t>
            </a:r>
            <a:r>
              <a:rPr lang="ko-KR" altLang="en-US" sz="1800" dirty="0">
                <a:latin typeface="Lucida Sans Typewriter" panose="020B0509030504030204" pitchFamily="49" charset="0"/>
              </a:rPr>
              <a:t>수</a:t>
            </a:r>
            <a:r>
              <a:rPr lang="en-US" altLang="ko-KR" sz="1800" dirty="0">
                <a:latin typeface="Lucida Sans Typewriter" panose="020B0509030504030204" pitchFamily="49" charset="0"/>
              </a:rPr>
              <a:t>) 17:33:27 KST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?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q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10.9 </a:t>
            </a:r>
            <a:r>
              <a:rPr lang="ko-KR" altLang="en-US" dirty="0"/>
              <a:t>고급 기능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717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>
              <a:buNone/>
            </a:pPr>
            <a:r>
              <a:rPr lang="ko-KR" altLang="en-US" dirty="0">
                <a:solidFill>
                  <a:srgbClr val="0000FF"/>
                </a:solidFill>
              </a:rPr>
              <a:t>함수이름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endParaRPr lang="ko-KR" altLang="en-US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{</a:t>
            </a:r>
            <a:endParaRPr lang="ko-KR" altLang="en-US" dirty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ko-KR" altLang="en-US" dirty="0">
                <a:solidFill>
                  <a:srgbClr val="0000FF"/>
                </a:solidFill>
              </a:rPr>
              <a:t>   명령들</a:t>
            </a:r>
          </a:p>
          <a:p>
            <a:pPr lvl="1">
              <a:buNone/>
            </a:pPr>
            <a:r>
              <a:rPr lang="en-US" altLang="ko-KR" dirty="0">
                <a:solidFill>
                  <a:srgbClr val="0000FF"/>
                </a:solidFill>
              </a:rPr>
              <a:t>}</a:t>
            </a:r>
          </a:p>
          <a:p>
            <a:pPr lvl="1">
              <a:buNone/>
            </a:pPr>
            <a:endParaRPr lang="ko-KR" altLang="en-US" dirty="0"/>
          </a:p>
          <a:p>
            <a:r>
              <a:rPr lang="ko-KR" altLang="en-US" dirty="0"/>
              <a:t>함수 호출</a:t>
            </a:r>
            <a:endParaRPr lang="en-US" altLang="ko-KR" dirty="0"/>
          </a:p>
          <a:p>
            <a:pPr lvl="1">
              <a:buNone/>
            </a:pPr>
            <a:r>
              <a:rPr lang="ko-KR" altLang="en-US" dirty="0">
                <a:solidFill>
                  <a:srgbClr val="0000FF"/>
                </a:solidFill>
              </a:rPr>
              <a:t>함수이름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>
                <a:solidFill>
                  <a:srgbClr val="0000FF"/>
                </a:solidFill>
              </a:rPr>
              <a:t>매개변수들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33229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lshead.bash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lshead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() </a:t>
            </a:r>
            <a:r>
              <a:rPr lang="en-US" altLang="ko-KR" sz="1800" dirty="0">
                <a:latin typeface="Lucida Sans Typewriter" panose="020B0509030504030204" pitchFamily="49" charset="0"/>
              </a:rPr>
              <a:t>{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함수 시작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매개변수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$1"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date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 </a:t>
            </a:r>
            <a:r>
              <a:rPr lang="en-US" altLang="ko-KR" sz="1800" dirty="0">
                <a:latin typeface="Lucida Sans Typewriter" panose="020B0509030504030204" pitchFamily="49" charset="0"/>
              </a:rPr>
              <a:t>$1 </a:t>
            </a:r>
            <a:r>
              <a:rPr lang="ko-KR" altLang="en-US" sz="1800" dirty="0">
                <a:latin typeface="Lucida Sans Typewriter" panose="020B0509030504030204" pitchFamily="49" charset="0"/>
              </a:rPr>
              <a:t>내의 처음 </a:t>
            </a: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개 파일만 리스트</a:t>
            </a:r>
            <a:r>
              <a:rPr lang="en-US" altLang="ko-KR" sz="1800" dirty="0">
                <a:latin typeface="Lucida Sans Typewriter" panose="020B0509030504030204" pitchFamily="49" charset="0"/>
              </a:rPr>
              <a:t>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ls -l $1 | head -4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}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"</a:t>
            </a:r>
            <a:r>
              <a:rPr lang="ko-KR" altLang="en-US" sz="1800" dirty="0">
                <a:latin typeface="Lucida Sans Typewriter" panose="020B0509030504030204" pitchFamily="49" charset="0"/>
              </a:rPr>
              <a:t>안녕하세요</a:t>
            </a:r>
            <a:r>
              <a:rPr lang="en-US" altLang="ko-KR" sz="1800" dirty="0">
                <a:latin typeface="Lucida Sans Typewriter" panose="020B0509030504030204" pitchFamily="49" charset="0"/>
              </a:rPr>
              <a:t>"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lshead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/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tmp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exit 0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Bash </a:t>
            </a:r>
            <a:r>
              <a:rPr lang="ko-KR" altLang="en-US" dirty="0"/>
              <a:t>시작 과정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4788024" y="2708920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2685131-E8E0-4F69-B3D3-6767645D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700808"/>
            <a:ext cx="33718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lshead.bash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안녕하세요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함수 시작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매개변수 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/>
              <a:t>2022. 02. 23. (</a:t>
            </a:r>
            <a:r>
              <a:rPr lang="ko-KR" altLang="en-US" sz="1800" dirty="0"/>
              <a:t>수</a:t>
            </a:r>
            <a:r>
              <a:rPr lang="en-US" altLang="ko-KR" sz="1800" dirty="0"/>
              <a:t>) 17:43:27 KST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디렉터리 </a:t>
            </a:r>
            <a:r>
              <a:rPr lang="en-US" altLang="ko-KR" sz="1800" dirty="0">
                <a:latin typeface="Lucida Sans Typewriter" panose="020B0509030504030204" pitchFamily="49" charset="0"/>
              </a:rPr>
              <a:t>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내의 처음 </a:t>
            </a: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개 파일만 리스트</a:t>
            </a:r>
          </a:p>
          <a:p>
            <a:pPr>
              <a:buNone/>
            </a:pPr>
            <a:r>
              <a:rPr lang="ko-KR" altLang="en-US" sz="1800" dirty="0">
                <a:latin typeface="Lucida Sans Typewriter" panose="020B0509030504030204" pitchFamily="49" charset="0"/>
              </a:rPr>
              <a:t>총 </a:t>
            </a:r>
            <a:r>
              <a:rPr lang="en-US" altLang="ko-KR" sz="1800" dirty="0">
                <a:latin typeface="Lucida Sans Typewriter" panose="020B0509030504030204" pitchFamily="49" charset="0"/>
              </a:rPr>
              <a:t>1184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faculty 11264 2009</a:t>
            </a:r>
            <a:r>
              <a:rPr lang="ko-KR" altLang="en-US" sz="18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800" dirty="0">
                <a:latin typeface="Lucida Sans Typewriter" panose="020B0509030504030204" pitchFamily="49" charset="0"/>
              </a:rPr>
              <a:t>3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28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Ex01378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faculty 12288 2011</a:t>
            </a:r>
            <a:r>
              <a:rPr lang="ko-KR" altLang="en-US" sz="18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8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Ex02004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------- 1 root other 8192 2011</a:t>
            </a:r>
            <a:r>
              <a:rPr lang="ko-KR" altLang="en-US" sz="18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800" dirty="0">
                <a:latin typeface="Lucida Sans Typewriter" panose="020B0509030504030204" pitchFamily="49" charset="0"/>
              </a:rPr>
              <a:t>5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4</a:t>
            </a:r>
            <a:r>
              <a:rPr lang="ko-KR" altLang="en-US" sz="1800" dirty="0">
                <a:latin typeface="Lucida Sans Typewriter" panose="020B0509030504030204" pitchFamily="49" charset="0"/>
              </a:rPr>
              <a:t>일 </a:t>
            </a:r>
            <a:r>
              <a:rPr lang="en-US" altLang="ko-KR" sz="1800" dirty="0">
                <a:latin typeface="Lucida Sans Typewriter" panose="020B0509030504030204" pitchFamily="49" charset="0"/>
              </a:rPr>
              <a:t>Ex02504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endParaRPr lang="ko-KR" altLang="en-US" sz="20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bash -</a:t>
            </a: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vx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스크립트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[</a:t>
            </a:r>
            <a:r>
              <a:rPr lang="ko-KR" altLang="en-US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명령줄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인수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]</a:t>
            </a:r>
          </a:p>
          <a:p>
            <a:pPr>
              <a:spcBef>
                <a:spcPts val="200"/>
              </a:spcBef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bash -v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menu.bash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명령어 메뉴</a:t>
            </a:r>
          </a:p>
          <a:p>
            <a:pPr>
              <a:spcBef>
                <a:spcPts val="200"/>
              </a:spcBef>
              <a:buNone/>
            </a:pP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명령어 메뉴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cat &lt;&lt; MENU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날짜 시간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l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현재 디렉터리 내용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w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사용자 보기</a:t>
            </a: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q : </a:t>
            </a:r>
            <a:r>
              <a:rPr lang="ko-KR" altLang="en-US" sz="1600" dirty="0">
                <a:latin typeface="Lucida Sans Typewriter" panose="020B0509030504030204" pitchFamily="49" charset="0"/>
              </a:rPr>
              <a:t>끝냄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MENU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날짜 시간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현재 디렉터리 내용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사용자 보기</a:t>
            </a:r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q :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끝냄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stop=0</a:t>
            </a:r>
          </a:p>
          <a:p>
            <a:pPr>
              <a:spcBef>
                <a:spcPts val="2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400" dirty="0">
              <a:latin typeface="Lucida Sans Typewriter" panose="020B0509030504030204" pitchFamily="49" charset="0"/>
            </a:endParaRPr>
          </a:p>
          <a:p>
            <a:endParaRPr lang="ko-KR" altLang="en-US" sz="1400" dirty="0">
              <a:latin typeface="Lucida Sans Typewriter" panose="020B05090305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355976" y="1216152"/>
            <a:ext cx="4536504" cy="493776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while (($stop == 0))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do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-n '? '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read reply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case $reply in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"d") date;;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"l") ls;;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"w") who</a:t>
            </a:r>
            <a:r>
              <a:rPr lang="en-US" altLang="ko-KR" sz="1800" dirty="0">
                <a:latin typeface="Lucida Sans Typewriter" panose="020B0509030504030204" pitchFamily="49" charset="0"/>
              </a:rPr>
              <a:t>;;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"q") stop=1;;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*)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잘못된 선택</a:t>
            </a:r>
            <a:r>
              <a:rPr lang="en-US" altLang="ko-KR" sz="1600" dirty="0">
                <a:latin typeface="Lucida Sans Typewriter" panose="020B0509030504030204" pitchFamily="49" charset="0"/>
              </a:rPr>
              <a:t>;;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esac</a:t>
            </a:r>
            <a:endParaRPr lang="en-US" altLang="ko-KR" sz="16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done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?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2023</a:t>
            </a:r>
            <a:r>
              <a:rPr lang="ko-KR" altLang="en-US" sz="1600" dirty="0">
                <a:latin typeface="Lucida Sans Typewriter" panose="020B0509030504030204" pitchFamily="49" charset="0"/>
              </a:rPr>
              <a:t>년 </a:t>
            </a:r>
            <a:r>
              <a:rPr lang="en-US" altLang="ko-KR" sz="1600" dirty="0">
                <a:latin typeface="Lucida Sans Typewriter" panose="020B0509030504030204" pitchFamily="49" charset="0"/>
              </a:rPr>
              <a:t>…  17:43:27 KST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?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q</a:t>
            </a:r>
            <a:endParaRPr lang="ko-KR" altLang="en-US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shift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03232" cy="4937760"/>
          </a:xfrm>
        </p:spPr>
        <p:txBody>
          <a:bodyPr>
            <a:normAutofit/>
          </a:bodyPr>
          <a:lstStyle/>
          <a:p>
            <a:r>
              <a:rPr lang="en-US" altLang="ko-KR" dirty="0"/>
              <a:t>shift </a:t>
            </a:r>
            <a:r>
              <a:rPr lang="ko-KR" altLang="en-US" dirty="0"/>
              <a:t>명령어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shift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[</a:t>
            </a:r>
            <a:r>
              <a:rPr lang="ko-KR" altLang="en-US" dirty="0" err="1">
                <a:solidFill>
                  <a:srgbClr val="0000FF"/>
                </a:solidFill>
              </a:rPr>
              <a:t>리스트변수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  <a:endParaRPr lang="ko-KR" altLang="en-US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err="1"/>
              <a:t>명령줄</a:t>
            </a:r>
            <a:r>
              <a:rPr lang="ko-KR" altLang="en-US" dirty="0"/>
              <a:t> 인수</a:t>
            </a:r>
            <a:r>
              <a:rPr lang="en-US" altLang="ko-KR" dirty="0"/>
              <a:t>[</a:t>
            </a:r>
            <a:r>
              <a:rPr lang="ko-KR" altLang="en-US" dirty="0"/>
              <a:t>리스트 변수</a:t>
            </a:r>
            <a:r>
              <a:rPr lang="en-US" altLang="ko-KR" dirty="0"/>
              <a:t>]</a:t>
            </a:r>
            <a:r>
              <a:rPr lang="ko-KR" altLang="en-US" dirty="0"/>
              <a:t> 내의 원소들을 하나씩 왼쪽으로 이동</a:t>
            </a:r>
            <a:endParaRPr lang="en-US" altLang="ko-KR" dirty="0"/>
          </a:p>
          <a:p>
            <a:pPr marL="1143000" lvl="4" indent="0"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perm2.bash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파일*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# </a:t>
            </a:r>
            <a:r>
              <a:rPr lang="ko-KR" altLang="en-US" sz="1600" dirty="0">
                <a:latin typeface="Lucida Sans Typewriter" panose="020B0509030504030204" pitchFamily="49" charset="0"/>
              </a:rPr>
              <a:t>파일의 사용권한과 이름을 프린트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echo </a:t>
            </a:r>
            <a:r>
              <a:rPr lang="ko-KR" altLang="en-US" sz="16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600" dirty="0">
                <a:latin typeface="Lucida Sans Typewriter" panose="020B0509030504030204" pitchFamily="49" charset="0"/>
              </a:rPr>
              <a:t>: $0 files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exit 1</a:t>
            </a:r>
          </a:p>
          <a:p>
            <a:pPr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echo " </a:t>
            </a:r>
            <a:r>
              <a:rPr lang="ko-KR" altLang="en-US" sz="1600" dirty="0">
                <a:latin typeface="Lucida Sans Typewriter" panose="020B0509030504030204" pitchFamily="49" charset="0"/>
              </a:rPr>
              <a:t>허가권 파일</a:t>
            </a:r>
            <a:r>
              <a:rPr lang="en-US" altLang="ko-KR" sz="1600" dirty="0">
                <a:latin typeface="Lucida Sans Typewriter" panose="020B0509030504030204" pitchFamily="49" charset="0"/>
              </a:rPr>
              <a:t>"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559882" y="2649928"/>
            <a:ext cx="4044566" cy="39604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gt</a:t>
            </a:r>
            <a:r>
              <a:rPr lang="en-US" altLang="ko-KR" sz="1600" dirty="0">
                <a:latin typeface="Lucida Sans Typewriter" panose="020B0509030504030204" pitchFamily="49" charset="0"/>
              </a:rPr>
              <a:t> 0 ]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file=$1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600" dirty="0">
                <a:latin typeface="Lucida Sans Typewriter" panose="020B0509030504030204" pitchFamily="49" charset="0"/>
              </a:rPr>
              <a:t> [ -f $file ]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=`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ls</a:t>
            </a:r>
            <a:r>
              <a:rPr lang="en-US" altLang="ko-KR" sz="1600" dirty="0">
                <a:latin typeface="Lucida Sans Typewriter" panose="020B0509030504030204" pitchFamily="49" charset="0"/>
              </a:rPr>
              <a:t> -l $file`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perm=`echo "$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fileinfo</a:t>
            </a:r>
            <a:r>
              <a:rPr lang="en-US" altLang="ko-KR" sz="1600" dirty="0">
                <a:latin typeface="Lucida Sans Typewriter" panose="020B0509030504030204" pitchFamily="49" charset="0"/>
              </a:rPr>
              <a:t>" | 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      cut -d' ' -f1`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  echo "$perm $file"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   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shift</a:t>
            </a:r>
          </a:p>
          <a:p>
            <a:pPr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endParaRPr lang="ko-KR" altLang="en-US"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내의 모든 파일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디렉터리 내의 모든 파일 처리</a:t>
            </a:r>
          </a:p>
          <a:p>
            <a:pPr lvl="1"/>
            <a:r>
              <a:rPr lang="ko-KR" altLang="en-US" dirty="0"/>
              <a:t>해당 디렉터리로 이동</a:t>
            </a:r>
            <a:endParaRPr lang="en-US" altLang="ko-KR" dirty="0"/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문과 대표 문자 *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대표 문자 *는 현재 디렉터리 내의 모든 파일 이름들로 대치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cd</a:t>
            </a:r>
            <a:r>
              <a:rPr lang="en-US" altLang="ko-KR" sz="1800" dirty="0">
                <a:latin typeface="Lucida Sans Typewriter" panose="020B0509030504030204" pitchFamily="49" charset="0"/>
              </a:rPr>
              <a:t> $dir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file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*</a:t>
            </a: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	echo $file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디렉터리 내의 모든 파일 처리</a:t>
            </a:r>
            <a:r>
              <a:rPr lang="en-US" altLang="ko-KR" b="1" dirty="0"/>
              <a:t>: </a:t>
            </a:r>
            <a:r>
              <a:rPr lang="ko-KR" altLang="en-US" b="1" dirty="0"/>
              <a:t>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075240" cy="493776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#!/bin/bash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사용법</a:t>
            </a:r>
            <a:r>
              <a:rPr lang="en-US" altLang="ko-KR" sz="1800" dirty="0">
                <a:latin typeface="Lucida Sans Typewriter" panose="020B0509030504030204" pitchFamily="49" charset="0"/>
              </a:rPr>
              <a:t>: count2.bash [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</a:t>
            </a:r>
            <a:r>
              <a:rPr lang="en-US" altLang="ko-KR" sz="1800" dirty="0">
                <a:latin typeface="Lucida Sans Typewriter" panose="020B0509030504030204" pitchFamily="49" charset="0"/>
              </a:rPr>
              <a:t>]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대상 디렉터리 내의 파일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서브디렉터리</a:t>
            </a:r>
            <a:r>
              <a:rPr lang="en-US" altLang="ko-KR" sz="1800" dirty="0">
                <a:latin typeface="Lucida Sans Typewriter" panose="020B0509030504030204" pitchFamily="49" charset="0"/>
              </a:rPr>
              <a:t>, </a:t>
            </a:r>
            <a:r>
              <a:rPr lang="ko-KR" altLang="en-US" sz="1800" dirty="0">
                <a:latin typeface="Lucida Sans Typewriter" panose="020B0509030504030204" pitchFamily="49" charset="0"/>
              </a:rPr>
              <a:t>기타 개수를 세서 프린트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$#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eq</a:t>
            </a:r>
            <a:r>
              <a:rPr lang="en-US" altLang="ko-KR" sz="1800" dirty="0">
                <a:latin typeface="Lucida Sans Typewriter" panose="020B0509030504030204" pitchFamily="49" charset="0"/>
              </a:rPr>
              <a:t> 0 ]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dir="."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else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dir=$1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! -d $dir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echo $0\: $dir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 아님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exit 1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=0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=0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let others=0</a:t>
            </a:r>
          </a:p>
          <a:p>
            <a:pPr>
              <a:spcBef>
                <a:spcPts val="200"/>
              </a:spcBef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endParaRPr lang="ko-KR" altLang="en-US" sz="6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디렉터리 내의 모든 파일 처리</a:t>
            </a:r>
            <a:r>
              <a:rPr lang="en-US" altLang="ko-KR" b="1" dirty="0"/>
              <a:t>: </a:t>
            </a:r>
            <a:r>
              <a:rPr lang="ko-KR" altLang="en-US" b="1" dirty="0"/>
              <a:t>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1560" y="1216152"/>
            <a:ext cx="8352928" cy="493776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$dir\: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cd</a:t>
            </a:r>
            <a:r>
              <a:rPr lang="en-US" altLang="ko-KR" sz="1800" dirty="0">
                <a:latin typeface="Lucida Sans Typewriter" panose="020B0509030504030204" pitchFamily="49" charset="0"/>
              </a:rPr>
              <a:t> $dir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for</a:t>
            </a:r>
            <a:r>
              <a:rPr lang="en-US" altLang="ko-KR" sz="1800" dirty="0">
                <a:latin typeface="Lucida Sans Typewriter" panose="020B0509030504030204" pitchFamily="49" charset="0"/>
              </a:rPr>
              <a:t> file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in</a:t>
            </a:r>
            <a:r>
              <a:rPr lang="en-US" altLang="ko-KR" sz="1800" dirty="0">
                <a:latin typeface="Lucida Sans Typewriter" panose="020B0509030504030204" pitchFamily="49" charset="0"/>
              </a:rPr>
              <a:t> *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 </a:t>
            </a:r>
            <a:r>
              <a:rPr lang="en-US" altLang="ko-KR" sz="1800" dirty="0">
                <a:latin typeface="Lucida Sans Typewriter" panose="020B0509030504030204" pitchFamily="49" charset="0"/>
              </a:rPr>
              <a:t>[ -f $file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++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elif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-d $file ]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let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++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else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     let others++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   </a:t>
            </a: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endParaRPr lang="en-US" altLang="ko-KR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done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echo </a:t>
            </a:r>
            <a:r>
              <a:rPr lang="ko-KR" altLang="en-US" sz="1800" dirty="0">
                <a:latin typeface="Lucida Sans Typewriter" panose="020B0509030504030204" pitchFamily="49" charset="0"/>
              </a:rPr>
              <a:t>파일</a:t>
            </a:r>
            <a:r>
              <a:rPr lang="en-US" altLang="ko-KR" sz="1800" dirty="0">
                <a:latin typeface="Lucida Sans Typewriter" panose="020B0509030504030204" pitchFamily="49" charset="0"/>
              </a:rPr>
              <a:t>: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fcount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</a:t>
            </a:r>
            <a:r>
              <a:rPr lang="en-US" altLang="ko-KR" sz="1800" dirty="0">
                <a:latin typeface="Lucida Sans Typewriter" panose="020B0509030504030204" pitchFamily="49" charset="0"/>
              </a:rPr>
              <a:t>: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dcount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기타</a:t>
            </a:r>
            <a:r>
              <a:rPr lang="en-US" altLang="ko-KR" sz="1800" dirty="0">
                <a:latin typeface="Lucida Sans Typewriter" panose="020B0509030504030204" pitchFamily="49" charset="0"/>
              </a:rPr>
              <a:t>: $others</a:t>
            </a:r>
          </a:p>
          <a:p>
            <a:pPr>
              <a:spcBef>
                <a:spcPts val="200"/>
              </a:spcBef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리커전</a:t>
            </a:r>
            <a:r>
              <a:rPr lang="en-US" altLang="ko-KR" dirty="0"/>
              <a:t>(recursion)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216152"/>
            <a:ext cx="3816424" cy="493776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스크립트도 자기 자신을 호출 가능</a:t>
            </a:r>
            <a:r>
              <a:rPr lang="en-US" altLang="ko-KR" sz="2000" dirty="0"/>
              <a:t> </a:t>
            </a:r>
          </a:p>
          <a:p>
            <a:r>
              <a:rPr lang="ko-KR" altLang="en-US" sz="2000" dirty="0"/>
              <a:t>어떤 디렉터리의 모든 하위 디렉터리에 대해 동일한 작업을 수행할 때 매우 유용함</a:t>
            </a:r>
            <a:r>
              <a:rPr lang="en-US" altLang="ko-KR" sz="2000" dirty="0"/>
              <a:t> </a:t>
            </a:r>
            <a:endParaRPr lang="ko-KR" altLang="en-US" sz="2000" dirty="0"/>
          </a:p>
          <a:p>
            <a:endParaRPr lang="ko-KR" altLang="en-US" sz="100" dirty="0"/>
          </a:p>
        </p:txBody>
      </p:sp>
      <p:sp>
        <p:nvSpPr>
          <p:cNvPr id="5" name="직사각형 4"/>
          <p:cNvSpPr/>
          <p:nvPr/>
        </p:nvSpPr>
        <p:spPr>
          <a:xfrm>
            <a:off x="251520" y="3035526"/>
            <a:ext cx="4572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+mn-ea"/>
              </a:rPr>
              <a:t>#!/bin/bash</a:t>
            </a: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+mn-ea"/>
              </a:rPr>
              <a:t># </a:t>
            </a:r>
            <a:r>
              <a:rPr lang="ko-KR" altLang="en-US" sz="1600" kern="0" dirty="0">
                <a:latin typeface="+mn-ea"/>
              </a:rPr>
              <a:t>사용법 </a:t>
            </a:r>
            <a:r>
              <a:rPr lang="en-US" altLang="ko-KR" sz="1600" kern="0" dirty="0" err="1">
                <a:latin typeface="+mn-ea"/>
              </a:rPr>
              <a:t>lssr.bash</a:t>
            </a:r>
            <a:r>
              <a:rPr lang="en-US" altLang="ko-KR" sz="1600" kern="0" dirty="0">
                <a:latin typeface="+mn-ea"/>
              </a:rPr>
              <a:t> [</a:t>
            </a:r>
            <a:r>
              <a:rPr lang="ko-KR" altLang="en-US" sz="1600" kern="0" dirty="0">
                <a:latin typeface="+mn-ea"/>
              </a:rPr>
              <a:t>디렉터리</a:t>
            </a:r>
            <a:r>
              <a:rPr lang="en-US" altLang="ko-KR" sz="1600" kern="0" dirty="0">
                <a:latin typeface="+mn-ea"/>
              </a:rPr>
              <a:t>]</a:t>
            </a:r>
            <a:endParaRPr lang="ko-KR" altLang="en-US" sz="1600" kern="0" dirty="0">
              <a:latin typeface="+mn-ea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latin typeface="+mn-ea"/>
              </a:rPr>
              <a:t># </a:t>
            </a:r>
            <a:r>
              <a:rPr lang="ko-KR" altLang="en-US" sz="1600" kern="0" dirty="0">
                <a:latin typeface="+mn-ea"/>
              </a:rPr>
              <a:t>대상 디렉터리와 모든 하위 디렉터리 내에 있는 파일들의 크기를 </a:t>
            </a:r>
            <a:r>
              <a:rPr lang="ko-KR" altLang="en-US" sz="1600" kern="0" dirty="0" err="1">
                <a:latin typeface="+mn-ea"/>
              </a:rPr>
              <a:t>리스트한다</a:t>
            </a:r>
            <a:r>
              <a:rPr lang="en-US" altLang="ko-KR" sz="1600" kern="0" dirty="0">
                <a:latin typeface="맑은 고딕" panose="020B0503020000020004" pitchFamily="50" charset="-127"/>
                <a:ea typeface="굴림체" panose="020B0609000101010101" pitchFamily="49" charset="-127"/>
              </a:rPr>
              <a:t>. </a:t>
            </a: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600" kern="0" dirty="0">
              <a:latin typeface="맑은 고딕" panose="020B0503020000020004" pitchFamily="50" charset="-127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if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[ $# -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eq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0 ]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then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="."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else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=$1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fi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23520" y="1216152"/>
            <a:ext cx="43204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tabLst>
                <a:tab pos="5308600" algn="l"/>
              </a:tabLs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if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[ ! -d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]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then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echo $0\: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ko-KR" altLang="en-US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디렉터리 아님</a:t>
            </a:r>
            <a:endParaRPr lang="ko-KR" altLang="en-US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exit 1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fi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cd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echo -e "\n $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dir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:"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ls -s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for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x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in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*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do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  if</a:t>
            </a:r>
            <a:r>
              <a:rPr lang="en-US" altLang="ko-KR" kern="0" dirty="0">
                <a:solidFill>
                  <a:srgbClr val="F52525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[ -d $x ]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  then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  /home/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chang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/bash/</a:t>
            </a:r>
            <a:r>
              <a:rPr lang="en-US" altLang="ko-KR" kern="0" dirty="0" err="1">
                <a:latin typeface="Lucida Sans" panose="020B0602030504020204" pitchFamily="34" charset="0"/>
                <a:ea typeface="굴림체" panose="020B0609000101010101" pitchFamily="49" charset="-127"/>
              </a:rPr>
              <a:t>lssr.bash</a:t>
            </a:r>
            <a:r>
              <a:rPr lang="en-US" altLang="ko-KR" kern="0" dirty="0">
                <a:latin typeface="Lucida Sans" panose="020B0602030504020204" pitchFamily="34" charset="0"/>
                <a:ea typeface="굴림체" panose="020B0609000101010101" pitchFamily="49" charset="-127"/>
              </a:rPr>
              <a:t> $x</a:t>
            </a:r>
            <a:endParaRPr lang="en-US" altLang="ko-KR" kern="0" dirty="0"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   fi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  <a:p>
            <a:pPr marL="254000" marR="0" indent="0" algn="just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kern="0" dirty="0">
                <a:solidFill>
                  <a:srgbClr val="0000FF"/>
                </a:solidFill>
                <a:latin typeface="Lucida Sans" panose="020B0602030504020204" pitchFamily="34" charset="0"/>
                <a:ea typeface="굴림체" panose="020B0609000101010101" pitchFamily="49" charset="-127"/>
              </a:rPr>
              <a:t>done</a:t>
            </a:r>
            <a:endParaRPr lang="en-US" altLang="ko-KR" kern="0" dirty="0">
              <a:solidFill>
                <a:srgbClr val="000000"/>
              </a:solidFill>
              <a:latin typeface="Lucida Sans" panose="020B0602030504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터미널에서 실행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터미널에서 </a:t>
            </a:r>
            <a:r>
              <a:rPr lang="en-US" altLang="ko-KR" dirty="0"/>
              <a:t>while </a:t>
            </a:r>
            <a:r>
              <a:rPr lang="ko-KR" altLang="en-US" dirty="0"/>
              <a:t>혹은 </a:t>
            </a:r>
            <a:r>
              <a:rPr lang="en-US" altLang="ko-KR" dirty="0"/>
              <a:t>for </a:t>
            </a:r>
            <a:r>
              <a:rPr lang="ko-KR" altLang="en-US" dirty="0"/>
              <a:t>문도 실행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for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f in</a:t>
            </a:r>
            <a:r>
              <a:rPr lang="ko-KR" altLang="en-US" sz="1800" dirty="0">
                <a:latin typeface="Lucida Sans Typewriter" panose="020B0509030504030204" pitchFamily="49" charset="0"/>
              </a:rPr>
              <a:t> *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do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echo $f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done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=2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j=1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while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(( $j &lt;= 10 ))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do</a:t>
            </a:r>
            <a:endParaRPr lang="ko-KR" altLang="en-US" sz="18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echo '2 ^' $j = $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*=2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</a:t>
            </a: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let</a:t>
            </a:r>
            <a:r>
              <a:rPr lang="en-US" altLang="ko-KR" sz="1800" dirty="0">
                <a:latin typeface="Lucida Sans Typewriter" panose="020B0509030504030204" pitchFamily="49" charset="0"/>
              </a:rPr>
              <a:t> j++ 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&gt; done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^ 1 = 2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^ 2 = 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…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^ 10 = 1024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endParaRPr lang="ko-KR" altLang="en-US" sz="1800" dirty="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ko-KR" altLang="en-US" sz="2000" dirty="0"/>
              <a:t>단순 변수는 하나의 값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  <a:r>
              <a:rPr lang="ko-KR" altLang="en-US" sz="2000" dirty="0"/>
              <a:t>을 리스트 변수는 여러 개의 값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  <a:r>
              <a:rPr lang="ko-KR" altLang="en-US" sz="2000" dirty="0"/>
              <a:t>을 저장할 수 있다</a:t>
            </a:r>
            <a:r>
              <a:rPr lang="en-US" altLang="ko-KR" sz="2000" dirty="0"/>
              <a:t>.</a:t>
            </a:r>
          </a:p>
          <a:p>
            <a:pPr>
              <a:spcBef>
                <a:spcPts val="1600"/>
              </a:spcBef>
            </a:pPr>
            <a:r>
              <a:rPr lang="ko-KR" altLang="en-US" sz="2000" dirty="0" err="1"/>
              <a:t>쉘</a:t>
            </a:r>
            <a:r>
              <a:rPr lang="ko-KR" altLang="en-US" sz="2000" dirty="0"/>
              <a:t> 변수는 크게 환경변수와 지역변수 두 종류로 나눌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환경 변수는 값이 자식 프로세스에게 상속되며 지역변수는 그렇지 않다</a:t>
            </a:r>
            <a:r>
              <a:rPr lang="en-US" altLang="ko-KR" sz="2000" dirty="0"/>
              <a:t>.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Bash </a:t>
            </a:r>
            <a:r>
              <a:rPr lang="ko-KR" altLang="en-US" sz="2000" dirty="0" err="1"/>
              <a:t>쉘은</a:t>
            </a:r>
            <a:r>
              <a:rPr lang="ko-KR" altLang="en-US" sz="2000" dirty="0"/>
              <a:t> 조건</a:t>
            </a:r>
            <a:r>
              <a:rPr lang="en-US" altLang="ko-KR" sz="2000" dirty="0"/>
              <a:t>, </a:t>
            </a:r>
            <a:r>
              <a:rPr lang="ko-KR" altLang="en-US" sz="2000" dirty="0"/>
              <a:t>스위치</a:t>
            </a:r>
            <a:r>
              <a:rPr lang="en-US" altLang="ko-KR" sz="2000" dirty="0"/>
              <a:t>, </a:t>
            </a:r>
            <a:r>
              <a:rPr lang="ko-KR" altLang="en-US" sz="2000" dirty="0"/>
              <a:t>반복 등을 위한 제어구조로 </a:t>
            </a:r>
            <a:r>
              <a:rPr lang="en-US" altLang="ko-KR" sz="2000" dirty="0"/>
              <a:t>if, case, for, while </a:t>
            </a:r>
            <a:r>
              <a:rPr lang="ko-KR" altLang="en-US" sz="2000" dirty="0"/>
              <a:t>등의 문장을 제공한다</a:t>
            </a:r>
            <a:r>
              <a:rPr lang="en-US" altLang="ko-KR" sz="2000" dirty="0"/>
              <a:t>.</a:t>
            </a:r>
          </a:p>
          <a:p>
            <a:pPr>
              <a:spcBef>
                <a:spcPts val="1600"/>
              </a:spcBef>
            </a:pPr>
            <a:r>
              <a:rPr lang="en-US" altLang="ko-KR" sz="2000" dirty="0"/>
              <a:t>Bash </a:t>
            </a:r>
            <a:r>
              <a:rPr lang="ko-KR" altLang="en-US" sz="2000" dirty="0" err="1"/>
              <a:t>쉘의</a:t>
            </a:r>
            <a:r>
              <a:rPr lang="ko-KR" altLang="en-US" sz="2000" dirty="0"/>
              <a:t> 식은 비교 연산</a:t>
            </a:r>
            <a:r>
              <a:rPr lang="en-US" altLang="ko-KR" sz="2000" dirty="0"/>
              <a:t>, </a:t>
            </a:r>
            <a:r>
              <a:rPr lang="ko-KR" altLang="en-US" sz="2000" dirty="0"/>
              <a:t>파일 관련 연산</a:t>
            </a:r>
            <a:r>
              <a:rPr lang="en-US" altLang="ko-KR" sz="2000" dirty="0"/>
              <a:t>, </a:t>
            </a:r>
            <a:r>
              <a:rPr lang="ko-KR" altLang="en-US" sz="2000" dirty="0"/>
              <a:t>산술 연산 등을 할 수 있다</a:t>
            </a:r>
            <a:r>
              <a:rPr lang="en-US" altLang="ko-KR" sz="2000" dirty="0"/>
              <a:t>. </a:t>
            </a:r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시작 파일 예</a:t>
            </a:r>
            <a:r>
              <a:rPr lang="en-US" altLang="ko-KR" b="1" dirty="0">
                <a:latin typeface="+mn-ea"/>
                <a:ea typeface="+mn-ea"/>
              </a:rPr>
              <a:t>: .</a:t>
            </a:r>
            <a:r>
              <a:rPr lang="en-US" altLang="ko-KR" b="1" dirty="0" err="1">
                <a:latin typeface="+mn-ea"/>
                <a:ea typeface="+mn-ea"/>
              </a:rPr>
              <a:t>bash_profile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71520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bash_profile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사용자의 환경변수 설정 및 시작 프로그램 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if</a:t>
            </a:r>
            <a:r>
              <a:rPr lang="en-US" altLang="ko-KR" sz="1800" dirty="0">
                <a:latin typeface="Lucida Sans Typewriter" panose="020B0509030504030204" pitchFamily="49" charset="0"/>
              </a:rPr>
              <a:t> [ -f ~/.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r>
              <a:rPr lang="en-US" altLang="ko-KR" sz="1800" dirty="0">
                <a:latin typeface="Lucida Sans Typewriter" panose="020B0509030504030204" pitchFamily="49" charset="0"/>
              </a:rPr>
              <a:t> ]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then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. ~/.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PATH=$PATH:$HOME/bin:.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BASH_ENV=$HOME/.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USERNAME=“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" </a:t>
            </a:r>
          </a:p>
          <a:p>
            <a:pPr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export USERNAME BASH_ENV PATH </a:t>
            </a:r>
          </a:p>
          <a:p>
            <a:endParaRPr lang="ko-KR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52128"/>
          </a:xfrm>
        </p:spPr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시작 파일 예</a:t>
            </a:r>
            <a:r>
              <a:rPr lang="en-US" altLang="ko-KR" b="1" dirty="0">
                <a:latin typeface="+mn-ea"/>
                <a:ea typeface="+mn-ea"/>
              </a:rPr>
              <a:t>: .</a:t>
            </a:r>
            <a:r>
              <a:rPr lang="en-US" altLang="ko-KR" b="1" dirty="0" err="1">
                <a:latin typeface="+mn-ea"/>
                <a:ea typeface="+mn-ea"/>
              </a:rPr>
              <a:t>bashrc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83568" y="1216152"/>
            <a:ext cx="7990278" cy="4937760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 # .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bashrc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2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 시작 파일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3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히스토리 길이 설정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HISTSIZE=1000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5 HISTFILESIZE=2000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6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7 # </a:t>
            </a:r>
            <a:r>
              <a:rPr lang="ko-KR" altLang="en-US" sz="1800" dirty="0">
                <a:latin typeface="Lucida Sans Typewriter" panose="020B0509030504030204" pitchFamily="49" charset="0"/>
              </a:rPr>
              <a:t>사용자의 별명 설정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8 alias rm='rm-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’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9 alias cp='cp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'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10 alias mv='mv-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' 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11 alias ls=’ls --color=auto’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12 alias grep=’grep —color=auto’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13 alias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ll</a:t>
            </a:r>
            <a:r>
              <a:rPr lang="en-US" altLang="ko-KR" sz="1800" dirty="0">
                <a:latin typeface="Lucida Sans Typewriter" panose="020B0509030504030204" pitchFamily="49" charset="0"/>
              </a:rPr>
              <a:t>='ls -al --color=yes' </a:t>
            </a:r>
          </a:p>
          <a:p>
            <a:endParaRPr lang="ko-KR" altLang="en-US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281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10.2 </a:t>
            </a:r>
            <a:r>
              <a:rPr lang="ko-KR" altLang="en-US" dirty="0"/>
              <a:t>별명 및 </a:t>
            </a:r>
            <a:r>
              <a:rPr lang="ko-KR" altLang="en-US" dirty="0" err="1"/>
              <a:t>히스토리</a:t>
            </a:r>
            <a:r>
              <a:rPr lang="ko-KR" altLang="en-US" dirty="0"/>
              <a:t> 기능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별명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040560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alias </a:t>
            </a:r>
            <a:r>
              <a:rPr lang="ko-KR" altLang="en-US" sz="2000" dirty="0"/>
              <a:t>명령어</a:t>
            </a:r>
            <a:endParaRPr lang="en-US" altLang="ko-KR" sz="2000" dirty="0"/>
          </a:p>
          <a:p>
            <a:pPr lvl="1"/>
            <a:r>
              <a:rPr lang="ko-KR" altLang="en-US" sz="1800" dirty="0"/>
              <a:t>문자열이 나타내는 기존 명령에 대해 새로운 이름을 별명으로 정의</a:t>
            </a:r>
            <a:r>
              <a:rPr lang="en-US" altLang="ko-KR" sz="1800" dirty="0"/>
              <a:t> </a:t>
            </a:r>
            <a:endParaRPr lang="ko-KR" altLang="en-US" sz="1800" dirty="0"/>
          </a:p>
          <a:p>
            <a:pPr lvl="1">
              <a:buNone/>
            </a:pP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$ alias 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이름</a:t>
            </a:r>
            <a:r>
              <a:rPr lang="en-US" altLang="ko-KR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=</a:t>
            </a:r>
            <a:r>
              <a:rPr lang="ko-KR" altLang="en-US" sz="160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문자열 </a:t>
            </a:r>
            <a:endParaRPr lang="en-US" altLang="ko-KR" sz="1600" dirty="0">
              <a:solidFill>
                <a:srgbClr val="0000FF"/>
              </a:solidFill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alias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dir</a:t>
            </a:r>
            <a:r>
              <a:rPr lang="en-US" altLang="ko-KR" sz="1600" dirty="0">
                <a:latin typeface="Lucida Sans Typewriter" panose="020B0509030504030204" pitchFamily="49" charset="0"/>
              </a:rPr>
              <a:t>='ls –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aF</a:t>
            </a:r>
            <a:r>
              <a:rPr lang="en-US" altLang="ko-KR" sz="1600" dirty="0">
                <a:latin typeface="Lucida Sans Typewriter" panose="020B0509030504030204" pitchFamily="49" charset="0"/>
              </a:rPr>
              <a:t>'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dir</a:t>
            </a:r>
          </a:p>
          <a:p>
            <a:pPr lvl="8"/>
            <a:endParaRPr lang="en-US" altLang="ko-KR" sz="2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alias h=history</a:t>
            </a:r>
            <a:endParaRPr lang="ko-KR" altLang="en-US" sz="16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alias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ll</a:t>
            </a:r>
            <a:r>
              <a:rPr lang="en-US" altLang="ko-KR" sz="1600" dirty="0">
                <a:latin typeface="Lucida Sans Typewriter" panose="020B0509030504030204" pitchFamily="49" charset="0"/>
              </a:rPr>
              <a:t>='ls –l‘</a:t>
            </a:r>
          </a:p>
          <a:p>
            <a:pPr lvl="1">
              <a:buNone/>
            </a:pPr>
            <a:endParaRPr lang="ko-KR" altLang="en-US" sz="1100" dirty="0"/>
          </a:p>
          <a:p>
            <a:r>
              <a:rPr lang="ko-KR" altLang="en-US" sz="2000" dirty="0"/>
              <a:t>현재까지 정의된 별명들을 확인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alias 	# </a:t>
            </a:r>
            <a:r>
              <a:rPr lang="ko-KR" altLang="en-US" sz="1800" dirty="0">
                <a:latin typeface="Lucida Sans Typewriter" panose="020B0509030504030204" pitchFamily="49" charset="0"/>
              </a:rPr>
              <a:t>별명 리스트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alias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='ls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aF</a:t>
            </a:r>
            <a:r>
              <a:rPr lang="en-US" altLang="ko-KR" sz="1800" dirty="0">
                <a:latin typeface="Lucida Sans Typewriter" panose="020B0509030504030204" pitchFamily="49" charset="0"/>
              </a:rPr>
              <a:t>‘</a:t>
            </a: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alias h=history</a:t>
            </a:r>
            <a:endParaRPr lang="ko-KR" altLang="en-US" sz="1800" dirty="0">
              <a:latin typeface="Lucida Sans Typewriter" panose="020B0509030504030204" pitchFamily="49" charset="0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alias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ll</a:t>
            </a:r>
            <a:r>
              <a:rPr lang="en-US" altLang="ko-KR" sz="1800" dirty="0">
                <a:latin typeface="Lucida Sans Typewriter" panose="020B0509030504030204" pitchFamily="49" charset="0"/>
              </a:rPr>
              <a:t>='ls –l'</a:t>
            </a:r>
            <a:endParaRPr lang="ko-KR" altLang="en-US" sz="1100" dirty="0"/>
          </a:p>
          <a:p>
            <a:r>
              <a:rPr lang="ko-KR" altLang="en-US" sz="2000" dirty="0"/>
              <a:t>이미 정의된 별명 해제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unalias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ko-KR" altLang="en-US" sz="1800" dirty="0">
                <a:latin typeface="Lucida Sans Typewriter" panose="020B0509030504030204" pitchFamily="49" charset="0"/>
              </a:rPr>
              <a:t>단어 </a:t>
            </a:r>
          </a:p>
          <a:p>
            <a:endParaRPr lang="ko-KR" altLang="en-US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5940</TotalTime>
  <Words>3673</Words>
  <Application>Microsoft Office PowerPoint</Application>
  <PresentationFormat>화면 슬라이드 쇼(4:3)</PresentationFormat>
  <Paragraphs>943</Paragraphs>
  <Slides>58</Slides>
  <Notes>56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71" baseType="lpstr">
      <vt:lpstr>Noto Sans CJK KR</vt:lpstr>
      <vt:lpstr>굴림체</vt:lpstr>
      <vt:lpstr>돋움</vt:lpstr>
      <vt:lpstr>맑은 고딕</vt:lpstr>
      <vt:lpstr>한컴바탕</vt:lpstr>
      <vt:lpstr>Arial</vt:lpstr>
      <vt:lpstr>Bookman Old Style</vt:lpstr>
      <vt:lpstr>Gill Sans MT</vt:lpstr>
      <vt:lpstr>Lucida Sans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10.1 Bash 쉘 소개  </vt:lpstr>
      <vt:lpstr>Bash(Borune-again shell)</vt:lpstr>
      <vt:lpstr>Bash 시작 과정</vt:lpstr>
      <vt:lpstr>시작 파일 예: .bash_profile</vt:lpstr>
      <vt:lpstr>시작 파일 예: .bashrc</vt:lpstr>
      <vt:lpstr>10.2 별명 및 히스토리 기능   </vt:lpstr>
      <vt:lpstr>별명</vt:lpstr>
      <vt:lpstr>히스토리</vt:lpstr>
      <vt:lpstr>재실행</vt:lpstr>
      <vt:lpstr>10.3 변수   </vt:lpstr>
      <vt:lpstr>단순 변수(simple variable)</vt:lpstr>
      <vt:lpstr>단순 변수</vt:lpstr>
      <vt:lpstr>리스트 변수(list variable)</vt:lpstr>
      <vt:lpstr>리스트 변수 사용 예</vt:lpstr>
      <vt:lpstr>표준입력 읽기</vt:lpstr>
      <vt:lpstr>10.4 지역변수와 환경변수   </vt:lpstr>
      <vt:lpstr>환경변수와 지역변수</vt:lpstr>
      <vt:lpstr>환경변수와 지역변수 예</vt:lpstr>
      <vt:lpstr>사전 정의 환경변수(predefined environment variable)</vt:lpstr>
      <vt:lpstr>사전 정의 지역 변수(predefined local variable)</vt:lpstr>
      <vt:lpstr>10.5 Bash 쉘 스크립트     </vt:lpstr>
      <vt:lpstr>Bash 스크립트 작성 및 실행 과정</vt:lpstr>
      <vt:lpstr>if 문</vt:lpstr>
      <vt:lpstr>if-then-else</vt:lpstr>
      <vt:lpstr>10.6 수식    </vt:lpstr>
      <vt:lpstr>비교 연산</vt:lpstr>
      <vt:lpstr>문자열 비교 연산</vt:lpstr>
      <vt:lpstr>파일 관련 연산</vt:lpstr>
      <vt:lpstr>파일 관련 연산: 예</vt:lpstr>
      <vt:lpstr>부울 연산자</vt:lpstr>
      <vt:lpstr>산술 연산</vt:lpstr>
      <vt:lpstr>변수 타입 선언</vt:lpstr>
      <vt:lpstr>10.7 조건문   </vt:lpstr>
      <vt:lpstr>Bash 제어구조</vt:lpstr>
      <vt:lpstr>조건문</vt:lpstr>
      <vt:lpstr>새로운 조건식</vt:lpstr>
      <vt:lpstr>산술 연산자</vt:lpstr>
      <vt:lpstr>중첩 조건문: 예</vt:lpstr>
      <vt:lpstr>스위치</vt:lpstr>
      <vt:lpstr>10.8 반복문   </vt:lpstr>
      <vt:lpstr>반복문: for</vt:lpstr>
      <vt:lpstr>모든 명령줄 인수 처리</vt:lpstr>
      <vt:lpstr>반복문: while</vt:lpstr>
      <vt:lpstr>menu.bash</vt:lpstr>
      <vt:lpstr>menu.bash</vt:lpstr>
      <vt:lpstr>10.9 고급 기능   </vt:lpstr>
      <vt:lpstr>함수</vt:lpstr>
      <vt:lpstr>함수 </vt:lpstr>
      <vt:lpstr>디버깅</vt:lpstr>
      <vt:lpstr>shift</vt:lpstr>
      <vt:lpstr>디렉터리 내의 모든 파일 처리</vt:lpstr>
      <vt:lpstr>디렉터리 내의 모든 파일 처리: 예</vt:lpstr>
      <vt:lpstr>디렉터리 내의 모든 파일 처리: 예</vt:lpstr>
      <vt:lpstr>리커전(recursion)</vt:lpstr>
      <vt:lpstr>터미널에서 실행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337</cp:revision>
  <dcterms:created xsi:type="dcterms:W3CDTF">2012-06-25T11:27:47Z</dcterms:created>
  <dcterms:modified xsi:type="dcterms:W3CDTF">2024-11-04T02:58:05Z</dcterms:modified>
</cp:coreProperties>
</file>