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321" r:id="rId2"/>
    <p:sldId id="320" r:id="rId3"/>
    <p:sldId id="258" r:id="rId4"/>
    <p:sldId id="292" r:id="rId5"/>
    <p:sldId id="293" r:id="rId6"/>
    <p:sldId id="295" r:id="rId7"/>
    <p:sldId id="259" r:id="rId8"/>
    <p:sldId id="260" r:id="rId9"/>
    <p:sldId id="261" r:id="rId10"/>
    <p:sldId id="266" r:id="rId11"/>
    <p:sldId id="267" r:id="rId12"/>
    <p:sldId id="264" r:id="rId13"/>
    <p:sldId id="269" r:id="rId14"/>
    <p:sldId id="268" r:id="rId15"/>
    <p:sldId id="270" r:id="rId16"/>
    <p:sldId id="272" r:id="rId17"/>
    <p:sldId id="296" r:id="rId18"/>
    <p:sldId id="275" r:id="rId19"/>
    <p:sldId id="273" r:id="rId20"/>
    <p:sldId id="297" r:id="rId21"/>
    <p:sldId id="278" r:id="rId22"/>
    <p:sldId id="281" r:id="rId23"/>
    <p:sldId id="279" r:id="rId24"/>
    <p:sldId id="280" r:id="rId25"/>
    <p:sldId id="276" r:id="rId26"/>
    <p:sldId id="310" r:id="rId27"/>
    <p:sldId id="311" r:id="rId28"/>
    <p:sldId id="312" r:id="rId29"/>
    <p:sldId id="317" r:id="rId30"/>
    <p:sldId id="315" r:id="rId31"/>
    <p:sldId id="314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307" r:id="rId40"/>
    <p:sldId id="308" r:id="rId41"/>
    <p:sldId id="318" r:id="rId42"/>
    <p:sldId id="309" r:id="rId43"/>
    <p:sldId id="316" r:id="rId4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4660"/>
  </p:normalViewPr>
  <p:slideViewPr>
    <p:cSldViewPr>
      <p:cViewPr varScale="1">
        <p:scale>
          <a:sx n="96" d="100"/>
          <a:sy n="96" d="100"/>
        </p:scale>
        <p:origin x="62" y="5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8F2FE-C4F7-4EFD-B3D5-961B10936A37}" type="datetimeFigureOut">
              <a:rPr lang="ko-KR" altLang="en-US" smtClean="0"/>
              <a:pPr/>
              <a:t>2024-11-18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A4EF1C-64D9-4703-BFCE-6551E83122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008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9139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27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0426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7185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6280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180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8817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2628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2541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5562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452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6085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7153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8259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0006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9279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6493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471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2178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6988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3100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766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2859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6309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2499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7879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549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6585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774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601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4054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8356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A4EF1C-64D9-4703-BFCE-6551E831228F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187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2514997"/>
            <a:ext cx="6858000" cy="990600"/>
          </a:xfrm>
        </p:spPr>
        <p:txBody>
          <a:bodyPr anchor="t" anchorCtr="0"/>
          <a:lstStyle>
            <a:lvl1pPr algn="r">
              <a:defRPr sz="3200" b="1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3753247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DE945981-A680-4257-87FB-BD6B01570AEF}" type="datetimeFigureOut">
              <a:rPr lang="ko-KR" altLang="en-US" smtClean="0"/>
              <a:pPr/>
              <a:t>2024-11-18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04875" y="2276872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3677047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직사각형 21"/>
          <p:cNvSpPr/>
          <p:nvPr/>
        </p:nvSpPr>
        <p:spPr>
          <a:xfrm>
            <a:off x="904875" y="2276872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>
            <a:off x="914400" y="3677047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45981-A680-4257-87FB-BD6B01570AEF}" type="datetimeFigureOut">
              <a:rPr lang="ko-KR" altLang="en-US" smtClean="0"/>
              <a:pPr/>
              <a:t>2024-11-18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45981-A680-4257-87FB-BD6B01570AEF}" type="datetimeFigureOut">
              <a:rPr lang="ko-KR" altLang="en-US" smtClean="0"/>
              <a:pPr/>
              <a:t>2024-11-18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8770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45981-A680-4257-87FB-BD6B01570AEF}" type="datetimeFigureOut">
              <a:rPr lang="ko-KR" altLang="en-US" smtClean="0"/>
              <a:pPr/>
              <a:t>2024-11-18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8229600" cy="4744184"/>
          </a:xfrm>
        </p:spPr>
        <p:txBody>
          <a:bodyPr>
            <a:normAutofit/>
          </a:bodyPr>
          <a:lstStyle>
            <a:lvl1pPr>
              <a:buFont typeface="Wingdings" pitchFamily="2" charset="2"/>
              <a:buChar char="l"/>
              <a:defRPr sz="2200">
                <a:latin typeface="+mn-ea"/>
                <a:ea typeface="+mn-ea"/>
              </a:defRPr>
            </a:lvl1pPr>
            <a:lvl2pPr>
              <a:buFont typeface="Wingdings" pitchFamily="2" charset="2"/>
              <a:buChar char="§"/>
              <a:defRPr sz="2000">
                <a:latin typeface="+mn-ea"/>
                <a:ea typeface="+mn-ea"/>
              </a:defRPr>
            </a:lvl2pPr>
            <a:lvl3pPr>
              <a:buFont typeface="Arial" pitchFamily="34" charset="0"/>
              <a:buChar char="•"/>
              <a:defRPr sz="1800">
                <a:latin typeface="+mn-ea"/>
                <a:ea typeface="+mn-ea"/>
              </a:defRPr>
            </a:lvl3pPr>
            <a:lvl4pPr>
              <a:defRPr sz="1600">
                <a:latin typeface="+mn-ea"/>
                <a:ea typeface="+mn-ea"/>
              </a:defRPr>
            </a:lvl4pPr>
            <a:lvl5pPr>
              <a:defRPr sz="1400">
                <a:latin typeface="+mn-ea"/>
                <a:ea typeface="+mn-ea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DE945981-A680-4257-87FB-BD6B01570AEF}" type="datetimeFigureOut">
              <a:rPr lang="ko-KR" altLang="en-US" smtClean="0"/>
              <a:pPr/>
              <a:t>2024-11-18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45981-A680-4257-87FB-BD6B01570AEF}" type="datetimeFigureOut">
              <a:rPr lang="ko-KR" altLang="en-US" smtClean="0"/>
              <a:pPr/>
              <a:t>2024-11-18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>
            <a:lvl1pPr>
              <a:defRPr sz="2200"/>
            </a:lvl1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>
            <a:lvl1pPr>
              <a:defRPr sz="2200"/>
            </a:lvl1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45981-A680-4257-87FB-BD6B01570AEF}" type="datetimeFigureOut">
              <a:rPr lang="ko-KR" altLang="en-US" smtClean="0"/>
              <a:pPr/>
              <a:t>2024-11-18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45981-A680-4257-87FB-BD6B01570AEF}" type="datetimeFigureOut">
              <a:rPr lang="ko-KR" altLang="en-US" smtClean="0"/>
              <a:pPr/>
              <a:t>2024-11-18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45981-A680-4257-87FB-BD6B01570AEF}" type="datetimeFigureOut">
              <a:rPr lang="ko-KR" altLang="en-US" smtClean="0"/>
              <a:pPr/>
              <a:t>2024-11-18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45981-A680-4257-87FB-BD6B01570AEF}" type="datetimeFigureOut">
              <a:rPr lang="ko-KR" altLang="en-US" smtClean="0"/>
              <a:pPr/>
              <a:t>2024-11-18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45981-A680-4257-87FB-BD6B01570AEF}" type="datetimeFigureOut">
              <a:rPr lang="ko-KR" altLang="en-US" smtClean="0"/>
              <a:pPr/>
              <a:t>2024-11-18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229600" cy="4716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E945981-A680-4257-87FB-BD6B01570AEF}" type="datetimeFigureOut">
              <a:rPr lang="ko-KR" altLang="en-US" smtClean="0"/>
              <a:pPr/>
              <a:t>2024-11-18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9FA7C5D-781A-4E59-901A-BE7850CBEAF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1" hangingPunct="1">
        <a:spcBef>
          <a:spcPct val="0"/>
        </a:spcBef>
        <a:buNone/>
        <a:defRPr kumimoji="0" sz="3200" b="1" kern="1200">
          <a:solidFill>
            <a:srgbClr val="7030A0"/>
          </a:solidFill>
          <a:latin typeface="+mn-ea"/>
          <a:ea typeface="+mn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" pitchFamily="2" charset="2"/>
        <a:buChar char="l"/>
        <a:defRPr kumimoji="0" sz="2200" kern="1200">
          <a:solidFill>
            <a:schemeClr val="tx1"/>
          </a:solidFill>
          <a:latin typeface="+mn-ea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" pitchFamily="2" charset="2"/>
        <a:buChar char="§"/>
        <a:defRPr kumimoji="0" sz="2000" kern="1200">
          <a:solidFill>
            <a:schemeClr val="tx2"/>
          </a:solidFill>
          <a:latin typeface="+mn-ea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Arial" pitchFamily="34" charset="0"/>
        <a:buChar char="•"/>
        <a:defRPr kumimoji="0" sz="1800" kern="1200">
          <a:solidFill>
            <a:schemeClr val="tx1"/>
          </a:solidFill>
          <a:latin typeface="+mn-ea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ea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400" kern="1200">
          <a:solidFill>
            <a:schemeClr val="tx1"/>
          </a:solidFill>
          <a:latin typeface="+mn-ea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pc="200" dirty="0">
                <a:solidFill>
                  <a:srgbClr val="333333"/>
                </a:solidFill>
              </a:rPr>
              <a:t>11</a:t>
            </a:r>
            <a:r>
              <a:rPr lang="ko-KR" altLang="en-US" spc="200" dirty="0">
                <a:solidFill>
                  <a:srgbClr val="333333"/>
                </a:solidFill>
              </a:rPr>
              <a:t>장 프로그래밍 환경</a:t>
            </a:r>
            <a:br>
              <a:rPr lang="ko-KR" altLang="en-US" spc="200" dirty="0">
                <a:solidFill>
                  <a:srgbClr val="333333"/>
                </a:solidFill>
              </a:rPr>
            </a:br>
            <a:br>
              <a:rPr lang="ko-KR" altLang="en-US" dirty="0"/>
            </a:br>
            <a:br>
              <a:rPr lang="ko-KR" altLang="en-US" sz="1600" dirty="0"/>
            </a:b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창병모</a:t>
            </a:r>
            <a:r>
              <a:rPr lang="ko-KR" altLang="en-US" dirty="0"/>
              <a:t> 숙명여대</a:t>
            </a:r>
          </a:p>
        </p:txBody>
      </p:sp>
    </p:spTree>
    <p:extLst>
      <p:ext uri="{BB962C8B-B14F-4D97-AF65-F5344CB8AC3E}">
        <p14:creationId xmlns:p14="http://schemas.microsoft.com/office/powerpoint/2010/main" val="884187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모듈 프로그램</a:t>
            </a:r>
            <a:r>
              <a:rPr lang="en-US" altLang="ko-KR" dirty="0"/>
              <a:t>: </a:t>
            </a:r>
            <a:r>
              <a:rPr lang="ko-KR" altLang="en-US" dirty="0"/>
              <a:t>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main </a:t>
            </a:r>
            <a:r>
              <a:rPr lang="ko-KR" altLang="en-US" dirty="0"/>
              <a:t>프로그램과</a:t>
            </a:r>
            <a:r>
              <a:rPr lang="en-US" altLang="ko-KR" dirty="0"/>
              <a:t> copy </a:t>
            </a:r>
            <a:r>
              <a:rPr lang="ko-KR" altLang="en-US" dirty="0"/>
              <a:t>함수를 분리하여 별도 파일로 작성</a:t>
            </a:r>
            <a:endParaRPr lang="en-US" altLang="ko-KR" dirty="0"/>
          </a:p>
          <a:p>
            <a:pPr lvl="1"/>
            <a:r>
              <a:rPr lang="en-US" altLang="ko-KR" dirty="0" err="1"/>
              <a:t>main.c</a:t>
            </a:r>
            <a:endParaRPr lang="en-US" altLang="ko-KR" dirty="0"/>
          </a:p>
          <a:p>
            <a:pPr lvl="1"/>
            <a:r>
              <a:rPr lang="en-US" altLang="ko-KR" dirty="0" err="1"/>
              <a:t>copy.c</a:t>
            </a:r>
            <a:endParaRPr lang="en-US" altLang="ko-KR" dirty="0"/>
          </a:p>
          <a:p>
            <a:pPr lvl="1"/>
            <a:r>
              <a:rPr lang="en-US" altLang="ko-KR" dirty="0" err="1"/>
              <a:t>copy.h</a:t>
            </a:r>
            <a:r>
              <a:rPr lang="en-US" altLang="ko-KR" dirty="0"/>
              <a:t>  // </a:t>
            </a:r>
            <a:r>
              <a:rPr lang="ko-KR" altLang="en-US" dirty="0"/>
              <a:t>함수의 </a:t>
            </a:r>
            <a:r>
              <a:rPr lang="ko-KR" altLang="en-US" dirty="0" err="1"/>
              <a:t>프로토타입을</a:t>
            </a:r>
            <a:r>
              <a:rPr lang="ko-KR" altLang="en-US" dirty="0"/>
              <a:t> 포함하는 헤더 파일 </a:t>
            </a:r>
            <a:endParaRPr lang="en-US" altLang="ko-KR" dirty="0"/>
          </a:p>
          <a:p>
            <a:pPr lvl="3"/>
            <a:endParaRPr lang="en-US" altLang="ko-KR" dirty="0"/>
          </a:p>
          <a:p>
            <a:r>
              <a:rPr lang="ko-KR" altLang="en-US" dirty="0"/>
              <a:t>컴파일 </a:t>
            </a:r>
            <a:endParaRPr lang="en-US" altLang="ko-KR" dirty="0"/>
          </a:p>
          <a:p>
            <a:pPr lvl="1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gcc</a:t>
            </a:r>
            <a:r>
              <a:rPr lang="en-US" altLang="ko-KR" dirty="0"/>
              <a:t> -c </a:t>
            </a:r>
            <a:r>
              <a:rPr lang="en-US" altLang="ko-KR" dirty="0" err="1"/>
              <a:t>main.c</a:t>
            </a:r>
            <a:endParaRPr lang="en-US" altLang="ko-KR" dirty="0"/>
          </a:p>
          <a:p>
            <a:pPr lvl="1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gcc</a:t>
            </a:r>
            <a:r>
              <a:rPr lang="en-US" altLang="ko-KR" dirty="0"/>
              <a:t> -c </a:t>
            </a:r>
            <a:r>
              <a:rPr lang="en-US" altLang="ko-KR" dirty="0" err="1"/>
              <a:t>copy.c</a:t>
            </a:r>
            <a:endParaRPr lang="en-US" altLang="ko-KR" dirty="0"/>
          </a:p>
          <a:p>
            <a:pPr lvl="1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gcc</a:t>
            </a:r>
            <a:r>
              <a:rPr lang="en-US" altLang="ko-KR" dirty="0"/>
              <a:t> -o main </a:t>
            </a:r>
            <a:r>
              <a:rPr lang="en-US" altLang="ko-KR" dirty="0" err="1"/>
              <a:t>main.o</a:t>
            </a:r>
            <a:r>
              <a:rPr lang="en-US" altLang="ko-KR" dirty="0"/>
              <a:t> </a:t>
            </a:r>
            <a:r>
              <a:rPr lang="en-US" altLang="ko-KR" dirty="0" err="1"/>
              <a:t>copy.o</a:t>
            </a:r>
            <a:endParaRPr lang="en-US" altLang="ko-KR" dirty="0"/>
          </a:p>
          <a:p>
            <a:pPr lvl="1">
              <a:buNone/>
            </a:pPr>
            <a:r>
              <a:rPr lang="ko-KR" altLang="en-US" dirty="0"/>
              <a:t>혹은</a:t>
            </a:r>
            <a:endParaRPr lang="en-US" altLang="ko-KR" dirty="0"/>
          </a:p>
          <a:p>
            <a:pPr lvl="1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gcc</a:t>
            </a:r>
            <a:r>
              <a:rPr lang="en-US" altLang="ko-KR" dirty="0"/>
              <a:t> -o main </a:t>
            </a:r>
            <a:r>
              <a:rPr lang="en-US" altLang="ko-KR" dirty="0" err="1"/>
              <a:t>main.c</a:t>
            </a:r>
            <a:r>
              <a:rPr lang="en-US" altLang="ko-KR" dirty="0"/>
              <a:t> </a:t>
            </a:r>
            <a:r>
              <a:rPr lang="en-US" altLang="ko-KR" dirty="0" err="1"/>
              <a:t>copy.c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>
                <a:latin typeface="+mn-ea"/>
                <a:ea typeface="+mn-ea"/>
              </a:rPr>
              <a:t>main.c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171539"/>
            <a:ext cx="5122912" cy="4968552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  <a:buNone/>
            </a:pPr>
            <a:r>
              <a:rPr lang="en-US" altLang="ko-KR" sz="1400" dirty="0">
                <a:latin typeface="Lucida Sans Typewriter" panose="020B0509030504030204" pitchFamily="49" charset="0"/>
                <a:ea typeface="+mn-ea"/>
              </a:rPr>
              <a:t>#include &lt;</a:t>
            </a:r>
            <a:r>
              <a:rPr lang="en-US" altLang="ko-KR" sz="1400" dirty="0" err="1">
                <a:latin typeface="Lucida Sans Typewriter" panose="020B0509030504030204" pitchFamily="49" charset="0"/>
                <a:ea typeface="+mn-ea"/>
              </a:rPr>
              <a:t>stdio.h</a:t>
            </a:r>
            <a:r>
              <a:rPr lang="en-US" altLang="ko-KR" sz="1400" dirty="0">
                <a:latin typeface="Lucida Sans Typewriter" panose="020B0509030504030204" pitchFamily="49" charset="0"/>
                <a:ea typeface="+mn-ea"/>
              </a:rPr>
              <a:t>&gt;</a:t>
            </a:r>
          </a:p>
          <a:p>
            <a:pPr>
              <a:spcBef>
                <a:spcPts val="300"/>
              </a:spcBef>
              <a:buNone/>
            </a:pPr>
            <a:r>
              <a:rPr lang="en-US" altLang="ko-KR" sz="1400" dirty="0">
                <a:latin typeface="Lucida Sans Typewriter" panose="020B0509030504030204" pitchFamily="49" charset="0"/>
              </a:rPr>
              <a:t>#include &lt;</a:t>
            </a:r>
            <a:r>
              <a:rPr lang="en-US" altLang="ko-KR" sz="1400" dirty="0" err="1">
                <a:latin typeface="Lucida Sans Typewriter" panose="020B0509030504030204" pitchFamily="49" charset="0"/>
              </a:rPr>
              <a:t>string.h</a:t>
            </a:r>
            <a:r>
              <a:rPr lang="en-US" altLang="ko-KR" sz="1400" dirty="0">
                <a:latin typeface="Lucida Sans Typewriter" panose="020B0509030504030204" pitchFamily="49" charset="0"/>
              </a:rPr>
              <a:t>&gt;</a:t>
            </a:r>
            <a:endParaRPr lang="en-US" altLang="ko-KR" sz="1400" dirty="0">
              <a:latin typeface="Lucida Sans Typewriter" panose="020B0509030504030204" pitchFamily="49" charset="0"/>
              <a:ea typeface="+mn-ea"/>
            </a:endParaRPr>
          </a:p>
          <a:p>
            <a:pPr>
              <a:spcBef>
                <a:spcPts val="300"/>
              </a:spcBef>
              <a:buNone/>
            </a:pPr>
            <a:r>
              <a:rPr lang="en-US" altLang="ko-KR" sz="1400" dirty="0">
                <a:latin typeface="Lucida Sans Typewriter" panose="020B0509030504030204" pitchFamily="49" charset="0"/>
                <a:ea typeface="+mn-ea"/>
              </a:rPr>
              <a:t>#include "</a:t>
            </a:r>
            <a:r>
              <a:rPr lang="en-US" altLang="ko-KR" sz="1400" dirty="0" err="1">
                <a:latin typeface="Lucida Sans Typewriter" panose="020B0509030504030204" pitchFamily="49" charset="0"/>
                <a:ea typeface="+mn-ea"/>
              </a:rPr>
              <a:t>copy.h</a:t>
            </a:r>
            <a:r>
              <a:rPr lang="en-US" altLang="ko-KR" sz="1400" dirty="0">
                <a:latin typeface="Lucida Sans Typewriter" panose="020B0509030504030204" pitchFamily="49" charset="0"/>
                <a:ea typeface="+mn-ea"/>
              </a:rPr>
              <a:t>"</a:t>
            </a:r>
          </a:p>
          <a:p>
            <a:pPr>
              <a:spcBef>
                <a:spcPts val="300"/>
              </a:spcBef>
              <a:buNone/>
            </a:pPr>
            <a:r>
              <a:rPr lang="en-US" altLang="ko-KR" sz="1400" dirty="0">
                <a:latin typeface="Lucida Sans Typewriter" panose="020B0509030504030204" pitchFamily="49" charset="0"/>
                <a:ea typeface="+mn-ea"/>
              </a:rPr>
              <a:t>char line[MAXLINE]; // </a:t>
            </a:r>
            <a:r>
              <a:rPr lang="ko-KR" altLang="en-US" sz="1400" dirty="0">
                <a:latin typeface="Lucida Sans Typewriter" panose="020B0509030504030204" pitchFamily="49" charset="0"/>
                <a:ea typeface="+mn-ea"/>
              </a:rPr>
              <a:t>입력 줄</a:t>
            </a:r>
          </a:p>
          <a:p>
            <a:pPr>
              <a:spcBef>
                <a:spcPts val="300"/>
              </a:spcBef>
              <a:buNone/>
            </a:pPr>
            <a:r>
              <a:rPr lang="en-US" altLang="ko-KR" sz="1400" dirty="0">
                <a:latin typeface="Lucida Sans Typewriter" panose="020B0509030504030204" pitchFamily="49" charset="0"/>
                <a:ea typeface="+mn-ea"/>
              </a:rPr>
              <a:t>char longest[MAXLINE]; // </a:t>
            </a:r>
            <a:r>
              <a:rPr lang="ko-KR" altLang="en-US" sz="1400" dirty="0">
                <a:latin typeface="Lucida Sans Typewriter" panose="020B0509030504030204" pitchFamily="49" charset="0"/>
                <a:ea typeface="+mn-ea"/>
              </a:rPr>
              <a:t>가장 긴 줄</a:t>
            </a:r>
            <a:endParaRPr lang="en-US" altLang="ko-KR" sz="1400" dirty="0">
              <a:latin typeface="Lucida Sans Typewriter" panose="020B0509030504030204" pitchFamily="49" charset="0"/>
              <a:ea typeface="+mn-ea"/>
            </a:endParaRPr>
          </a:p>
          <a:p>
            <a:pPr>
              <a:spcBef>
                <a:spcPts val="300"/>
              </a:spcBef>
              <a:buNone/>
            </a:pPr>
            <a:endParaRPr lang="ko-KR" altLang="en-US" sz="1400" dirty="0">
              <a:latin typeface="Lucida Sans Typewriter" panose="020B0509030504030204" pitchFamily="49" charset="0"/>
              <a:ea typeface="+mn-ea"/>
            </a:endParaRPr>
          </a:p>
          <a:p>
            <a:pPr>
              <a:spcBef>
                <a:spcPts val="300"/>
              </a:spcBef>
              <a:buNone/>
            </a:pPr>
            <a:r>
              <a:rPr lang="en-US" altLang="ko-KR" sz="1400" dirty="0">
                <a:latin typeface="Lucida Sans Typewriter" panose="020B0509030504030204" pitchFamily="49" charset="0"/>
                <a:ea typeface="+mn-ea"/>
              </a:rPr>
              <a:t>/*</a:t>
            </a:r>
            <a:r>
              <a:rPr lang="ko-KR" altLang="en-US" sz="1400" dirty="0">
                <a:latin typeface="Lucida Sans Typewriter" panose="020B0509030504030204" pitchFamily="49" charset="0"/>
                <a:ea typeface="+mn-ea"/>
              </a:rPr>
              <a:t>입력 줄 가운데 가장 긴 줄 프린트</a:t>
            </a:r>
            <a:r>
              <a:rPr lang="en-US" altLang="ko-KR" sz="1400" dirty="0">
                <a:latin typeface="Lucida Sans Typewriter" panose="020B0509030504030204" pitchFamily="49" charset="0"/>
                <a:ea typeface="+mn-ea"/>
              </a:rPr>
              <a:t> */</a:t>
            </a:r>
          </a:p>
          <a:p>
            <a:pPr>
              <a:spcBef>
                <a:spcPts val="300"/>
              </a:spcBef>
              <a:buNone/>
            </a:pPr>
            <a:r>
              <a:rPr lang="en-US" altLang="ko-KR" sz="1400" dirty="0" err="1">
                <a:latin typeface="Lucida Sans Typewriter" panose="020B0509030504030204" pitchFamily="49" charset="0"/>
              </a:rPr>
              <a:t>i</a:t>
            </a:r>
            <a:r>
              <a:rPr lang="en-US" altLang="ko-KR" sz="1400" dirty="0" err="1">
                <a:latin typeface="Lucida Sans Typewriter" panose="020B0509030504030204" pitchFamily="49" charset="0"/>
                <a:ea typeface="+mn-ea"/>
              </a:rPr>
              <a:t>nt</a:t>
            </a:r>
            <a:r>
              <a:rPr lang="en-US" altLang="ko-KR" sz="1400" dirty="0">
                <a:latin typeface="Lucida Sans Typewriter" panose="020B0509030504030204" pitchFamily="49" charset="0"/>
                <a:ea typeface="+mn-ea"/>
              </a:rPr>
              <a:t> main()</a:t>
            </a:r>
          </a:p>
          <a:p>
            <a:pPr>
              <a:spcBef>
                <a:spcPts val="300"/>
              </a:spcBef>
              <a:buNone/>
            </a:pPr>
            <a:r>
              <a:rPr lang="en-US" altLang="ko-KR" sz="1400" dirty="0">
                <a:latin typeface="Lucida Sans Typewriter" panose="020B0509030504030204" pitchFamily="49" charset="0"/>
                <a:ea typeface="+mn-ea"/>
              </a:rPr>
              <a:t>{</a:t>
            </a:r>
          </a:p>
          <a:p>
            <a:pPr>
              <a:spcBef>
                <a:spcPts val="300"/>
              </a:spcBef>
              <a:buNone/>
            </a:pPr>
            <a:r>
              <a:rPr lang="en-US" altLang="ko-KR" sz="1400" dirty="0">
                <a:latin typeface="Lucida Sans Typewriter" panose="020B0509030504030204" pitchFamily="49" charset="0"/>
                <a:ea typeface="+mn-ea"/>
              </a:rPr>
              <a:t>   </a:t>
            </a:r>
            <a:r>
              <a:rPr lang="en-US" altLang="ko-KR" sz="1400" dirty="0" err="1">
                <a:latin typeface="Lucida Sans Typewriter" panose="020B0509030504030204" pitchFamily="49" charset="0"/>
                <a:ea typeface="+mn-ea"/>
              </a:rPr>
              <a:t>int</a:t>
            </a:r>
            <a:r>
              <a:rPr lang="en-US" altLang="ko-KR" sz="1400" dirty="0">
                <a:latin typeface="Lucida Sans Typewriter" panose="020B0509030504030204" pitchFamily="49" charset="0"/>
                <a:ea typeface="+mn-ea"/>
              </a:rPr>
              <a:t> </a:t>
            </a:r>
            <a:r>
              <a:rPr lang="en-US" altLang="ko-KR" sz="1400" dirty="0" err="1">
                <a:latin typeface="Lucida Sans Typewriter" panose="020B0509030504030204" pitchFamily="49" charset="0"/>
                <a:ea typeface="+mn-ea"/>
              </a:rPr>
              <a:t>len</a:t>
            </a:r>
            <a:r>
              <a:rPr lang="en-US" altLang="ko-KR" sz="1400" dirty="0">
                <a:latin typeface="Lucida Sans Typewriter" panose="020B0509030504030204" pitchFamily="49" charset="0"/>
                <a:ea typeface="+mn-ea"/>
              </a:rPr>
              <a:t>, max = 0;</a:t>
            </a:r>
          </a:p>
          <a:p>
            <a:pPr>
              <a:spcBef>
                <a:spcPts val="300"/>
              </a:spcBef>
              <a:buNone/>
            </a:pPr>
            <a:endParaRPr lang="en-US" altLang="ko-KR" sz="1400" dirty="0">
              <a:latin typeface="Lucida Sans Typewriter" panose="020B0509030504030204" pitchFamily="49" charset="0"/>
              <a:ea typeface="+mn-ea"/>
            </a:endParaRPr>
          </a:p>
          <a:p>
            <a:pPr>
              <a:spcBef>
                <a:spcPts val="300"/>
              </a:spcBef>
              <a:buNone/>
            </a:pPr>
            <a:r>
              <a:rPr lang="en-US" altLang="ko-KR" sz="1400" dirty="0">
                <a:latin typeface="Lucida Sans Typewriter" panose="020B0509030504030204" pitchFamily="49" charset="0"/>
                <a:ea typeface="+mn-ea"/>
              </a:rPr>
              <a:t>   while (</a:t>
            </a:r>
            <a:r>
              <a:rPr lang="en-US" altLang="ko-KR" sz="1400" dirty="0" err="1">
                <a:latin typeface="Lucida Sans Typewriter" panose="020B0509030504030204" pitchFamily="49" charset="0"/>
                <a:ea typeface="+mn-ea"/>
              </a:rPr>
              <a:t>fgets</a:t>
            </a:r>
            <a:r>
              <a:rPr lang="en-US" altLang="ko-KR" sz="1400" dirty="0">
                <a:latin typeface="Lucida Sans Typewriter" panose="020B0509030504030204" pitchFamily="49" charset="0"/>
                <a:ea typeface="+mn-ea"/>
              </a:rPr>
              <a:t>(</a:t>
            </a:r>
            <a:r>
              <a:rPr lang="en-US" altLang="ko-KR" sz="1400" dirty="0" err="1">
                <a:latin typeface="Lucida Sans Typewriter" panose="020B0509030504030204" pitchFamily="49" charset="0"/>
                <a:ea typeface="+mn-ea"/>
              </a:rPr>
              <a:t>line,MAXLINE,stdin</a:t>
            </a:r>
            <a:r>
              <a:rPr lang="en-US" altLang="ko-KR" sz="1400" dirty="0">
                <a:latin typeface="Lucida Sans Typewriter" panose="020B0509030504030204" pitchFamily="49" charset="0"/>
                <a:ea typeface="+mn-ea"/>
              </a:rPr>
              <a:t>) != NULL) {</a:t>
            </a:r>
          </a:p>
          <a:p>
            <a:pPr>
              <a:spcBef>
                <a:spcPts val="300"/>
              </a:spcBef>
              <a:buNone/>
            </a:pPr>
            <a:r>
              <a:rPr lang="en-US" altLang="ko-KR" sz="1400" dirty="0">
                <a:latin typeface="Lucida Sans Typewriter" panose="020B0509030504030204" pitchFamily="49" charset="0"/>
                <a:ea typeface="+mn-ea"/>
              </a:rPr>
              <a:t>      </a:t>
            </a:r>
            <a:r>
              <a:rPr lang="en-US" altLang="ko-KR" sz="1400" dirty="0" err="1">
                <a:latin typeface="Lucida Sans Typewriter" panose="020B0509030504030204" pitchFamily="49" charset="0"/>
                <a:ea typeface="+mn-ea"/>
              </a:rPr>
              <a:t>len</a:t>
            </a:r>
            <a:r>
              <a:rPr lang="en-US" altLang="ko-KR" sz="1400" dirty="0">
                <a:latin typeface="Lucida Sans Typewriter" panose="020B0509030504030204" pitchFamily="49" charset="0"/>
                <a:ea typeface="+mn-ea"/>
              </a:rPr>
              <a:t> = </a:t>
            </a:r>
            <a:r>
              <a:rPr lang="en-US" altLang="ko-KR" sz="1400" dirty="0" err="1">
                <a:latin typeface="Lucida Sans Typewriter" panose="020B0509030504030204" pitchFamily="49" charset="0"/>
                <a:ea typeface="+mn-ea"/>
              </a:rPr>
              <a:t>strlen</a:t>
            </a:r>
            <a:r>
              <a:rPr lang="en-US" altLang="ko-KR" sz="1400" dirty="0">
                <a:latin typeface="Lucida Sans Typewriter" panose="020B0509030504030204" pitchFamily="49" charset="0"/>
                <a:ea typeface="+mn-ea"/>
              </a:rPr>
              <a:t>(line);</a:t>
            </a:r>
          </a:p>
          <a:p>
            <a:pPr>
              <a:spcBef>
                <a:spcPts val="300"/>
              </a:spcBef>
              <a:buNone/>
            </a:pPr>
            <a:r>
              <a:rPr lang="en-US" altLang="ko-KR" sz="1400" dirty="0">
                <a:latin typeface="Lucida Sans Typewriter" panose="020B0509030504030204" pitchFamily="49" charset="0"/>
                <a:ea typeface="+mn-ea"/>
              </a:rPr>
              <a:t>      if (</a:t>
            </a:r>
            <a:r>
              <a:rPr lang="en-US" altLang="ko-KR" sz="1400" dirty="0" err="1">
                <a:latin typeface="Lucida Sans Typewriter" panose="020B0509030504030204" pitchFamily="49" charset="0"/>
                <a:ea typeface="+mn-ea"/>
              </a:rPr>
              <a:t>len</a:t>
            </a:r>
            <a:r>
              <a:rPr lang="en-US" altLang="ko-KR" sz="1400" dirty="0">
                <a:latin typeface="Lucida Sans Typewriter" panose="020B0509030504030204" pitchFamily="49" charset="0"/>
                <a:ea typeface="+mn-ea"/>
              </a:rPr>
              <a:t> &gt; max) {</a:t>
            </a:r>
          </a:p>
          <a:p>
            <a:pPr>
              <a:spcBef>
                <a:spcPts val="300"/>
              </a:spcBef>
              <a:buNone/>
            </a:pPr>
            <a:r>
              <a:rPr lang="en-US" altLang="ko-KR" sz="1400" dirty="0">
                <a:latin typeface="Lucida Sans Typewriter" panose="020B0509030504030204" pitchFamily="49" charset="0"/>
                <a:ea typeface="+mn-ea"/>
              </a:rPr>
              <a:t>         max = </a:t>
            </a:r>
            <a:r>
              <a:rPr lang="en-US" altLang="ko-KR" sz="1400" dirty="0" err="1">
                <a:latin typeface="Lucida Sans Typewriter" panose="020B0509030504030204" pitchFamily="49" charset="0"/>
                <a:ea typeface="+mn-ea"/>
              </a:rPr>
              <a:t>len</a:t>
            </a:r>
            <a:r>
              <a:rPr lang="en-US" altLang="ko-KR" sz="1400" dirty="0">
                <a:latin typeface="Lucida Sans Typewriter" panose="020B0509030504030204" pitchFamily="49" charset="0"/>
                <a:ea typeface="+mn-ea"/>
              </a:rPr>
              <a:t>;</a:t>
            </a:r>
          </a:p>
          <a:p>
            <a:pPr>
              <a:spcBef>
                <a:spcPts val="300"/>
              </a:spcBef>
              <a:buNone/>
            </a:pPr>
            <a:r>
              <a:rPr lang="en-US" altLang="ko-KR" sz="1400" dirty="0">
                <a:latin typeface="Lucida Sans Typewriter" panose="020B0509030504030204" pitchFamily="49" charset="0"/>
                <a:ea typeface="+mn-ea"/>
              </a:rPr>
              <a:t>         copy(line, longest);</a:t>
            </a:r>
          </a:p>
          <a:p>
            <a:pPr>
              <a:spcBef>
                <a:spcPts val="300"/>
              </a:spcBef>
              <a:buNone/>
            </a:pPr>
            <a:r>
              <a:rPr lang="en-US" altLang="ko-KR" sz="1400" dirty="0">
                <a:latin typeface="Lucida Sans Typewriter" panose="020B0509030504030204" pitchFamily="49" charset="0"/>
                <a:ea typeface="+mn-ea"/>
              </a:rPr>
              <a:t>      }</a:t>
            </a:r>
          </a:p>
          <a:p>
            <a:pPr>
              <a:spcBef>
                <a:spcPts val="300"/>
              </a:spcBef>
              <a:buNone/>
            </a:pPr>
            <a:r>
              <a:rPr lang="en-US" altLang="ko-KR" sz="1400" dirty="0">
                <a:latin typeface="Lucida Sans Typewriter" panose="020B0509030504030204" pitchFamily="49" charset="0"/>
                <a:ea typeface="+mn-ea"/>
              </a:rPr>
              <a:t>   }</a:t>
            </a:r>
          </a:p>
          <a:p>
            <a:pPr>
              <a:buNone/>
            </a:pPr>
            <a:r>
              <a:rPr lang="en-US" altLang="ko-KR" sz="1400" dirty="0">
                <a:latin typeface="Lucida Sans Typewriter" panose="020B0509030504030204" pitchFamily="49" charset="0"/>
              </a:rPr>
              <a:t>   if (max &gt; 0) // </a:t>
            </a:r>
            <a:r>
              <a:rPr lang="ko-KR" altLang="en-US" sz="1400" dirty="0">
                <a:latin typeface="Lucida Sans Typewriter" panose="020B0509030504030204" pitchFamily="49" charset="0"/>
              </a:rPr>
              <a:t>입력 줄이 있었다면</a:t>
            </a:r>
          </a:p>
          <a:p>
            <a:pPr>
              <a:buNone/>
            </a:pPr>
            <a:r>
              <a:rPr lang="en-US" altLang="ko-KR" sz="1400" dirty="0">
                <a:latin typeface="Lucida Sans Typewriter" panose="020B0509030504030204" pitchFamily="49" charset="0"/>
              </a:rPr>
              <a:t>      </a:t>
            </a:r>
            <a:r>
              <a:rPr lang="en-US" altLang="ko-KR" sz="1400" dirty="0" err="1">
                <a:latin typeface="Lucida Sans Typewriter" panose="020B0509030504030204" pitchFamily="49" charset="0"/>
              </a:rPr>
              <a:t>printf</a:t>
            </a:r>
            <a:r>
              <a:rPr lang="en-US" altLang="ko-KR" sz="1400" dirty="0">
                <a:latin typeface="Lucida Sans Typewriter" panose="020B0509030504030204" pitchFamily="49" charset="0"/>
              </a:rPr>
              <a:t>("%s", longest);</a:t>
            </a:r>
          </a:p>
          <a:p>
            <a:pPr>
              <a:buNone/>
            </a:pPr>
            <a:r>
              <a:rPr lang="en-US" altLang="ko-KR" sz="1400" dirty="0">
                <a:latin typeface="Lucida Sans Typewriter" panose="020B0509030504030204" pitchFamily="49" charset="0"/>
              </a:rPr>
              <a:t>   return 0;</a:t>
            </a:r>
          </a:p>
          <a:p>
            <a:pPr>
              <a:buNone/>
            </a:pPr>
            <a:r>
              <a:rPr lang="en-US" altLang="ko-KR" sz="1400" dirty="0">
                <a:latin typeface="Lucida Sans Typewriter" panose="020B0509030504030204" pitchFamily="49" charset="0"/>
              </a:rPr>
              <a:t>}</a:t>
            </a:r>
            <a:endParaRPr lang="en-US" altLang="ko-KR" sz="1400" dirty="0">
              <a:latin typeface="Lucida Sans Typewriter" panose="020B0509030504030204" pitchFamily="49" charset="0"/>
              <a:ea typeface="+mn-ea"/>
            </a:endParaRPr>
          </a:p>
          <a:p>
            <a:pPr>
              <a:spcBef>
                <a:spcPts val="300"/>
              </a:spcBef>
            </a:pPr>
            <a:endParaRPr lang="ko-KR" altLang="en-US" sz="1400" dirty="0">
              <a:latin typeface="Lucida Sans Typewriter" panose="020B0509030504030204" pitchFamily="49" charset="0"/>
              <a:ea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>
                <a:latin typeface="+mn-ea"/>
                <a:ea typeface="+mn-ea"/>
              </a:rPr>
              <a:t>copy.c</a:t>
            </a:r>
            <a:r>
              <a:rPr lang="en-US" altLang="ko-KR" b="1" dirty="0">
                <a:latin typeface="+mn-ea"/>
                <a:ea typeface="+mn-ea"/>
              </a:rPr>
              <a:t>				</a:t>
            </a:r>
            <a:r>
              <a:rPr lang="en-US" altLang="ko-KR" b="1" dirty="0" err="1">
                <a:latin typeface="+mn-ea"/>
                <a:ea typeface="+mn-ea"/>
              </a:rPr>
              <a:t>copy.h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99552"/>
            <a:ext cx="4258816" cy="49377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  <a:ea typeface="+mn-ea"/>
              </a:rPr>
              <a:t>#include &lt;</a:t>
            </a:r>
            <a:r>
              <a:rPr lang="en-US" altLang="ko-KR" sz="1600" dirty="0" err="1">
                <a:latin typeface="Lucida Sans Typewriter" panose="020B0509030504030204" pitchFamily="49" charset="0"/>
                <a:ea typeface="+mn-ea"/>
              </a:rPr>
              <a:t>stdio.h</a:t>
            </a:r>
            <a:r>
              <a:rPr lang="en-US" altLang="ko-KR" sz="1600" dirty="0">
                <a:latin typeface="Lucida Sans Typewriter" panose="020B0509030504030204" pitchFamily="49" charset="0"/>
                <a:ea typeface="+mn-ea"/>
              </a:rPr>
              <a:t>&gt;</a:t>
            </a:r>
          </a:p>
          <a:p>
            <a:pPr>
              <a:buNone/>
            </a:pPr>
            <a:endParaRPr lang="en-US" altLang="ko-KR" sz="1600" dirty="0">
              <a:latin typeface="Lucida Sans Typewriter" panose="020B0509030504030204" pitchFamily="49" charset="0"/>
              <a:ea typeface="+mn-ea"/>
            </a:endParaRP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  <a:ea typeface="+mn-ea"/>
              </a:rPr>
              <a:t>/* copy: from</a:t>
            </a:r>
            <a:r>
              <a:rPr lang="ko-KR" altLang="en-US" sz="1600" dirty="0">
                <a:latin typeface="Lucida Sans Typewriter" panose="020B0509030504030204" pitchFamily="49" charset="0"/>
                <a:ea typeface="+mn-ea"/>
              </a:rPr>
              <a:t>을 </a:t>
            </a:r>
            <a:r>
              <a:rPr lang="en-US" altLang="ko-KR" sz="1600" dirty="0">
                <a:latin typeface="Lucida Sans Typewriter" panose="020B0509030504030204" pitchFamily="49" charset="0"/>
                <a:ea typeface="+mn-ea"/>
              </a:rPr>
              <a:t>to</a:t>
            </a:r>
            <a:r>
              <a:rPr lang="ko-KR" altLang="en-US" sz="1600" dirty="0">
                <a:latin typeface="Lucida Sans Typewriter" panose="020B0509030504030204" pitchFamily="49" charset="0"/>
                <a:ea typeface="+mn-ea"/>
              </a:rPr>
              <a:t>에 복사</a:t>
            </a:r>
            <a:r>
              <a:rPr lang="en-US" altLang="ko-KR" sz="1600" dirty="0">
                <a:latin typeface="Lucida Sans Typewriter" panose="020B0509030504030204" pitchFamily="49" charset="0"/>
                <a:ea typeface="+mn-ea"/>
              </a:rPr>
              <a:t>; to</a:t>
            </a:r>
            <a:r>
              <a:rPr lang="ko-KR" altLang="en-US" sz="1600" dirty="0">
                <a:latin typeface="Lucida Sans Typewriter" panose="020B0509030504030204" pitchFamily="49" charset="0"/>
                <a:ea typeface="+mn-ea"/>
              </a:rPr>
              <a:t>가 충분히 크다고 가정*</a:t>
            </a:r>
            <a:r>
              <a:rPr lang="en-US" altLang="ko-KR" sz="1600" dirty="0">
                <a:latin typeface="Lucida Sans Typewriter" panose="020B0509030504030204" pitchFamily="49" charset="0"/>
                <a:ea typeface="+mn-ea"/>
              </a:rPr>
              <a:t>/</a:t>
            </a: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  <a:ea typeface="+mn-ea"/>
              </a:rPr>
              <a:t>void copy(char from[], char to[])</a:t>
            </a: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  <a:ea typeface="+mn-ea"/>
              </a:rPr>
              <a:t>{</a:t>
            </a: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  <a:ea typeface="+mn-ea"/>
              </a:rPr>
              <a:t>  </a:t>
            </a:r>
            <a:r>
              <a:rPr lang="en-US" altLang="ko-KR" sz="1600" dirty="0" err="1">
                <a:latin typeface="Lucida Sans Typewriter" panose="020B0509030504030204" pitchFamily="49" charset="0"/>
                <a:ea typeface="+mn-ea"/>
              </a:rPr>
              <a:t>int</a:t>
            </a:r>
            <a:r>
              <a:rPr lang="en-US" altLang="ko-KR" sz="1600" dirty="0">
                <a:latin typeface="Lucida Sans Typewriter" panose="020B0509030504030204" pitchFamily="49" charset="0"/>
                <a:ea typeface="+mn-ea"/>
              </a:rPr>
              <a:t> </a:t>
            </a:r>
            <a:r>
              <a:rPr lang="en-US" altLang="ko-KR" sz="1600" dirty="0" err="1">
                <a:latin typeface="Lucida Sans Typewriter" panose="020B0509030504030204" pitchFamily="49" charset="0"/>
                <a:ea typeface="+mn-ea"/>
              </a:rPr>
              <a:t>i</a:t>
            </a:r>
            <a:r>
              <a:rPr lang="en-US" altLang="ko-KR" sz="1600" dirty="0">
                <a:latin typeface="Lucida Sans Typewriter" panose="020B0509030504030204" pitchFamily="49" charset="0"/>
                <a:ea typeface="+mn-ea"/>
              </a:rPr>
              <a:t>;</a:t>
            </a: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  <a:ea typeface="+mn-ea"/>
              </a:rPr>
              <a:t>  </a:t>
            </a:r>
            <a:r>
              <a:rPr lang="en-US" altLang="ko-KR" sz="1600" dirty="0" err="1">
                <a:latin typeface="Lucida Sans Typewriter" panose="020B0509030504030204" pitchFamily="49" charset="0"/>
                <a:ea typeface="+mn-ea"/>
              </a:rPr>
              <a:t>i</a:t>
            </a:r>
            <a:r>
              <a:rPr lang="en-US" altLang="ko-KR" sz="1600" dirty="0">
                <a:latin typeface="Lucida Sans Typewriter" panose="020B0509030504030204" pitchFamily="49" charset="0"/>
                <a:ea typeface="+mn-ea"/>
              </a:rPr>
              <a:t> = 0;</a:t>
            </a: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  <a:ea typeface="+mn-ea"/>
              </a:rPr>
              <a:t>  while ((to[</a:t>
            </a:r>
            <a:r>
              <a:rPr lang="en-US" altLang="ko-KR" sz="1600" dirty="0" err="1">
                <a:latin typeface="Lucida Sans Typewriter" panose="020B0509030504030204" pitchFamily="49" charset="0"/>
                <a:ea typeface="+mn-ea"/>
              </a:rPr>
              <a:t>i</a:t>
            </a:r>
            <a:r>
              <a:rPr lang="en-US" altLang="ko-KR" sz="1600" dirty="0">
                <a:latin typeface="Lucida Sans Typewriter" panose="020B0509030504030204" pitchFamily="49" charset="0"/>
                <a:ea typeface="+mn-ea"/>
              </a:rPr>
              <a:t>] = from[</a:t>
            </a:r>
            <a:r>
              <a:rPr lang="en-US" altLang="ko-KR" sz="1600" dirty="0" err="1">
                <a:latin typeface="Lucida Sans Typewriter" panose="020B0509030504030204" pitchFamily="49" charset="0"/>
                <a:ea typeface="+mn-ea"/>
              </a:rPr>
              <a:t>i</a:t>
            </a:r>
            <a:r>
              <a:rPr lang="en-US" altLang="ko-KR" sz="1600" dirty="0">
                <a:latin typeface="Lucida Sans Typewriter" panose="020B0509030504030204" pitchFamily="49" charset="0"/>
                <a:ea typeface="+mn-ea"/>
              </a:rPr>
              <a:t>]) !='\0')</a:t>
            </a: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  <a:ea typeface="+mn-ea"/>
              </a:rPr>
              <a:t>    ++</a:t>
            </a:r>
            <a:r>
              <a:rPr lang="en-US" altLang="ko-KR" sz="1600" dirty="0" err="1">
                <a:latin typeface="Lucida Sans Typewriter" panose="020B0509030504030204" pitchFamily="49" charset="0"/>
                <a:ea typeface="+mn-ea"/>
              </a:rPr>
              <a:t>i</a:t>
            </a:r>
            <a:r>
              <a:rPr lang="en-US" altLang="ko-KR" sz="1600" dirty="0">
                <a:latin typeface="Lucida Sans Typewriter" panose="020B0509030504030204" pitchFamily="49" charset="0"/>
                <a:ea typeface="+mn-ea"/>
              </a:rPr>
              <a:t>;</a:t>
            </a: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  <a:ea typeface="+mn-ea"/>
              </a:rPr>
              <a:t>}</a:t>
            </a:r>
          </a:p>
          <a:p>
            <a:endParaRPr lang="ko-KR" altLang="en-US" sz="1600" dirty="0">
              <a:latin typeface="Lucida Sans Typewriter" panose="020B0509030504030204" pitchFamily="49" charset="0"/>
              <a:ea typeface="+mn-ea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4008" y="1340768"/>
            <a:ext cx="4248472" cy="49377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  <a:ea typeface="+mn-ea"/>
              </a:rPr>
              <a:t>#define MAXLINE 100</a:t>
            </a:r>
          </a:p>
          <a:p>
            <a:pPr>
              <a:buNone/>
            </a:pPr>
            <a:r>
              <a:rPr lang="en-US" altLang="ko-KR" sz="1600" dirty="0">
                <a:latin typeface="Lucida Sans Typewriter" panose="020B0509030504030204" pitchFamily="49" charset="0"/>
                <a:ea typeface="+mn-ea"/>
              </a:rPr>
              <a:t>void copy(char from[], char to[]);</a:t>
            </a:r>
          </a:p>
          <a:p>
            <a:endParaRPr lang="ko-KR" altLang="en-US" sz="1600" dirty="0">
              <a:latin typeface="Lucida Sans Typewriter" panose="020B0509030504030204" pitchFamily="49" charset="0"/>
              <a:ea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11.2 </a:t>
            </a:r>
            <a:r>
              <a:rPr lang="ko-KR" altLang="en-US" dirty="0"/>
              <a:t>자동 빌드 도구</a:t>
            </a:r>
            <a:br>
              <a:rPr lang="ko-KR" altLang="en-US" dirty="0"/>
            </a:br>
            <a:br>
              <a:rPr lang="ko-KR" altLang="en-US" sz="1600" dirty="0"/>
            </a:b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make </a:t>
            </a:r>
            <a:r>
              <a:rPr lang="ko-KR" altLang="en-US" b="1" dirty="0"/>
              <a:t>시스템의 필요성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다중 모듈 프로그램을 구성하는 일부 파일이 변경된 경우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변경된 파일만 컴파일하고</a:t>
            </a:r>
            <a:r>
              <a:rPr lang="en-US" altLang="ko-KR" dirty="0"/>
              <a:t>, </a:t>
            </a:r>
            <a:r>
              <a:rPr lang="ko-KR" altLang="en-US" dirty="0"/>
              <a:t>파일들의 의존 관계에 따라서     </a:t>
            </a:r>
            <a:endParaRPr lang="en-US" altLang="ko-KR" dirty="0"/>
          </a:p>
          <a:p>
            <a:pPr lvl="1"/>
            <a:r>
              <a:rPr lang="ko-KR" altLang="en-US" dirty="0"/>
              <a:t>필요한 파일만 다시 컴파일하여 실행 파일을 만들면 좋다</a:t>
            </a:r>
            <a:r>
              <a:rPr lang="en-US" altLang="ko-KR" dirty="0"/>
              <a:t>.</a:t>
            </a:r>
          </a:p>
          <a:p>
            <a:pPr lvl="6"/>
            <a:endParaRPr lang="en-US" altLang="ko-KR" dirty="0"/>
          </a:p>
          <a:p>
            <a:r>
              <a:rPr lang="ko-KR" altLang="en-US" dirty="0"/>
              <a:t>예</a:t>
            </a:r>
            <a:endParaRPr lang="en-US" altLang="ko-KR" dirty="0"/>
          </a:p>
          <a:p>
            <a:pPr lvl="1"/>
            <a:r>
              <a:rPr lang="en-US" altLang="ko-KR" dirty="0" err="1"/>
              <a:t>copy.c</a:t>
            </a:r>
            <a:r>
              <a:rPr lang="en-US" altLang="ko-KR" dirty="0"/>
              <a:t> </a:t>
            </a:r>
            <a:r>
              <a:rPr lang="ko-KR" altLang="en-US" dirty="0"/>
              <a:t>소스 코드를 수정 </a:t>
            </a:r>
            <a:endParaRPr lang="en-US" altLang="ko-KR" dirty="0">
              <a:sym typeface="Wingdings" pitchFamily="2" charset="2"/>
            </a:endParaRPr>
          </a:p>
          <a:p>
            <a:pPr lvl="1"/>
            <a:r>
              <a:rPr lang="ko-KR" altLang="en-US" dirty="0"/>
              <a:t>목적 파일 </a:t>
            </a:r>
            <a:r>
              <a:rPr lang="en-US" altLang="ko-KR" dirty="0" err="1"/>
              <a:t>copy.o</a:t>
            </a:r>
            <a:r>
              <a:rPr lang="ko-KR" altLang="en-US" dirty="0"/>
              <a:t> 생성</a:t>
            </a:r>
            <a:endParaRPr lang="en-US" altLang="ko-KR" dirty="0">
              <a:sym typeface="Wingdings" pitchFamily="2" charset="2"/>
            </a:endParaRPr>
          </a:p>
          <a:p>
            <a:pPr lvl="1"/>
            <a:r>
              <a:rPr lang="ko-KR" altLang="en-US" dirty="0"/>
              <a:t>실행파일을 생성</a:t>
            </a:r>
            <a:r>
              <a:rPr lang="en-US" altLang="ko-KR" dirty="0"/>
              <a:t> </a:t>
            </a:r>
          </a:p>
          <a:p>
            <a:pPr lvl="5"/>
            <a:endParaRPr lang="en-US" altLang="ko-KR" dirty="0"/>
          </a:p>
          <a:p>
            <a:r>
              <a:rPr lang="en-US" altLang="ko-KR" dirty="0"/>
              <a:t>make </a:t>
            </a:r>
            <a:r>
              <a:rPr lang="ko-KR" altLang="en-US" dirty="0"/>
              <a:t>시스템</a:t>
            </a:r>
            <a:endParaRPr lang="en-US" altLang="ko-KR" dirty="0"/>
          </a:p>
          <a:p>
            <a:pPr lvl="1"/>
            <a:r>
              <a:rPr lang="ko-KR" altLang="en-US" dirty="0"/>
              <a:t>대규모 프로그램의 경우에는 헤더</a:t>
            </a:r>
            <a:r>
              <a:rPr lang="en-US" altLang="ko-KR" dirty="0"/>
              <a:t>, </a:t>
            </a:r>
            <a:r>
              <a:rPr lang="ko-KR" altLang="en-US" dirty="0"/>
              <a:t>소스 파일</a:t>
            </a:r>
            <a:r>
              <a:rPr lang="en-US" altLang="ko-KR" dirty="0"/>
              <a:t>, </a:t>
            </a:r>
            <a:r>
              <a:rPr lang="ko-KR" altLang="en-US" dirty="0"/>
              <a:t>목적 파일</a:t>
            </a:r>
            <a:r>
              <a:rPr lang="en-US" altLang="ko-KR" dirty="0"/>
              <a:t>, </a:t>
            </a:r>
            <a:r>
              <a:rPr lang="ko-KR" altLang="en-US" dirty="0"/>
              <a:t>실행 파일의 모든 관계를 기억하고 체계적으로 관리하는 것이 필요</a:t>
            </a:r>
            <a:endParaRPr lang="en-US" altLang="ko-KR" dirty="0"/>
          </a:p>
          <a:p>
            <a:pPr lvl="1"/>
            <a:r>
              <a:rPr lang="en-US" altLang="ko-KR" dirty="0"/>
              <a:t>make </a:t>
            </a:r>
            <a:r>
              <a:rPr lang="ko-KR" altLang="en-US" dirty="0"/>
              <a:t>시스템을 이용하여 효과적으로 작업</a:t>
            </a: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메이크파일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메이크파일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실행 파일을 만들기 위해 필요한 파일들</a:t>
            </a:r>
            <a:endParaRPr lang="en-US" altLang="ko-KR" dirty="0"/>
          </a:p>
          <a:p>
            <a:pPr lvl="1"/>
            <a:r>
              <a:rPr lang="ko-KR" altLang="en-US" dirty="0"/>
              <a:t>그들 사이의 의존 관계</a:t>
            </a:r>
            <a:endParaRPr lang="en-US" altLang="ko-KR" dirty="0"/>
          </a:p>
          <a:p>
            <a:pPr lvl="1"/>
            <a:r>
              <a:rPr lang="ko-KR" altLang="en-US" dirty="0"/>
              <a:t>만드는 방법을 기술</a:t>
            </a:r>
            <a:endParaRPr lang="en-US" altLang="ko-KR" dirty="0"/>
          </a:p>
          <a:p>
            <a:pPr lvl="6"/>
            <a:endParaRPr lang="en-US" altLang="ko-KR" dirty="0"/>
          </a:p>
          <a:p>
            <a:r>
              <a:rPr lang="en-US" altLang="ko-KR" dirty="0"/>
              <a:t>make </a:t>
            </a:r>
            <a:r>
              <a:rPr lang="ko-KR" altLang="en-US" dirty="0"/>
              <a:t>시스템</a:t>
            </a:r>
            <a:endParaRPr lang="en-US" altLang="ko-KR" dirty="0"/>
          </a:p>
          <a:p>
            <a:pPr lvl="1"/>
            <a:r>
              <a:rPr lang="ko-KR" altLang="en-US" dirty="0" err="1"/>
              <a:t>메이크파일을</a:t>
            </a:r>
            <a:r>
              <a:rPr lang="ko-KR" altLang="en-US" dirty="0"/>
              <a:t> 이용하여 파일의 상호 의존 관계를 파악하여 실행 파일을 쉽게 다시 </a:t>
            </a:r>
            <a:r>
              <a:rPr lang="ko-KR" altLang="en-US" dirty="0" err="1"/>
              <a:t>만듬</a:t>
            </a:r>
            <a:endParaRPr lang="en-US" altLang="ko-KR" dirty="0"/>
          </a:p>
          <a:p>
            <a:pPr lvl="8"/>
            <a:endParaRPr lang="en-US" altLang="ko-KR" dirty="0"/>
          </a:p>
          <a:p>
            <a:r>
              <a:rPr lang="ko-KR" altLang="en-US" dirty="0"/>
              <a:t>사용법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208A415-59C7-41A5-AA28-30C6643072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641587"/>
              </p:ext>
            </p:extLst>
          </p:nvPr>
        </p:nvGraphicFramePr>
        <p:xfrm>
          <a:off x="899592" y="5031066"/>
          <a:ext cx="7704856" cy="1152970"/>
        </p:xfrm>
        <a:graphic>
          <a:graphicData uri="http://schemas.openxmlformats.org/drawingml/2006/table">
            <a:tbl>
              <a:tblPr/>
              <a:tblGrid>
                <a:gridCol w="7704856">
                  <a:extLst>
                    <a:ext uri="{9D8B030D-6E8A-4147-A177-3AD203B41FA5}">
                      <a16:colId xmlns:a16="http://schemas.microsoft.com/office/drawing/2014/main" val="3645796064"/>
                    </a:ext>
                  </a:extLst>
                </a:gridCol>
              </a:tblGrid>
              <a:tr h="664591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$ make [-f </a:t>
                      </a:r>
                      <a:r>
                        <a:rPr lang="ko-KR" altLang="en-US" sz="1600" kern="0" spc="0" dirty="0" err="1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메이크파일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]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make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시스템은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메이크파일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makefile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혹은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Makefile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을 이용하여 보통 실행 파일을 빌드한다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옵션을 사용하여 별도의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메이크파일을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지정할 수 있다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717384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>
                <a:latin typeface="+mn-ea"/>
                <a:ea typeface="+mn-ea"/>
              </a:rPr>
              <a:t>메이크파일의</a:t>
            </a:r>
            <a:r>
              <a:rPr lang="ko-KR" altLang="en-US" b="1" dirty="0">
                <a:latin typeface="+mn-ea"/>
                <a:ea typeface="+mn-ea"/>
              </a:rPr>
              <a:t> 구성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>
                <a:latin typeface="+mn-ea"/>
                <a:ea typeface="+mn-ea"/>
              </a:rPr>
              <a:t>메이크파일의</a:t>
            </a:r>
            <a:r>
              <a:rPr lang="ko-KR" altLang="en-US" dirty="0">
                <a:latin typeface="+mn-ea"/>
                <a:ea typeface="+mn-ea"/>
              </a:rPr>
              <a:t> 구성 형식</a:t>
            </a:r>
            <a:endParaRPr lang="en-US" altLang="ko-KR" dirty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endParaRPr lang="ko-KR" altLang="en-US" dirty="0">
              <a:latin typeface="+mn-ea"/>
              <a:ea typeface="+mn-ea"/>
            </a:endParaRPr>
          </a:p>
          <a:p>
            <a:pPr lvl="8"/>
            <a:endParaRPr lang="ko-KR" altLang="en-US" dirty="0">
              <a:latin typeface="+mn-ea"/>
            </a:endParaRPr>
          </a:p>
          <a:p>
            <a:r>
              <a:rPr lang="ko-KR" altLang="en-US" dirty="0">
                <a:latin typeface="+mn-ea"/>
                <a:ea typeface="+mn-ea"/>
              </a:rPr>
              <a:t>예</a:t>
            </a:r>
            <a:r>
              <a:rPr lang="en-US" altLang="ko-KR" dirty="0">
                <a:latin typeface="+mn-ea"/>
                <a:ea typeface="+mn-ea"/>
              </a:rPr>
              <a:t>: </a:t>
            </a:r>
            <a:r>
              <a:rPr lang="en-US" altLang="ko-KR" dirty="0" err="1">
                <a:latin typeface="+mn-ea"/>
                <a:ea typeface="+mn-ea"/>
              </a:rPr>
              <a:t>Makefile</a:t>
            </a:r>
            <a:endParaRPr lang="en-US" altLang="ko-KR" dirty="0">
              <a:latin typeface="+mn-ea"/>
              <a:ea typeface="+mn-ea"/>
            </a:endParaRPr>
          </a:p>
          <a:p>
            <a:pPr lvl="1">
              <a:buNone/>
            </a:pPr>
            <a:r>
              <a:rPr lang="en-US" altLang="ko-KR" sz="1800" dirty="0">
                <a:latin typeface="Lucida Sans Typewriter" panose="020B0509030504030204" pitchFamily="49" charset="0"/>
                <a:ea typeface="+mn-ea"/>
              </a:rPr>
              <a:t>main: </a:t>
            </a:r>
            <a:r>
              <a:rPr lang="en-US" altLang="ko-KR" sz="1800" dirty="0" err="1">
                <a:latin typeface="Lucida Sans Typewriter" panose="020B0509030504030204" pitchFamily="49" charset="0"/>
                <a:ea typeface="+mn-ea"/>
              </a:rPr>
              <a:t>main.o</a:t>
            </a:r>
            <a:r>
              <a:rPr lang="en-US" altLang="ko-KR" sz="1800" dirty="0">
                <a:latin typeface="Lucida Sans Typewriter" panose="020B0509030504030204" pitchFamily="49" charset="0"/>
                <a:ea typeface="+mn-ea"/>
              </a:rPr>
              <a:t> </a:t>
            </a:r>
            <a:r>
              <a:rPr lang="en-US" altLang="ko-KR" sz="1800" dirty="0" err="1">
                <a:latin typeface="Lucida Sans Typewriter" panose="020B0509030504030204" pitchFamily="49" charset="0"/>
                <a:ea typeface="+mn-ea"/>
              </a:rPr>
              <a:t>copy.o</a:t>
            </a:r>
            <a:endParaRPr lang="en-US" altLang="ko-KR" sz="1800" dirty="0">
              <a:latin typeface="Lucida Sans Typewriter" panose="020B0509030504030204" pitchFamily="49" charset="0"/>
              <a:ea typeface="+mn-ea"/>
            </a:endParaRPr>
          </a:p>
          <a:p>
            <a:pPr lvl="1">
              <a:buNone/>
            </a:pPr>
            <a:r>
              <a:rPr lang="en-US" altLang="ko-KR" sz="1800" dirty="0">
                <a:latin typeface="Lucida Sans Typewriter" panose="020B0509030504030204" pitchFamily="49" charset="0"/>
                <a:ea typeface="+mn-ea"/>
              </a:rPr>
              <a:t>		</a:t>
            </a:r>
            <a:r>
              <a:rPr lang="en-US" altLang="ko-KR" sz="1800" dirty="0" err="1">
                <a:latin typeface="Lucida Sans Typewriter" panose="020B0509030504030204" pitchFamily="49" charset="0"/>
                <a:ea typeface="+mn-ea"/>
              </a:rPr>
              <a:t>gcc</a:t>
            </a:r>
            <a:r>
              <a:rPr lang="en-US" altLang="ko-KR" sz="1800" dirty="0">
                <a:latin typeface="Lucida Sans Typewriter" panose="020B0509030504030204" pitchFamily="49" charset="0"/>
                <a:ea typeface="+mn-ea"/>
              </a:rPr>
              <a:t> -o main </a:t>
            </a:r>
            <a:r>
              <a:rPr lang="en-US" altLang="ko-KR" sz="1800" dirty="0" err="1">
                <a:latin typeface="Lucida Sans Typewriter" panose="020B0509030504030204" pitchFamily="49" charset="0"/>
                <a:ea typeface="+mn-ea"/>
              </a:rPr>
              <a:t>main.o</a:t>
            </a:r>
            <a:r>
              <a:rPr lang="en-US" altLang="ko-KR" sz="1800" dirty="0">
                <a:latin typeface="Lucida Sans Typewriter" panose="020B0509030504030204" pitchFamily="49" charset="0"/>
                <a:ea typeface="+mn-ea"/>
              </a:rPr>
              <a:t> 	</a:t>
            </a:r>
            <a:r>
              <a:rPr lang="en-US" altLang="ko-KR" sz="1800" dirty="0" err="1">
                <a:latin typeface="Lucida Sans Typewriter" panose="020B0509030504030204" pitchFamily="49" charset="0"/>
                <a:ea typeface="+mn-ea"/>
              </a:rPr>
              <a:t>copy.o</a:t>
            </a:r>
            <a:r>
              <a:rPr lang="en-US" altLang="ko-KR" sz="1800" dirty="0">
                <a:latin typeface="Lucida Sans Typewriter" panose="020B0509030504030204" pitchFamily="49" charset="0"/>
                <a:ea typeface="+mn-ea"/>
              </a:rPr>
              <a:t> </a:t>
            </a:r>
          </a:p>
          <a:p>
            <a:pPr lvl="1">
              <a:buNone/>
            </a:pPr>
            <a:r>
              <a:rPr lang="en-US" altLang="ko-KR" sz="1800" dirty="0" err="1">
                <a:latin typeface="Lucida Sans Typewriter" panose="020B0509030504030204" pitchFamily="49" charset="0"/>
                <a:ea typeface="+mn-ea"/>
              </a:rPr>
              <a:t>main.o</a:t>
            </a:r>
            <a:r>
              <a:rPr lang="en-US" altLang="ko-KR" sz="1800" dirty="0">
                <a:latin typeface="Lucida Sans Typewriter" panose="020B0509030504030204" pitchFamily="49" charset="0"/>
                <a:ea typeface="+mn-ea"/>
              </a:rPr>
              <a:t>: </a:t>
            </a:r>
            <a:r>
              <a:rPr lang="en-US" altLang="ko-KR" sz="1800" dirty="0" err="1">
                <a:latin typeface="Lucida Sans Typewriter" panose="020B0509030504030204" pitchFamily="49" charset="0"/>
                <a:ea typeface="+mn-ea"/>
              </a:rPr>
              <a:t>main.c</a:t>
            </a:r>
            <a:r>
              <a:rPr lang="en-US" altLang="ko-KR" sz="1800" dirty="0">
                <a:latin typeface="Lucida Sans Typewriter" panose="020B0509030504030204" pitchFamily="49" charset="0"/>
                <a:ea typeface="+mn-ea"/>
              </a:rPr>
              <a:t> </a:t>
            </a:r>
            <a:r>
              <a:rPr lang="en-US" altLang="ko-KR" sz="1800" dirty="0" err="1">
                <a:latin typeface="Lucida Sans Typewriter" panose="020B0509030504030204" pitchFamily="49" charset="0"/>
                <a:ea typeface="+mn-ea"/>
              </a:rPr>
              <a:t>copy.h</a:t>
            </a:r>
            <a:endParaRPr lang="en-US" altLang="ko-KR" sz="1800" dirty="0">
              <a:latin typeface="Lucida Sans Typewriter" panose="020B0509030504030204" pitchFamily="49" charset="0"/>
              <a:ea typeface="+mn-ea"/>
            </a:endParaRPr>
          </a:p>
          <a:p>
            <a:pPr lvl="1">
              <a:buNone/>
            </a:pPr>
            <a:r>
              <a:rPr lang="en-US" altLang="ko-KR" sz="1800" dirty="0">
                <a:latin typeface="Lucida Sans Typewriter" panose="020B0509030504030204" pitchFamily="49" charset="0"/>
                <a:ea typeface="+mn-ea"/>
              </a:rPr>
              <a:t>		</a:t>
            </a:r>
            <a:r>
              <a:rPr lang="en-US" altLang="ko-KR" sz="1800" dirty="0" err="1">
                <a:latin typeface="Lucida Sans Typewriter" panose="020B0509030504030204" pitchFamily="49" charset="0"/>
                <a:ea typeface="+mn-ea"/>
              </a:rPr>
              <a:t>gcc</a:t>
            </a:r>
            <a:r>
              <a:rPr lang="en-US" altLang="ko-KR" sz="1800" dirty="0">
                <a:latin typeface="Lucida Sans Typewriter" panose="020B0509030504030204" pitchFamily="49" charset="0"/>
                <a:ea typeface="+mn-ea"/>
              </a:rPr>
              <a:t> -c </a:t>
            </a:r>
            <a:r>
              <a:rPr lang="en-US" altLang="ko-KR" sz="1800" dirty="0" err="1">
                <a:latin typeface="Lucida Sans Typewriter" panose="020B0509030504030204" pitchFamily="49" charset="0"/>
                <a:ea typeface="+mn-ea"/>
              </a:rPr>
              <a:t>main.c</a:t>
            </a:r>
            <a:endParaRPr lang="en-US" altLang="ko-KR" sz="1800" dirty="0">
              <a:latin typeface="Lucida Sans Typewriter" panose="020B0509030504030204" pitchFamily="49" charset="0"/>
              <a:ea typeface="+mn-ea"/>
            </a:endParaRPr>
          </a:p>
          <a:p>
            <a:pPr lvl="1">
              <a:buNone/>
            </a:pPr>
            <a:r>
              <a:rPr lang="en-US" altLang="ko-KR" sz="1800" dirty="0" err="1">
                <a:latin typeface="Lucida Sans Typewriter" panose="020B0509030504030204" pitchFamily="49" charset="0"/>
                <a:ea typeface="+mn-ea"/>
              </a:rPr>
              <a:t>copy.o</a:t>
            </a:r>
            <a:r>
              <a:rPr lang="en-US" altLang="ko-KR" sz="1800" dirty="0">
                <a:latin typeface="Lucida Sans Typewriter" panose="020B0509030504030204" pitchFamily="49" charset="0"/>
                <a:ea typeface="+mn-ea"/>
              </a:rPr>
              <a:t>: </a:t>
            </a:r>
            <a:r>
              <a:rPr lang="en-US" altLang="ko-KR" sz="1800" dirty="0" err="1">
                <a:latin typeface="Lucida Sans Typewriter" panose="020B0509030504030204" pitchFamily="49" charset="0"/>
                <a:ea typeface="+mn-ea"/>
              </a:rPr>
              <a:t>copy.c</a:t>
            </a:r>
            <a:r>
              <a:rPr lang="en-US" altLang="ko-KR" sz="1800" dirty="0">
                <a:latin typeface="Lucida Sans Typewriter" panose="020B0509030504030204" pitchFamily="49" charset="0"/>
                <a:ea typeface="+mn-ea"/>
              </a:rPr>
              <a:t> 		</a:t>
            </a:r>
            <a:r>
              <a:rPr lang="en-US" altLang="ko-KR" sz="1800" dirty="0" err="1">
                <a:latin typeface="Lucida Sans Typewriter" panose="020B0509030504030204" pitchFamily="49" charset="0"/>
                <a:ea typeface="+mn-ea"/>
              </a:rPr>
              <a:t>gcc</a:t>
            </a:r>
            <a:r>
              <a:rPr lang="en-US" altLang="ko-KR" sz="1800" dirty="0">
                <a:latin typeface="Lucida Sans Typewriter" panose="020B0509030504030204" pitchFamily="49" charset="0"/>
                <a:ea typeface="+mn-ea"/>
              </a:rPr>
              <a:t> -c </a:t>
            </a:r>
            <a:r>
              <a:rPr lang="en-US" altLang="ko-KR" sz="1800" dirty="0" err="1">
                <a:latin typeface="Lucida Sans Typewriter" panose="020B0509030504030204" pitchFamily="49" charset="0"/>
                <a:ea typeface="+mn-ea"/>
              </a:rPr>
              <a:t>copy.c</a:t>
            </a:r>
            <a:endParaRPr lang="en-US" altLang="ko-KR" sz="1800" dirty="0">
              <a:latin typeface="Lucida Sans Typewriter" panose="020B0509030504030204" pitchFamily="49" charset="0"/>
              <a:ea typeface="+mn-ea"/>
            </a:endParaRPr>
          </a:p>
          <a:p>
            <a:endParaRPr lang="ko-KR" altLang="en-US" sz="2400" dirty="0">
              <a:latin typeface="+mn-ea"/>
              <a:ea typeface="+mn-ea"/>
            </a:endParaRPr>
          </a:p>
        </p:txBody>
      </p:sp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A03E0F6-A1C5-42F5-A3D1-1D1D2431F4F5}"/>
              </a:ext>
            </a:extLst>
          </p:cNvPr>
          <p:cNvSpPr/>
          <p:nvPr/>
        </p:nvSpPr>
        <p:spPr>
          <a:xfrm>
            <a:off x="324994" y="1733907"/>
            <a:ext cx="41749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4000" algn="just" fontAlgn="base">
              <a:lnSpc>
                <a:spcPct val="150000"/>
              </a:lnSpc>
            </a:pPr>
            <a:r>
              <a:rPr lang="ko-KR" altLang="en-US" sz="1600" kern="0" dirty="0">
                <a:solidFill>
                  <a:srgbClr val="0000FF"/>
                </a:solidFill>
              </a:rPr>
              <a:t>목표</a:t>
            </a:r>
            <a:r>
              <a:rPr lang="en-US" altLang="ko-KR" sz="1600" kern="0" dirty="0">
                <a:solidFill>
                  <a:srgbClr val="0000FF"/>
                </a:solidFill>
                <a:latin typeface="맑은 고딕" panose="020B0503020000020004" pitchFamily="50" charset="-127"/>
              </a:rPr>
              <a:t>(target): </a:t>
            </a:r>
            <a:r>
              <a:rPr lang="ko-KR" altLang="en-US" sz="1600" kern="0" dirty="0">
                <a:solidFill>
                  <a:srgbClr val="0000FF"/>
                </a:solidFill>
              </a:rPr>
              <a:t>의존리스트</a:t>
            </a:r>
            <a:r>
              <a:rPr lang="en-US" altLang="ko-KR" sz="1600" kern="0" dirty="0">
                <a:solidFill>
                  <a:srgbClr val="0000FF"/>
                </a:solidFill>
                <a:latin typeface="맑은 고딕" panose="020B0503020000020004" pitchFamily="50" charset="-127"/>
              </a:rPr>
              <a:t>(dependencies) </a:t>
            </a:r>
            <a:endParaRPr lang="en-US" altLang="ko-KR" sz="1600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254000" algn="just" fontAlgn="base">
              <a:lnSpc>
                <a:spcPct val="150000"/>
              </a:lnSpc>
            </a:pPr>
            <a:r>
              <a:rPr lang="en-US" altLang="ko-KR" sz="16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	</a:t>
            </a:r>
            <a:r>
              <a:rPr lang="ko-KR" altLang="en-US" sz="1600" kern="0" dirty="0">
                <a:solidFill>
                  <a:srgbClr val="0000FF"/>
                </a:solidFill>
              </a:rPr>
              <a:t>명령리스트</a:t>
            </a:r>
            <a:r>
              <a:rPr lang="en-US" altLang="ko-KR" sz="1600" kern="0" dirty="0">
                <a:solidFill>
                  <a:srgbClr val="0000FF"/>
                </a:solidFill>
                <a:latin typeface="맑은 고딕" panose="020B0503020000020004" pitchFamily="50" charset="-127"/>
              </a:rPr>
              <a:t>(commands)</a:t>
            </a:r>
            <a:endParaRPr lang="en-US" altLang="ko-KR" sz="1600" kern="0" dirty="0">
              <a:solidFill>
                <a:srgbClr val="000000"/>
              </a:solidFill>
            </a:endParaRPr>
          </a:p>
        </p:txBody>
      </p:sp>
      <p:pic>
        <p:nvPicPr>
          <p:cNvPr id="6145" name="_x194088472" descr="EMB000009f823be">
            <a:extLst>
              <a:ext uri="{FF2B5EF4-FFF2-40B4-BE49-F238E27FC236}">
                <a16:creationId xmlns:a16="http://schemas.microsoft.com/office/drawing/2014/main" id="{BA3E08DE-454E-4ED2-9610-9D4309C97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079" y="2924944"/>
            <a:ext cx="3504361" cy="165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E702EDAC-E35B-4502-AA01-C2F5193DAB3F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r>
              <a:rPr lang="ko-KR" altLang="en-US" dirty="0"/>
              <a:t>의존 관계 그래프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 err="1">
                <a:latin typeface="+mn-ea"/>
                <a:ea typeface="+mn-ea"/>
              </a:rPr>
              <a:t>메이크파일의</a:t>
            </a:r>
            <a:r>
              <a:rPr lang="ko-KR" altLang="en-US" b="1" dirty="0">
                <a:latin typeface="+mn-ea"/>
                <a:ea typeface="+mn-ea"/>
              </a:rPr>
              <a:t> 구성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552836" y="1268760"/>
            <a:ext cx="4041648" cy="4937760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Lucida Sans Typewriter" panose="020B0509030504030204" pitchFamily="49" charset="0"/>
                <a:ea typeface="+mn-ea"/>
              </a:rPr>
              <a:t>make </a:t>
            </a:r>
            <a:r>
              <a:rPr lang="ko-KR" altLang="en-US" sz="2000" dirty="0">
                <a:latin typeface="Lucida Sans Typewriter" panose="020B0509030504030204" pitchFamily="49" charset="0"/>
                <a:ea typeface="+mn-ea"/>
              </a:rPr>
              <a:t>실행</a:t>
            </a:r>
            <a:endParaRPr lang="en-US" altLang="ko-KR" sz="2000" dirty="0">
              <a:latin typeface="Lucida Sans Typewriter" panose="020B0509030504030204" pitchFamily="49" charset="0"/>
              <a:ea typeface="+mn-ea"/>
            </a:endParaRPr>
          </a:p>
          <a:p>
            <a:pPr lvl="1">
              <a:buNone/>
            </a:pPr>
            <a:r>
              <a:rPr lang="en-US" altLang="ko-KR" sz="1800" dirty="0">
                <a:latin typeface="Lucida Sans Typewriter" panose="020B0509030504030204" pitchFamily="49" charset="0"/>
                <a:ea typeface="+mn-ea"/>
              </a:rPr>
              <a:t>$ make </a:t>
            </a:r>
            <a:r>
              <a:rPr lang="ko-KR" altLang="en-US" sz="1800" dirty="0">
                <a:latin typeface="Lucida Sans Typewriter" panose="020B0509030504030204" pitchFamily="49" charset="0"/>
                <a:ea typeface="+mn-ea"/>
              </a:rPr>
              <a:t>혹은 </a:t>
            </a:r>
            <a:r>
              <a:rPr lang="en-US" altLang="ko-KR" sz="1800" dirty="0">
                <a:latin typeface="Lucida Sans Typewriter" panose="020B0509030504030204" pitchFamily="49" charset="0"/>
                <a:ea typeface="+mn-ea"/>
              </a:rPr>
              <a:t>$ make main</a:t>
            </a:r>
          </a:p>
          <a:p>
            <a:pPr lvl="1">
              <a:buNone/>
            </a:pPr>
            <a:r>
              <a:rPr lang="en-US" altLang="ko-KR" sz="1800" dirty="0" err="1">
                <a:latin typeface="Lucida Sans Typewriter" panose="020B0509030504030204" pitchFamily="49" charset="0"/>
                <a:ea typeface="+mn-ea"/>
              </a:rPr>
              <a:t>gcc</a:t>
            </a:r>
            <a:r>
              <a:rPr lang="en-US" altLang="ko-KR" sz="1800" dirty="0">
                <a:latin typeface="Lucida Sans Typewriter" panose="020B0509030504030204" pitchFamily="49" charset="0"/>
                <a:ea typeface="+mn-ea"/>
              </a:rPr>
              <a:t> -c </a:t>
            </a:r>
            <a:r>
              <a:rPr lang="en-US" altLang="ko-KR" sz="1800" dirty="0" err="1">
                <a:latin typeface="Lucida Sans Typewriter" panose="020B0509030504030204" pitchFamily="49" charset="0"/>
                <a:ea typeface="+mn-ea"/>
              </a:rPr>
              <a:t>main.c</a:t>
            </a:r>
            <a:endParaRPr lang="en-US" altLang="ko-KR" sz="1800" dirty="0">
              <a:latin typeface="Lucida Sans Typewriter" panose="020B0509030504030204" pitchFamily="49" charset="0"/>
              <a:ea typeface="+mn-ea"/>
            </a:endParaRPr>
          </a:p>
          <a:p>
            <a:pPr lvl="1">
              <a:buNone/>
            </a:pPr>
            <a:r>
              <a:rPr lang="en-US" altLang="ko-KR" sz="1800" dirty="0" err="1">
                <a:latin typeface="Lucida Sans Typewriter" panose="020B0509030504030204" pitchFamily="49" charset="0"/>
                <a:ea typeface="+mn-ea"/>
              </a:rPr>
              <a:t>gcc</a:t>
            </a:r>
            <a:r>
              <a:rPr lang="en-US" altLang="ko-KR" sz="1800" dirty="0">
                <a:latin typeface="Lucida Sans Typewriter" panose="020B0509030504030204" pitchFamily="49" charset="0"/>
                <a:ea typeface="+mn-ea"/>
              </a:rPr>
              <a:t> -c </a:t>
            </a:r>
            <a:r>
              <a:rPr lang="en-US" altLang="ko-KR" sz="1800" dirty="0" err="1">
                <a:latin typeface="Lucida Sans Typewriter" panose="020B0509030504030204" pitchFamily="49" charset="0"/>
                <a:ea typeface="+mn-ea"/>
              </a:rPr>
              <a:t>copy.c</a:t>
            </a:r>
            <a:endParaRPr lang="en-US" altLang="ko-KR" sz="1800" dirty="0">
              <a:latin typeface="Lucida Sans Typewriter" panose="020B0509030504030204" pitchFamily="49" charset="0"/>
              <a:ea typeface="+mn-ea"/>
            </a:endParaRPr>
          </a:p>
          <a:p>
            <a:pPr lvl="1">
              <a:buNone/>
            </a:pPr>
            <a:r>
              <a:rPr lang="en-US" altLang="ko-KR" sz="1800" dirty="0" err="1">
                <a:latin typeface="Lucida Sans Typewriter" panose="020B0509030504030204" pitchFamily="49" charset="0"/>
                <a:ea typeface="+mn-ea"/>
              </a:rPr>
              <a:t>gcc</a:t>
            </a:r>
            <a:r>
              <a:rPr lang="en-US" altLang="ko-KR" sz="1800" dirty="0">
                <a:latin typeface="Lucida Sans Typewriter" panose="020B0509030504030204" pitchFamily="49" charset="0"/>
                <a:ea typeface="+mn-ea"/>
              </a:rPr>
              <a:t> -o main </a:t>
            </a:r>
            <a:r>
              <a:rPr lang="en-US" altLang="ko-KR" sz="1800" dirty="0" err="1">
                <a:latin typeface="Lucida Sans Typewriter" panose="020B0509030504030204" pitchFamily="49" charset="0"/>
                <a:ea typeface="+mn-ea"/>
              </a:rPr>
              <a:t>main.o</a:t>
            </a:r>
            <a:r>
              <a:rPr lang="en-US" altLang="ko-KR" sz="1800" dirty="0">
                <a:latin typeface="Lucida Sans Typewriter" panose="020B0509030504030204" pitchFamily="49" charset="0"/>
                <a:ea typeface="+mn-ea"/>
              </a:rPr>
              <a:t> </a:t>
            </a:r>
            <a:r>
              <a:rPr lang="en-US" altLang="ko-KR" sz="1800" dirty="0" err="1">
                <a:latin typeface="Lucida Sans Typewriter" panose="020B0509030504030204" pitchFamily="49" charset="0"/>
                <a:ea typeface="+mn-ea"/>
              </a:rPr>
              <a:t>copy.o</a:t>
            </a:r>
            <a:endParaRPr lang="en-US" altLang="ko-KR" sz="1800" dirty="0">
              <a:latin typeface="Lucida Sans Typewriter" panose="020B0509030504030204" pitchFamily="49" charset="0"/>
              <a:ea typeface="+mn-ea"/>
            </a:endParaRPr>
          </a:p>
          <a:p>
            <a:pPr lvl="8"/>
            <a:endParaRPr lang="en-US" altLang="ko-KR" sz="1100" dirty="0">
              <a:latin typeface="Lucida Sans Typewriter" panose="020B0509030504030204" pitchFamily="49" charset="0"/>
            </a:endParaRPr>
          </a:p>
          <a:p>
            <a:r>
              <a:rPr lang="en-US" altLang="ko-KR" sz="2000" dirty="0" err="1">
                <a:latin typeface="Lucida Sans Typewriter" panose="020B0509030504030204" pitchFamily="49" charset="0"/>
                <a:ea typeface="+mn-ea"/>
              </a:rPr>
              <a:t>copy.c</a:t>
            </a:r>
            <a:r>
              <a:rPr lang="en-US" altLang="ko-KR" sz="2000" dirty="0">
                <a:latin typeface="Lucida Sans Typewriter" panose="020B0509030504030204" pitchFamily="49" charset="0"/>
                <a:ea typeface="+mn-ea"/>
              </a:rPr>
              <a:t> </a:t>
            </a:r>
            <a:r>
              <a:rPr lang="ko-KR" altLang="en-US" sz="2000" dirty="0">
                <a:latin typeface="Lucida Sans Typewriter" panose="020B0509030504030204" pitchFamily="49" charset="0"/>
                <a:ea typeface="+mn-ea"/>
              </a:rPr>
              <a:t>파일이 변경된 후 </a:t>
            </a:r>
            <a:endParaRPr lang="en-US" altLang="ko-KR" sz="2000" dirty="0">
              <a:latin typeface="Lucida Sans Typewriter" panose="020B0509030504030204" pitchFamily="49" charset="0"/>
              <a:ea typeface="+mn-ea"/>
            </a:endParaRPr>
          </a:p>
          <a:p>
            <a:pPr lvl="1">
              <a:buNone/>
            </a:pPr>
            <a:r>
              <a:rPr lang="en-US" altLang="ko-KR" sz="1800" dirty="0">
                <a:latin typeface="Lucida Sans Typewriter" panose="020B0509030504030204" pitchFamily="49" charset="0"/>
                <a:ea typeface="+mn-ea"/>
              </a:rPr>
              <a:t>$ make</a:t>
            </a:r>
          </a:p>
          <a:p>
            <a:pPr lvl="1">
              <a:buNone/>
            </a:pPr>
            <a:r>
              <a:rPr lang="en-US" altLang="ko-KR" sz="1800" dirty="0" err="1">
                <a:latin typeface="Lucida Sans Typewriter" panose="020B0509030504030204" pitchFamily="49" charset="0"/>
                <a:ea typeface="+mn-ea"/>
              </a:rPr>
              <a:t>gcc</a:t>
            </a:r>
            <a:r>
              <a:rPr lang="en-US" altLang="ko-KR" sz="1800" dirty="0">
                <a:latin typeface="Lucida Sans Typewriter" panose="020B0509030504030204" pitchFamily="49" charset="0"/>
                <a:ea typeface="+mn-ea"/>
              </a:rPr>
              <a:t> -c </a:t>
            </a:r>
            <a:r>
              <a:rPr lang="en-US" altLang="ko-KR" sz="1800" dirty="0" err="1">
                <a:latin typeface="Lucida Sans Typewriter" panose="020B0509030504030204" pitchFamily="49" charset="0"/>
                <a:ea typeface="+mn-ea"/>
              </a:rPr>
              <a:t>copy.c</a:t>
            </a:r>
            <a:endParaRPr lang="en-US" altLang="ko-KR" sz="1800" dirty="0">
              <a:latin typeface="Lucida Sans Typewriter" panose="020B0509030504030204" pitchFamily="49" charset="0"/>
              <a:ea typeface="+mn-ea"/>
            </a:endParaRPr>
          </a:p>
          <a:p>
            <a:pPr lvl="1">
              <a:buNone/>
            </a:pPr>
            <a:r>
              <a:rPr lang="en-US" altLang="ko-KR" sz="1800" dirty="0" err="1">
                <a:latin typeface="Lucida Sans Typewriter" panose="020B0509030504030204" pitchFamily="49" charset="0"/>
                <a:ea typeface="+mn-ea"/>
              </a:rPr>
              <a:t>gcc</a:t>
            </a:r>
            <a:r>
              <a:rPr lang="en-US" altLang="ko-KR" sz="1800" dirty="0">
                <a:latin typeface="Lucida Sans Typewriter" panose="020B0509030504030204" pitchFamily="49" charset="0"/>
                <a:ea typeface="+mn-ea"/>
              </a:rPr>
              <a:t> -o main </a:t>
            </a:r>
            <a:r>
              <a:rPr lang="en-US" altLang="ko-KR" sz="1800" dirty="0" err="1">
                <a:latin typeface="Lucida Sans Typewriter" panose="020B0509030504030204" pitchFamily="49" charset="0"/>
                <a:ea typeface="+mn-ea"/>
              </a:rPr>
              <a:t>main.o</a:t>
            </a:r>
            <a:r>
              <a:rPr lang="en-US" altLang="ko-KR" sz="1800" dirty="0">
                <a:latin typeface="Lucida Sans Typewriter" panose="020B0509030504030204" pitchFamily="49" charset="0"/>
                <a:ea typeface="+mn-ea"/>
              </a:rPr>
              <a:t> </a:t>
            </a:r>
            <a:r>
              <a:rPr lang="en-US" altLang="ko-KR" sz="1800" dirty="0" err="1">
                <a:latin typeface="Lucida Sans Typewriter" panose="020B0509030504030204" pitchFamily="49" charset="0"/>
                <a:ea typeface="+mn-ea"/>
              </a:rPr>
              <a:t>copy.o</a:t>
            </a:r>
            <a:endParaRPr lang="en-US" altLang="ko-KR" sz="1800" dirty="0">
              <a:latin typeface="Lucida Sans Typewriter" panose="020B0509030504030204" pitchFamily="49" charset="0"/>
              <a:ea typeface="+mn-ea"/>
            </a:endParaRPr>
          </a:p>
          <a:p>
            <a:endParaRPr lang="ko-KR" altLang="en-US" sz="2000" dirty="0">
              <a:latin typeface="Lucida Sans Typewriter" panose="020B0509030504030204" pitchFamily="49" charset="0"/>
              <a:ea typeface="+mn-ea"/>
            </a:endParaRPr>
          </a:p>
        </p:txBody>
      </p:sp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145" name="_x194088472" descr="EMB000009f823be">
            <a:extLst>
              <a:ext uri="{FF2B5EF4-FFF2-40B4-BE49-F238E27FC236}">
                <a16:creationId xmlns:a16="http://schemas.microsoft.com/office/drawing/2014/main" id="{BA3E08DE-454E-4ED2-9610-9D4309C97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628800"/>
            <a:ext cx="3384376" cy="1599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9240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11.3 </a:t>
            </a:r>
            <a:r>
              <a:rPr lang="en-US" altLang="ko-KR" dirty="0" err="1"/>
              <a:t>gdb</a:t>
            </a:r>
            <a:r>
              <a:rPr lang="en-US" altLang="ko-KR" dirty="0"/>
              <a:t> </a:t>
            </a:r>
            <a:r>
              <a:rPr lang="ko-KR" altLang="en-US" dirty="0" err="1"/>
              <a:t>디버거</a:t>
            </a:r>
            <a:br>
              <a:rPr lang="ko-KR" altLang="en-US" dirty="0"/>
            </a:br>
            <a:br>
              <a:rPr lang="ko-KR" altLang="en-US" sz="1600" dirty="0"/>
            </a:b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gdb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가장 대표적인 </a:t>
            </a:r>
            <a:r>
              <a:rPr lang="ko-KR" altLang="en-US" dirty="0" err="1"/>
              <a:t>디버거</a:t>
            </a:r>
            <a:endParaRPr lang="en-US" altLang="ko-KR" dirty="0"/>
          </a:p>
          <a:p>
            <a:pPr lvl="1"/>
            <a:r>
              <a:rPr lang="en-US" altLang="ko-KR" dirty="0"/>
              <a:t>GNU debugger(</a:t>
            </a:r>
            <a:r>
              <a:rPr lang="en-US" altLang="ko-KR" dirty="0" err="1"/>
              <a:t>gdb</a:t>
            </a:r>
            <a:r>
              <a:rPr lang="en-US" altLang="ko-KR" dirty="0"/>
              <a:t>)</a:t>
            </a:r>
          </a:p>
          <a:p>
            <a:pPr lvl="8"/>
            <a:endParaRPr lang="en-US" altLang="ko-KR" sz="1400" dirty="0"/>
          </a:p>
          <a:p>
            <a:r>
              <a:rPr lang="en-US" altLang="ko-KR" dirty="0" err="1"/>
              <a:t>gdb</a:t>
            </a:r>
            <a:r>
              <a:rPr lang="en-US" altLang="ko-KR" dirty="0"/>
              <a:t> </a:t>
            </a:r>
            <a:r>
              <a:rPr lang="ko-KR" altLang="en-US" dirty="0"/>
              <a:t>주요 기능</a:t>
            </a:r>
            <a:endParaRPr lang="en-US" altLang="ko-KR" dirty="0"/>
          </a:p>
          <a:p>
            <a:pPr lvl="1"/>
            <a:r>
              <a:rPr lang="ko-KR" altLang="en-US" dirty="0" err="1"/>
              <a:t>정지점</a:t>
            </a:r>
            <a:r>
              <a:rPr lang="en-US" altLang="ko-KR" dirty="0"/>
              <a:t>(breakpoint) </a:t>
            </a:r>
            <a:r>
              <a:rPr lang="ko-KR" altLang="en-US" dirty="0"/>
              <a:t>설정</a:t>
            </a:r>
          </a:p>
          <a:p>
            <a:pPr lvl="1"/>
            <a:r>
              <a:rPr lang="ko-KR" altLang="en-US" dirty="0"/>
              <a:t>한 줄씩 실행</a:t>
            </a:r>
          </a:p>
          <a:p>
            <a:pPr lvl="1"/>
            <a:r>
              <a:rPr lang="ko-KR" altLang="en-US" dirty="0"/>
              <a:t>변수 접근 및 수정</a:t>
            </a:r>
          </a:p>
          <a:p>
            <a:pPr lvl="1"/>
            <a:r>
              <a:rPr lang="ko-KR" altLang="en-US" dirty="0"/>
              <a:t>함수 탐색</a:t>
            </a:r>
          </a:p>
          <a:p>
            <a:pPr lvl="1"/>
            <a:r>
              <a:rPr lang="ko-KR" altLang="en-US" dirty="0"/>
              <a:t>추적</a:t>
            </a:r>
            <a:r>
              <a:rPr lang="en-US" altLang="ko-KR" dirty="0"/>
              <a:t>(tracing)</a:t>
            </a:r>
            <a:endParaRPr lang="ko-KR" altLang="en-US" sz="1600" dirty="0"/>
          </a:p>
          <a:p>
            <a:endParaRPr lang="ko-KR" altLang="en-US" sz="2000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A47A5A2-0189-4D72-9FEC-825546A2C5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657473"/>
              </p:ext>
            </p:extLst>
          </p:nvPr>
        </p:nvGraphicFramePr>
        <p:xfrm>
          <a:off x="899592" y="5013176"/>
          <a:ext cx="6624736" cy="762826"/>
        </p:xfrm>
        <a:graphic>
          <a:graphicData uri="http://schemas.openxmlformats.org/drawingml/2006/table">
            <a:tbl>
              <a:tblPr/>
              <a:tblGrid>
                <a:gridCol w="6624736">
                  <a:extLst>
                    <a:ext uri="{9D8B030D-6E8A-4147-A177-3AD203B41FA5}">
                      <a16:colId xmlns:a16="http://schemas.microsoft.com/office/drawing/2014/main" val="2262845045"/>
                    </a:ext>
                  </a:extLst>
                </a:gridCol>
              </a:tblGrid>
              <a:tr h="592709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$ </a:t>
                      </a:r>
                      <a:r>
                        <a:rPr lang="en-US" altLang="ko-KR" sz="1600" kern="0" spc="0" dirty="0" err="1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gdb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 [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실행파일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]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gdb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디버거는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실행파일을 이용하여 디버깅 모드로 실행한다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143403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B97778A-3208-1F4E-A19E-52EDAC4DCD3D}"/>
              </a:ext>
            </a:extLst>
          </p:cNvPr>
          <p:cNvSpPr txBox="1"/>
          <p:nvPr/>
        </p:nvSpPr>
        <p:spPr>
          <a:xfrm>
            <a:off x="1374147" y="2523906"/>
            <a:ext cx="4725787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960"/>
              </a:lnSpc>
            </a:pPr>
            <a:r>
              <a:rPr lang="ko-KR" altLang="en-US" dirty="0">
                <a:solidFill>
                  <a:srgbClr val="666666"/>
                </a:solidFill>
                <a:latin typeface="+mn-ea"/>
              </a:rPr>
              <a:t>프로그램 작성과 컴파일</a:t>
            </a:r>
            <a:endParaRPr lang="en-US" altLang="ko-KR" dirty="0">
              <a:solidFill>
                <a:srgbClr val="666666"/>
              </a:solidFill>
              <a:latin typeface="+mn-ea"/>
            </a:endParaRPr>
          </a:p>
          <a:p>
            <a:pPr>
              <a:lnSpc>
                <a:spcPts val="2960"/>
              </a:lnSpc>
            </a:pPr>
            <a:r>
              <a:rPr lang="ko-KR" altLang="en-US" dirty="0">
                <a:solidFill>
                  <a:srgbClr val="666666"/>
                </a:solidFill>
                <a:latin typeface="+mn-ea"/>
              </a:rPr>
              <a:t>자동 빌드 도구</a:t>
            </a:r>
            <a:endParaRPr lang="en-US" altLang="ko-KR" dirty="0">
              <a:solidFill>
                <a:srgbClr val="666666"/>
              </a:solidFill>
              <a:latin typeface="+mn-ea"/>
            </a:endParaRPr>
          </a:p>
          <a:p>
            <a:pPr>
              <a:lnSpc>
                <a:spcPts val="2960"/>
              </a:lnSpc>
            </a:pPr>
            <a:r>
              <a:rPr lang="en-US" altLang="ko-KR" dirty="0" err="1">
                <a:solidFill>
                  <a:srgbClr val="666666"/>
                </a:solidFill>
                <a:latin typeface="+mn-ea"/>
              </a:rPr>
              <a:t>gdb</a:t>
            </a:r>
            <a:r>
              <a:rPr lang="en-US" altLang="ko-KR" dirty="0">
                <a:solidFill>
                  <a:srgbClr val="666666"/>
                </a:solidFill>
                <a:latin typeface="+mn-ea"/>
              </a:rPr>
              <a:t> </a:t>
            </a:r>
            <a:r>
              <a:rPr lang="ko-KR" altLang="en-US" dirty="0" err="1">
                <a:solidFill>
                  <a:srgbClr val="666666"/>
                </a:solidFill>
                <a:latin typeface="+mn-ea"/>
              </a:rPr>
              <a:t>디버거</a:t>
            </a:r>
            <a:endParaRPr lang="en-US" altLang="ko-KR" dirty="0">
              <a:solidFill>
                <a:srgbClr val="666666"/>
              </a:solidFill>
              <a:latin typeface="+mn-ea"/>
            </a:endParaRPr>
          </a:p>
          <a:p>
            <a:pPr>
              <a:lnSpc>
                <a:spcPts val="2960"/>
              </a:lnSpc>
            </a:pPr>
            <a:r>
              <a:rPr lang="ko-KR" altLang="en-US" dirty="0">
                <a:solidFill>
                  <a:srgbClr val="666666"/>
                </a:solidFill>
                <a:latin typeface="+mn-ea"/>
              </a:rPr>
              <a:t>이클립스 통합개발환경</a:t>
            </a:r>
            <a:endParaRPr lang="en-US" altLang="ko-KR" dirty="0">
              <a:solidFill>
                <a:srgbClr val="666666"/>
              </a:solidFill>
              <a:latin typeface="+mn-ea"/>
            </a:endParaRPr>
          </a:p>
          <a:p>
            <a:pPr>
              <a:lnSpc>
                <a:spcPts val="2960"/>
              </a:lnSpc>
            </a:pPr>
            <a:r>
              <a:rPr lang="en-US" altLang="ko-KR" dirty="0">
                <a:solidFill>
                  <a:srgbClr val="666666"/>
                </a:solidFill>
                <a:latin typeface="+mn-ea"/>
              </a:rPr>
              <a:t>vi </a:t>
            </a:r>
            <a:r>
              <a:rPr lang="ko-KR" altLang="en-US" dirty="0">
                <a:solidFill>
                  <a:srgbClr val="666666"/>
                </a:solidFill>
                <a:latin typeface="+mn-ea"/>
              </a:rPr>
              <a:t>에디터</a:t>
            </a:r>
            <a:endParaRPr lang="en-US" altLang="ko-KR" dirty="0">
              <a:solidFill>
                <a:srgbClr val="666666"/>
              </a:solidFill>
              <a:latin typeface="+mn-ea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4667D8D0-ADCD-2645-8A20-8865C02D4466}"/>
              </a:ext>
            </a:extLst>
          </p:cNvPr>
          <p:cNvSpPr txBox="1">
            <a:spLocks/>
          </p:cNvSpPr>
          <p:nvPr/>
        </p:nvSpPr>
        <p:spPr>
          <a:xfrm>
            <a:off x="927097" y="1698454"/>
            <a:ext cx="5172837" cy="443391"/>
          </a:xfrm>
          <a:prstGeom prst="rect">
            <a:avLst/>
          </a:prstGeom>
        </p:spPr>
        <p:txBody>
          <a:bodyPr vert="horz" wrap="square" lIns="0" tIns="12383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9525" algn="l">
              <a:lnSpc>
                <a:spcPct val="100000"/>
              </a:lnSpc>
              <a:spcBef>
                <a:spcPts val="98"/>
              </a:spcBef>
            </a:pPr>
            <a:r>
              <a:rPr lang="en-US" altLang="ko-KR" sz="2800" b="1" spc="200" dirty="0">
                <a:solidFill>
                  <a:srgbClr val="333333"/>
                </a:solidFill>
                <a:latin typeface="+mn-ea"/>
                <a:ea typeface="+mn-ea"/>
              </a:rPr>
              <a:t>11</a:t>
            </a:r>
            <a:r>
              <a:rPr lang="ko-KR" altLang="en-US" sz="2800" b="1" spc="200" dirty="0">
                <a:solidFill>
                  <a:srgbClr val="333333"/>
                </a:solidFill>
                <a:latin typeface="+mn-ea"/>
                <a:ea typeface="+mn-ea"/>
              </a:rPr>
              <a:t>장 프로그래밍 환경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C4C60CF-875C-6348-82A7-7D9FA26377FA}"/>
              </a:ext>
            </a:extLst>
          </p:cNvPr>
          <p:cNvCxnSpPr>
            <a:cxnSpLocks/>
          </p:cNvCxnSpPr>
          <p:nvPr/>
        </p:nvCxnSpPr>
        <p:spPr>
          <a:xfrm>
            <a:off x="945480" y="2369029"/>
            <a:ext cx="730921" cy="0"/>
          </a:xfrm>
          <a:prstGeom prst="line">
            <a:avLst/>
          </a:prstGeom>
          <a:ln w="19050">
            <a:solidFill>
              <a:srgbClr val="3974F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E8B7ECA-0120-C64B-BC47-DCA56287185F}"/>
              </a:ext>
            </a:extLst>
          </p:cNvPr>
          <p:cNvSpPr txBox="1"/>
          <p:nvPr/>
        </p:nvSpPr>
        <p:spPr>
          <a:xfrm>
            <a:off x="864755" y="2523906"/>
            <a:ext cx="509392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960"/>
              </a:lnSpc>
            </a:pPr>
            <a:r>
              <a:rPr lang="en-US" altLang="ko-KR" b="1" dirty="0">
                <a:solidFill>
                  <a:srgbClr val="3974F6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01</a:t>
            </a:r>
          </a:p>
          <a:p>
            <a:pPr>
              <a:lnSpc>
                <a:spcPts val="2960"/>
              </a:lnSpc>
            </a:pPr>
            <a:r>
              <a:rPr lang="en-US" b="1" dirty="0">
                <a:solidFill>
                  <a:srgbClr val="3974F6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02</a:t>
            </a:r>
          </a:p>
          <a:p>
            <a:pPr>
              <a:lnSpc>
                <a:spcPts val="2960"/>
              </a:lnSpc>
            </a:pPr>
            <a:r>
              <a:rPr lang="en-US" b="1" dirty="0">
                <a:solidFill>
                  <a:srgbClr val="3974F6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03</a:t>
            </a:r>
          </a:p>
          <a:p>
            <a:pPr>
              <a:lnSpc>
                <a:spcPts val="2960"/>
              </a:lnSpc>
            </a:pPr>
            <a:r>
              <a:rPr lang="en-US" b="1" dirty="0">
                <a:solidFill>
                  <a:srgbClr val="3974F6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04</a:t>
            </a:r>
          </a:p>
          <a:p>
            <a:pPr>
              <a:lnSpc>
                <a:spcPts val="2960"/>
              </a:lnSpc>
            </a:pPr>
            <a:r>
              <a:rPr lang="en-US" b="1" dirty="0">
                <a:solidFill>
                  <a:srgbClr val="3974F6"/>
                </a:solidFill>
                <a:latin typeface="Noto Sans CJK KR" panose="020B0500000000000000" pitchFamily="34" charset="-128"/>
                <a:ea typeface="Noto Sans CJK KR" panose="020B0500000000000000" pitchFamily="34" charset="-128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30727786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gdb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755576" y="1371560"/>
            <a:ext cx="6912768" cy="4937760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gdb</a:t>
            </a:r>
            <a:r>
              <a:rPr lang="en-US" altLang="ko-KR" dirty="0"/>
              <a:t> </a:t>
            </a:r>
            <a:r>
              <a:rPr lang="ko-KR" altLang="en-US" dirty="0"/>
              <a:t>사용을 위한 컴파일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0000FF"/>
                </a:solidFill>
              </a:rPr>
              <a:t>-g</a:t>
            </a:r>
            <a:r>
              <a:rPr lang="ko-KR" altLang="en-US" dirty="0">
                <a:solidFill>
                  <a:srgbClr val="0000FF"/>
                </a:solidFill>
              </a:rPr>
              <a:t> 옵션을 이용하여 컴파일</a:t>
            </a:r>
          </a:p>
          <a:p>
            <a:pPr lvl="1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gcc</a:t>
            </a:r>
            <a:r>
              <a:rPr lang="en-US" altLang="ko-KR" dirty="0"/>
              <a:t> -g -o longest </a:t>
            </a:r>
            <a:r>
              <a:rPr lang="en-US" altLang="ko-KR" dirty="0" err="1"/>
              <a:t>longest.c</a:t>
            </a:r>
            <a:endParaRPr lang="en-US" altLang="ko-KR" dirty="0"/>
          </a:p>
          <a:p>
            <a:pPr lvl="8"/>
            <a:endParaRPr lang="en-US" altLang="ko-KR" dirty="0"/>
          </a:p>
          <a:p>
            <a:pPr lvl="1"/>
            <a:r>
              <a:rPr lang="ko-KR" altLang="en-US" dirty="0"/>
              <a:t>다중 모듈 프로그램</a:t>
            </a:r>
            <a:endParaRPr lang="en-US" altLang="ko-KR" dirty="0"/>
          </a:p>
          <a:p>
            <a:pPr lvl="1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gcc</a:t>
            </a:r>
            <a:r>
              <a:rPr lang="en-US" altLang="ko-KR" dirty="0"/>
              <a:t> -g -o main </a:t>
            </a:r>
            <a:r>
              <a:rPr lang="en-US" altLang="ko-KR" dirty="0" err="1"/>
              <a:t>main.c</a:t>
            </a:r>
            <a:r>
              <a:rPr lang="en-US" altLang="ko-KR" dirty="0"/>
              <a:t> </a:t>
            </a:r>
            <a:r>
              <a:rPr lang="en-US" altLang="ko-KR" dirty="0" err="1"/>
              <a:t>copy.c</a:t>
            </a:r>
            <a:endParaRPr lang="en-US" altLang="ko-KR" dirty="0"/>
          </a:p>
          <a:p>
            <a:pPr lvl="8"/>
            <a:endParaRPr lang="en-US" altLang="ko-KR" dirty="0"/>
          </a:p>
          <a:p>
            <a:r>
              <a:rPr lang="en-US" altLang="ko-KR" dirty="0" err="1"/>
              <a:t>gdb</a:t>
            </a:r>
            <a:r>
              <a:rPr lang="en-US" altLang="ko-KR" dirty="0"/>
              <a:t> </a:t>
            </a:r>
            <a:r>
              <a:rPr lang="ko-KR" altLang="en-US" dirty="0"/>
              <a:t>실행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A47A5A2-0189-4D72-9FEC-825546A2C5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007074"/>
              </p:ext>
            </p:extLst>
          </p:nvPr>
        </p:nvGraphicFramePr>
        <p:xfrm>
          <a:off x="1062526" y="4221088"/>
          <a:ext cx="6624736" cy="762826"/>
        </p:xfrm>
        <a:graphic>
          <a:graphicData uri="http://schemas.openxmlformats.org/drawingml/2006/table">
            <a:tbl>
              <a:tblPr/>
              <a:tblGrid>
                <a:gridCol w="6624736">
                  <a:extLst>
                    <a:ext uri="{9D8B030D-6E8A-4147-A177-3AD203B41FA5}">
                      <a16:colId xmlns:a16="http://schemas.microsoft.com/office/drawing/2014/main" val="2262845045"/>
                    </a:ext>
                  </a:extLst>
                </a:gridCol>
              </a:tblGrid>
              <a:tr h="592709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$ </a:t>
                      </a:r>
                      <a:r>
                        <a:rPr lang="en-US" altLang="ko-KR" sz="1600" kern="0" spc="0" dirty="0" err="1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gdb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 [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실행파일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]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gdb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디버거는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실행파일을 이용하여 디버깅 모드로 실행한다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1434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774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gdb</a:t>
            </a:r>
            <a:r>
              <a:rPr lang="en-US" altLang="ko-KR" dirty="0"/>
              <a:t> </a:t>
            </a:r>
            <a:r>
              <a:rPr lang="ko-KR" altLang="en-US" dirty="0"/>
              <a:t>기능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sz="2400" dirty="0"/>
              <a:t>소스보기 </a:t>
            </a:r>
            <a:r>
              <a:rPr lang="en-US" altLang="ko-KR" sz="2400" dirty="0"/>
              <a:t>: l(</a:t>
            </a:r>
            <a:r>
              <a:rPr lang="en-US" altLang="ko-KR" sz="2400" dirty="0" err="1"/>
              <a:t>ist</a:t>
            </a:r>
            <a:r>
              <a:rPr lang="en-US" altLang="ko-KR" sz="2400" dirty="0"/>
              <a:t>)</a:t>
            </a:r>
          </a:p>
          <a:p>
            <a:pPr lvl="1"/>
            <a:r>
              <a:rPr lang="en-US" altLang="ko-KR" dirty="0"/>
              <a:t>l [</a:t>
            </a:r>
            <a:r>
              <a:rPr lang="ko-KR" altLang="en-US" dirty="0" err="1"/>
              <a:t>줄번호</a:t>
            </a:r>
            <a:r>
              <a:rPr lang="en-US" altLang="ko-KR" dirty="0"/>
              <a:t>]			</a:t>
            </a:r>
            <a:r>
              <a:rPr lang="ko-KR" altLang="en-US" dirty="0"/>
              <a:t>지정된 줄을 프린트</a:t>
            </a:r>
          </a:p>
          <a:p>
            <a:pPr lvl="1"/>
            <a:r>
              <a:rPr lang="en-US" altLang="ko-KR" dirty="0"/>
              <a:t>l [</a:t>
            </a:r>
            <a:r>
              <a:rPr lang="ko-KR" altLang="en-US" dirty="0"/>
              <a:t>파일명</a:t>
            </a:r>
            <a:r>
              <a:rPr lang="en-US" altLang="ko-KR" dirty="0"/>
              <a:t>]:[</a:t>
            </a:r>
            <a:r>
              <a:rPr lang="ko-KR" altLang="en-US" dirty="0" err="1"/>
              <a:t>함수명</a:t>
            </a:r>
            <a:r>
              <a:rPr lang="en-US" altLang="ko-KR" dirty="0"/>
              <a:t>]		</a:t>
            </a:r>
            <a:r>
              <a:rPr lang="ko-KR" altLang="en-US" dirty="0"/>
              <a:t>지정된 함수를 프린트</a:t>
            </a:r>
          </a:p>
          <a:p>
            <a:pPr lvl="1"/>
            <a:r>
              <a:rPr lang="en-US" altLang="ko-KR" dirty="0"/>
              <a:t>set </a:t>
            </a:r>
            <a:r>
              <a:rPr lang="en-US" altLang="ko-KR" dirty="0" err="1"/>
              <a:t>listsize</a:t>
            </a:r>
            <a:r>
              <a:rPr lang="en-US" altLang="ko-KR" dirty="0"/>
              <a:t> n 		</a:t>
            </a:r>
            <a:r>
              <a:rPr lang="ko-KR" altLang="en-US" dirty="0"/>
              <a:t>출력되는 줄의 수를 </a:t>
            </a:r>
            <a:r>
              <a:rPr lang="en-US" altLang="ko-KR" dirty="0"/>
              <a:t>n</a:t>
            </a:r>
            <a:r>
              <a:rPr lang="ko-KR" altLang="en-US" dirty="0"/>
              <a:t>으로 변경</a:t>
            </a:r>
          </a:p>
          <a:p>
            <a:pPr lvl="8"/>
            <a:endParaRPr lang="en-US" altLang="ko-KR" dirty="0"/>
          </a:p>
          <a:p>
            <a:pPr lvl="1">
              <a:buNone/>
            </a:pPr>
            <a:r>
              <a:rPr lang="en-US" altLang="ko-KR" sz="1900" b="1" dirty="0">
                <a:latin typeface="+mn-ea"/>
                <a:ea typeface="+mn-ea"/>
              </a:rPr>
              <a:t>(</a:t>
            </a:r>
            <a:r>
              <a:rPr lang="en-US" altLang="ko-KR" sz="1900" b="1" dirty="0" err="1">
                <a:latin typeface="+mn-ea"/>
                <a:ea typeface="+mn-ea"/>
              </a:rPr>
              <a:t>gdb</a:t>
            </a:r>
            <a:r>
              <a:rPr lang="en-US" altLang="ko-KR" sz="1900" b="1" dirty="0">
                <a:latin typeface="+mn-ea"/>
                <a:ea typeface="+mn-ea"/>
              </a:rPr>
              <a:t>) l copy</a:t>
            </a:r>
            <a:endParaRPr lang="en-US" altLang="ko-KR" sz="1900" dirty="0">
              <a:latin typeface="+mn-ea"/>
              <a:ea typeface="+mn-ea"/>
            </a:endParaRPr>
          </a:p>
          <a:p>
            <a:pPr lvl="1">
              <a:buNone/>
            </a:pPr>
            <a:r>
              <a:rPr lang="en-US" altLang="ko-KR" sz="1900" dirty="0">
                <a:latin typeface="+mn-ea"/>
                <a:ea typeface="+mn-ea"/>
              </a:rPr>
              <a:t> 1 #include &lt;</a:t>
            </a:r>
            <a:r>
              <a:rPr lang="en-US" altLang="ko-KR" sz="1900" dirty="0" err="1">
                <a:latin typeface="+mn-ea"/>
                <a:ea typeface="+mn-ea"/>
              </a:rPr>
              <a:t>stdio.h</a:t>
            </a:r>
            <a:r>
              <a:rPr lang="en-US" altLang="ko-KR" sz="1900" dirty="0">
                <a:latin typeface="+mn-ea"/>
                <a:ea typeface="+mn-ea"/>
              </a:rPr>
              <a:t>&gt;</a:t>
            </a:r>
          </a:p>
          <a:p>
            <a:pPr lvl="1">
              <a:buNone/>
            </a:pPr>
            <a:r>
              <a:rPr lang="en-US" altLang="ko-KR" sz="1900" dirty="0"/>
              <a:t> 2</a:t>
            </a:r>
            <a:endParaRPr lang="en-US" altLang="ko-KR" sz="1900" dirty="0">
              <a:latin typeface="+mn-ea"/>
              <a:ea typeface="+mn-ea"/>
            </a:endParaRPr>
          </a:p>
          <a:p>
            <a:pPr lvl="1">
              <a:buNone/>
            </a:pPr>
            <a:r>
              <a:rPr lang="en-US" altLang="ko-KR" sz="1900" dirty="0"/>
              <a:t> 3</a:t>
            </a:r>
            <a:r>
              <a:rPr lang="en-US" altLang="ko-KR" sz="1900" dirty="0">
                <a:latin typeface="+mn-ea"/>
                <a:ea typeface="+mn-ea"/>
              </a:rPr>
              <a:t> /* copy: copy 'from' into 'to'; assume to is big enough */</a:t>
            </a:r>
          </a:p>
          <a:p>
            <a:pPr lvl="1">
              <a:buNone/>
            </a:pPr>
            <a:r>
              <a:rPr lang="en-US" altLang="ko-KR" sz="1900" dirty="0"/>
              <a:t> 4</a:t>
            </a:r>
            <a:r>
              <a:rPr lang="en-US" altLang="ko-KR" sz="1900" dirty="0">
                <a:latin typeface="+mn-ea"/>
                <a:ea typeface="+mn-ea"/>
              </a:rPr>
              <a:t> void copy(char from[], char to[])</a:t>
            </a:r>
          </a:p>
          <a:p>
            <a:pPr lvl="1">
              <a:buNone/>
            </a:pPr>
            <a:r>
              <a:rPr lang="en-US" altLang="ko-KR" sz="1900" dirty="0"/>
              <a:t> 5</a:t>
            </a:r>
            <a:r>
              <a:rPr lang="en-US" altLang="ko-KR" sz="1900" dirty="0">
                <a:latin typeface="+mn-ea"/>
                <a:ea typeface="+mn-ea"/>
              </a:rPr>
              <a:t> {</a:t>
            </a:r>
          </a:p>
          <a:p>
            <a:pPr lvl="1">
              <a:buNone/>
            </a:pPr>
            <a:r>
              <a:rPr lang="en-US" altLang="ko-KR" sz="1900" dirty="0"/>
              <a:t> 6</a:t>
            </a:r>
            <a:r>
              <a:rPr lang="en-US" altLang="ko-KR" sz="1900" dirty="0">
                <a:latin typeface="+mn-ea"/>
                <a:ea typeface="+mn-ea"/>
              </a:rPr>
              <a:t>    </a:t>
            </a:r>
            <a:r>
              <a:rPr lang="en-US" altLang="ko-KR" sz="1900" dirty="0" err="1">
                <a:latin typeface="+mn-ea"/>
                <a:ea typeface="+mn-ea"/>
              </a:rPr>
              <a:t>int</a:t>
            </a:r>
            <a:r>
              <a:rPr lang="en-US" altLang="ko-KR" sz="1900" dirty="0">
                <a:latin typeface="+mn-ea"/>
                <a:ea typeface="+mn-ea"/>
              </a:rPr>
              <a:t> </a:t>
            </a:r>
            <a:r>
              <a:rPr lang="en-US" altLang="ko-KR" sz="1900" dirty="0" err="1">
                <a:latin typeface="+mn-ea"/>
                <a:ea typeface="+mn-ea"/>
              </a:rPr>
              <a:t>i</a:t>
            </a:r>
            <a:r>
              <a:rPr lang="en-US" altLang="ko-KR" sz="1900" dirty="0">
                <a:latin typeface="+mn-ea"/>
                <a:ea typeface="+mn-ea"/>
              </a:rPr>
              <a:t>;</a:t>
            </a:r>
          </a:p>
          <a:p>
            <a:pPr lvl="1">
              <a:buNone/>
            </a:pPr>
            <a:r>
              <a:rPr lang="en-US" altLang="ko-KR" sz="1900" dirty="0"/>
              <a:t> 7</a:t>
            </a:r>
            <a:endParaRPr lang="en-US" altLang="ko-KR" sz="1900" dirty="0">
              <a:latin typeface="+mn-ea"/>
              <a:ea typeface="+mn-ea"/>
            </a:endParaRPr>
          </a:p>
          <a:p>
            <a:pPr lvl="1">
              <a:buNone/>
            </a:pPr>
            <a:r>
              <a:rPr lang="en-US" altLang="ko-KR" sz="1900" dirty="0"/>
              <a:t> 8</a:t>
            </a:r>
            <a:r>
              <a:rPr lang="en-US" altLang="ko-KR" sz="1900" dirty="0">
                <a:latin typeface="+mn-ea"/>
                <a:ea typeface="+mn-ea"/>
              </a:rPr>
              <a:t>    </a:t>
            </a:r>
            <a:r>
              <a:rPr lang="en-US" altLang="ko-KR" sz="1900" dirty="0" err="1">
                <a:latin typeface="+mn-ea"/>
                <a:ea typeface="+mn-ea"/>
              </a:rPr>
              <a:t>i</a:t>
            </a:r>
            <a:r>
              <a:rPr lang="en-US" altLang="ko-KR" sz="1900" dirty="0">
                <a:latin typeface="+mn-ea"/>
                <a:ea typeface="+mn-ea"/>
              </a:rPr>
              <a:t> = 0;</a:t>
            </a:r>
          </a:p>
          <a:p>
            <a:pPr lvl="1">
              <a:buNone/>
            </a:pPr>
            <a:r>
              <a:rPr lang="en-US" altLang="ko-KR" sz="1900" dirty="0"/>
              <a:t> 9</a:t>
            </a:r>
            <a:r>
              <a:rPr lang="en-US" altLang="ko-KR" sz="1900" dirty="0">
                <a:latin typeface="+mn-ea"/>
                <a:ea typeface="+mn-ea"/>
              </a:rPr>
              <a:t>    while ((to[</a:t>
            </a:r>
            <a:r>
              <a:rPr lang="en-US" altLang="ko-KR" sz="1900" dirty="0" err="1">
                <a:latin typeface="+mn-ea"/>
                <a:ea typeface="+mn-ea"/>
              </a:rPr>
              <a:t>i</a:t>
            </a:r>
            <a:r>
              <a:rPr lang="en-US" altLang="ko-KR" sz="1900" dirty="0">
                <a:latin typeface="+mn-ea"/>
                <a:ea typeface="+mn-ea"/>
              </a:rPr>
              <a:t>] = from[</a:t>
            </a:r>
            <a:r>
              <a:rPr lang="en-US" altLang="ko-KR" sz="1900" dirty="0" err="1">
                <a:latin typeface="+mn-ea"/>
                <a:ea typeface="+mn-ea"/>
              </a:rPr>
              <a:t>i</a:t>
            </a:r>
            <a:r>
              <a:rPr lang="en-US" altLang="ko-KR" sz="1900" dirty="0">
                <a:latin typeface="+mn-ea"/>
                <a:ea typeface="+mn-ea"/>
              </a:rPr>
              <a:t>]) != '\0')</a:t>
            </a:r>
          </a:p>
          <a:p>
            <a:pPr lvl="1">
              <a:buNone/>
            </a:pPr>
            <a:r>
              <a:rPr lang="en-US" altLang="ko-KR" sz="1900" dirty="0"/>
              <a:t>10      ++</a:t>
            </a:r>
            <a:r>
              <a:rPr lang="en-US" altLang="ko-KR" sz="1900" dirty="0" err="1"/>
              <a:t>i</a:t>
            </a:r>
            <a:r>
              <a:rPr lang="en-US" altLang="ko-KR" sz="1900" dirty="0"/>
              <a:t>;</a:t>
            </a:r>
            <a:endParaRPr lang="en-US" altLang="ko-KR" sz="1900" dirty="0">
              <a:latin typeface="+mn-ea"/>
              <a:ea typeface="+mn-ea"/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gdb</a:t>
            </a:r>
            <a:r>
              <a:rPr lang="en-US" altLang="ko-KR" dirty="0"/>
              <a:t> </a:t>
            </a:r>
            <a:r>
              <a:rPr lang="ko-KR" altLang="en-US" dirty="0"/>
              <a:t>기능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sz="2400" dirty="0" err="1"/>
              <a:t>정지점</a:t>
            </a:r>
            <a:r>
              <a:rPr lang="ko-KR" altLang="en-US" sz="2400" dirty="0"/>
              <a:t> </a:t>
            </a:r>
            <a:r>
              <a:rPr lang="en-US" altLang="ko-KR" sz="2400" dirty="0"/>
              <a:t>: b(</a:t>
            </a:r>
            <a:r>
              <a:rPr lang="en-US" altLang="ko-KR" sz="2400" dirty="0" err="1"/>
              <a:t>reak</a:t>
            </a:r>
            <a:r>
              <a:rPr lang="en-US" altLang="ko-KR" sz="2400" dirty="0"/>
              <a:t>), clear, d(</a:t>
            </a:r>
            <a:r>
              <a:rPr lang="en-US" altLang="ko-KR" sz="2400" dirty="0" err="1"/>
              <a:t>elete</a:t>
            </a:r>
            <a:r>
              <a:rPr lang="en-US" altLang="ko-KR" sz="2400" dirty="0"/>
              <a:t>)</a:t>
            </a:r>
          </a:p>
          <a:p>
            <a:pPr lvl="1"/>
            <a:r>
              <a:rPr lang="en-US" altLang="ko-KR" dirty="0"/>
              <a:t>b [</a:t>
            </a:r>
            <a:r>
              <a:rPr lang="ko-KR" altLang="en-US" dirty="0"/>
              <a:t>파일</a:t>
            </a:r>
            <a:r>
              <a:rPr lang="en-US" altLang="ko-KR" dirty="0"/>
              <a:t>:]</a:t>
            </a:r>
            <a:r>
              <a:rPr lang="ko-KR" altLang="en-US" dirty="0"/>
              <a:t>함수 </a:t>
            </a:r>
            <a:r>
              <a:rPr lang="en-US" altLang="ko-KR" dirty="0"/>
              <a:t>	</a:t>
            </a:r>
            <a:r>
              <a:rPr lang="ko-KR" altLang="en-US" dirty="0"/>
              <a:t>파일의 함수 시작부분에 </a:t>
            </a:r>
            <a:r>
              <a:rPr lang="ko-KR" altLang="en-US" dirty="0" err="1"/>
              <a:t>정지점</a:t>
            </a:r>
            <a:r>
              <a:rPr lang="ko-KR" altLang="en-US" dirty="0"/>
              <a:t> 설정</a:t>
            </a:r>
          </a:p>
          <a:p>
            <a:pPr lvl="1"/>
            <a:r>
              <a:rPr lang="en-US" altLang="ko-KR" dirty="0"/>
              <a:t>b n 		</a:t>
            </a:r>
            <a:r>
              <a:rPr lang="en-US" altLang="ko-KR" dirty="0" err="1"/>
              <a:t>n</a:t>
            </a:r>
            <a:r>
              <a:rPr lang="ko-KR" altLang="en-US" dirty="0"/>
              <a:t>번 줄에 </a:t>
            </a:r>
            <a:r>
              <a:rPr lang="ko-KR" altLang="en-US" dirty="0" err="1"/>
              <a:t>정지점을</a:t>
            </a:r>
            <a:r>
              <a:rPr lang="ko-KR" altLang="en-US" dirty="0"/>
              <a:t> 설정</a:t>
            </a:r>
          </a:p>
          <a:p>
            <a:pPr lvl="1"/>
            <a:r>
              <a:rPr lang="en-US" altLang="ko-KR" dirty="0"/>
              <a:t>b +n 		</a:t>
            </a:r>
            <a:r>
              <a:rPr lang="ko-KR" altLang="en-US" dirty="0"/>
              <a:t>현재 줄에서 </a:t>
            </a:r>
            <a:r>
              <a:rPr lang="en-US" altLang="ko-KR" dirty="0"/>
              <a:t>n</a:t>
            </a:r>
            <a:r>
              <a:rPr lang="ko-KR" altLang="en-US" dirty="0"/>
              <a:t>개 줄 이후에 </a:t>
            </a:r>
            <a:r>
              <a:rPr lang="ko-KR" altLang="en-US" dirty="0" err="1"/>
              <a:t>정지점</a:t>
            </a:r>
            <a:r>
              <a:rPr lang="ko-KR" altLang="en-US" dirty="0"/>
              <a:t> 설정</a:t>
            </a:r>
          </a:p>
          <a:p>
            <a:pPr lvl="1"/>
            <a:r>
              <a:rPr lang="en-US" altLang="ko-KR" dirty="0"/>
              <a:t>b -n 		</a:t>
            </a:r>
            <a:r>
              <a:rPr lang="ko-KR" altLang="en-US" dirty="0"/>
              <a:t>현재 줄에서 </a:t>
            </a:r>
            <a:r>
              <a:rPr lang="en-US" altLang="ko-KR" dirty="0"/>
              <a:t>n</a:t>
            </a:r>
            <a:r>
              <a:rPr lang="ko-KR" altLang="en-US" dirty="0"/>
              <a:t>개 줄 이전에 </a:t>
            </a:r>
            <a:r>
              <a:rPr lang="ko-KR" altLang="en-US" dirty="0" err="1"/>
              <a:t>정지점</a:t>
            </a:r>
            <a:r>
              <a:rPr lang="ko-KR" altLang="en-US" dirty="0"/>
              <a:t> 설정</a:t>
            </a:r>
          </a:p>
          <a:p>
            <a:pPr lvl="1"/>
            <a:r>
              <a:rPr lang="en-US" altLang="ko-KR" dirty="0"/>
              <a:t>info b		</a:t>
            </a:r>
            <a:r>
              <a:rPr lang="ko-KR" altLang="en-US" dirty="0"/>
              <a:t>현재 설정된 </a:t>
            </a:r>
            <a:r>
              <a:rPr lang="ko-KR" altLang="en-US" dirty="0" err="1"/>
              <a:t>정지점을</a:t>
            </a:r>
            <a:r>
              <a:rPr lang="ko-KR" altLang="en-US" dirty="0"/>
              <a:t> 출력</a:t>
            </a:r>
          </a:p>
          <a:p>
            <a:pPr lvl="1"/>
            <a:r>
              <a:rPr lang="en-US" altLang="ko-KR" dirty="0"/>
              <a:t>clear </a:t>
            </a:r>
            <a:r>
              <a:rPr lang="ko-KR" altLang="en-US" dirty="0" err="1"/>
              <a:t>줄번호</a:t>
            </a:r>
            <a:r>
              <a:rPr lang="en-US" altLang="ko-KR" dirty="0"/>
              <a:t>	</a:t>
            </a:r>
            <a:r>
              <a:rPr lang="ko-KR" altLang="en-US" dirty="0"/>
              <a:t>해당 </a:t>
            </a:r>
            <a:r>
              <a:rPr lang="ko-KR" altLang="en-US" dirty="0" err="1"/>
              <a:t>정지점을</a:t>
            </a:r>
            <a:r>
              <a:rPr lang="ko-KR" altLang="en-US" dirty="0"/>
              <a:t> 삭제 </a:t>
            </a:r>
          </a:p>
          <a:p>
            <a:pPr lvl="1"/>
            <a:r>
              <a:rPr lang="en-US" altLang="ko-KR" dirty="0"/>
              <a:t>d 			</a:t>
            </a:r>
            <a:r>
              <a:rPr lang="ko-KR" altLang="en-US" dirty="0"/>
              <a:t>모든 </a:t>
            </a:r>
            <a:r>
              <a:rPr lang="ko-KR" altLang="en-US" dirty="0" err="1"/>
              <a:t>정지점을</a:t>
            </a:r>
            <a:r>
              <a:rPr lang="ko-KR" altLang="en-US" dirty="0"/>
              <a:t> 삭제</a:t>
            </a:r>
            <a:endParaRPr lang="en-US" altLang="ko-KR" dirty="0"/>
          </a:p>
          <a:p>
            <a:pPr lvl="8"/>
            <a:endParaRPr lang="ko-KR" altLang="en-US" dirty="0"/>
          </a:p>
          <a:p>
            <a:pPr lvl="1">
              <a:buNone/>
            </a:pPr>
            <a:r>
              <a:rPr lang="en-US" altLang="ko-KR" sz="1900" b="1" dirty="0">
                <a:latin typeface="+mn-ea"/>
                <a:ea typeface="+mn-ea"/>
              </a:rPr>
              <a:t>(</a:t>
            </a:r>
            <a:r>
              <a:rPr lang="en-US" altLang="ko-KR" sz="1900" b="1" dirty="0" err="1">
                <a:latin typeface="+mn-ea"/>
                <a:ea typeface="+mn-ea"/>
              </a:rPr>
              <a:t>gdb</a:t>
            </a:r>
            <a:r>
              <a:rPr lang="en-US" altLang="ko-KR" sz="1900" b="1" dirty="0">
                <a:latin typeface="+mn-ea"/>
                <a:ea typeface="+mn-ea"/>
              </a:rPr>
              <a:t>) b copy</a:t>
            </a:r>
            <a:endParaRPr lang="en-US" altLang="ko-KR" sz="1900" dirty="0">
              <a:latin typeface="+mn-ea"/>
              <a:ea typeface="+mn-ea"/>
            </a:endParaRPr>
          </a:p>
          <a:p>
            <a:pPr lvl="1">
              <a:buNone/>
            </a:pPr>
            <a:r>
              <a:rPr lang="en-US" altLang="ko-KR" sz="1900" dirty="0">
                <a:latin typeface="+mn-ea"/>
                <a:ea typeface="+mn-ea"/>
              </a:rPr>
              <a:t>Breakpoint 1 at 0x804842a: file </a:t>
            </a:r>
            <a:r>
              <a:rPr lang="en-US" altLang="ko-KR" sz="1900" dirty="0" err="1">
                <a:latin typeface="+mn-ea"/>
                <a:ea typeface="+mn-ea"/>
              </a:rPr>
              <a:t>copy.c</a:t>
            </a:r>
            <a:r>
              <a:rPr lang="en-US" altLang="ko-KR" sz="1900" dirty="0">
                <a:latin typeface="+mn-ea"/>
                <a:ea typeface="+mn-ea"/>
              </a:rPr>
              <a:t>, line 9.</a:t>
            </a:r>
          </a:p>
          <a:p>
            <a:pPr lvl="1">
              <a:buNone/>
            </a:pPr>
            <a:r>
              <a:rPr lang="en-US" altLang="ko-KR" sz="1900" b="1" dirty="0">
                <a:latin typeface="+mn-ea"/>
                <a:ea typeface="+mn-ea"/>
              </a:rPr>
              <a:t>(</a:t>
            </a:r>
            <a:r>
              <a:rPr lang="en-US" altLang="ko-KR" sz="1900" b="1" dirty="0" err="1">
                <a:latin typeface="+mn-ea"/>
                <a:ea typeface="+mn-ea"/>
              </a:rPr>
              <a:t>gdb</a:t>
            </a:r>
            <a:r>
              <a:rPr lang="en-US" altLang="ko-KR" sz="1900" b="1" dirty="0">
                <a:latin typeface="+mn-ea"/>
                <a:ea typeface="+mn-ea"/>
              </a:rPr>
              <a:t>) info b</a:t>
            </a:r>
            <a:endParaRPr lang="en-US" altLang="ko-KR" sz="1900" dirty="0">
              <a:latin typeface="+mn-ea"/>
              <a:ea typeface="+mn-ea"/>
            </a:endParaRPr>
          </a:p>
          <a:p>
            <a:pPr lvl="1">
              <a:buNone/>
            </a:pPr>
            <a:r>
              <a:rPr lang="en-US" altLang="ko-KR" sz="1900" dirty="0">
                <a:latin typeface="+mn-ea"/>
                <a:ea typeface="+mn-ea"/>
              </a:rPr>
              <a:t>Num Type </a:t>
            </a:r>
            <a:r>
              <a:rPr lang="en-US" altLang="ko-KR" sz="1900" dirty="0" err="1">
                <a:latin typeface="+mn-ea"/>
                <a:ea typeface="+mn-ea"/>
              </a:rPr>
              <a:t>Disp</a:t>
            </a:r>
            <a:r>
              <a:rPr lang="en-US" altLang="ko-KR" sz="1900" dirty="0">
                <a:latin typeface="+mn-ea"/>
                <a:ea typeface="+mn-ea"/>
              </a:rPr>
              <a:t> </a:t>
            </a:r>
            <a:r>
              <a:rPr lang="en-US" altLang="ko-KR" sz="1900" dirty="0" err="1">
                <a:latin typeface="+mn-ea"/>
                <a:ea typeface="+mn-ea"/>
              </a:rPr>
              <a:t>Enb</a:t>
            </a:r>
            <a:r>
              <a:rPr lang="en-US" altLang="ko-KR" sz="1900" dirty="0">
                <a:latin typeface="+mn-ea"/>
                <a:ea typeface="+mn-ea"/>
              </a:rPr>
              <a:t> Address What</a:t>
            </a:r>
          </a:p>
          <a:p>
            <a:pPr lvl="1">
              <a:buNone/>
            </a:pPr>
            <a:r>
              <a:rPr lang="en-US" altLang="ko-KR" sz="1900" dirty="0">
                <a:latin typeface="+mn-ea"/>
                <a:ea typeface="+mn-ea"/>
              </a:rPr>
              <a:t>1 breakpoint keep y 0x0804842a in copy at copy.c:9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gdb</a:t>
            </a:r>
            <a:r>
              <a:rPr lang="en-US" altLang="ko-KR" dirty="0"/>
              <a:t> </a:t>
            </a:r>
            <a:r>
              <a:rPr lang="ko-KR" altLang="en-US" dirty="0"/>
              <a:t>기능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8229600" cy="5040560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sz="2900" dirty="0"/>
              <a:t>프로그램 수행</a:t>
            </a:r>
          </a:p>
          <a:p>
            <a:pPr lvl="1"/>
            <a:r>
              <a:rPr lang="en-US" altLang="ko-KR" sz="2300" dirty="0"/>
              <a:t>r(un) </a:t>
            </a:r>
            <a:r>
              <a:rPr lang="ko-KR" altLang="en-US" sz="2300" dirty="0"/>
              <a:t>인수 </a:t>
            </a:r>
            <a:r>
              <a:rPr lang="en-US" altLang="ko-KR" sz="2300" dirty="0"/>
              <a:t>		</a:t>
            </a:r>
            <a:r>
              <a:rPr lang="ko-KR" altLang="en-US" sz="2300" dirty="0" err="1"/>
              <a:t>명령줄</a:t>
            </a:r>
            <a:r>
              <a:rPr lang="ko-KR" altLang="en-US" sz="2300" dirty="0"/>
              <a:t> 인수를 받아 프로그램 수행</a:t>
            </a:r>
          </a:p>
          <a:p>
            <a:pPr lvl="1"/>
            <a:r>
              <a:rPr lang="en-US" altLang="ko-KR" sz="2300" dirty="0"/>
              <a:t>k(ill)		</a:t>
            </a:r>
            <a:r>
              <a:rPr lang="ko-KR" altLang="en-US" sz="2300" dirty="0"/>
              <a:t>프로그램 수행 강제 종료</a:t>
            </a:r>
          </a:p>
          <a:p>
            <a:pPr lvl="1"/>
            <a:r>
              <a:rPr lang="en-US" altLang="ko-KR" sz="2300" dirty="0"/>
              <a:t>n(ext) 		</a:t>
            </a:r>
            <a:r>
              <a:rPr lang="ko-KR" altLang="en-US" sz="2300" dirty="0"/>
              <a:t>멈춘 지점에서 다음 줄을 수행하고 멈춤 </a:t>
            </a:r>
          </a:p>
          <a:p>
            <a:pPr lvl="1"/>
            <a:r>
              <a:rPr lang="en-US" altLang="ko-KR" sz="2300" dirty="0"/>
              <a:t>s(</a:t>
            </a:r>
            <a:r>
              <a:rPr lang="en-US" altLang="ko-KR" sz="2300" dirty="0" err="1"/>
              <a:t>tep</a:t>
            </a:r>
            <a:r>
              <a:rPr lang="en-US" altLang="ko-KR" sz="2300" dirty="0"/>
              <a:t>) 		n</a:t>
            </a:r>
            <a:r>
              <a:rPr lang="ko-KR" altLang="en-US" sz="2300" dirty="0"/>
              <a:t>과 같은 기능 함수호출 시 함수내부로 진입 </a:t>
            </a:r>
          </a:p>
          <a:p>
            <a:pPr lvl="1"/>
            <a:r>
              <a:rPr lang="en-US" altLang="ko-KR" sz="2300" dirty="0"/>
              <a:t>c(</a:t>
            </a:r>
            <a:r>
              <a:rPr lang="en-US" altLang="ko-KR" sz="2300" dirty="0" err="1"/>
              <a:t>ontinue</a:t>
            </a:r>
            <a:r>
              <a:rPr lang="en-US" altLang="ko-KR" sz="2300" dirty="0"/>
              <a:t>) 		</a:t>
            </a:r>
            <a:r>
              <a:rPr lang="ko-KR" altLang="en-US" sz="2300" dirty="0" err="1"/>
              <a:t>정지점을</a:t>
            </a:r>
            <a:r>
              <a:rPr lang="ko-KR" altLang="en-US" sz="2300" dirty="0"/>
              <a:t> 만날 때 까지 계속 수행</a:t>
            </a:r>
          </a:p>
          <a:p>
            <a:pPr lvl="1"/>
            <a:r>
              <a:rPr lang="en-US" altLang="ko-KR" sz="2300" dirty="0"/>
              <a:t>u 			</a:t>
            </a:r>
            <a:r>
              <a:rPr lang="ko-KR" altLang="en-US" sz="2300" dirty="0" err="1"/>
              <a:t>반복문에서</a:t>
            </a:r>
            <a:r>
              <a:rPr lang="ko-KR" altLang="en-US" sz="2300" dirty="0"/>
              <a:t> </a:t>
            </a:r>
            <a:r>
              <a:rPr lang="ko-KR" altLang="en-US" sz="2300" dirty="0" err="1"/>
              <a:t>빠져나옴</a:t>
            </a:r>
            <a:endParaRPr lang="ko-KR" altLang="en-US" sz="2300" dirty="0"/>
          </a:p>
          <a:p>
            <a:pPr lvl="1"/>
            <a:r>
              <a:rPr lang="en-US" altLang="ko-KR" sz="2300" dirty="0"/>
              <a:t>finish 		</a:t>
            </a:r>
            <a:r>
              <a:rPr lang="ko-KR" altLang="en-US" sz="2300" dirty="0"/>
              <a:t>현재 수행하는 함수의 끝으로 이동</a:t>
            </a:r>
          </a:p>
          <a:p>
            <a:pPr lvl="1"/>
            <a:r>
              <a:rPr lang="en-US" altLang="ko-KR" sz="2300" dirty="0"/>
              <a:t>return 		</a:t>
            </a:r>
            <a:r>
              <a:rPr lang="ko-KR" altLang="en-US" sz="2300" dirty="0"/>
              <a:t>현재 수행중인 함수를 </a:t>
            </a:r>
            <a:r>
              <a:rPr lang="ko-KR" altLang="en-US" sz="2300" dirty="0" err="1"/>
              <a:t>빠져나옴</a:t>
            </a:r>
            <a:endParaRPr lang="en-US" altLang="ko-KR" sz="2300" dirty="0"/>
          </a:p>
          <a:p>
            <a:pPr lvl="1"/>
            <a:r>
              <a:rPr lang="en-US" altLang="ko-KR" sz="2300" dirty="0"/>
              <a:t>quit		</a:t>
            </a:r>
            <a:r>
              <a:rPr lang="ko-KR" altLang="en-US" sz="2300" dirty="0"/>
              <a:t>종료</a:t>
            </a:r>
            <a:endParaRPr lang="en-US" altLang="ko-KR" sz="2300" dirty="0"/>
          </a:p>
          <a:p>
            <a:pPr lvl="8"/>
            <a:endParaRPr lang="ko-KR" altLang="en-US" sz="1500" dirty="0"/>
          </a:p>
          <a:p>
            <a:pPr lvl="1">
              <a:buNone/>
            </a:pPr>
            <a:r>
              <a:rPr lang="en-US" altLang="ko-KR" sz="2300" b="1" dirty="0">
                <a:latin typeface="+mn-ea"/>
                <a:ea typeface="+mn-ea"/>
              </a:rPr>
              <a:t>(</a:t>
            </a:r>
            <a:r>
              <a:rPr lang="en-US" altLang="ko-KR" sz="2300" b="1" dirty="0" err="1">
                <a:latin typeface="+mn-ea"/>
                <a:ea typeface="+mn-ea"/>
              </a:rPr>
              <a:t>gdb</a:t>
            </a:r>
            <a:r>
              <a:rPr lang="en-US" altLang="ko-KR" sz="2300" b="1" dirty="0">
                <a:latin typeface="+mn-ea"/>
                <a:ea typeface="+mn-ea"/>
              </a:rPr>
              <a:t>) r</a:t>
            </a:r>
            <a:endParaRPr lang="en-US" altLang="ko-KR" sz="2300" dirty="0">
              <a:latin typeface="+mn-ea"/>
              <a:ea typeface="+mn-ea"/>
            </a:endParaRPr>
          </a:p>
          <a:p>
            <a:pPr lvl="1">
              <a:buNone/>
            </a:pPr>
            <a:r>
              <a:rPr lang="en-US" altLang="ko-KR" sz="2300" dirty="0">
                <a:latin typeface="+mn-ea"/>
                <a:ea typeface="+mn-ea"/>
              </a:rPr>
              <a:t>Starting program: /home/</a:t>
            </a:r>
            <a:r>
              <a:rPr lang="en-US" altLang="ko-KR" sz="2300" dirty="0" err="1">
                <a:latin typeface="+mn-ea"/>
                <a:ea typeface="+mn-ea"/>
              </a:rPr>
              <a:t>chang</a:t>
            </a:r>
            <a:r>
              <a:rPr lang="en-US" altLang="ko-KR" sz="2300" dirty="0">
                <a:latin typeface="+mn-ea"/>
                <a:ea typeface="+mn-ea"/>
              </a:rPr>
              <a:t>/</a:t>
            </a:r>
            <a:r>
              <a:rPr lang="ko-KR" altLang="en-US" sz="2300" dirty="0">
                <a:latin typeface="+mn-ea"/>
                <a:ea typeface="+mn-ea"/>
              </a:rPr>
              <a:t>바탕화면</a:t>
            </a:r>
            <a:r>
              <a:rPr lang="en-US" altLang="ko-KR" sz="2300" dirty="0">
                <a:latin typeface="+mn-ea"/>
                <a:ea typeface="+mn-ea"/>
              </a:rPr>
              <a:t>/</a:t>
            </a:r>
            <a:r>
              <a:rPr lang="en-US" altLang="ko-KR" sz="2300" dirty="0" err="1">
                <a:latin typeface="+mn-ea"/>
                <a:ea typeface="+mn-ea"/>
              </a:rPr>
              <a:t>src</a:t>
            </a:r>
            <a:r>
              <a:rPr lang="en-US" altLang="ko-KR" sz="2300" dirty="0">
                <a:latin typeface="+mn-ea"/>
                <a:ea typeface="+mn-ea"/>
              </a:rPr>
              <a:t>/long </a:t>
            </a:r>
          </a:p>
          <a:p>
            <a:pPr lvl="1">
              <a:buNone/>
            </a:pPr>
            <a:r>
              <a:rPr lang="en-US" altLang="ko-KR" sz="2300" dirty="0">
                <a:solidFill>
                  <a:srgbClr val="0000FF"/>
                </a:solidFill>
                <a:latin typeface="+mn-ea"/>
                <a:ea typeface="+mn-ea"/>
              </a:rPr>
              <a:t>Merry X-</a:t>
            </a:r>
            <a:r>
              <a:rPr lang="en-US" altLang="ko-KR" sz="2300" dirty="0" err="1">
                <a:solidFill>
                  <a:srgbClr val="0000FF"/>
                </a:solidFill>
                <a:latin typeface="+mn-ea"/>
                <a:ea typeface="+mn-ea"/>
              </a:rPr>
              <a:t>mas</a:t>
            </a:r>
            <a:r>
              <a:rPr lang="en-US" altLang="ko-KR" sz="2300" dirty="0">
                <a:solidFill>
                  <a:srgbClr val="0000FF"/>
                </a:solidFill>
                <a:latin typeface="+mn-ea"/>
                <a:ea typeface="+mn-ea"/>
              </a:rPr>
              <a:t> !</a:t>
            </a:r>
          </a:p>
          <a:p>
            <a:pPr lvl="1">
              <a:buNone/>
            </a:pPr>
            <a:r>
              <a:rPr lang="en-US" altLang="ko-KR" sz="2300" dirty="0">
                <a:latin typeface="+mn-ea"/>
                <a:ea typeface="+mn-ea"/>
              </a:rPr>
              <a:t>Breakpoint 1, copy (from=0x8049b60 "Merry X-</a:t>
            </a:r>
            <a:r>
              <a:rPr lang="en-US" altLang="ko-KR" sz="2300" dirty="0" err="1">
                <a:latin typeface="+mn-ea"/>
                <a:ea typeface="+mn-ea"/>
              </a:rPr>
              <a:t>mas</a:t>
            </a:r>
            <a:r>
              <a:rPr lang="en-US" altLang="ko-KR" sz="2300" dirty="0">
                <a:latin typeface="+mn-ea"/>
                <a:ea typeface="+mn-ea"/>
              </a:rPr>
              <a:t> !", to=0x8049760 "")</a:t>
            </a:r>
          </a:p>
          <a:p>
            <a:pPr lvl="1">
              <a:buNone/>
            </a:pPr>
            <a:r>
              <a:rPr lang="en-US" altLang="ko-KR" sz="2300" dirty="0">
                <a:latin typeface="+mn-ea"/>
                <a:ea typeface="+mn-ea"/>
              </a:rPr>
              <a:t>at copy.c:8</a:t>
            </a:r>
          </a:p>
          <a:p>
            <a:pPr lvl="1">
              <a:buNone/>
            </a:pPr>
            <a:r>
              <a:rPr lang="en-US" altLang="ko-KR" sz="2300" dirty="0">
                <a:latin typeface="+mn-ea"/>
                <a:ea typeface="+mn-ea"/>
              </a:rPr>
              <a:t>8   </a:t>
            </a:r>
            <a:r>
              <a:rPr lang="en-US" altLang="ko-KR" sz="2300" dirty="0" err="1">
                <a:latin typeface="+mn-ea"/>
                <a:ea typeface="+mn-ea"/>
              </a:rPr>
              <a:t>i</a:t>
            </a:r>
            <a:r>
              <a:rPr lang="en-US" altLang="ko-KR" sz="2300" dirty="0">
                <a:latin typeface="+mn-ea"/>
                <a:ea typeface="+mn-ea"/>
              </a:rPr>
              <a:t> = 0;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gdb</a:t>
            </a:r>
            <a:r>
              <a:rPr lang="en-US" altLang="ko-KR" dirty="0"/>
              <a:t> </a:t>
            </a:r>
            <a:r>
              <a:rPr lang="ko-KR" altLang="en-US" dirty="0"/>
              <a:t>기능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변수 값 프린트</a:t>
            </a:r>
            <a:r>
              <a:rPr lang="en-US" altLang="ko-KR" dirty="0"/>
              <a:t>: p(</a:t>
            </a:r>
            <a:r>
              <a:rPr lang="en-US" altLang="ko-KR" dirty="0" err="1"/>
              <a:t>rint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p [</a:t>
            </a:r>
            <a:r>
              <a:rPr lang="ko-KR" altLang="en-US" dirty="0" err="1"/>
              <a:t>변수명</a:t>
            </a:r>
            <a:r>
              <a:rPr lang="en-US" altLang="ko-KR" dirty="0"/>
              <a:t>]			</a:t>
            </a:r>
            <a:r>
              <a:rPr lang="ko-KR" altLang="en-US" dirty="0"/>
              <a:t>해당 변수 값 프린트</a:t>
            </a:r>
          </a:p>
          <a:p>
            <a:pPr lvl="1"/>
            <a:r>
              <a:rPr lang="en-US" altLang="ko-KR" dirty="0"/>
              <a:t>p </a:t>
            </a:r>
            <a:r>
              <a:rPr lang="ko-KR" altLang="en-US" dirty="0"/>
              <a:t>파일명</a:t>
            </a:r>
            <a:r>
              <a:rPr lang="en-US" altLang="ko-KR" dirty="0"/>
              <a:t>::[</a:t>
            </a:r>
            <a:r>
              <a:rPr lang="ko-KR" altLang="en-US" dirty="0" err="1"/>
              <a:t>변수명</a:t>
            </a:r>
            <a:r>
              <a:rPr lang="en-US" altLang="ko-KR" dirty="0"/>
              <a:t>] 	</a:t>
            </a:r>
            <a:r>
              <a:rPr lang="ko-KR" altLang="en-US" dirty="0"/>
              <a:t>특정 파일의 전역변수 프린트</a:t>
            </a:r>
          </a:p>
          <a:p>
            <a:pPr lvl="1"/>
            <a:r>
              <a:rPr lang="en-US" altLang="ko-KR" dirty="0"/>
              <a:t>p [</a:t>
            </a:r>
            <a:r>
              <a:rPr lang="ko-KR" altLang="en-US" dirty="0" err="1"/>
              <a:t>함수명</a:t>
            </a:r>
            <a:r>
              <a:rPr lang="en-US" altLang="ko-KR" dirty="0"/>
              <a:t>]::[</a:t>
            </a:r>
            <a:r>
              <a:rPr lang="ko-KR" altLang="en-US" dirty="0" err="1"/>
              <a:t>변수명</a:t>
            </a:r>
            <a:r>
              <a:rPr lang="en-US" altLang="ko-KR" dirty="0"/>
              <a:t>] 	</a:t>
            </a:r>
            <a:r>
              <a:rPr lang="ko-KR" altLang="en-US" dirty="0"/>
              <a:t>특정 함수의 정적 변수 프린트</a:t>
            </a:r>
          </a:p>
          <a:p>
            <a:pPr lvl="1"/>
            <a:r>
              <a:rPr lang="en-US" altLang="ko-KR" dirty="0"/>
              <a:t>info locals 		</a:t>
            </a:r>
            <a:r>
              <a:rPr lang="ko-KR" altLang="en-US" dirty="0"/>
              <a:t>현재 상태의 지역변수 리스트</a:t>
            </a:r>
          </a:p>
          <a:p>
            <a:pPr lvl="8"/>
            <a:endParaRPr lang="en-US" altLang="ko-KR" dirty="0"/>
          </a:p>
          <a:p>
            <a:pPr lvl="1">
              <a:buNone/>
            </a:pPr>
            <a:r>
              <a:rPr lang="en-US" altLang="ko-KR" sz="1800" b="1" dirty="0">
                <a:latin typeface="+mn-ea"/>
                <a:ea typeface="+mn-ea"/>
              </a:rPr>
              <a:t>(</a:t>
            </a:r>
            <a:r>
              <a:rPr lang="en-US" altLang="ko-KR" sz="1800" b="1" dirty="0" err="1">
                <a:latin typeface="+mn-ea"/>
                <a:ea typeface="+mn-ea"/>
              </a:rPr>
              <a:t>gdb</a:t>
            </a:r>
            <a:r>
              <a:rPr lang="en-US" altLang="ko-KR" sz="1800" b="1" dirty="0">
                <a:latin typeface="+mn-ea"/>
                <a:ea typeface="+mn-ea"/>
              </a:rPr>
              <a:t>) p from</a:t>
            </a:r>
            <a:endParaRPr lang="en-US" altLang="ko-KR" sz="1800" dirty="0">
              <a:latin typeface="+mn-ea"/>
              <a:ea typeface="+mn-ea"/>
            </a:endParaRPr>
          </a:p>
          <a:p>
            <a:pPr lvl="1">
              <a:buNone/>
            </a:pPr>
            <a:r>
              <a:rPr lang="en-US" altLang="ko-KR" sz="1800" dirty="0">
                <a:latin typeface="+mn-ea"/>
                <a:ea typeface="+mn-ea"/>
              </a:rPr>
              <a:t>$1 = 0x8049b60 "Merry X-</a:t>
            </a:r>
            <a:r>
              <a:rPr lang="en-US" altLang="ko-KR" sz="1800" dirty="0" err="1">
                <a:latin typeface="+mn-ea"/>
                <a:ea typeface="+mn-ea"/>
              </a:rPr>
              <a:t>mas</a:t>
            </a:r>
            <a:r>
              <a:rPr lang="en-US" altLang="ko-KR" sz="1800" dirty="0">
                <a:latin typeface="+mn-ea"/>
                <a:ea typeface="+mn-ea"/>
              </a:rPr>
              <a:t> !"</a:t>
            </a:r>
          </a:p>
          <a:p>
            <a:pPr lvl="1">
              <a:buNone/>
            </a:pPr>
            <a:r>
              <a:rPr lang="en-US" altLang="ko-KR" sz="1800" b="1" dirty="0">
                <a:latin typeface="+mn-ea"/>
                <a:ea typeface="+mn-ea"/>
              </a:rPr>
              <a:t>(</a:t>
            </a:r>
            <a:r>
              <a:rPr lang="en-US" altLang="ko-KR" sz="1800" b="1" dirty="0" err="1">
                <a:latin typeface="+mn-ea"/>
                <a:ea typeface="+mn-ea"/>
              </a:rPr>
              <a:t>gdb</a:t>
            </a:r>
            <a:r>
              <a:rPr lang="en-US" altLang="ko-KR" sz="1800" b="1" dirty="0">
                <a:latin typeface="+mn-ea"/>
                <a:ea typeface="+mn-ea"/>
              </a:rPr>
              <a:t>) n</a:t>
            </a:r>
            <a:endParaRPr lang="en-US" altLang="ko-KR" sz="1800" dirty="0">
              <a:latin typeface="+mn-ea"/>
              <a:ea typeface="+mn-ea"/>
            </a:endParaRPr>
          </a:p>
          <a:p>
            <a:pPr lvl="1">
              <a:buNone/>
            </a:pPr>
            <a:r>
              <a:rPr lang="en-US" altLang="ko-KR" sz="1800" dirty="0">
                <a:latin typeface="+mn-ea"/>
                <a:ea typeface="+mn-ea"/>
              </a:rPr>
              <a:t>9   while ((to[</a:t>
            </a:r>
            <a:r>
              <a:rPr lang="en-US" altLang="ko-KR" sz="1800" dirty="0" err="1">
                <a:latin typeface="+mn-ea"/>
                <a:ea typeface="+mn-ea"/>
              </a:rPr>
              <a:t>i</a:t>
            </a:r>
            <a:r>
              <a:rPr lang="en-US" altLang="ko-KR" sz="1800" dirty="0">
                <a:latin typeface="+mn-ea"/>
                <a:ea typeface="+mn-ea"/>
              </a:rPr>
              <a:t>] = from[</a:t>
            </a:r>
            <a:r>
              <a:rPr lang="en-US" altLang="ko-KR" sz="1800" dirty="0" err="1">
                <a:latin typeface="+mn-ea"/>
                <a:ea typeface="+mn-ea"/>
              </a:rPr>
              <a:t>i</a:t>
            </a:r>
            <a:r>
              <a:rPr lang="en-US" altLang="ko-KR" sz="1800" dirty="0">
                <a:latin typeface="+mn-ea"/>
                <a:ea typeface="+mn-ea"/>
              </a:rPr>
              <a:t>]) != '\0')</a:t>
            </a:r>
          </a:p>
          <a:p>
            <a:pPr lvl="1">
              <a:buNone/>
            </a:pPr>
            <a:r>
              <a:rPr lang="en-US" altLang="ko-KR" sz="1800" b="1" dirty="0">
                <a:latin typeface="+mn-ea"/>
                <a:ea typeface="+mn-ea"/>
              </a:rPr>
              <a:t>(</a:t>
            </a:r>
            <a:r>
              <a:rPr lang="en-US" altLang="ko-KR" sz="1800" b="1" dirty="0" err="1">
                <a:latin typeface="+mn-ea"/>
                <a:ea typeface="+mn-ea"/>
              </a:rPr>
              <a:t>gdb</a:t>
            </a:r>
            <a:r>
              <a:rPr lang="en-US" altLang="ko-KR" sz="1800" b="1" dirty="0">
                <a:latin typeface="+mn-ea"/>
                <a:ea typeface="+mn-ea"/>
              </a:rPr>
              <a:t>) n</a:t>
            </a:r>
            <a:endParaRPr lang="en-US" altLang="ko-KR" sz="1800" dirty="0">
              <a:latin typeface="+mn-ea"/>
              <a:ea typeface="+mn-ea"/>
            </a:endParaRPr>
          </a:p>
          <a:p>
            <a:pPr lvl="1">
              <a:buNone/>
            </a:pPr>
            <a:r>
              <a:rPr lang="en-US" altLang="ko-KR" sz="1800" dirty="0">
                <a:latin typeface="+mn-ea"/>
                <a:ea typeface="+mn-ea"/>
              </a:rPr>
              <a:t>10     ++</a:t>
            </a:r>
            <a:r>
              <a:rPr lang="en-US" altLang="ko-KR" sz="1800" dirty="0" err="1">
                <a:latin typeface="+mn-ea"/>
                <a:ea typeface="+mn-ea"/>
              </a:rPr>
              <a:t>i</a:t>
            </a:r>
            <a:r>
              <a:rPr lang="en-US" altLang="ko-KR" sz="1800" dirty="0">
                <a:latin typeface="+mn-ea"/>
                <a:ea typeface="+mn-ea"/>
              </a:rPr>
              <a:t>;</a:t>
            </a:r>
          </a:p>
          <a:p>
            <a:pPr lvl="1">
              <a:buNone/>
            </a:pPr>
            <a:r>
              <a:rPr lang="en-US" altLang="ko-KR" sz="1800" b="1" dirty="0">
                <a:latin typeface="+mn-ea"/>
                <a:ea typeface="+mn-ea"/>
              </a:rPr>
              <a:t>(</a:t>
            </a:r>
            <a:r>
              <a:rPr lang="en-US" altLang="ko-KR" sz="1800" b="1" dirty="0" err="1">
                <a:latin typeface="+mn-ea"/>
                <a:ea typeface="+mn-ea"/>
              </a:rPr>
              <a:t>gdb</a:t>
            </a:r>
            <a:r>
              <a:rPr lang="en-US" altLang="ko-KR" sz="1800" b="1" dirty="0">
                <a:latin typeface="+mn-ea"/>
                <a:ea typeface="+mn-ea"/>
              </a:rPr>
              <a:t>) p to</a:t>
            </a:r>
            <a:endParaRPr lang="en-US" altLang="ko-KR" sz="1800" dirty="0">
              <a:latin typeface="+mn-ea"/>
              <a:ea typeface="+mn-ea"/>
            </a:endParaRPr>
          </a:p>
          <a:p>
            <a:pPr lvl="1">
              <a:buNone/>
            </a:pPr>
            <a:r>
              <a:rPr lang="en-US" altLang="ko-KR" sz="1800" dirty="0">
                <a:latin typeface="+mn-ea"/>
                <a:ea typeface="+mn-ea"/>
              </a:rPr>
              <a:t>$2 = 0x8049760 "M"</a:t>
            </a:r>
            <a:endParaRPr lang="en-US" altLang="ko-KR" dirty="0">
              <a:latin typeface="+mn-ea"/>
              <a:ea typeface="+mn-ea"/>
            </a:endParaRP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gdb</a:t>
            </a:r>
            <a:r>
              <a:rPr lang="en-US" altLang="ko-KR" dirty="0"/>
              <a:t> </a:t>
            </a:r>
            <a:r>
              <a:rPr lang="ko-KR" altLang="en-US" dirty="0"/>
              <a:t>기능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altLang="ko-KR" sz="1800" b="1" dirty="0">
                <a:latin typeface="+mn-ea"/>
                <a:ea typeface="+mn-ea"/>
              </a:rPr>
              <a:t>(</a:t>
            </a:r>
            <a:r>
              <a:rPr lang="en-US" altLang="ko-KR" sz="1800" b="1" dirty="0" err="1">
                <a:latin typeface="+mn-ea"/>
                <a:ea typeface="+mn-ea"/>
              </a:rPr>
              <a:t>gdb</a:t>
            </a:r>
            <a:r>
              <a:rPr lang="en-US" altLang="ko-KR" sz="1800" b="1" dirty="0">
                <a:latin typeface="+mn-ea"/>
                <a:ea typeface="+mn-ea"/>
              </a:rPr>
              <a:t>) c</a:t>
            </a:r>
            <a:endParaRPr lang="en-US" altLang="ko-KR" sz="1800" dirty="0">
              <a:latin typeface="+mn-ea"/>
              <a:ea typeface="+mn-ea"/>
            </a:endParaRPr>
          </a:p>
          <a:p>
            <a:pPr>
              <a:buNone/>
            </a:pPr>
            <a:r>
              <a:rPr lang="en-US" altLang="ko-KR" sz="1800" dirty="0">
                <a:latin typeface="+mn-ea"/>
                <a:ea typeface="+mn-ea"/>
              </a:rPr>
              <a:t>Continuing.</a:t>
            </a:r>
          </a:p>
          <a:p>
            <a:pPr>
              <a:buNone/>
            </a:pPr>
            <a:r>
              <a:rPr lang="en-US" altLang="ko-KR" sz="1800" dirty="0">
                <a:solidFill>
                  <a:srgbClr val="0000FF"/>
                </a:solidFill>
                <a:latin typeface="+mn-ea"/>
                <a:ea typeface="+mn-ea"/>
              </a:rPr>
              <a:t>Happy New Year !</a:t>
            </a:r>
          </a:p>
          <a:p>
            <a:pPr>
              <a:buNone/>
            </a:pPr>
            <a:r>
              <a:rPr lang="en-US" altLang="ko-KR" sz="1800" dirty="0">
                <a:latin typeface="+mn-ea"/>
                <a:ea typeface="+mn-ea"/>
              </a:rPr>
              <a:t>Breakpoint 1, copy(from=0x8049b60 "Happy New Year !", to=0x8049760 "Merry X-mas !") at copy.c:9</a:t>
            </a:r>
          </a:p>
          <a:p>
            <a:pPr>
              <a:buNone/>
            </a:pPr>
            <a:r>
              <a:rPr lang="en-US" altLang="ko-KR" sz="1800" dirty="0">
                <a:latin typeface="+mn-ea"/>
                <a:ea typeface="+mn-ea"/>
              </a:rPr>
              <a:t>8   </a:t>
            </a:r>
            <a:r>
              <a:rPr lang="en-US" altLang="ko-KR" sz="1800" dirty="0" err="1">
                <a:latin typeface="+mn-ea"/>
                <a:ea typeface="+mn-ea"/>
              </a:rPr>
              <a:t>i</a:t>
            </a:r>
            <a:r>
              <a:rPr lang="en-US" altLang="ko-KR" sz="1800" dirty="0">
                <a:latin typeface="+mn-ea"/>
                <a:ea typeface="+mn-ea"/>
              </a:rPr>
              <a:t> = 0;</a:t>
            </a:r>
          </a:p>
          <a:p>
            <a:pPr>
              <a:buNone/>
            </a:pPr>
            <a:r>
              <a:rPr lang="en-US" altLang="ko-KR" sz="1800" b="1" dirty="0">
                <a:latin typeface="+mn-ea"/>
                <a:ea typeface="+mn-ea"/>
              </a:rPr>
              <a:t>(</a:t>
            </a:r>
            <a:r>
              <a:rPr lang="en-US" altLang="ko-KR" sz="1800" b="1" dirty="0" err="1">
                <a:latin typeface="+mn-ea"/>
                <a:ea typeface="+mn-ea"/>
              </a:rPr>
              <a:t>gdb</a:t>
            </a:r>
            <a:r>
              <a:rPr lang="en-US" altLang="ko-KR" sz="1800" b="1" dirty="0">
                <a:latin typeface="+mn-ea"/>
                <a:ea typeface="+mn-ea"/>
              </a:rPr>
              <a:t>) p from</a:t>
            </a:r>
            <a:endParaRPr lang="en-US" altLang="ko-KR" sz="1800" dirty="0">
              <a:latin typeface="+mn-ea"/>
              <a:ea typeface="+mn-ea"/>
            </a:endParaRPr>
          </a:p>
          <a:p>
            <a:pPr>
              <a:buNone/>
            </a:pPr>
            <a:r>
              <a:rPr lang="en-US" altLang="ko-KR" sz="1800" dirty="0">
                <a:latin typeface="+mn-ea"/>
                <a:ea typeface="+mn-ea"/>
              </a:rPr>
              <a:t>$3 = 0x8049b60 "Happy New Year !"</a:t>
            </a:r>
          </a:p>
          <a:p>
            <a:pPr>
              <a:buNone/>
            </a:pPr>
            <a:r>
              <a:rPr lang="en-US" altLang="ko-KR" sz="1800" b="1" dirty="0">
                <a:latin typeface="+mn-ea"/>
                <a:ea typeface="+mn-ea"/>
              </a:rPr>
              <a:t>(</a:t>
            </a:r>
            <a:r>
              <a:rPr lang="en-US" altLang="ko-KR" sz="1800" b="1" dirty="0" err="1">
                <a:latin typeface="+mn-ea"/>
                <a:ea typeface="+mn-ea"/>
              </a:rPr>
              <a:t>gdb</a:t>
            </a:r>
            <a:r>
              <a:rPr lang="en-US" altLang="ko-KR" sz="1800" b="1" dirty="0">
                <a:latin typeface="+mn-ea"/>
                <a:ea typeface="+mn-ea"/>
              </a:rPr>
              <a:t>) n</a:t>
            </a:r>
            <a:endParaRPr lang="en-US" altLang="ko-KR" sz="1800" dirty="0">
              <a:latin typeface="+mn-ea"/>
              <a:ea typeface="+mn-ea"/>
            </a:endParaRPr>
          </a:p>
          <a:p>
            <a:pPr>
              <a:buNone/>
            </a:pPr>
            <a:r>
              <a:rPr lang="en-US" altLang="ko-KR" sz="1800" dirty="0">
                <a:latin typeface="+mn-ea"/>
                <a:ea typeface="+mn-ea"/>
              </a:rPr>
              <a:t>9   while ((to[</a:t>
            </a:r>
            <a:r>
              <a:rPr lang="en-US" altLang="ko-KR" sz="1800" dirty="0" err="1">
                <a:latin typeface="+mn-ea"/>
                <a:ea typeface="+mn-ea"/>
              </a:rPr>
              <a:t>i</a:t>
            </a:r>
            <a:r>
              <a:rPr lang="en-US" altLang="ko-KR" sz="1800" dirty="0">
                <a:latin typeface="+mn-ea"/>
                <a:ea typeface="+mn-ea"/>
              </a:rPr>
              <a:t>] = from[</a:t>
            </a:r>
            <a:r>
              <a:rPr lang="en-US" altLang="ko-KR" sz="1800" dirty="0" err="1">
                <a:latin typeface="+mn-ea"/>
                <a:ea typeface="+mn-ea"/>
              </a:rPr>
              <a:t>i</a:t>
            </a:r>
            <a:r>
              <a:rPr lang="en-US" altLang="ko-KR" sz="1800" dirty="0">
                <a:latin typeface="+mn-ea"/>
                <a:ea typeface="+mn-ea"/>
              </a:rPr>
              <a:t>])!='\0')</a:t>
            </a:r>
          </a:p>
          <a:p>
            <a:pPr>
              <a:buNone/>
            </a:pPr>
            <a:r>
              <a:rPr lang="en-US" altLang="ko-KR" sz="1800" b="1" dirty="0">
                <a:latin typeface="+mn-ea"/>
                <a:ea typeface="+mn-ea"/>
              </a:rPr>
              <a:t>(</a:t>
            </a:r>
            <a:r>
              <a:rPr lang="en-US" altLang="ko-KR" sz="1800" b="1" dirty="0" err="1">
                <a:latin typeface="+mn-ea"/>
                <a:ea typeface="+mn-ea"/>
              </a:rPr>
              <a:t>gdb</a:t>
            </a:r>
            <a:r>
              <a:rPr lang="en-US" altLang="ko-KR" sz="1800" b="1" dirty="0">
                <a:latin typeface="+mn-ea"/>
                <a:ea typeface="+mn-ea"/>
              </a:rPr>
              <a:t>) n</a:t>
            </a:r>
            <a:endParaRPr lang="en-US" altLang="ko-KR" sz="1800" dirty="0">
              <a:latin typeface="+mn-ea"/>
              <a:ea typeface="+mn-ea"/>
            </a:endParaRPr>
          </a:p>
          <a:p>
            <a:pPr>
              <a:buNone/>
            </a:pPr>
            <a:r>
              <a:rPr lang="en-US" altLang="ko-KR" sz="1800" dirty="0">
                <a:latin typeface="+mn-ea"/>
                <a:ea typeface="+mn-ea"/>
              </a:rPr>
              <a:t>10      ++</a:t>
            </a:r>
            <a:r>
              <a:rPr lang="en-US" altLang="ko-KR" sz="1800" dirty="0" err="1">
                <a:latin typeface="+mn-ea"/>
                <a:ea typeface="+mn-ea"/>
              </a:rPr>
              <a:t>i</a:t>
            </a:r>
            <a:r>
              <a:rPr lang="en-US" altLang="ko-KR" sz="1800" dirty="0">
                <a:latin typeface="+mn-ea"/>
                <a:ea typeface="+mn-ea"/>
              </a:rPr>
              <a:t>;</a:t>
            </a:r>
            <a:endParaRPr lang="ko-KR" altLang="en-US" sz="1800" dirty="0">
              <a:latin typeface="+mn-ea"/>
              <a:ea typeface="+mn-ea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788024" y="1216152"/>
            <a:ext cx="4041648" cy="49377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1800" b="1" dirty="0">
                <a:latin typeface="+mn-ea"/>
                <a:ea typeface="+mn-ea"/>
              </a:rPr>
              <a:t>(</a:t>
            </a:r>
            <a:r>
              <a:rPr lang="en-US" altLang="ko-KR" sz="1800" b="1" dirty="0" err="1">
                <a:latin typeface="+mn-ea"/>
                <a:ea typeface="+mn-ea"/>
              </a:rPr>
              <a:t>gdb</a:t>
            </a:r>
            <a:r>
              <a:rPr lang="en-US" altLang="ko-KR" sz="1800" b="1" dirty="0">
                <a:latin typeface="+mn-ea"/>
                <a:ea typeface="+mn-ea"/>
              </a:rPr>
              <a:t>) p to</a:t>
            </a:r>
            <a:endParaRPr lang="en-US" altLang="ko-KR" sz="1800" dirty="0">
              <a:latin typeface="+mn-ea"/>
              <a:ea typeface="+mn-ea"/>
            </a:endParaRPr>
          </a:p>
          <a:p>
            <a:pPr>
              <a:buNone/>
            </a:pPr>
            <a:r>
              <a:rPr lang="en-US" altLang="ko-KR" sz="1800" dirty="0">
                <a:latin typeface="+mn-ea"/>
                <a:ea typeface="+mn-ea"/>
              </a:rPr>
              <a:t>$4 = 0x8049760 "</a:t>
            </a:r>
            <a:r>
              <a:rPr lang="en-US" altLang="ko-KR" sz="1800" dirty="0" err="1">
                <a:latin typeface="+mn-ea"/>
                <a:ea typeface="+mn-ea"/>
              </a:rPr>
              <a:t>Herry</a:t>
            </a:r>
            <a:r>
              <a:rPr lang="en-US" altLang="ko-KR" sz="1800" dirty="0">
                <a:latin typeface="+mn-ea"/>
                <a:ea typeface="+mn-ea"/>
              </a:rPr>
              <a:t> X-</a:t>
            </a:r>
            <a:r>
              <a:rPr lang="en-US" altLang="ko-KR" sz="1800" dirty="0" err="1">
                <a:latin typeface="+mn-ea"/>
                <a:ea typeface="+mn-ea"/>
              </a:rPr>
              <a:t>mas</a:t>
            </a:r>
            <a:r>
              <a:rPr lang="en-US" altLang="ko-KR" sz="1800" dirty="0">
                <a:latin typeface="+mn-ea"/>
                <a:ea typeface="+mn-ea"/>
              </a:rPr>
              <a:t> !"</a:t>
            </a:r>
          </a:p>
          <a:p>
            <a:pPr>
              <a:buNone/>
            </a:pPr>
            <a:r>
              <a:rPr lang="en-US" altLang="ko-KR" sz="1800" b="1" dirty="0">
                <a:latin typeface="+mn-ea"/>
                <a:ea typeface="+mn-ea"/>
              </a:rPr>
              <a:t>(</a:t>
            </a:r>
            <a:r>
              <a:rPr lang="en-US" altLang="ko-KR" sz="1800" b="1" dirty="0" err="1">
                <a:latin typeface="+mn-ea"/>
                <a:ea typeface="+mn-ea"/>
              </a:rPr>
              <a:t>gdb</a:t>
            </a:r>
            <a:r>
              <a:rPr lang="en-US" altLang="ko-KR" sz="1800" b="1" dirty="0">
                <a:latin typeface="+mn-ea"/>
                <a:ea typeface="+mn-ea"/>
              </a:rPr>
              <a:t>) c</a:t>
            </a:r>
            <a:endParaRPr lang="en-US" altLang="ko-KR" sz="1800" dirty="0">
              <a:latin typeface="+mn-ea"/>
              <a:ea typeface="+mn-ea"/>
            </a:endParaRPr>
          </a:p>
          <a:p>
            <a:pPr>
              <a:buNone/>
            </a:pPr>
            <a:r>
              <a:rPr lang="en-US" altLang="ko-KR" sz="1800" dirty="0">
                <a:latin typeface="+mn-ea"/>
                <a:ea typeface="+mn-ea"/>
              </a:rPr>
              <a:t>Continuing.</a:t>
            </a:r>
          </a:p>
          <a:p>
            <a:pPr>
              <a:buNone/>
            </a:pPr>
            <a:r>
              <a:rPr lang="en-US" altLang="ko-KR" sz="1800" dirty="0">
                <a:latin typeface="+mn-ea"/>
                <a:ea typeface="+mn-ea"/>
              </a:rPr>
              <a:t>Happy New Year !</a:t>
            </a:r>
          </a:p>
          <a:p>
            <a:pPr>
              <a:buNone/>
            </a:pPr>
            <a:r>
              <a:rPr lang="en-US" altLang="ko-KR" sz="1800" dirty="0">
                <a:latin typeface="+mn-ea"/>
                <a:ea typeface="+mn-ea"/>
              </a:rPr>
              <a:t>Program exited normally.</a:t>
            </a:r>
          </a:p>
          <a:p>
            <a:endParaRPr lang="ko-KR" altLang="en-US" sz="1800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11.4 </a:t>
            </a:r>
            <a:r>
              <a:rPr lang="ko-KR" altLang="en-US" dirty="0"/>
              <a:t>이클립스 통합개발환경</a:t>
            </a:r>
            <a:br>
              <a:rPr lang="ko-KR" altLang="en-US" dirty="0"/>
            </a:br>
            <a:br>
              <a:rPr lang="ko-KR" altLang="en-US" sz="1600" dirty="0"/>
            </a:b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18559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이클립스</a:t>
            </a:r>
            <a:r>
              <a:rPr lang="ko-KR" altLang="en-US" dirty="0"/>
              <a:t> 통합개발환경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다양한 언어</a:t>
            </a:r>
            <a:r>
              <a:rPr lang="en-US" altLang="ko-KR" sz="2000" dirty="0"/>
              <a:t>(C/C++, Java </a:t>
            </a:r>
            <a:r>
              <a:rPr lang="ko-KR" altLang="en-US" sz="2000" dirty="0"/>
              <a:t>등</a:t>
            </a:r>
            <a:r>
              <a:rPr lang="en-US" altLang="ko-KR" sz="2000" dirty="0"/>
              <a:t>)</a:t>
            </a:r>
            <a:r>
              <a:rPr lang="ko-KR" altLang="en-US" sz="2000" dirty="0"/>
              <a:t>를 지원하는 통합개발환경</a:t>
            </a:r>
            <a:endParaRPr lang="en-US" altLang="ko-KR" sz="2000" dirty="0"/>
          </a:p>
          <a:p>
            <a:r>
              <a:rPr lang="ko-KR" altLang="en-US" sz="2000" dirty="0"/>
              <a:t>설치</a:t>
            </a:r>
            <a:endParaRPr lang="en-US" altLang="ko-KR" sz="2000" dirty="0"/>
          </a:p>
          <a:p>
            <a:pPr lvl="1"/>
            <a:r>
              <a:rPr lang="ko-KR" altLang="en-US" sz="1800" dirty="0"/>
              <a:t>이클립스 홈페이지에서 </a:t>
            </a:r>
            <a:r>
              <a:rPr lang="en-US" altLang="ko-KR" sz="1800" dirty="0"/>
              <a:t>C/C++ </a:t>
            </a:r>
            <a:r>
              <a:rPr lang="ko-KR" altLang="en-US" sz="1800" dirty="0"/>
              <a:t>개발자를 위한 리눅스용 이클립스</a:t>
            </a:r>
            <a:r>
              <a:rPr lang="en-US" altLang="ko-KR" sz="1800" dirty="0"/>
              <a:t>(Eclipse IDE for C/C++ Developers)</a:t>
            </a:r>
            <a:r>
              <a:rPr lang="ko-KR" altLang="en-US" sz="1800" dirty="0"/>
              <a:t>를 다운받아 설치</a:t>
            </a:r>
            <a:endParaRPr lang="en-US" altLang="ko-KR" sz="1800" dirty="0"/>
          </a:p>
          <a:p>
            <a:pPr lvl="1"/>
            <a:r>
              <a:rPr lang="ko-KR" altLang="en-US" sz="1800" dirty="0"/>
              <a:t>사전에 </a:t>
            </a:r>
            <a:r>
              <a:rPr lang="en-US" altLang="ko-KR" sz="1800" dirty="0"/>
              <a:t>make </a:t>
            </a:r>
            <a:r>
              <a:rPr lang="ko-KR" altLang="en-US" sz="1800" dirty="0"/>
              <a:t>시스템과 </a:t>
            </a:r>
            <a:r>
              <a:rPr lang="en-US" altLang="ko-KR" sz="1800" dirty="0"/>
              <a:t>g++ </a:t>
            </a:r>
            <a:r>
              <a:rPr lang="ko-KR" altLang="en-US" sz="1800" dirty="0"/>
              <a:t>컴파일러 등이 설치되어야 함</a:t>
            </a:r>
            <a:endParaRPr lang="ko-KR" altLang="en-US" sz="20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E521D83-3825-42E9-9BE1-2936B11C89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3227524"/>
            <a:ext cx="4122982" cy="315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8078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새로운 </a:t>
            </a:r>
            <a:r>
              <a:rPr lang="en-US" altLang="ko-KR" dirty="0"/>
              <a:t>C </a:t>
            </a:r>
            <a:r>
              <a:rPr lang="ko-KR" altLang="en-US" dirty="0"/>
              <a:t>프로젝트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199" y="1412776"/>
            <a:ext cx="8363273" cy="4744184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[Create a new C/C++ project] </a:t>
            </a:r>
            <a:r>
              <a:rPr lang="ko-KR" altLang="en-US" sz="2000" dirty="0"/>
              <a:t>혹은</a:t>
            </a:r>
            <a:r>
              <a:rPr lang="en-US" altLang="ko-KR" sz="2000" dirty="0"/>
              <a:t> [File]→[New]→[C/C++ Projects]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r>
              <a:rPr lang="ko-KR" altLang="en-US" sz="2000" dirty="0"/>
              <a:t>프로젝트 선택 화면에서 </a:t>
            </a:r>
            <a:r>
              <a:rPr lang="en-US" altLang="ko-KR" sz="2000" dirty="0"/>
              <a:t>[C Managed Build]</a:t>
            </a:r>
            <a:r>
              <a:rPr lang="ko-KR" altLang="en-US" sz="2000" dirty="0"/>
              <a:t> 선택</a:t>
            </a:r>
            <a:endParaRPr lang="en-US" altLang="ko-KR" sz="2000" dirty="0"/>
          </a:p>
          <a:p>
            <a:r>
              <a:rPr lang="ko-KR" altLang="en-US" sz="2000" dirty="0"/>
              <a:t>프로젝트 타입 </a:t>
            </a:r>
            <a:r>
              <a:rPr lang="en-US" altLang="ko-KR" sz="2000" dirty="0"/>
              <a:t>[Hello World ANSI C Project]</a:t>
            </a:r>
            <a:r>
              <a:rPr lang="ko-KR" altLang="en-US" sz="2000" dirty="0"/>
              <a:t> 선택</a:t>
            </a:r>
            <a:endParaRPr lang="en-US" altLang="ko-KR" sz="2000" dirty="0"/>
          </a:p>
          <a:p>
            <a:r>
              <a:rPr lang="ko-KR" altLang="en-US" sz="2000" dirty="0"/>
              <a:t>컴파일러 선택 후</a:t>
            </a:r>
            <a:r>
              <a:rPr lang="en-US" altLang="ko-KR" sz="2000" dirty="0"/>
              <a:t> [Finish] </a:t>
            </a:r>
            <a:r>
              <a:rPr lang="ko-KR" altLang="en-US" sz="2000" dirty="0"/>
              <a:t>버튼 클릭</a:t>
            </a:r>
            <a:endParaRPr lang="en-US" altLang="ko-KR" sz="2000" dirty="0"/>
          </a:p>
          <a:p>
            <a:r>
              <a:rPr lang="ko-KR" altLang="en-US" sz="2000" dirty="0"/>
              <a:t>‘</a:t>
            </a:r>
            <a:r>
              <a:rPr lang="en-US" altLang="ko-KR" sz="2000" dirty="0" err="1"/>
              <a:t>HelloWorld.c</a:t>
            </a:r>
            <a:r>
              <a:rPr lang="en-US" altLang="ko-KR" sz="2000" dirty="0"/>
              <a:t>’ </a:t>
            </a:r>
            <a:r>
              <a:rPr lang="ko-KR" altLang="en-US" sz="2000" dirty="0"/>
              <a:t>프로그램 자동으로 생성</a:t>
            </a:r>
            <a:endParaRPr lang="en-US" altLang="ko-KR" sz="2000" dirty="0"/>
          </a:p>
          <a:p>
            <a:r>
              <a:rPr lang="ko-KR" altLang="en-US" sz="2000" dirty="0"/>
              <a:t>프로젝트 타입 </a:t>
            </a:r>
            <a:r>
              <a:rPr lang="en-US" altLang="ko-KR" sz="2000" dirty="0"/>
              <a:t>[Empty Project]</a:t>
            </a:r>
            <a:r>
              <a:rPr lang="ko-KR" altLang="en-US" sz="2000" dirty="0"/>
              <a:t>를 선택하면 빈 프로젝트가 생성</a:t>
            </a:r>
            <a:endParaRPr lang="en-US" altLang="ko-KR" sz="20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634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새로운 </a:t>
            </a:r>
            <a:r>
              <a:rPr lang="en-US" altLang="ko-KR" dirty="0"/>
              <a:t>C </a:t>
            </a:r>
            <a:r>
              <a:rPr lang="ko-KR" altLang="en-US" dirty="0"/>
              <a:t>프로젝트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199" y="1412776"/>
            <a:ext cx="8363273" cy="4744184"/>
          </a:xfrm>
        </p:spPr>
        <p:txBody>
          <a:bodyPr>
            <a:normAutofit/>
          </a:bodyPr>
          <a:lstStyle/>
          <a:p>
            <a:endParaRPr lang="en-US" altLang="ko-KR" sz="20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1D4DD0ED-4495-41AB-950A-F2AE424C8A2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158728"/>
            <a:ext cx="2376264" cy="3096835"/>
          </a:xfrm>
          <a:prstGeom prst="rect">
            <a:avLst/>
          </a:prstGeom>
        </p:spPr>
      </p:pic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2EB1FE75-A30C-4C7E-9BD3-3828B098B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712431"/>
            <a:ext cx="2515665" cy="357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778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11.1 </a:t>
            </a:r>
            <a:r>
              <a:rPr lang="ko-KR" altLang="en-US" dirty="0"/>
              <a:t>프로그램 작성과 컴파일</a:t>
            </a:r>
            <a:br>
              <a:rPr lang="ko-KR" altLang="en-US" dirty="0"/>
            </a:br>
            <a:br>
              <a:rPr lang="ko-KR" altLang="en-US" sz="1600" dirty="0"/>
            </a:b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화면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좌측 </a:t>
            </a:r>
            <a:r>
              <a:rPr lang="en-US" altLang="ko-KR" sz="2000" dirty="0"/>
              <a:t>[Project Explorer] </a:t>
            </a:r>
            <a:r>
              <a:rPr lang="ko-KR" altLang="en-US" sz="2000" dirty="0"/>
              <a:t>탐색 창</a:t>
            </a:r>
            <a:endParaRPr lang="en-US" altLang="ko-KR" sz="2000" dirty="0"/>
          </a:p>
          <a:p>
            <a:pPr lvl="1"/>
            <a:r>
              <a:rPr lang="ko-KR" altLang="en-US" sz="1800" dirty="0"/>
              <a:t>새로 생성된 프로젝트 확인</a:t>
            </a:r>
            <a:endParaRPr lang="en-US" altLang="ko-KR" sz="1800" dirty="0"/>
          </a:p>
          <a:p>
            <a:pPr lvl="1"/>
            <a:r>
              <a:rPr lang="ko-KR" altLang="en-US" sz="1800" dirty="0"/>
              <a:t>프로젝트 및 파일들을 탐색 가능</a:t>
            </a:r>
            <a:endParaRPr lang="en-US" altLang="ko-KR" sz="1800" dirty="0"/>
          </a:p>
          <a:p>
            <a:pPr lvl="1"/>
            <a:r>
              <a:rPr lang="ko-KR" altLang="en-US" sz="1800" dirty="0"/>
              <a:t>소스 파일은 </a:t>
            </a:r>
            <a:r>
              <a:rPr lang="en-US" altLang="ko-KR" sz="1800" dirty="0" err="1"/>
              <a:t>src</a:t>
            </a:r>
            <a:r>
              <a:rPr lang="en-US" altLang="ko-KR" sz="1800" dirty="0"/>
              <a:t> </a:t>
            </a:r>
            <a:r>
              <a:rPr lang="ko-KR" altLang="en-US" sz="1800" dirty="0"/>
              <a:t>폴더에</a:t>
            </a:r>
            <a:r>
              <a:rPr lang="en-US" altLang="ko-KR" sz="1800" dirty="0"/>
              <a:t>,</a:t>
            </a:r>
            <a:r>
              <a:rPr lang="ko-KR" altLang="en-US" sz="1800" dirty="0"/>
              <a:t> 헤더 파일은 </a:t>
            </a:r>
            <a:r>
              <a:rPr lang="en-US" altLang="ko-KR" sz="1800" dirty="0"/>
              <a:t>include </a:t>
            </a:r>
            <a:r>
              <a:rPr lang="ko-KR" altLang="en-US" sz="1800" dirty="0"/>
              <a:t>폴더에 저장됨</a:t>
            </a:r>
            <a:endParaRPr lang="en-US" altLang="ko-KR" sz="1800" dirty="0"/>
          </a:p>
          <a:p>
            <a:pPr lvl="3"/>
            <a:endParaRPr lang="en-US" altLang="ko-KR" sz="1400" dirty="0"/>
          </a:p>
          <a:p>
            <a:r>
              <a:rPr lang="ko-KR" altLang="en-US" sz="2000" dirty="0"/>
              <a:t>중앙 창</a:t>
            </a:r>
            <a:endParaRPr lang="en-US" altLang="ko-KR" sz="2000" dirty="0"/>
          </a:p>
          <a:p>
            <a:pPr lvl="1"/>
            <a:r>
              <a:rPr lang="ko-KR" altLang="en-US" sz="1800" dirty="0"/>
              <a:t>소스 파일 등을 편집할 수 있는 창</a:t>
            </a:r>
            <a:endParaRPr lang="en-US" altLang="ko-KR" sz="1800" dirty="0"/>
          </a:p>
          <a:p>
            <a:pPr lvl="4"/>
            <a:endParaRPr lang="en-US" altLang="ko-KR" sz="1200" dirty="0"/>
          </a:p>
          <a:p>
            <a:r>
              <a:rPr lang="ko-KR" altLang="en-US" sz="2000" dirty="0"/>
              <a:t>우측 창의 </a:t>
            </a:r>
            <a:r>
              <a:rPr lang="en-US" altLang="ko-KR" sz="2000" dirty="0"/>
              <a:t>[Outline] </a:t>
            </a:r>
            <a:r>
              <a:rPr lang="ko-KR" altLang="en-US" sz="2000" dirty="0"/>
              <a:t>탭</a:t>
            </a:r>
            <a:endParaRPr lang="en-US" altLang="ko-KR" sz="2000" dirty="0"/>
          </a:p>
          <a:p>
            <a:pPr marL="54864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FB8CD"/>
              </a:buClr>
              <a:buSzPct val="76000"/>
              <a:buFont typeface="Wingdings" pitchFamily="2" charset="2"/>
              <a:buChar char="§"/>
              <a:tabLst/>
              <a:defRPr/>
            </a:pPr>
            <a:r>
              <a:rPr lang="ko-KR" altLang="en-US" sz="1800" dirty="0"/>
              <a:t>이 프로그램에서 사용하는 소스 파일들을 리스트</a:t>
            </a:r>
            <a:endParaRPr lang="en-US" altLang="ko-KR" sz="1800" dirty="0"/>
          </a:p>
          <a:p>
            <a:pPr marL="548640" marR="0" lvl="1" indent="-274320" algn="l" defTabSz="914400" rtl="0" eaLnBrk="1" fontAlgn="auto" latinLnBrk="1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FB8CD"/>
              </a:buClr>
              <a:buSzPct val="76000"/>
              <a:buFont typeface="Wingdings" pitchFamily="2" charset="2"/>
              <a:buChar char="§"/>
              <a:tabLst/>
              <a:defRPr/>
            </a:pPr>
            <a:r>
              <a:rPr lang="ko-KR" altLang="en-US" sz="1800" dirty="0"/>
              <a:t>해당 파일을 선택하여 파일 내용을 확인하거나 편집 가능</a:t>
            </a:r>
            <a:endParaRPr lang="en-US" altLang="ko-KR" sz="1800" dirty="0"/>
          </a:p>
          <a:p>
            <a:pPr lvl="4" indent="-274320">
              <a:buClr>
                <a:srgbClr val="9FB8CD"/>
              </a:buClr>
              <a:buFont typeface="Wingdings" pitchFamily="2" charset="2"/>
              <a:buChar char="§"/>
              <a:defRPr/>
            </a:pPr>
            <a:endParaRPr lang="en-US" altLang="ko-KR" sz="1200" dirty="0"/>
          </a:p>
          <a:p>
            <a:pPr>
              <a:buClr>
                <a:srgbClr val="9FB8CD"/>
              </a:buClr>
              <a:defRPr/>
            </a:pPr>
            <a:r>
              <a:rPr lang="ko-KR" altLang="en-US" sz="2000" dirty="0"/>
              <a:t>하단</a:t>
            </a:r>
            <a:endParaRPr lang="en-US" altLang="ko-KR" sz="2000" dirty="0"/>
          </a:p>
          <a:p>
            <a:pPr lvl="1">
              <a:buClr>
                <a:srgbClr val="9FB8CD"/>
              </a:buClr>
              <a:defRPr/>
            </a:pPr>
            <a:r>
              <a:rPr lang="en-US" altLang="ko-KR" sz="1800" dirty="0"/>
              <a:t>C </a:t>
            </a:r>
            <a:r>
              <a:rPr lang="ko-KR" altLang="en-US" sz="1800" dirty="0"/>
              <a:t>파일을 컴파일 혹은 실행한 결과를 보여주는 창들</a:t>
            </a:r>
            <a:r>
              <a:rPr lang="en-US" altLang="ko-KR" sz="1800" dirty="0"/>
              <a:t> 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6403611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메인 화면</a:t>
            </a:r>
          </a:p>
        </p:txBody>
      </p:sp>
      <p:pic>
        <p:nvPicPr>
          <p:cNvPr id="4" name="Picture 2" descr="C:\Users\changa\교재\unix\수정\추가내용\Eclipse메인화면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484784"/>
            <a:ext cx="7488832" cy="4563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3494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11.5 vi </a:t>
            </a:r>
            <a:r>
              <a:rPr lang="ko-KR" altLang="en-US" dirty="0"/>
              <a:t>에디터</a:t>
            </a:r>
            <a:br>
              <a:rPr lang="ko-KR" altLang="en-US" dirty="0"/>
            </a:br>
            <a:br>
              <a:rPr lang="en-US" altLang="ko-KR" dirty="0"/>
            </a:br>
            <a:br>
              <a:rPr lang="ko-KR" altLang="en-US" dirty="0"/>
            </a:br>
            <a:br>
              <a:rPr lang="ko-KR" altLang="en-US" dirty="0"/>
            </a:b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9075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 </a:t>
            </a:r>
            <a:r>
              <a:rPr lang="ko-KR" altLang="en-US" dirty="0"/>
              <a:t>에디터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vi </a:t>
            </a:r>
            <a:r>
              <a:rPr lang="ko-KR" altLang="en-US" dirty="0"/>
              <a:t>에디터</a:t>
            </a:r>
            <a:endParaRPr lang="en-US" altLang="ko-KR" dirty="0"/>
          </a:p>
          <a:p>
            <a:pPr lvl="1"/>
            <a:r>
              <a:rPr lang="ko-KR" altLang="en-US" dirty="0"/>
              <a:t>기본 텍스트 에디터로 매우 강력한 기능을 가지고 있으나 </a:t>
            </a:r>
            <a:endParaRPr lang="en-US" altLang="ko-KR" dirty="0"/>
          </a:p>
          <a:p>
            <a:pPr lvl="1"/>
            <a:r>
              <a:rPr lang="ko-KR" altLang="en-US" dirty="0"/>
              <a:t>배우는데 상당한 시간과 노력이 필요하다</a:t>
            </a:r>
            <a:r>
              <a:rPr lang="en-US" altLang="ko-KR" dirty="0"/>
              <a:t>. </a:t>
            </a:r>
          </a:p>
          <a:p>
            <a:pPr lvl="1">
              <a:buNone/>
            </a:pPr>
            <a:r>
              <a:rPr lang="en-US" altLang="ko-KR" dirty="0"/>
              <a:t>$ vi </a:t>
            </a:r>
            <a:r>
              <a:rPr lang="ko-KR" altLang="en-US" dirty="0"/>
              <a:t>파일</a:t>
            </a:r>
            <a:r>
              <a:rPr lang="ko-KR" altLang="en-US" baseline="30000" dirty="0"/>
              <a:t>*</a:t>
            </a:r>
            <a:r>
              <a:rPr lang="ko-KR" altLang="en-US" dirty="0"/>
              <a:t> </a:t>
            </a:r>
          </a:p>
          <a:p>
            <a:pPr>
              <a:buNone/>
            </a:pPr>
            <a:endParaRPr lang="ko-KR" altLang="en-US" dirty="0"/>
          </a:p>
        </p:txBody>
      </p:sp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33</a:t>
            </a:fld>
            <a:endParaRPr lang="ko-KR" altLang="en-US"/>
          </a:p>
        </p:txBody>
      </p:sp>
      <p:pic>
        <p:nvPicPr>
          <p:cNvPr id="5" name="그림 4" descr="텍스트, 모니터, 전자기기, 스크린샷이(가) 표시된 사진&#10;&#10;자동 생성된 설명">
            <a:extLst>
              <a:ext uri="{FF2B5EF4-FFF2-40B4-BE49-F238E27FC236}">
                <a16:creationId xmlns:a16="http://schemas.microsoft.com/office/drawing/2014/main" id="{5CE0121E-CC50-44C8-8913-2D1227B95D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2" y="3068960"/>
            <a:ext cx="4591992" cy="2976605"/>
          </a:xfrm>
          <a:prstGeom prst="rect">
            <a:avLst/>
          </a:prstGeom>
        </p:spPr>
      </p:pic>
      <p:pic>
        <p:nvPicPr>
          <p:cNvPr id="2049" name="_x198381240" descr="EMB0000068c2ed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5" y="3050096"/>
            <a:ext cx="4207211" cy="3003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62966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명령 모드</a:t>
            </a:r>
            <a:r>
              <a:rPr lang="en-US" altLang="ko-KR" dirty="0"/>
              <a:t>/</a:t>
            </a:r>
            <a:r>
              <a:rPr lang="ko-KR" altLang="en-US" dirty="0"/>
              <a:t>입력 모드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8229600" cy="4896544"/>
          </a:xfrm>
        </p:spPr>
        <p:txBody>
          <a:bodyPr>
            <a:noAutofit/>
          </a:bodyPr>
          <a:lstStyle/>
          <a:p>
            <a:r>
              <a:rPr lang="en-US" altLang="ko-KR" sz="2000" dirty="0"/>
              <a:t>vi </a:t>
            </a:r>
            <a:r>
              <a:rPr lang="ko-KR" altLang="en-US" sz="2000" dirty="0"/>
              <a:t>에디터는 명령 모드와 입력 모드가 구분되어 있으며 </a:t>
            </a:r>
            <a:endParaRPr lang="en-US" altLang="ko-KR" sz="2000" dirty="0"/>
          </a:p>
          <a:p>
            <a:r>
              <a:rPr lang="ko-KR" altLang="en-US" sz="2000" dirty="0"/>
              <a:t>시작하면 명령 모드이다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pPr>
              <a:buNone/>
            </a:pP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마지막 줄 모드</a:t>
            </a:r>
            <a:endParaRPr lang="en-US" altLang="ko-KR" sz="2000" dirty="0"/>
          </a:p>
          <a:p>
            <a:pPr lvl="1"/>
            <a:r>
              <a:rPr lang="en-US" altLang="ko-KR" sz="1800" dirty="0"/>
              <a:t>:</a:t>
            </a:r>
            <a:r>
              <a:rPr lang="en-US" altLang="ko-KR" sz="1800" dirty="0" err="1"/>
              <a:t>wq</a:t>
            </a:r>
            <a:r>
              <a:rPr lang="en-US" altLang="ko-KR" sz="1800" dirty="0"/>
              <a:t>		</a:t>
            </a:r>
            <a:r>
              <a:rPr lang="ko-KR" altLang="en-US" sz="1800" dirty="0"/>
              <a:t>작업 내용을 저장하고 종료 </a:t>
            </a:r>
            <a:r>
              <a:rPr lang="en-US" altLang="ko-KR" sz="1800" dirty="0"/>
              <a:t>(ZZ</a:t>
            </a:r>
            <a:r>
              <a:rPr lang="ko-KR" altLang="en-US" sz="1800" dirty="0"/>
              <a:t>와 동일한 기능</a:t>
            </a:r>
            <a:r>
              <a:rPr lang="en-US" altLang="ko-KR" sz="1800" dirty="0"/>
              <a:t>)</a:t>
            </a:r>
          </a:p>
          <a:p>
            <a:pPr lvl="1"/>
            <a:r>
              <a:rPr lang="en-US" altLang="ko-KR" sz="1800" dirty="0"/>
              <a:t>:q		</a:t>
            </a:r>
            <a:r>
              <a:rPr lang="ko-KR" altLang="en-US" sz="1800" dirty="0"/>
              <a:t>아무런 작업을 하지 않은 경우의 종료</a:t>
            </a:r>
          </a:p>
          <a:p>
            <a:pPr lvl="1"/>
            <a:r>
              <a:rPr lang="en-US" altLang="ko-KR" sz="1800" dirty="0"/>
              <a:t>:q!		</a:t>
            </a:r>
            <a:r>
              <a:rPr lang="ko-KR" altLang="en-US" sz="1800" dirty="0"/>
              <a:t>작업 내용을 저장하지 않고 종료</a:t>
            </a:r>
            <a:endParaRPr lang="en-US" altLang="ko-KR" sz="1800" dirty="0"/>
          </a:p>
          <a:p>
            <a:endParaRPr lang="ko-KR" altLang="en-US" sz="20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34</a:t>
            </a:fld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76872"/>
            <a:ext cx="6120680" cy="2391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81432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vi </a:t>
            </a:r>
            <a:r>
              <a:rPr lang="ko-KR" altLang="en-US" dirty="0"/>
              <a:t>내부 명령어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원하는 위치로 이동하는 명령</a:t>
            </a:r>
          </a:p>
          <a:p>
            <a:r>
              <a:rPr lang="ko-KR" altLang="en-US" dirty="0"/>
              <a:t>입력모드로 전환하는 명령 </a:t>
            </a:r>
          </a:p>
          <a:p>
            <a:r>
              <a:rPr lang="ko-KR" altLang="en-US" dirty="0"/>
              <a:t>수정 혹은 삭제 명령</a:t>
            </a:r>
          </a:p>
          <a:p>
            <a:r>
              <a:rPr lang="ko-KR" altLang="en-US" dirty="0"/>
              <a:t>복사 및 붙이기 </a:t>
            </a:r>
          </a:p>
          <a:p>
            <a:r>
              <a:rPr lang="ko-KR" altLang="en-US" dirty="0"/>
              <a:t>기타 명령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8502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원하는 위치로 이동하는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/>
              <a:t>커서 이동</a:t>
            </a:r>
          </a:p>
          <a:p>
            <a:pPr lvl="1">
              <a:buNone/>
            </a:pPr>
            <a:r>
              <a:rPr lang="en-US" altLang="ko-KR" dirty="0"/>
              <a:t>h, ←		</a:t>
            </a:r>
            <a:r>
              <a:rPr lang="ko-KR" altLang="en-US" dirty="0"/>
              <a:t>한 칸 왼쪽</a:t>
            </a:r>
          </a:p>
          <a:p>
            <a:pPr lvl="1">
              <a:buNone/>
            </a:pPr>
            <a:r>
              <a:rPr lang="en-US" altLang="ko-KR" dirty="0"/>
              <a:t>j</a:t>
            </a:r>
            <a:r>
              <a:rPr lang="en-US" altLang="ko-KR" b="1" dirty="0"/>
              <a:t>, </a:t>
            </a:r>
            <a:r>
              <a:rPr lang="ko-KR" altLang="en-US" dirty="0"/>
              <a:t>↓</a:t>
            </a:r>
            <a:r>
              <a:rPr lang="en-US" altLang="ko-KR" dirty="0"/>
              <a:t>		</a:t>
            </a:r>
            <a:r>
              <a:rPr lang="ko-KR" altLang="en-US" dirty="0"/>
              <a:t>한 칸 아래쪽</a:t>
            </a:r>
          </a:p>
          <a:p>
            <a:pPr lvl="1">
              <a:buNone/>
            </a:pPr>
            <a:r>
              <a:rPr lang="en-US" altLang="ko-KR" dirty="0"/>
              <a:t>k, ↑		</a:t>
            </a:r>
            <a:r>
              <a:rPr lang="ko-KR" altLang="en-US" dirty="0"/>
              <a:t>한 칸 위쪽</a:t>
            </a:r>
          </a:p>
          <a:p>
            <a:pPr lvl="1">
              <a:buNone/>
            </a:pPr>
            <a:r>
              <a:rPr lang="en-US" altLang="ko-KR" dirty="0"/>
              <a:t>l, →		</a:t>
            </a:r>
            <a:r>
              <a:rPr lang="ko-KR" altLang="en-US" dirty="0"/>
              <a:t>한 칸 오른쪽</a:t>
            </a:r>
          </a:p>
          <a:p>
            <a:pPr lvl="1">
              <a:buNone/>
            </a:pPr>
            <a:r>
              <a:rPr lang="en-US" altLang="ko-KR" dirty="0"/>
              <a:t>BACKSPACE	</a:t>
            </a:r>
            <a:r>
              <a:rPr lang="ko-KR" altLang="en-US" dirty="0"/>
              <a:t>왼쪽으로 한 칸 </a:t>
            </a:r>
          </a:p>
          <a:p>
            <a:pPr lvl="1">
              <a:buNone/>
            </a:pPr>
            <a:r>
              <a:rPr lang="en-US" altLang="ko-KR" dirty="0"/>
              <a:t>SPACE		</a:t>
            </a:r>
            <a:r>
              <a:rPr lang="ko-KR" altLang="en-US" dirty="0"/>
              <a:t>오른쪽으로 한 칸 </a:t>
            </a:r>
          </a:p>
          <a:p>
            <a:pPr lvl="1">
              <a:buNone/>
            </a:pPr>
            <a:r>
              <a:rPr lang="en-US" altLang="ko-KR" dirty="0"/>
              <a:t>-			</a:t>
            </a:r>
            <a:r>
              <a:rPr lang="ko-KR" altLang="en-US" dirty="0"/>
              <a:t>이전 줄의 처음</a:t>
            </a:r>
          </a:p>
          <a:p>
            <a:pPr lvl="1">
              <a:buNone/>
            </a:pPr>
            <a:r>
              <a:rPr lang="en-US" altLang="ko-KR" dirty="0"/>
              <a:t>+			</a:t>
            </a:r>
            <a:r>
              <a:rPr lang="ko-KR" altLang="en-US" dirty="0"/>
              <a:t>다음 줄의 처음</a:t>
            </a:r>
          </a:p>
          <a:p>
            <a:pPr lvl="1">
              <a:buNone/>
            </a:pPr>
            <a:r>
              <a:rPr lang="en-US" altLang="ko-KR" dirty="0"/>
              <a:t>RETURN	</a:t>
            </a:r>
            <a:r>
              <a:rPr lang="ko-KR" altLang="en-US" dirty="0"/>
              <a:t>다음 줄의 처음</a:t>
            </a:r>
          </a:p>
          <a:p>
            <a:pPr lvl="1">
              <a:buNone/>
            </a:pPr>
            <a:r>
              <a:rPr lang="en-US" altLang="ko-KR" dirty="0"/>
              <a:t>0			</a:t>
            </a:r>
            <a:r>
              <a:rPr lang="ko-KR" altLang="en-US" dirty="0"/>
              <a:t>현재 줄의 맨 앞</a:t>
            </a:r>
          </a:p>
          <a:p>
            <a:pPr lvl="1">
              <a:buNone/>
            </a:pPr>
            <a:r>
              <a:rPr lang="en-US" altLang="ko-KR" dirty="0"/>
              <a:t>$			</a:t>
            </a:r>
            <a:r>
              <a:rPr lang="ko-KR" altLang="en-US" dirty="0"/>
              <a:t>현재 줄의 끝</a:t>
            </a:r>
          </a:p>
          <a:p>
            <a:pPr lvl="1">
              <a:buNone/>
            </a:pPr>
            <a:r>
              <a:rPr lang="en-US" altLang="ko-KR" dirty="0"/>
              <a:t>^			</a:t>
            </a:r>
            <a:r>
              <a:rPr lang="ko-KR" altLang="en-US" dirty="0"/>
              <a:t>현재 줄의 첫 글자</a:t>
            </a:r>
          </a:p>
          <a:p>
            <a:pPr lvl="1">
              <a:buNone/>
            </a:pPr>
            <a:r>
              <a:rPr lang="en-US" altLang="ko-KR" dirty="0"/>
              <a:t>W			</a:t>
            </a:r>
            <a:r>
              <a:rPr lang="ko-KR" altLang="en-US" dirty="0"/>
              <a:t>다음단어의 첫 글자</a:t>
            </a:r>
          </a:p>
          <a:p>
            <a:pPr lvl="1">
              <a:buNone/>
            </a:pPr>
            <a:r>
              <a:rPr lang="en-US" altLang="ko-KR" dirty="0"/>
              <a:t>B			</a:t>
            </a:r>
            <a:r>
              <a:rPr lang="ko-KR" altLang="en-US" dirty="0"/>
              <a:t>이전단어의 첫 글자</a:t>
            </a:r>
          </a:p>
          <a:p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dirty="0"/>
              <a:t>화면 이동</a:t>
            </a:r>
          </a:p>
          <a:p>
            <a:pPr lvl="1">
              <a:buNone/>
            </a:pPr>
            <a:r>
              <a:rPr lang="en-US" altLang="ko-KR" dirty="0"/>
              <a:t>^F		</a:t>
            </a:r>
            <a:r>
              <a:rPr lang="ko-KR" altLang="en-US" dirty="0"/>
              <a:t>한 화면 아래로 </a:t>
            </a:r>
          </a:p>
          <a:p>
            <a:pPr lvl="1">
              <a:buNone/>
            </a:pPr>
            <a:r>
              <a:rPr lang="en-US" altLang="ko-KR" dirty="0"/>
              <a:t>^B		</a:t>
            </a:r>
            <a:r>
              <a:rPr lang="ko-KR" altLang="en-US" dirty="0"/>
              <a:t>한 화면 위로 </a:t>
            </a:r>
          </a:p>
          <a:p>
            <a:pPr lvl="1">
              <a:buNone/>
            </a:pPr>
            <a:r>
              <a:rPr lang="en-US" altLang="ko-KR" dirty="0"/>
              <a:t>^D		</a:t>
            </a:r>
            <a:r>
              <a:rPr lang="ko-KR" altLang="en-US" dirty="0"/>
              <a:t>반 화면 아래로 </a:t>
            </a:r>
          </a:p>
          <a:p>
            <a:pPr lvl="1">
              <a:buNone/>
            </a:pPr>
            <a:r>
              <a:rPr lang="en-US" altLang="ko-KR" dirty="0"/>
              <a:t>^U		</a:t>
            </a:r>
            <a:r>
              <a:rPr lang="ko-KR" altLang="en-US" dirty="0"/>
              <a:t>반 화면 위로</a:t>
            </a:r>
            <a:endParaRPr lang="en-US" altLang="ko-KR" dirty="0"/>
          </a:p>
          <a:p>
            <a:pPr lvl="6"/>
            <a:endParaRPr lang="ko-KR" altLang="en-US" dirty="0"/>
          </a:p>
          <a:p>
            <a:r>
              <a:rPr lang="ko-KR" altLang="en-US" dirty="0"/>
              <a:t>특정 줄로 이동</a:t>
            </a:r>
          </a:p>
          <a:p>
            <a:pPr marL="731520" lvl="1" indent="-457200">
              <a:buNone/>
            </a:pPr>
            <a:r>
              <a:rPr lang="en-US" altLang="ko-KR" dirty="0" err="1"/>
              <a:t>nG</a:t>
            </a:r>
            <a:r>
              <a:rPr lang="en-US" altLang="ko-KR" dirty="0"/>
              <a:t>		n</a:t>
            </a:r>
            <a:r>
              <a:rPr lang="ko-KR" altLang="en-US" dirty="0"/>
              <a:t>번째 줄로 이동</a:t>
            </a:r>
          </a:p>
          <a:p>
            <a:pPr marL="731520" lvl="1" indent="-457200">
              <a:buNone/>
            </a:pPr>
            <a:r>
              <a:rPr lang="en-US" altLang="ko-KR" dirty="0"/>
              <a:t>1G		</a:t>
            </a:r>
            <a:r>
              <a:rPr lang="ko-KR" altLang="en-US" dirty="0"/>
              <a:t>첫 줄로 이동하기</a:t>
            </a:r>
          </a:p>
          <a:p>
            <a:pPr marL="731520" lvl="1" indent="-457200">
              <a:buNone/>
            </a:pPr>
            <a:r>
              <a:rPr lang="en-US" altLang="ko-KR" dirty="0"/>
              <a:t>G		</a:t>
            </a:r>
            <a:r>
              <a:rPr lang="ko-KR" altLang="en-US" dirty="0"/>
              <a:t>마지막 줄로 이동하기</a:t>
            </a:r>
          </a:p>
          <a:p>
            <a:pPr marL="731520" lvl="1" indent="-457200">
              <a:buNone/>
            </a:pPr>
            <a:r>
              <a:rPr lang="en-US" altLang="ko-KR" dirty="0"/>
              <a:t>:n 		</a:t>
            </a:r>
            <a:r>
              <a:rPr lang="en-US" altLang="ko-KR" dirty="0" err="1"/>
              <a:t>n</a:t>
            </a:r>
            <a:r>
              <a:rPr lang="ko-KR" altLang="en-US" dirty="0"/>
              <a:t>번째 줄로 이동</a:t>
            </a:r>
            <a:endParaRPr lang="en-US" altLang="ko-KR" dirty="0"/>
          </a:p>
          <a:p>
            <a:pPr marL="2377440" lvl="8" indent="-457200"/>
            <a:endParaRPr lang="ko-KR" altLang="en-US" dirty="0"/>
          </a:p>
          <a:p>
            <a:r>
              <a:rPr lang="ko-KR" altLang="en-US" dirty="0"/>
              <a:t>탐색</a:t>
            </a:r>
            <a:r>
              <a:rPr lang="en-US" altLang="ko-KR" dirty="0"/>
              <a:t>(search) </a:t>
            </a:r>
          </a:p>
          <a:p>
            <a:pPr lvl="1">
              <a:buNone/>
            </a:pPr>
            <a:r>
              <a:rPr lang="en-US" altLang="ko-KR" dirty="0"/>
              <a:t>/</a:t>
            </a:r>
            <a:r>
              <a:rPr lang="ko-KR" altLang="en-US" dirty="0"/>
              <a:t>탐색패턴</a:t>
            </a:r>
            <a:r>
              <a:rPr lang="en-US" altLang="ko-KR" dirty="0"/>
              <a:t>	forward </a:t>
            </a:r>
            <a:r>
              <a:rPr lang="ko-KR" altLang="en-US" dirty="0"/>
              <a:t>탐색</a:t>
            </a:r>
          </a:p>
          <a:p>
            <a:pPr lvl="1">
              <a:buNone/>
            </a:pPr>
            <a:r>
              <a:rPr lang="en-US" altLang="ko-KR" dirty="0"/>
              <a:t>?</a:t>
            </a:r>
            <a:r>
              <a:rPr lang="ko-KR" altLang="en-US" dirty="0"/>
              <a:t>탐색패턴 </a:t>
            </a:r>
            <a:r>
              <a:rPr lang="en-US" altLang="ko-KR" dirty="0"/>
              <a:t>	backward </a:t>
            </a:r>
            <a:r>
              <a:rPr lang="ko-KR" altLang="en-US" dirty="0"/>
              <a:t>탐색</a:t>
            </a:r>
          </a:p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9157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입력모드로 전환하는 명령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63017" y="1196752"/>
            <a:ext cx="8229600" cy="4744184"/>
          </a:xfrm>
        </p:spPr>
        <p:txBody>
          <a:bodyPr/>
          <a:lstStyle/>
          <a:p>
            <a:r>
              <a:rPr lang="ko-KR" altLang="en-US" sz="2000" dirty="0"/>
              <a:t>입력모드로 전환</a:t>
            </a:r>
            <a:endParaRPr lang="en-US" altLang="ko-KR" sz="2000" dirty="0"/>
          </a:p>
          <a:p>
            <a:pPr lvl="1">
              <a:buNone/>
            </a:pPr>
            <a:r>
              <a:rPr lang="en-US" altLang="ko-KR" sz="1800" dirty="0"/>
              <a:t>i		</a:t>
            </a:r>
            <a:r>
              <a:rPr lang="ko-KR" altLang="en-US" sz="1800" dirty="0"/>
              <a:t>커서 위치 앞에 삽입</a:t>
            </a:r>
          </a:p>
          <a:p>
            <a:pPr lvl="1">
              <a:buNone/>
            </a:pPr>
            <a:r>
              <a:rPr lang="en-US" altLang="ko-KR" sz="1800" dirty="0"/>
              <a:t>a		</a:t>
            </a:r>
            <a:r>
              <a:rPr lang="ko-KR" altLang="en-US" sz="1800" dirty="0"/>
              <a:t>커서 위치 뒤에 삽입</a:t>
            </a:r>
          </a:p>
          <a:p>
            <a:pPr lvl="1">
              <a:buNone/>
            </a:pPr>
            <a:r>
              <a:rPr lang="en-US" altLang="ko-KR" sz="1800" dirty="0"/>
              <a:t>I		</a:t>
            </a:r>
            <a:r>
              <a:rPr lang="ko-KR" altLang="en-US" sz="1800" dirty="0"/>
              <a:t>현재 줄의 앞에 삽입</a:t>
            </a:r>
          </a:p>
          <a:p>
            <a:pPr lvl="1">
              <a:buNone/>
            </a:pPr>
            <a:r>
              <a:rPr lang="en-US" altLang="ko-KR" sz="1800" dirty="0"/>
              <a:t>A		</a:t>
            </a:r>
            <a:r>
              <a:rPr lang="ko-KR" altLang="en-US" sz="1800" dirty="0"/>
              <a:t>현재 줄의 뒤에 삽입</a:t>
            </a:r>
          </a:p>
          <a:p>
            <a:pPr lvl="1">
              <a:buNone/>
            </a:pPr>
            <a:r>
              <a:rPr lang="en-US" altLang="ko-KR" sz="1800" dirty="0"/>
              <a:t>o		</a:t>
            </a:r>
            <a:r>
              <a:rPr lang="ko-KR" altLang="en-US" sz="1800" dirty="0"/>
              <a:t>현재 줄의 아래에 전개</a:t>
            </a:r>
          </a:p>
          <a:p>
            <a:pPr lvl="1">
              <a:buNone/>
            </a:pPr>
            <a:r>
              <a:rPr lang="en-US" altLang="ko-KR" sz="1800" dirty="0"/>
              <a:t>O		</a:t>
            </a:r>
            <a:r>
              <a:rPr lang="ko-KR" altLang="en-US" sz="1800" dirty="0"/>
              <a:t>현재 줄의 위에 전개</a:t>
            </a:r>
          </a:p>
          <a:p>
            <a:endParaRPr lang="ko-KR" altLang="en-US" sz="20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37</a:t>
            </a:fld>
            <a:endParaRPr lang="ko-KR" altLang="en-US"/>
          </a:p>
        </p:txBody>
      </p:sp>
      <p:pic>
        <p:nvPicPr>
          <p:cNvPr id="3073" name="_x103077464" descr="EMB0000068c2ed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57" y="3578794"/>
            <a:ext cx="4261868" cy="2973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_x198379800" descr="EMB0000068c2ed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117" y="3561029"/>
            <a:ext cx="4189860" cy="2991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92614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+mn-ea"/>
                <a:ea typeface="+mn-ea"/>
              </a:rPr>
              <a:t>수정 혹은 삭제 명령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539552" y="1340768"/>
            <a:ext cx="5184576" cy="4937760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>
                <a:latin typeface="+mn-ea"/>
                <a:ea typeface="+mn-ea"/>
              </a:rPr>
              <a:t>현재 커서를 중심으로 수정</a:t>
            </a:r>
          </a:p>
          <a:p>
            <a:pPr lvl="1">
              <a:buNone/>
            </a:pPr>
            <a:r>
              <a:rPr lang="en-US" altLang="ko-KR" dirty="0">
                <a:latin typeface="+mn-ea"/>
                <a:ea typeface="+mn-ea"/>
              </a:rPr>
              <a:t>r 		</a:t>
            </a:r>
            <a:r>
              <a:rPr lang="ko-KR" altLang="en-US" dirty="0">
                <a:latin typeface="+mn-ea"/>
                <a:ea typeface="+mn-ea"/>
              </a:rPr>
              <a:t>단지 한 글자만 변경</a:t>
            </a:r>
            <a:endParaRPr lang="en-US" altLang="ko-KR" dirty="0">
              <a:latin typeface="+mn-ea"/>
              <a:ea typeface="+mn-ea"/>
            </a:endParaRPr>
          </a:p>
          <a:p>
            <a:pPr lvl="1">
              <a:buNone/>
            </a:pPr>
            <a:r>
              <a:rPr lang="en-US" altLang="ko-KR" dirty="0">
                <a:latin typeface="+mn-ea"/>
                <a:ea typeface="+mn-ea"/>
              </a:rPr>
              <a:t>R		</a:t>
            </a:r>
            <a:r>
              <a:rPr lang="ko-KR" altLang="en-US" dirty="0">
                <a:latin typeface="+mn-ea"/>
                <a:ea typeface="+mn-ea"/>
              </a:rPr>
              <a:t>입력하는 대로 겹쳐 쓰기</a:t>
            </a:r>
          </a:p>
          <a:p>
            <a:pPr lvl="1">
              <a:buNone/>
            </a:pPr>
            <a:r>
              <a:rPr lang="en-US" altLang="ko-KR" dirty="0">
                <a:latin typeface="+mn-ea"/>
                <a:ea typeface="+mn-ea"/>
              </a:rPr>
              <a:t>s		</a:t>
            </a:r>
            <a:r>
              <a:rPr lang="ko-KR" altLang="en-US" dirty="0">
                <a:latin typeface="+mn-ea"/>
                <a:ea typeface="+mn-ea"/>
              </a:rPr>
              <a:t>현재 글자 삭제 삽입 상태</a:t>
            </a:r>
          </a:p>
          <a:p>
            <a:pPr lvl="1">
              <a:buNone/>
            </a:pPr>
            <a:r>
              <a:rPr lang="en-US" altLang="ko-KR" dirty="0">
                <a:latin typeface="+mn-ea"/>
                <a:ea typeface="+mn-ea"/>
              </a:rPr>
              <a:t>C		</a:t>
            </a:r>
            <a:r>
              <a:rPr lang="ko-KR" altLang="en-US" dirty="0">
                <a:latin typeface="+mn-ea"/>
                <a:ea typeface="+mn-ea"/>
              </a:rPr>
              <a:t>커서로부터 줄 끝까지 변경</a:t>
            </a:r>
          </a:p>
          <a:p>
            <a:pPr lvl="1">
              <a:buNone/>
            </a:pPr>
            <a:r>
              <a:rPr lang="en-US" altLang="ko-KR" dirty="0">
                <a:latin typeface="+mn-ea"/>
                <a:ea typeface="+mn-ea"/>
              </a:rPr>
              <a:t>cc		</a:t>
            </a:r>
            <a:r>
              <a:rPr lang="ko-KR" altLang="en-US" dirty="0">
                <a:latin typeface="+mn-ea"/>
                <a:ea typeface="+mn-ea"/>
              </a:rPr>
              <a:t>현재 줄 전체를 변경</a:t>
            </a:r>
          </a:p>
          <a:p>
            <a:pPr lvl="1">
              <a:buNone/>
            </a:pPr>
            <a:r>
              <a:rPr lang="en-US" altLang="ko-KR" dirty="0" err="1">
                <a:latin typeface="+mn-ea"/>
                <a:ea typeface="+mn-ea"/>
              </a:rPr>
              <a:t>cw</a:t>
            </a:r>
            <a:r>
              <a:rPr lang="en-US" altLang="ko-KR" dirty="0">
                <a:latin typeface="+mn-ea"/>
                <a:ea typeface="+mn-ea"/>
              </a:rPr>
              <a:t>	</a:t>
            </a:r>
            <a:r>
              <a:rPr lang="ko-KR" altLang="en-US" dirty="0">
                <a:latin typeface="+mn-ea"/>
                <a:ea typeface="+mn-ea"/>
              </a:rPr>
              <a:t>현재 단어를 삭제하고 변경</a:t>
            </a:r>
            <a:endParaRPr lang="en-US" altLang="ko-KR" dirty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ko-KR" altLang="en-US" dirty="0">
                <a:latin typeface="+mn-ea"/>
                <a:ea typeface="+mn-ea"/>
              </a:rPr>
              <a:t>삭제 </a:t>
            </a:r>
          </a:p>
          <a:p>
            <a:pPr lvl="1">
              <a:buNone/>
            </a:pPr>
            <a:r>
              <a:rPr lang="en-US" altLang="ko-KR" dirty="0">
                <a:latin typeface="+mn-ea"/>
                <a:ea typeface="+mn-ea"/>
              </a:rPr>
              <a:t>x		</a:t>
            </a:r>
            <a:r>
              <a:rPr lang="ko-KR" altLang="en-US" dirty="0">
                <a:latin typeface="+mn-ea"/>
                <a:ea typeface="+mn-ea"/>
              </a:rPr>
              <a:t>커서가 있는 문자 지우기</a:t>
            </a:r>
          </a:p>
          <a:p>
            <a:pPr lvl="1">
              <a:buNone/>
            </a:pPr>
            <a:r>
              <a:rPr lang="en-US" altLang="ko-KR" dirty="0">
                <a:latin typeface="+mn-ea"/>
                <a:ea typeface="+mn-ea"/>
              </a:rPr>
              <a:t>X		</a:t>
            </a:r>
            <a:r>
              <a:rPr lang="ko-KR" altLang="en-US" dirty="0">
                <a:latin typeface="+mn-ea"/>
                <a:ea typeface="+mn-ea"/>
              </a:rPr>
              <a:t>커서의 왼쪽 문자 지우기</a:t>
            </a:r>
          </a:p>
          <a:p>
            <a:pPr lvl="1">
              <a:buNone/>
            </a:pPr>
            <a:r>
              <a:rPr lang="en-US" altLang="ko-KR" dirty="0">
                <a:latin typeface="+mn-ea"/>
                <a:ea typeface="+mn-ea"/>
              </a:rPr>
              <a:t>D		</a:t>
            </a:r>
            <a:r>
              <a:rPr lang="ko-KR" altLang="en-US" dirty="0">
                <a:latin typeface="+mn-ea"/>
                <a:ea typeface="+mn-ea"/>
              </a:rPr>
              <a:t>커서부터 </a:t>
            </a:r>
            <a:r>
              <a:rPr lang="ko-KR" altLang="en-US" dirty="0" err="1">
                <a:latin typeface="+mn-ea"/>
                <a:ea typeface="+mn-ea"/>
              </a:rPr>
              <a:t>줄끝까지</a:t>
            </a:r>
            <a:r>
              <a:rPr lang="ko-KR" altLang="en-US" dirty="0">
                <a:latin typeface="+mn-ea"/>
                <a:ea typeface="+mn-ea"/>
              </a:rPr>
              <a:t> 지우기</a:t>
            </a:r>
            <a:endParaRPr lang="en-US" altLang="ko-KR" dirty="0">
              <a:latin typeface="+mn-ea"/>
              <a:ea typeface="+mn-ea"/>
            </a:endParaRPr>
          </a:p>
          <a:p>
            <a:pPr lvl="1">
              <a:buNone/>
            </a:pPr>
            <a:r>
              <a:rPr lang="en-US" altLang="ko-KR" dirty="0" err="1"/>
              <a:t>dw</a:t>
            </a:r>
            <a:r>
              <a:rPr lang="en-US" altLang="ko-KR" dirty="0"/>
              <a:t>    </a:t>
            </a:r>
            <a:r>
              <a:rPr lang="ko-KR" altLang="en-US" dirty="0"/>
              <a:t>현재 단어 삭제</a:t>
            </a:r>
            <a:endParaRPr lang="ko-KR" altLang="en-US" dirty="0">
              <a:latin typeface="+mn-ea"/>
              <a:ea typeface="+mn-ea"/>
            </a:endParaRPr>
          </a:p>
          <a:p>
            <a:pPr lvl="1">
              <a:buNone/>
            </a:pPr>
            <a:r>
              <a:rPr lang="en-US" altLang="ko-KR" dirty="0" err="1">
                <a:latin typeface="+mn-ea"/>
                <a:ea typeface="+mn-ea"/>
              </a:rPr>
              <a:t>dd</a:t>
            </a:r>
            <a:r>
              <a:rPr lang="en-US" altLang="ko-KR" dirty="0">
                <a:latin typeface="+mn-ea"/>
                <a:ea typeface="+mn-ea"/>
              </a:rPr>
              <a:t>	</a:t>
            </a:r>
            <a:r>
              <a:rPr lang="ko-KR" altLang="en-US" dirty="0">
                <a:latin typeface="+mn-ea"/>
                <a:ea typeface="+mn-ea"/>
              </a:rPr>
              <a:t>현재 </a:t>
            </a:r>
            <a:r>
              <a:rPr lang="ko-KR" altLang="en-US" dirty="0"/>
              <a:t>줄</a:t>
            </a:r>
            <a:r>
              <a:rPr lang="en-US" altLang="ko-KR" dirty="0"/>
              <a:t> </a:t>
            </a:r>
            <a:r>
              <a:rPr lang="ko-KR" altLang="en-US" dirty="0"/>
              <a:t>삭제</a:t>
            </a:r>
            <a:endParaRPr lang="en-US" altLang="ko-KR" dirty="0"/>
          </a:p>
          <a:p>
            <a:pPr lvl="1">
              <a:buNone/>
            </a:pPr>
            <a:r>
              <a:rPr lang="en-US" altLang="ko-KR" dirty="0">
                <a:latin typeface="+mn-ea"/>
                <a:ea typeface="+mn-ea"/>
              </a:rPr>
              <a:t>:</a:t>
            </a:r>
            <a:r>
              <a:rPr lang="en-US" altLang="ko-KR" dirty="0" err="1">
                <a:latin typeface="+mn-ea"/>
                <a:ea typeface="+mn-ea"/>
              </a:rPr>
              <a:t>n,m</a:t>
            </a:r>
            <a:r>
              <a:rPr lang="en-US" altLang="ko-KR" dirty="0">
                <a:latin typeface="+mn-ea"/>
                <a:ea typeface="+mn-ea"/>
              </a:rPr>
              <a:t> d    </a:t>
            </a:r>
            <a:r>
              <a:rPr lang="en-US" altLang="ko-KR" dirty="0" err="1">
                <a:latin typeface="+mn-ea"/>
                <a:ea typeface="+mn-ea"/>
              </a:rPr>
              <a:t>n~m</a:t>
            </a:r>
            <a:r>
              <a:rPr lang="ko-KR" altLang="en-US" dirty="0">
                <a:latin typeface="+mn-ea"/>
                <a:ea typeface="+mn-ea"/>
              </a:rPr>
              <a:t>번째 줄 삭제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2232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+mn-ea"/>
                <a:ea typeface="+mn-ea"/>
              </a:rPr>
              <a:t>대체</a:t>
            </a:r>
            <a:r>
              <a:rPr lang="en-US" altLang="ko-KR" b="1" dirty="0">
                <a:latin typeface="+mn-ea"/>
                <a:ea typeface="+mn-ea"/>
              </a:rPr>
              <a:t>, </a:t>
            </a:r>
            <a:r>
              <a:rPr lang="ko-KR" altLang="en-US" b="1" dirty="0">
                <a:latin typeface="+mn-ea"/>
                <a:ea typeface="+mn-ea"/>
              </a:rPr>
              <a:t>수행취소</a:t>
            </a:r>
            <a:r>
              <a:rPr lang="en-US" altLang="ko-KR" b="1" dirty="0">
                <a:latin typeface="+mn-ea"/>
                <a:ea typeface="+mn-ea"/>
              </a:rPr>
              <a:t>/</a:t>
            </a:r>
            <a:r>
              <a:rPr lang="ko-KR" altLang="en-US" b="1" dirty="0" err="1">
                <a:latin typeface="+mn-ea"/>
                <a:ea typeface="+mn-ea"/>
              </a:rPr>
              <a:t>재수행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2648" y="1340768"/>
            <a:ext cx="7631760" cy="4813144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z="2400" dirty="0">
                <a:latin typeface="+mn-ea"/>
                <a:ea typeface="+mn-ea"/>
              </a:rPr>
              <a:t>대체 명령</a:t>
            </a:r>
            <a:endParaRPr lang="en-US" altLang="ko-KR" sz="2400" dirty="0">
              <a:latin typeface="+mn-ea"/>
              <a:ea typeface="+mn-ea"/>
            </a:endParaRPr>
          </a:p>
          <a:p>
            <a:pPr lvl="1"/>
            <a:r>
              <a:rPr lang="ko-KR" altLang="en-US" dirty="0">
                <a:latin typeface="+mn-ea"/>
                <a:ea typeface="+mn-ea"/>
              </a:rPr>
              <a:t>각 줄의 해당되는 첫 번째 단어만 대체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en-US" altLang="ko-KR" dirty="0">
                <a:latin typeface="+mn-ea"/>
                <a:ea typeface="+mn-ea"/>
              </a:rPr>
              <a:t>:s/</a:t>
            </a:r>
            <a:r>
              <a:rPr lang="ko-KR" altLang="en-US" dirty="0">
                <a:latin typeface="+mn-ea"/>
                <a:ea typeface="+mn-ea"/>
              </a:rPr>
              <a:t>패턴</a:t>
            </a:r>
            <a:r>
              <a:rPr lang="en-US" altLang="ko-KR" dirty="0">
                <a:latin typeface="+mn-ea"/>
                <a:ea typeface="+mn-ea"/>
              </a:rPr>
              <a:t>/</a:t>
            </a:r>
            <a:r>
              <a:rPr lang="ko-KR" altLang="en-US" dirty="0" err="1">
                <a:latin typeface="+mn-ea"/>
                <a:ea typeface="+mn-ea"/>
              </a:rPr>
              <a:t>스트링</a:t>
            </a:r>
            <a:r>
              <a:rPr lang="en-US" altLang="ko-KR" dirty="0">
                <a:latin typeface="+mn-ea"/>
                <a:ea typeface="+mn-ea"/>
              </a:rPr>
              <a:t>	</a:t>
            </a:r>
          </a:p>
          <a:p>
            <a:pPr lvl="1">
              <a:buNone/>
            </a:pPr>
            <a:r>
              <a:rPr lang="en-US" altLang="ko-KR" dirty="0">
                <a:latin typeface="+mn-ea"/>
                <a:ea typeface="+mn-ea"/>
              </a:rPr>
              <a:t>	</a:t>
            </a:r>
            <a:r>
              <a:rPr lang="ko-KR" altLang="en-US" dirty="0">
                <a:latin typeface="+mn-ea"/>
                <a:ea typeface="+mn-ea"/>
              </a:rPr>
              <a:t>현재 줄에서 대체</a:t>
            </a:r>
          </a:p>
          <a:p>
            <a:pPr lvl="1"/>
            <a:r>
              <a:rPr lang="en-US" altLang="ko-KR" dirty="0">
                <a:latin typeface="+mn-ea"/>
                <a:ea typeface="+mn-ea"/>
              </a:rPr>
              <a:t>:</a:t>
            </a:r>
            <a:r>
              <a:rPr lang="en-US" altLang="ko-KR" dirty="0" err="1">
                <a:latin typeface="+mn-ea"/>
                <a:ea typeface="+mn-ea"/>
              </a:rPr>
              <a:t>n,m</a:t>
            </a:r>
            <a:r>
              <a:rPr lang="en-US" altLang="ko-KR" dirty="0">
                <a:latin typeface="+mn-ea"/>
                <a:ea typeface="+mn-ea"/>
              </a:rPr>
              <a:t> s/</a:t>
            </a:r>
            <a:r>
              <a:rPr lang="ko-KR" altLang="en-US" dirty="0">
                <a:latin typeface="+mn-ea"/>
                <a:ea typeface="+mn-ea"/>
              </a:rPr>
              <a:t>패턴</a:t>
            </a:r>
            <a:r>
              <a:rPr lang="en-US" altLang="ko-KR" dirty="0">
                <a:latin typeface="+mn-ea"/>
                <a:ea typeface="+mn-ea"/>
              </a:rPr>
              <a:t>/</a:t>
            </a:r>
            <a:r>
              <a:rPr lang="ko-KR" altLang="en-US" dirty="0" err="1">
                <a:latin typeface="+mn-ea"/>
                <a:ea typeface="+mn-ea"/>
              </a:rPr>
              <a:t>스트링</a:t>
            </a:r>
            <a:r>
              <a:rPr lang="en-US" altLang="ko-KR" dirty="0">
                <a:latin typeface="+mn-ea"/>
                <a:ea typeface="+mn-ea"/>
              </a:rPr>
              <a:t>	</a:t>
            </a:r>
          </a:p>
          <a:p>
            <a:pPr lvl="1">
              <a:buNone/>
            </a:pPr>
            <a:r>
              <a:rPr lang="en-US" altLang="ko-KR" dirty="0">
                <a:latin typeface="+mn-ea"/>
                <a:ea typeface="+mn-ea"/>
              </a:rPr>
              <a:t>	</a:t>
            </a:r>
            <a:r>
              <a:rPr lang="ko-KR" altLang="en-US" dirty="0">
                <a:latin typeface="+mn-ea"/>
                <a:ea typeface="+mn-ea"/>
              </a:rPr>
              <a:t>지정된 줄 범위에서 대체</a:t>
            </a:r>
          </a:p>
          <a:p>
            <a:pPr lvl="1"/>
            <a:r>
              <a:rPr lang="en-US" altLang="ko-KR" dirty="0">
                <a:latin typeface="+mn-ea"/>
                <a:ea typeface="+mn-ea"/>
              </a:rPr>
              <a:t>:n s/</a:t>
            </a:r>
            <a:r>
              <a:rPr lang="ko-KR" altLang="en-US" dirty="0">
                <a:latin typeface="+mn-ea"/>
                <a:ea typeface="+mn-ea"/>
              </a:rPr>
              <a:t>패턴</a:t>
            </a:r>
            <a:r>
              <a:rPr lang="en-US" altLang="ko-KR" dirty="0">
                <a:latin typeface="+mn-ea"/>
                <a:ea typeface="+mn-ea"/>
              </a:rPr>
              <a:t>/</a:t>
            </a:r>
            <a:r>
              <a:rPr lang="ko-KR" altLang="en-US" dirty="0" err="1">
                <a:latin typeface="+mn-ea"/>
                <a:ea typeface="+mn-ea"/>
              </a:rPr>
              <a:t>스트링</a:t>
            </a:r>
            <a:endParaRPr lang="en-US" altLang="ko-KR" dirty="0">
              <a:latin typeface="+mn-ea"/>
              <a:ea typeface="+mn-ea"/>
            </a:endParaRPr>
          </a:p>
          <a:p>
            <a:pPr lvl="1">
              <a:buNone/>
            </a:pPr>
            <a:r>
              <a:rPr lang="en-US" altLang="ko-KR" dirty="0">
                <a:latin typeface="+mn-ea"/>
                <a:ea typeface="+mn-ea"/>
              </a:rPr>
              <a:t>	</a:t>
            </a:r>
            <a:r>
              <a:rPr lang="ko-KR" altLang="en-US" dirty="0">
                <a:latin typeface="+mn-ea"/>
                <a:ea typeface="+mn-ea"/>
              </a:rPr>
              <a:t>지정된 줄</a:t>
            </a:r>
            <a:r>
              <a:rPr lang="en-US" altLang="ko-KR" dirty="0">
                <a:latin typeface="+mn-ea"/>
                <a:ea typeface="+mn-ea"/>
              </a:rPr>
              <a:t>(n)</a:t>
            </a:r>
            <a:r>
              <a:rPr lang="ko-KR" altLang="en-US" dirty="0">
                <a:latin typeface="+mn-ea"/>
                <a:ea typeface="+mn-ea"/>
              </a:rPr>
              <a:t>에서 대체</a:t>
            </a:r>
          </a:p>
          <a:p>
            <a:pPr lvl="1"/>
            <a:r>
              <a:rPr lang="en-US" altLang="ko-KR" dirty="0">
                <a:latin typeface="+mn-ea"/>
                <a:ea typeface="+mn-ea"/>
              </a:rPr>
              <a:t>s/</a:t>
            </a:r>
            <a:r>
              <a:rPr lang="ko-KR" altLang="en-US" dirty="0">
                <a:latin typeface="+mn-ea"/>
                <a:ea typeface="+mn-ea"/>
              </a:rPr>
              <a:t>패턴</a:t>
            </a:r>
            <a:r>
              <a:rPr lang="en-US" altLang="ko-KR" dirty="0">
                <a:latin typeface="+mn-ea"/>
                <a:ea typeface="+mn-ea"/>
              </a:rPr>
              <a:t>/</a:t>
            </a:r>
            <a:r>
              <a:rPr lang="ko-KR" altLang="en-US" dirty="0" err="1">
                <a:latin typeface="+mn-ea"/>
                <a:ea typeface="+mn-ea"/>
              </a:rPr>
              <a:t>스트링</a:t>
            </a:r>
            <a:r>
              <a:rPr lang="en-US" altLang="ko-KR" dirty="0">
                <a:latin typeface="+mn-ea"/>
                <a:ea typeface="+mn-ea"/>
              </a:rPr>
              <a:t>/g</a:t>
            </a:r>
          </a:p>
          <a:p>
            <a:pPr lvl="1">
              <a:buNone/>
            </a:pPr>
            <a:r>
              <a:rPr lang="en-US" altLang="ko-KR" dirty="0">
                <a:latin typeface="+mn-ea"/>
                <a:ea typeface="+mn-ea"/>
              </a:rPr>
              <a:t>	</a:t>
            </a:r>
            <a:r>
              <a:rPr lang="ko-KR" altLang="en-US" dirty="0">
                <a:latin typeface="+mn-ea"/>
                <a:ea typeface="+mn-ea"/>
              </a:rPr>
              <a:t>해당되는 모든 단어 대체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endParaRPr lang="ko-KR" altLang="en-US" dirty="0">
              <a:latin typeface="+mn-ea"/>
              <a:ea typeface="+mn-ea"/>
            </a:endParaRPr>
          </a:p>
          <a:p>
            <a:r>
              <a:rPr lang="ko-KR" altLang="en-US" sz="2300" dirty="0">
                <a:latin typeface="+mn-ea"/>
                <a:ea typeface="+mn-ea"/>
              </a:rPr>
              <a:t>수행취소</a:t>
            </a:r>
            <a:r>
              <a:rPr lang="en-US" altLang="ko-KR" sz="2300" dirty="0">
                <a:latin typeface="+mn-ea"/>
                <a:ea typeface="+mn-ea"/>
              </a:rPr>
              <a:t>/</a:t>
            </a:r>
            <a:r>
              <a:rPr lang="ko-KR" altLang="en-US" sz="2300" dirty="0" err="1">
                <a:latin typeface="+mn-ea"/>
                <a:ea typeface="+mn-ea"/>
              </a:rPr>
              <a:t>재수행</a:t>
            </a:r>
            <a:r>
              <a:rPr lang="ko-KR" altLang="en-US" sz="2300" dirty="0">
                <a:latin typeface="+mn-ea"/>
                <a:ea typeface="+mn-ea"/>
              </a:rPr>
              <a:t> </a:t>
            </a:r>
          </a:p>
          <a:p>
            <a:pPr lvl="1">
              <a:buNone/>
            </a:pPr>
            <a:r>
              <a:rPr lang="en-US" altLang="ko-KR" dirty="0">
                <a:latin typeface="+mn-ea"/>
                <a:ea typeface="+mn-ea"/>
              </a:rPr>
              <a:t>u		</a:t>
            </a:r>
            <a:r>
              <a:rPr lang="ko-KR" altLang="en-US" dirty="0">
                <a:latin typeface="+mn-ea"/>
                <a:ea typeface="+mn-ea"/>
              </a:rPr>
              <a:t>방금 전 수행 내용 취소</a:t>
            </a:r>
            <a:r>
              <a:rPr lang="en-US" altLang="ko-KR" dirty="0">
                <a:latin typeface="+mn-ea"/>
                <a:ea typeface="+mn-ea"/>
              </a:rPr>
              <a:t>(Undo)</a:t>
            </a:r>
          </a:p>
          <a:p>
            <a:pPr lvl="1">
              <a:buNone/>
            </a:pPr>
            <a:r>
              <a:rPr lang="en-US" altLang="ko-KR" dirty="0">
                <a:latin typeface="+mn-ea"/>
                <a:ea typeface="+mn-ea"/>
              </a:rPr>
              <a:t>U		</a:t>
            </a:r>
            <a:r>
              <a:rPr lang="ko-KR" altLang="en-US" dirty="0">
                <a:latin typeface="+mn-ea"/>
                <a:ea typeface="+mn-ea"/>
              </a:rPr>
              <a:t>현재 줄 수행 내용을 취소</a:t>
            </a:r>
          </a:p>
          <a:p>
            <a:pPr lvl="1">
              <a:buNone/>
            </a:pPr>
            <a:r>
              <a:rPr lang="en-US" altLang="ko-KR" dirty="0">
                <a:latin typeface="+mn-ea"/>
                <a:ea typeface="+mn-ea"/>
              </a:rPr>
              <a:t>.		</a:t>
            </a:r>
            <a:r>
              <a:rPr lang="ko-KR" altLang="en-US" dirty="0">
                <a:latin typeface="+mn-ea"/>
                <a:ea typeface="+mn-ea"/>
              </a:rPr>
              <a:t>방금 전 수행 내용을 반복</a:t>
            </a:r>
            <a:r>
              <a:rPr lang="en-US" altLang="ko-KR" dirty="0">
                <a:latin typeface="+mn-ea"/>
                <a:ea typeface="+mn-ea"/>
              </a:rPr>
              <a:t>(Redo)</a:t>
            </a:r>
          </a:p>
          <a:p>
            <a:pPr lvl="1"/>
            <a:endParaRPr lang="en-US" altLang="ko-KR" dirty="0">
              <a:latin typeface="+mn-ea"/>
              <a:ea typeface="+mn-ea"/>
            </a:endParaRPr>
          </a:p>
          <a:p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657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8D109A-C709-4E6E-B7C6-1D03D5606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gedit</a:t>
            </a:r>
            <a:r>
              <a:rPr lang="en-US" altLang="ko-KR" dirty="0"/>
              <a:t> </a:t>
            </a:r>
            <a:r>
              <a:rPr lang="ko-KR" altLang="en-US" dirty="0"/>
              <a:t>문서편집기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FFA15D-FC5C-471D-93F0-4A7DBD41350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4618856" cy="4896544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altLang="ko-KR" dirty="0"/>
              <a:t>GNU</a:t>
            </a:r>
            <a:r>
              <a:rPr lang="ko-KR" altLang="en-US" dirty="0"/>
              <a:t>의 대표적인 </a:t>
            </a:r>
            <a:r>
              <a:rPr lang="en-US" altLang="ko-KR" dirty="0"/>
              <a:t>GUI </a:t>
            </a:r>
            <a:r>
              <a:rPr lang="ko-KR" altLang="en-US" dirty="0"/>
              <a:t>텍스트 편집기</a:t>
            </a:r>
            <a:endParaRPr lang="en-US" altLang="ko-KR" dirty="0"/>
          </a:p>
          <a:p>
            <a:pPr lvl="4" fontAlgn="base"/>
            <a:endParaRPr lang="en-US" altLang="ko-KR" dirty="0"/>
          </a:p>
          <a:p>
            <a:pPr fontAlgn="base"/>
            <a:r>
              <a:rPr lang="en-US" altLang="ko-KR" dirty="0"/>
              <a:t>GNOME </a:t>
            </a:r>
            <a:r>
              <a:rPr lang="ko-KR" altLang="en-US" dirty="0"/>
              <a:t>환경의 기본 편집기</a:t>
            </a:r>
            <a:endParaRPr lang="en-US" altLang="ko-KR" dirty="0"/>
          </a:p>
          <a:p>
            <a:pPr lvl="1" fontAlgn="base"/>
            <a:r>
              <a:rPr lang="ko-KR" altLang="en-US" dirty="0"/>
              <a:t>텍스트</a:t>
            </a:r>
            <a:r>
              <a:rPr lang="en-US" altLang="ko-KR" dirty="0"/>
              <a:t>, </a:t>
            </a:r>
            <a:r>
              <a:rPr lang="ko-KR" altLang="en-US" dirty="0"/>
              <a:t>프로그램 코드</a:t>
            </a:r>
            <a:r>
              <a:rPr lang="en-US" altLang="ko-KR" dirty="0"/>
              <a:t>, </a:t>
            </a:r>
            <a:r>
              <a:rPr lang="ko-KR" altLang="en-US" dirty="0"/>
              <a:t>마크업 언어 편집에 적합</a:t>
            </a:r>
            <a:endParaRPr lang="en-US" altLang="ko-KR" dirty="0"/>
          </a:p>
          <a:p>
            <a:pPr lvl="1" fontAlgn="base"/>
            <a:r>
              <a:rPr lang="ko-KR" altLang="en-US" dirty="0"/>
              <a:t>깔끔하고 단순한 </a:t>
            </a:r>
            <a:r>
              <a:rPr lang="en-US" altLang="ko-KR" dirty="0"/>
              <a:t>GUI </a:t>
            </a:r>
          </a:p>
          <a:p>
            <a:pPr lvl="5" fontAlgn="base"/>
            <a:endParaRPr lang="en-US" altLang="ko-KR" dirty="0"/>
          </a:p>
          <a:p>
            <a:pPr fontAlgn="base"/>
            <a:r>
              <a:rPr lang="en-US" altLang="ko-KR" dirty="0" err="1"/>
              <a:t>gedit</a:t>
            </a:r>
            <a:r>
              <a:rPr lang="ko-KR" altLang="en-US" dirty="0"/>
              <a:t> 실행 방법</a:t>
            </a:r>
            <a:endParaRPr lang="en-US" altLang="ko-KR" dirty="0"/>
          </a:p>
          <a:p>
            <a:pPr lvl="1" fontAlgn="base"/>
            <a:r>
              <a:rPr lang="ko-KR" altLang="en-US" dirty="0"/>
              <a:t>메인 메뉴</a:t>
            </a:r>
            <a:endParaRPr lang="en-US" altLang="ko-KR" dirty="0"/>
          </a:p>
          <a:p>
            <a:pPr lvl="2" fontAlgn="base"/>
            <a:r>
              <a:rPr lang="en-US" altLang="ko-KR" dirty="0"/>
              <a:t>[</a:t>
            </a:r>
            <a:r>
              <a:rPr lang="ko-KR" altLang="en-US" dirty="0"/>
              <a:t>프로그램</a:t>
            </a:r>
            <a:r>
              <a:rPr lang="en-US" altLang="ko-KR" dirty="0"/>
              <a:t>] -&gt; [</a:t>
            </a:r>
            <a:r>
              <a:rPr lang="ko-KR" altLang="en-US" dirty="0"/>
              <a:t>보조 프로그램</a:t>
            </a:r>
            <a:r>
              <a:rPr lang="en-US" altLang="ko-KR" dirty="0"/>
              <a:t>] -&gt;  [</a:t>
            </a:r>
            <a:r>
              <a:rPr lang="ko-KR" altLang="en-US" dirty="0" err="1"/>
              <a:t>지에디트</a:t>
            </a:r>
            <a:r>
              <a:rPr lang="en-US" altLang="ko-KR" dirty="0"/>
              <a:t>] </a:t>
            </a:r>
            <a:r>
              <a:rPr lang="ko-KR" altLang="en-US" dirty="0"/>
              <a:t>선택</a:t>
            </a:r>
          </a:p>
          <a:p>
            <a:pPr lvl="1" fontAlgn="base"/>
            <a:r>
              <a:rPr lang="ko-KR" altLang="en-US" dirty="0"/>
              <a:t>터미널</a:t>
            </a:r>
            <a:endParaRPr lang="en-US" altLang="ko-KR" dirty="0"/>
          </a:p>
          <a:p>
            <a:pPr lvl="2" fontAlgn="base"/>
            <a:r>
              <a:rPr lang="en-US" altLang="ko-KR" dirty="0"/>
              <a:t>$ </a:t>
            </a:r>
            <a:r>
              <a:rPr lang="en-US" altLang="ko-KR" dirty="0" err="1"/>
              <a:t>gedit</a:t>
            </a:r>
            <a:r>
              <a:rPr lang="en-US" altLang="ko-KR" dirty="0"/>
              <a:t> [</a:t>
            </a:r>
            <a:r>
              <a:rPr lang="ko-KR" altLang="en-US" dirty="0"/>
              <a:t>파일이름</a:t>
            </a:r>
            <a:r>
              <a:rPr lang="en-US" altLang="ko-KR" dirty="0"/>
              <a:t>] &amp;</a:t>
            </a:r>
            <a:endParaRPr lang="ko-KR" altLang="en-US" dirty="0"/>
          </a:p>
          <a:p>
            <a:pPr lvl="1" fontAlgn="base"/>
            <a:r>
              <a:rPr lang="ko-KR" altLang="en-US" dirty="0"/>
              <a:t>파일 관리자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endParaRPr lang="en-US" altLang="ko-KR" dirty="0"/>
          </a:p>
          <a:p>
            <a:pPr lvl="2" fontAlgn="base"/>
            <a:r>
              <a:rPr lang="ko-KR" altLang="en-US" dirty="0"/>
              <a:t>텍스트 파일 클릭하면 자동실행</a:t>
            </a:r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D23B1DB-3F9F-46A1-9541-15C41250E4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996952"/>
            <a:ext cx="4429717" cy="306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4119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복사</a:t>
            </a:r>
            <a:r>
              <a:rPr lang="en-US" altLang="ko-KR" dirty="0"/>
              <a:t>/</a:t>
            </a:r>
            <a:r>
              <a:rPr lang="ko-KR" altLang="en-US" dirty="0"/>
              <a:t>붙이기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229600" cy="4744184"/>
          </a:xfrm>
        </p:spPr>
        <p:txBody>
          <a:bodyPr/>
          <a:lstStyle/>
          <a:p>
            <a:r>
              <a:rPr lang="ko-KR" altLang="en-US" dirty="0"/>
              <a:t>줄 내용 복사</a:t>
            </a:r>
            <a:r>
              <a:rPr lang="en-US" altLang="ko-KR" dirty="0"/>
              <a:t>(copy)</a:t>
            </a:r>
            <a:endParaRPr lang="ko-KR" altLang="en-US" dirty="0"/>
          </a:p>
          <a:p>
            <a:pPr lvl="1">
              <a:buNone/>
            </a:pPr>
            <a:r>
              <a:rPr lang="en-US" altLang="ko-KR" dirty="0" err="1"/>
              <a:t>nY</a:t>
            </a:r>
            <a:r>
              <a:rPr lang="ko-KR" altLang="en-US" dirty="0"/>
              <a:t>현재 줄에서부터 </a:t>
            </a:r>
            <a:r>
              <a:rPr lang="en-US" altLang="ko-KR" dirty="0"/>
              <a:t>n</a:t>
            </a:r>
            <a:r>
              <a:rPr lang="ko-KR" altLang="en-US" dirty="0"/>
              <a:t>개의 줄을 복사</a:t>
            </a:r>
          </a:p>
          <a:p>
            <a:pPr lvl="1">
              <a:buNone/>
            </a:pPr>
            <a:r>
              <a:rPr lang="en-US" altLang="ko-KR" dirty="0"/>
              <a:t>:</a:t>
            </a:r>
            <a:r>
              <a:rPr lang="en-US" altLang="ko-KR" dirty="0" err="1"/>
              <a:t>n,m</a:t>
            </a:r>
            <a:r>
              <a:rPr lang="en-US" altLang="ko-KR" dirty="0"/>
              <a:t> y n</a:t>
            </a:r>
            <a:r>
              <a:rPr lang="ko-KR" altLang="en-US" dirty="0"/>
              <a:t>번째 줄에서 </a:t>
            </a:r>
            <a:r>
              <a:rPr lang="en-US" altLang="ko-KR" dirty="0"/>
              <a:t>m</a:t>
            </a:r>
            <a:r>
              <a:rPr lang="ko-KR" altLang="en-US" dirty="0"/>
              <a:t>번째 줄까지를 버퍼에 복사함</a:t>
            </a:r>
            <a:endParaRPr lang="en-US" altLang="ko-KR" dirty="0"/>
          </a:p>
          <a:p>
            <a:pPr lvl="1"/>
            <a:endParaRPr lang="ko-KR" altLang="en-US" dirty="0"/>
          </a:p>
          <a:p>
            <a:r>
              <a:rPr lang="ko-KR" altLang="en-US" dirty="0"/>
              <a:t>마지막으로 삭제</a:t>
            </a:r>
            <a:r>
              <a:rPr lang="en-US" altLang="ko-KR" dirty="0"/>
              <a:t>/</a:t>
            </a:r>
            <a:r>
              <a:rPr lang="ko-KR" altLang="en-US" dirty="0"/>
              <a:t>복사한 내용을 붙이기</a:t>
            </a:r>
            <a:r>
              <a:rPr lang="en-US" altLang="ko-KR" dirty="0"/>
              <a:t>(put). </a:t>
            </a:r>
          </a:p>
          <a:p>
            <a:pPr lvl="1">
              <a:buNone/>
            </a:pPr>
            <a:r>
              <a:rPr lang="en-US" altLang="ko-KR" dirty="0"/>
              <a:t>p</a:t>
            </a:r>
            <a:r>
              <a:rPr lang="ko-KR" altLang="en-US" b="1" dirty="0"/>
              <a:t> </a:t>
            </a:r>
            <a:r>
              <a:rPr lang="ko-KR" altLang="en-US" dirty="0"/>
              <a:t>버퍼 내용을 커서의 뒤</a:t>
            </a:r>
            <a:r>
              <a:rPr lang="en-US" altLang="ko-KR" dirty="0"/>
              <a:t>(</a:t>
            </a:r>
            <a:r>
              <a:rPr lang="ko-KR" altLang="en-US" dirty="0"/>
              <a:t>혹은 아래</a:t>
            </a:r>
            <a:r>
              <a:rPr lang="en-US" altLang="ko-KR" dirty="0"/>
              <a:t>)</a:t>
            </a:r>
            <a:r>
              <a:rPr lang="ko-KR" altLang="en-US" dirty="0"/>
              <a:t>에 삽입</a:t>
            </a:r>
          </a:p>
          <a:p>
            <a:pPr lvl="1">
              <a:buNone/>
            </a:pPr>
            <a:r>
              <a:rPr lang="en-US" altLang="ko-KR" dirty="0"/>
              <a:t>P </a:t>
            </a:r>
            <a:r>
              <a:rPr lang="ko-KR" altLang="en-US" dirty="0"/>
              <a:t>버퍼 내용을 커서의 앞</a:t>
            </a:r>
            <a:r>
              <a:rPr lang="en-US" altLang="ko-KR" dirty="0"/>
              <a:t>(</a:t>
            </a:r>
            <a:r>
              <a:rPr lang="ko-KR" altLang="en-US" dirty="0"/>
              <a:t>혹은 위</a:t>
            </a:r>
            <a:r>
              <a:rPr lang="en-US" altLang="ko-KR" dirty="0"/>
              <a:t>)</a:t>
            </a:r>
            <a:r>
              <a:rPr lang="ko-KR" altLang="en-US" dirty="0"/>
              <a:t>에 삽입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88500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28328"/>
          </a:xfrm>
        </p:spPr>
        <p:txBody>
          <a:bodyPr>
            <a:normAutofit/>
          </a:bodyPr>
          <a:lstStyle/>
          <a:p>
            <a:r>
              <a:rPr lang="ko-KR" altLang="en-US" dirty="0"/>
              <a:t>파일에 저장 및 끝내기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323528" y="1268760"/>
            <a:ext cx="3888432" cy="4744184"/>
          </a:xfrm>
        </p:spPr>
        <p:txBody>
          <a:bodyPr>
            <a:normAutofit/>
          </a:bodyPr>
          <a:lstStyle/>
          <a:p>
            <a:pPr lvl="0" fontAlgn="base"/>
            <a:r>
              <a:rPr lang="ko-KR" altLang="en-US" sz="1800" b="1" dirty="0"/>
              <a:t>파일에 저장</a:t>
            </a:r>
            <a:endParaRPr lang="ko-KR" altLang="en-US" sz="1800" dirty="0"/>
          </a:p>
          <a:p>
            <a:pPr marL="274320" lvl="1" indent="0" fontAlgn="base" latinLnBrk="0">
              <a:buNone/>
            </a:pPr>
            <a:r>
              <a:rPr lang="en-US" altLang="ko-KR" sz="1600" dirty="0"/>
              <a:t>:w</a:t>
            </a:r>
            <a:r>
              <a:rPr lang="ko-KR" altLang="en-US" sz="1600" dirty="0"/>
              <a:t>	</a:t>
            </a:r>
            <a:r>
              <a:rPr lang="en-US" altLang="ko-KR" sz="1600" dirty="0"/>
              <a:t>	</a:t>
            </a:r>
          </a:p>
          <a:p>
            <a:pPr marL="274320" lvl="1" indent="0" fontAlgn="base" latinLnBrk="0">
              <a:buNone/>
            </a:pPr>
            <a:r>
              <a:rPr lang="en-US" altLang="ko-KR" sz="1600" dirty="0"/>
              <a:t>    </a:t>
            </a:r>
            <a:r>
              <a:rPr lang="ko-KR" altLang="en-US" sz="1600" dirty="0"/>
              <a:t>현재 파일에 저장한다</a:t>
            </a:r>
            <a:r>
              <a:rPr lang="en-US" altLang="ko-KR" sz="1600" dirty="0"/>
              <a:t>.</a:t>
            </a:r>
            <a:br>
              <a:rPr lang="ko-KR" altLang="en-US" sz="1600" dirty="0"/>
            </a:br>
            <a:r>
              <a:rPr lang="en-US" altLang="ko-KR" sz="1600" dirty="0"/>
              <a:t>:w </a:t>
            </a:r>
            <a:r>
              <a:rPr lang="ko-KR" altLang="en-US" sz="1600" dirty="0"/>
              <a:t>파일이름   </a:t>
            </a:r>
            <a:r>
              <a:rPr lang="en-US" altLang="ko-KR" sz="1600" dirty="0"/>
              <a:t>	</a:t>
            </a:r>
          </a:p>
          <a:p>
            <a:pPr marL="274320" lvl="1" indent="0" fontAlgn="base" latinLnBrk="0">
              <a:buNone/>
            </a:pPr>
            <a:r>
              <a:rPr lang="en-US" altLang="ko-KR" sz="1600" dirty="0"/>
              <a:t>    </a:t>
            </a:r>
            <a:r>
              <a:rPr lang="ko-KR" altLang="en-US" sz="1600" dirty="0"/>
              <a:t>지정된 파일에 저장한다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lvl="0" fontAlgn="base"/>
            <a:r>
              <a:rPr lang="ko-KR" altLang="en-US" sz="1800" b="1" dirty="0"/>
              <a:t>파일에 저장하고 끝내기</a:t>
            </a:r>
            <a:r>
              <a:rPr lang="ko-KR" altLang="en-US" sz="1800" dirty="0"/>
              <a:t> </a:t>
            </a:r>
            <a:br>
              <a:rPr lang="ko-KR" altLang="en-US" sz="1800" dirty="0"/>
            </a:br>
            <a:r>
              <a:rPr lang="en-US" altLang="ko-KR" sz="1600" dirty="0"/>
              <a:t>:</a:t>
            </a:r>
            <a:r>
              <a:rPr lang="en-US" altLang="ko-KR" sz="1600" dirty="0" err="1"/>
              <a:t>wq</a:t>
            </a:r>
            <a:r>
              <a:rPr lang="ko-KR" altLang="en-US" sz="1600" dirty="0"/>
              <a:t>	</a:t>
            </a:r>
            <a:endParaRPr lang="en-US" altLang="ko-KR" sz="1600" dirty="0"/>
          </a:p>
          <a:p>
            <a:pPr marL="0" lvl="0" indent="0" fontAlgn="base">
              <a:buNone/>
            </a:pPr>
            <a:r>
              <a:rPr lang="en-US" altLang="ko-KR" sz="1600" dirty="0"/>
              <a:t>       </a:t>
            </a:r>
            <a:r>
              <a:rPr lang="ko-KR" altLang="en-US" sz="1600" dirty="0"/>
              <a:t>현재 파일에 저장하고 종료한다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marL="0" indent="0" fontAlgn="base" latinLnBrk="0">
              <a:buNone/>
            </a:pPr>
            <a:r>
              <a:rPr lang="en-US" altLang="ko-KR" sz="1600" dirty="0"/>
              <a:t>   ZZ </a:t>
            </a:r>
            <a:r>
              <a:rPr lang="ko-KR" altLang="en-US" sz="1600" dirty="0"/>
              <a:t>	</a:t>
            </a:r>
            <a:endParaRPr lang="en-US" altLang="ko-KR" sz="1600" dirty="0"/>
          </a:p>
          <a:p>
            <a:pPr marL="0" indent="0" fontAlgn="base" latinLnBrk="0">
              <a:buNone/>
            </a:pPr>
            <a:r>
              <a:rPr lang="en-US" altLang="ko-KR" sz="1600" dirty="0"/>
              <a:t>       </a:t>
            </a:r>
            <a:r>
              <a:rPr lang="ko-KR" altLang="en-US" sz="1600" dirty="0"/>
              <a:t>현재 파일에 저장하고 종료한다</a:t>
            </a:r>
            <a:r>
              <a:rPr lang="en-US" altLang="ko-KR" sz="1600" dirty="0"/>
              <a:t>.</a:t>
            </a:r>
            <a:endParaRPr lang="ko-KR" altLang="en-US" sz="1600" dirty="0"/>
          </a:p>
          <a:p>
            <a:pPr lvl="0" fontAlgn="base"/>
            <a:r>
              <a:rPr lang="ko-KR" altLang="en-US" sz="1800" b="1" dirty="0"/>
              <a:t>저장하지 않고 끝내기 </a:t>
            </a:r>
          </a:p>
          <a:p>
            <a:pPr marL="274320" lvl="1" indent="0" fontAlgn="base" latinLnBrk="0">
              <a:buNone/>
            </a:pPr>
            <a:r>
              <a:rPr lang="en-US" altLang="ko-KR" sz="1600" dirty="0"/>
              <a:t>:q</a:t>
            </a:r>
            <a:r>
              <a:rPr lang="ko-KR" altLang="en-US" sz="1600" dirty="0"/>
              <a:t>	</a:t>
            </a:r>
            <a:endParaRPr lang="en-US" altLang="ko-KR" sz="1600" dirty="0"/>
          </a:p>
          <a:p>
            <a:pPr marL="274320" lvl="1" indent="0" fontAlgn="base" latinLnBrk="0">
              <a:buNone/>
            </a:pPr>
            <a:r>
              <a:rPr lang="en-US" altLang="ko-KR" sz="1600" dirty="0"/>
              <a:t>   </a:t>
            </a:r>
            <a:r>
              <a:rPr lang="ko-KR" altLang="en-US" sz="1600" dirty="0"/>
              <a:t>아무런 작업을 하지 않은 경우 종료</a:t>
            </a:r>
          </a:p>
          <a:p>
            <a:pPr marL="274320" lvl="1" indent="0" fontAlgn="base" latinLnBrk="0">
              <a:buNone/>
            </a:pPr>
            <a:r>
              <a:rPr lang="en-US" altLang="ko-KR" sz="1600" dirty="0"/>
              <a:t>:q!</a:t>
            </a:r>
            <a:r>
              <a:rPr lang="ko-KR" altLang="en-US" sz="1600" dirty="0"/>
              <a:t>	</a:t>
            </a:r>
            <a:endParaRPr lang="en-US" altLang="ko-KR" sz="1600" dirty="0"/>
          </a:p>
          <a:p>
            <a:pPr marL="274320" lvl="1" indent="0" fontAlgn="base" latinLnBrk="0">
              <a:buNone/>
            </a:pPr>
            <a:r>
              <a:rPr lang="en-US" altLang="ko-KR" sz="1600" dirty="0"/>
              <a:t>   </a:t>
            </a:r>
            <a:r>
              <a:rPr lang="ko-KR" altLang="en-US" sz="1600" dirty="0"/>
              <a:t>작업 내용을 저장하지 않고 종료</a:t>
            </a:r>
          </a:p>
          <a:p>
            <a:pPr marL="0" indent="0">
              <a:buNone/>
            </a:pPr>
            <a:endParaRPr lang="ko-KR" altLang="en-US" sz="1800" dirty="0"/>
          </a:p>
        </p:txBody>
      </p:sp>
      <p:pic>
        <p:nvPicPr>
          <p:cNvPr id="4097" name="_x198379440" descr="EMB0000068c2ed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8646" y="1268760"/>
            <a:ext cx="4997264" cy="3568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81582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+mn-ea"/>
                <a:ea typeface="+mn-ea"/>
              </a:rPr>
              <a:t>기타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다른 파일 편집</a:t>
            </a:r>
          </a:p>
          <a:p>
            <a:pPr lvl="1"/>
            <a:r>
              <a:rPr lang="en-US" altLang="ko-KR" dirty="0">
                <a:latin typeface="+mn-ea"/>
                <a:ea typeface="+mn-ea"/>
              </a:rPr>
              <a:t>:e </a:t>
            </a:r>
            <a:r>
              <a:rPr lang="ko-KR" altLang="en-US" dirty="0">
                <a:latin typeface="+mn-ea"/>
                <a:ea typeface="+mn-ea"/>
              </a:rPr>
              <a:t>파일이름</a:t>
            </a:r>
            <a:endParaRPr lang="en-US" altLang="ko-KR" dirty="0">
              <a:latin typeface="+mn-ea"/>
              <a:ea typeface="+mn-ea"/>
            </a:endParaRPr>
          </a:p>
          <a:p>
            <a:pPr lvl="1">
              <a:buNone/>
            </a:pPr>
            <a:r>
              <a:rPr lang="en-US" altLang="ko-KR" dirty="0">
                <a:latin typeface="+mn-ea"/>
                <a:ea typeface="+mn-ea"/>
              </a:rPr>
              <a:t>	</a:t>
            </a:r>
            <a:r>
              <a:rPr lang="ko-KR" altLang="en-US" dirty="0">
                <a:latin typeface="+mn-ea"/>
                <a:ea typeface="+mn-ea"/>
              </a:rPr>
              <a:t>현재 파일 대신에 주어진 파일 열기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en-US" altLang="ko-KR" dirty="0">
                <a:latin typeface="+mn-ea"/>
                <a:ea typeface="+mn-ea"/>
              </a:rPr>
              <a:t>:e#</a:t>
            </a:r>
          </a:p>
          <a:p>
            <a:pPr lvl="1">
              <a:buNone/>
            </a:pPr>
            <a:r>
              <a:rPr lang="en-US" altLang="ko-KR" dirty="0">
                <a:latin typeface="+mn-ea"/>
                <a:ea typeface="+mn-ea"/>
              </a:rPr>
              <a:t>	</a:t>
            </a:r>
            <a:r>
              <a:rPr lang="ko-KR" altLang="en-US" dirty="0">
                <a:latin typeface="+mn-ea"/>
                <a:ea typeface="+mn-ea"/>
              </a:rPr>
              <a:t>이전 파일을 다시 열기</a:t>
            </a:r>
          </a:p>
          <a:p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줄 번호 붙이기</a:t>
            </a:r>
          </a:p>
          <a:p>
            <a:pPr lvl="1">
              <a:buNone/>
            </a:pPr>
            <a:r>
              <a:rPr lang="ko-KR" altLang="en-US" dirty="0">
                <a:latin typeface="+mn-ea"/>
                <a:ea typeface="+mn-ea"/>
              </a:rPr>
              <a:t>줄 번호를 붙이거나 없애기</a:t>
            </a:r>
            <a:endParaRPr lang="en-US" altLang="ko-KR" dirty="0">
              <a:latin typeface="+mn-ea"/>
              <a:ea typeface="+mn-ea"/>
            </a:endParaRPr>
          </a:p>
          <a:p>
            <a:pPr lvl="1">
              <a:buNone/>
            </a:pPr>
            <a:r>
              <a:rPr lang="en-US" altLang="ko-KR" dirty="0">
                <a:latin typeface="+mn-ea"/>
                <a:ea typeface="+mn-ea"/>
              </a:rPr>
              <a:t>:set number	</a:t>
            </a:r>
            <a:r>
              <a:rPr lang="ko-KR" altLang="en-US" dirty="0" err="1">
                <a:latin typeface="+mn-ea"/>
                <a:ea typeface="+mn-ea"/>
              </a:rPr>
              <a:t>줄번호</a:t>
            </a:r>
            <a:r>
              <a:rPr lang="ko-KR" altLang="en-US" dirty="0">
                <a:latin typeface="+mn-ea"/>
                <a:ea typeface="+mn-ea"/>
              </a:rPr>
              <a:t> 붙이기</a:t>
            </a:r>
          </a:p>
          <a:p>
            <a:pPr lvl="1">
              <a:buNone/>
            </a:pPr>
            <a:r>
              <a:rPr lang="en-US" altLang="ko-KR" dirty="0">
                <a:latin typeface="+mn-ea"/>
                <a:ea typeface="+mn-ea"/>
              </a:rPr>
              <a:t>:se nu	</a:t>
            </a:r>
            <a:r>
              <a:rPr lang="ko-KR" altLang="en-US" dirty="0" err="1">
                <a:latin typeface="+mn-ea"/>
                <a:ea typeface="+mn-ea"/>
              </a:rPr>
              <a:t>줄번호</a:t>
            </a:r>
            <a:r>
              <a:rPr lang="ko-KR" altLang="en-US" dirty="0">
                <a:latin typeface="+mn-ea"/>
                <a:ea typeface="+mn-ea"/>
              </a:rPr>
              <a:t> 붙이기</a:t>
            </a:r>
          </a:p>
          <a:p>
            <a:pPr lvl="1">
              <a:buNone/>
            </a:pPr>
            <a:r>
              <a:rPr lang="en-US" altLang="ko-KR" dirty="0">
                <a:latin typeface="+mn-ea"/>
                <a:ea typeface="+mn-ea"/>
              </a:rPr>
              <a:t>:set </a:t>
            </a:r>
            <a:r>
              <a:rPr lang="en-US" altLang="ko-KR" dirty="0" err="1">
                <a:latin typeface="+mn-ea"/>
                <a:ea typeface="+mn-ea"/>
              </a:rPr>
              <a:t>nonumber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 err="1">
                <a:latin typeface="+mn-ea"/>
                <a:ea typeface="+mn-ea"/>
              </a:rPr>
              <a:t>줄번호</a:t>
            </a:r>
            <a:r>
              <a:rPr lang="ko-KR" altLang="en-US" dirty="0">
                <a:latin typeface="+mn-ea"/>
                <a:ea typeface="+mn-ea"/>
              </a:rPr>
              <a:t> 없애기</a:t>
            </a:r>
          </a:p>
          <a:p>
            <a:pPr lvl="1">
              <a:buNone/>
            </a:pPr>
            <a:r>
              <a:rPr lang="en-US" altLang="ko-KR" dirty="0">
                <a:latin typeface="+mn-ea"/>
                <a:ea typeface="+mn-ea"/>
              </a:rPr>
              <a:t>:se non	  </a:t>
            </a:r>
            <a:r>
              <a:rPr lang="ko-KR" altLang="en-US" dirty="0" err="1">
                <a:latin typeface="+mn-ea"/>
                <a:ea typeface="+mn-ea"/>
              </a:rPr>
              <a:t>줄번호</a:t>
            </a:r>
            <a:r>
              <a:rPr lang="ko-KR" altLang="en-US" dirty="0">
                <a:latin typeface="+mn-ea"/>
                <a:ea typeface="+mn-ea"/>
              </a:rPr>
              <a:t> 없애기</a:t>
            </a:r>
            <a:endParaRPr lang="en-US" altLang="ko-KR" dirty="0">
              <a:latin typeface="+mn-ea"/>
              <a:ea typeface="+mn-ea"/>
            </a:endParaRPr>
          </a:p>
          <a:p>
            <a:pPr lvl="1">
              <a:buNone/>
            </a:pPr>
            <a:endParaRPr lang="ko-KR" altLang="en-US" dirty="0">
              <a:latin typeface="+mn-ea"/>
              <a:ea typeface="+mn-ea"/>
            </a:endParaRPr>
          </a:p>
          <a:p>
            <a:r>
              <a:rPr lang="ko-KR" altLang="en-US" dirty="0" err="1">
                <a:latin typeface="+mn-ea"/>
                <a:ea typeface="+mn-ea"/>
              </a:rPr>
              <a:t>쉘</a:t>
            </a:r>
            <a:r>
              <a:rPr lang="ko-KR" altLang="en-US" dirty="0">
                <a:latin typeface="+mn-ea"/>
                <a:ea typeface="+mn-ea"/>
              </a:rPr>
              <a:t> 명령어 수행</a:t>
            </a:r>
          </a:p>
          <a:p>
            <a:pPr lvl="1"/>
            <a:r>
              <a:rPr lang="ko-KR" altLang="en-US" dirty="0">
                <a:latin typeface="+mn-ea"/>
                <a:ea typeface="+mn-ea"/>
              </a:rPr>
              <a:t>편집기 내에서 </a:t>
            </a:r>
            <a:r>
              <a:rPr lang="ko-KR" altLang="en-US" dirty="0" err="1">
                <a:latin typeface="+mn-ea"/>
                <a:ea typeface="+mn-ea"/>
              </a:rPr>
              <a:t>쉘</a:t>
            </a:r>
            <a:r>
              <a:rPr lang="ko-KR" altLang="en-US" dirty="0">
                <a:latin typeface="+mn-ea"/>
                <a:ea typeface="+mn-ea"/>
              </a:rPr>
              <a:t> 명령어 수행</a:t>
            </a:r>
            <a:endParaRPr lang="en-US" altLang="ko-KR" dirty="0">
              <a:latin typeface="+mn-ea"/>
              <a:ea typeface="+mn-ea"/>
            </a:endParaRPr>
          </a:p>
          <a:p>
            <a:pPr lvl="1"/>
            <a:r>
              <a:rPr lang="en-US" altLang="ko-KR" dirty="0">
                <a:latin typeface="+mn-ea"/>
                <a:ea typeface="+mn-ea"/>
              </a:rPr>
              <a:t>:!</a:t>
            </a:r>
            <a:r>
              <a:rPr lang="en-US" altLang="ko-KR" dirty="0" err="1">
                <a:latin typeface="+mn-ea"/>
                <a:ea typeface="+mn-ea"/>
              </a:rPr>
              <a:t>ls</a:t>
            </a:r>
            <a:r>
              <a:rPr lang="en-US" altLang="ko-KR" dirty="0">
                <a:latin typeface="+mn-ea"/>
                <a:ea typeface="+mn-ea"/>
              </a:rPr>
              <a:t>	</a:t>
            </a:r>
          </a:p>
          <a:p>
            <a:pPr lvl="1"/>
            <a:r>
              <a:rPr lang="en-US" altLang="ko-KR" dirty="0">
                <a:latin typeface="+mn-ea"/>
                <a:ea typeface="+mn-ea"/>
              </a:rPr>
              <a:t>:!cat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6910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+mn-ea"/>
                <a:ea typeface="+mn-ea"/>
              </a:rPr>
              <a:t>핵심 개념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A7C5D-781A-4E59-901A-BE7850CBEAF3}" type="slidenum">
              <a:rPr lang="ko-KR" altLang="en-US" smtClean="0"/>
              <a:pPr/>
              <a:t>43</a:t>
            </a:fld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CB4736AC-7D1F-497E-8E22-B95E4AD0165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8291264" cy="4392488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ko-KR" altLang="en-US" dirty="0"/>
          </a:p>
          <a:p>
            <a:r>
              <a:rPr lang="en-US" altLang="ko-KR" dirty="0" err="1"/>
              <a:t>gedit</a:t>
            </a:r>
            <a:r>
              <a:rPr lang="ko-KR" altLang="en-US" dirty="0"/>
              <a:t>는 </a:t>
            </a:r>
            <a:r>
              <a:rPr lang="en-US" altLang="ko-KR" dirty="0"/>
              <a:t>GNU</a:t>
            </a:r>
            <a:r>
              <a:rPr lang="ko-KR" altLang="en-US" dirty="0"/>
              <a:t>가 제공하는 대표적인 텍스트 편집기이다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 err="1"/>
              <a:t>gcc</a:t>
            </a:r>
            <a:r>
              <a:rPr lang="en-US" altLang="ko-KR" dirty="0"/>
              <a:t> </a:t>
            </a:r>
            <a:r>
              <a:rPr lang="ko-KR" altLang="en-US" dirty="0"/>
              <a:t>컴파일러는 </a:t>
            </a:r>
            <a:r>
              <a:rPr lang="en-US" altLang="ko-KR" dirty="0"/>
              <a:t>C </a:t>
            </a:r>
            <a:r>
              <a:rPr lang="ko-KR" altLang="en-US" dirty="0"/>
              <a:t>프로그램을 컴파일한다</a:t>
            </a:r>
            <a:r>
              <a:rPr lang="en-US" altLang="ko-KR" dirty="0"/>
              <a:t>. </a:t>
            </a:r>
            <a:r>
              <a:rPr lang="ko-KR" altLang="en-US" dirty="0"/>
              <a:t>옵션을 사용하지 않으면 실행파일 </a:t>
            </a:r>
            <a:r>
              <a:rPr lang="en-US" altLang="ko-KR" dirty="0" err="1"/>
              <a:t>a.out</a:t>
            </a:r>
            <a:r>
              <a:rPr lang="ko-KR" altLang="en-US" dirty="0"/>
              <a:t>를 생성한다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make </a:t>
            </a:r>
            <a:r>
              <a:rPr lang="ko-KR" altLang="en-US" dirty="0"/>
              <a:t>시스템은 </a:t>
            </a:r>
            <a:r>
              <a:rPr lang="ko-KR" altLang="en-US" dirty="0" err="1"/>
              <a:t>메이크파일</a:t>
            </a:r>
            <a:r>
              <a:rPr lang="en-US" altLang="ko-KR" dirty="0"/>
              <a:t>(</a:t>
            </a:r>
            <a:r>
              <a:rPr lang="en-US" altLang="ko-KR" dirty="0" err="1"/>
              <a:t>makefile</a:t>
            </a:r>
            <a:r>
              <a:rPr lang="en-US" altLang="ko-KR" dirty="0"/>
              <a:t> </a:t>
            </a:r>
            <a:r>
              <a:rPr lang="ko-KR" altLang="en-US" dirty="0"/>
              <a:t>혹은 </a:t>
            </a:r>
            <a:r>
              <a:rPr lang="en-US" altLang="ko-KR" dirty="0" err="1"/>
              <a:t>Makefile</a:t>
            </a:r>
            <a:r>
              <a:rPr lang="en-US" altLang="ko-KR" dirty="0"/>
              <a:t>)</a:t>
            </a:r>
            <a:r>
              <a:rPr lang="ko-KR" altLang="en-US" dirty="0"/>
              <a:t>을 이용하여 보통 실행 파일을 빌드한다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gdb</a:t>
            </a:r>
            <a:r>
              <a:rPr lang="en-US" altLang="ko-KR" dirty="0"/>
              <a:t> </a:t>
            </a:r>
            <a:r>
              <a:rPr lang="ko-KR" altLang="en-US" dirty="0" err="1"/>
              <a:t>디버거는</a:t>
            </a:r>
            <a:r>
              <a:rPr lang="ko-KR" altLang="en-US" dirty="0"/>
              <a:t> 실행파일을 이용하여 디버깅 모드로 실행한다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vi </a:t>
            </a:r>
            <a:r>
              <a:rPr lang="ko-KR" altLang="en-US" dirty="0"/>
              <a:t>에디터는 명령 모드와 입력 모드가 구분되어 있으며 시작하면 명령 모드이다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810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0023A7-0C50-4F00-80FD-856109C6C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gedit</a:t>
            </a:r>
            <a:r>
              <a:rPr lang="en-US" altLang="ko-KR" dirty="0"/>
              <a:t> </a:t>
            </a:r>
            <a:r>
              <a:rPr lang="ko-KR" altLang="en-US" dirty="0"/>
              <a:t>메뉴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FD0924-1CD4-48D7-BF95-26070840086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 fontAlgn="base"/>
            <a:r>
              <a:rPr lang="ko-KR" altLang="en-US" dirty="0"/>
              <a:t>파일</a:t>
            </a:r>
            <a:endParaRPr lang="en-US" altLang="ko-KR" dirty="0"/>
          </a:p>
          <a:p>
            <a:pPr lvl="1" fontAlgn="base"/>
            <a:r>
              <a:rPr lang="ko-KR" altLang="en-US" dirty="0"/>
              <a:t>새로 만들기</a:t>
            </a:r>
            <a:r>
              <a:rPr lang="en-US" altLang="ko-KR" dirty="0"/>
              <a:t>, </a:t>
            </a:r>
            <a:r>
              <a:rPr lang="ko-KR" altLang="en-US" dirty="0"/>
              <a:t>열기</a:t>
            </a:r>
            <a:r>
              <a:rPr lang="en-US" altLang="ko-KR" dirty="0"/>
              <a:t>, </a:t>
            </a:r>
            <a:r>
              <a:rPr lang="ko-KR" altLang="en-US" dirty="0"/>
              <a:t>저장</a:t>
            </a:r>
            <a:r>
              <a:rPr lang="en-US" altLang="ko-KR" dirty="0"/>
              <a:t>, </a:t>
            </a:r>
            <a:r>
              <a:rPr lang="ko-KR" altLang="en-US" dirty="0"/>
              <a:t>되돌리기</a:t>
            </a:r>
            <a:r>
              <a:rPr lang="en-US" altLang="ko-KR" dirty="0"/>
              <a:t>, </a:t>
            </a:r>
            <a:r>
              <a:rPr lang="ko-KR" altLang="en-US" dirty="0"/>
              <a:t>인쇄</a:t>
            </a:r>
          </a:p>
          <a:p>
            <a:pPr lvl="0" fontAlgn="base"/>
            <a:r>
              <a:rPr lang="ko-KR" altLang="en-US" dirty="0"/>
              <a:t>편집	</a:t>
            </a:r>
            <a:endParaRPr lang="en-US" altLang="ko-KR" dirty="0"/>
          </a:p>
          <a:p>
            <a:pPr lvl="1" fontAlgn="base"/>
            <a:r>
              <a:rPr lang="ko-KR" altLang="en-US" dirty="0"/>
              <a:t>입력 취소</a:t>
            </a:r>
            <a:r>
              <a:rPr lang="en-US" altLang="ko-KR" dirty="0"/>
              <a:t>, </a:t>
            </a:r>
            <a:r>
              <a:rPr lang="ko-KR" altLang="en-US" dirty="0"/>
              <a:t>다시 실행</a:t>
            </a:r>
            <a:r>
              <a:rPr lang="en-US" altLang="ko-KR" dirty="0"/>
              <a:t>, </a:t>
            </a:r>
            <a:r>
              <a:rPr lang="ko-KR" altLang="en-US" dirty="0" err="1"/>
              <a:t>잘라내기</a:t>
            </a:r>
            <a:r>
              <a:rPr lang="en-US" altLang="ko-KR" dirty="0"/>
              <a:t>, </a:t>
            </a:r>
            <a:r>
              <a:rPr lang="ko-KR" altLang="en-US" dirty="0"/>
              <a:t>복사</a:t>
            </a:r>
            <a:r>
              <a:rPr lang="en-US" altLang="ko-KR" dirty="0"/>
              <a:t>, </a:t>
            </a:r>
            <a:r>
              <a:rPr lang="ko-KR" altLang="en-US" dirty="0"/>
              <a:t>붙여넣기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</a:p>
          <a:p>
            <a:pPr lvl="0" fontAlgn="base"/>
            <a:r>
              <a:rPr lang="ko-KR" altLang="en-US" dirty="0"/>
              <a:t>보기</a:t>
            </a:r>
            <a:r>
              <a:rPr lang="en-US" altLang="ko-KR" dirty="0"/>
              <a:t> </a:t>
            </a:r>
            <a:r>
              <a:rPr lang="ko-KR" altLang="en-US" dirty="0"/>
              <a:t>	</a:t>
            </a:r>
            <a:endParaRPr lang="en-US" altLang="ko-KR" dirty="0"/>
          </a:p>
          <a:p>
            <a:pPr lvl="1" fontAlgn="base"/>
            <a:r>
              <a:rPr lang="ko-KR" altLang="en-US" dirty="0"/>
              <a:t>도구모음</a:t>
            </a:r>
            <a:r>
              <a:rPr lang="en-US" altLang="ko-KR" dirty="0"/>
              <a:t>, </a:t>
            </a:r>
            <a:r>
              <a:rPr lang="ko-KR" altLang="en-US" dirty="0"/>
              <a:t>상태표시줄</a:t>
            </a:r>
            <a:r>
              <a:rPr lang="en-US" altLang="ko-KR" dirty="0"/>
              <a:t>, </a:t>
            </a:r>
            <a:r>
              <a:rPr lang="ko-KR" altLang="en-US" dirty="0"/>
              <a:t>전체화면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rgbClr val="C00000"/>
                </a:solidFill>
              </a:rPr>
              <a:t>강조 모드</a:t>
            </a:r>
          </a:p>
          <a:p>
            <a:pPr lvl="0" fontAlgn="base"/>
            <a:r>
              <a:rPr lang="ko-KR" altLang="en-US" dirty="0"/>
              <a:t>검색	</a:t>
            </a:r>
            <a:endParaRPr lang="en-US" altLang="ko-KR" dirty="0"/>
          </a:p>
          <a:p>
            <a:pPr lvl="1" fontAlgn="base"/>
            <a:r>
              <a:rPr lang="ko-KR" altLang="en-US" dirty="0"/>
              <a:t>찾기</a:t>
            </a:r>
            <a:r>
              <a:rPr lang="en-US" altLang="ko-KR" dirty="0"/>
              <a:t>, </a:t>
            </a:r>
            <a:r>
              <a:rPr lang="ko-KR" altLang="en-US" dirty="0"/>
              <a:t>바꾸기</a:t>
            </a:r>
            <a:r>
              <a:rPr lang="en-US" altLang="ko-KR" dirty="0"/>
              <a:t>, </a:t>
            </a:r>
            <a:r>
              <a:rPr lang="ko-KR" altLang="en-US" dirty="0"/>
              <a:t>줄로 이동</a:t>
            </a:r>
          </a:p>
          <a:p>
            <a:pPr lvl="0" fontAlgn="base"/>
            <a:r>
              <a:rPr lang="ko-KR" altLang="en-US" dirty="0"/>
              <a:t>도구	</a:t>
            </a:r>
            <a:endParaRPr lang="en-US" altLang="ko-KR" dirty="0"/>
          </a:p>
          <a:p>
            <a:pPr lvl="1" fontAlgn="base"/>
            <a:r>
              <a:rPr lang="ko-KR" altLang="en-US" dirty="0"/>
              <a:t>맞춤법 검사</a:t>
            </a:r>
            <a:r>
              <a:rPr lang="en-US" altLang="ko-KR" dirty="0"/>
              <a:t>, </a:t>
            </a:r>
            <a:r>
              <a:rPr lang="ko-KR" altLang="en-US" dirty="0"/>
              <a:t>오타가 있는 단어 강조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chemeClr val="tx1"/>
                </a:solidFill>
              </a:rPr>
              <a:t>언어 설정</a:t>
            </a:r>
            <a:r>
              <a:rPr lang="en-US" altLang="ko-KR" dirty="0"/>
              <a:t>, </a:t>
            </a:r>
            <a:r>
              <a:rPr lang="ko-KR" altLang="en-US" dirty="0"/>
              <a:t>문서 통계</a:t>
            </a:r>
          </a:p>
          <a:p>
            <a:pPr lvl="0" fontAlgn="base"/>
            <a:r>
              <a:rPr lang="ko-KR" altLang="en-US" dirty="0"/>
              <a:t>문서	</a:t>
            </a:r>
            <a:endParaRPr lang="en-US" altLang="ko-KR" dirty="0"/>
          </a:p>
          <a:p>
            <a:pPr lvl="1" fontAlgn="base"/>
            <a:r>
              <a:rPr lang="ko-KR" altLang="en-US" dirty="0"/>
              <a:t>모두 저장</a:t>
            </a:r>
            <a:r>
              <a:rPr lang="en-US" altLang="ko-KR" dirty="0"/>
              <a:t>, </a:t>
            </a:r>
            <a:r>
              <a:rPr lang="ko-KR" altLang="en-US" dirty="0"/>
              <a:t>모두 닫기</a:t>
            </a:r>
            <a:r>
              <a:rPr lang="en-US" altLang="ko-KR" dirty="0"/>
              <a:t>, </a:t>
            </a:r>
            <a:r>
              <a:rPr lang="ko-KR" altLang="en-US" dirty="0"/>
              <a:t>새 탭 그룹</a:t>
            </a:r>
            <a:r>
              <a:rPr lang="en-US" altLang="ko-KR" dirty="0"/>
              <a:t>, </a:t>
            </a:r>
            <a:r>
              <a:rPr lang="ko-KR" altLang="en-US" dirty="0"/>
              <a:t>이전 문서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8417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004043-EE1F-4CF8-A5DA-5D6323E66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단일 모듈 프로그램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92BA56-2D69-4462-8BED-02DA45A9361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23528" y="1412776"/>
            <a:ext cx="3888432" cy="4744184"/>
          </a:xfrm>
        </p:spPr>
        <p:txBody>
          <a:bodyPr>
            <a:normAutofit/>
          </a:bodyPr>
          <a:lstStyle/>
          <a:p>
            <a:r>
              <a:rPr lang="ko-KR" altLang="en-US" dirty="0"/>
              <a:t>프로그램 작성</a:t>
            </a:r>
            <a:endParaRPr lang="en-US" altLang="ko-KR" dirty="0"/>
          </a:p>
          <a:p>
            <a:pPr lvl="1"/>
            <a:r>
              <a:rPr lang="en-US" altLang="ko-KR" dirty="0" err="1"/>
              <a:t>gedit</a:t>
            </a:r>
            <a:r>
              <a:rPr lang="ko-KR" altLang="en-US" dirty="0"/>
              <a:t> 이용</a:t>
            </a:r>
            <a:endParaRPr lang="en-US" altLang="ko-KR" dirty="0"/>
          </a:p>
          <a:p>
            <a:pPr lvl="4"/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보기</a:t>
            </a:r>
            <a:r>
              <a:rPr lang="en-US" altLang="ko-KR" dirty="0"/>
              <a:t>] </a:t>
            </a:r>
            <a:r>
              <a:rPr lang="ko-KR" altLang="en-US" dirty="0"/>
              <a:t>메뉴</a:t>
            </a:r>
            <a:endParaRPr lang="en-US" altLang="ko-KR" dirty="0"/>
          </a:p>
          <a:p>
            <a:pPr lvl="1"/>
            <a:r>
              <a:rPr lang="en-US" altLang="ko-KR" dirty="0"/>
              <a:t>C </a:t>
            </a:r>
            <a:r>
              <a:rPr lang="ko-KR" altLang="en-US" dirty="0"/>
              <a:t>구문 강조 기능 설정</a:t>
            </a:r>
            <a:endParaRPr lang="en-US" altLang="ko-KR" dirty="0"/>
          </a:p>
          <a:p>
            <a:pPr lvl="4"/>
            <a:endParaRPr lang="en-US" altLang="ko-KR" dirty="0"/>
          </a:p>
          <a:p>
            <a:r>
              <a:rPr lang="ko-KR" altLang="en-US" dirty="0"/>
              <a:t>프로그램 편집하는 화면</a:t>
            </a:r>
            <a:endParaRPr lang="en-US" altLang="ko-KR" dirty="0"/>
          </a:p>
          <a:p>
            <a:pPr lvl="1"/>
            <a:r>
              <a:rPr lang="en-US" altLang="ko-KR" dirty="0"/>
              <a:t>#include </a:t>
            </a:r>
            <a:r>
              <a:rPr lang="ko-KR" altLang="en-US" dirty="0"/>
              <a:t>같은 </a:t>
            </a:r>
            <a:r>
              <a:rPr lang="ko-KR" altLang="en-US" dirty="0" err="1"/>
              <a:t>전처리</a:t>
            </a:r>
            <a:r>
              <a:rPr lang="ko-KR" altLang="en-US" dirty="0"/>
              <a:t> 지시자는 황색</a:t>
            </a:r>
            <a:endParaRPr lang="en-US" altLang="ko-KR" dirty="0"/>
          </a:p>
          <a:p>
            <a:pPr lvl="1"/>
            <a:r>
              <a:rPr lang="ko-KR" altLang="en-US" dirty="0"/>
              <a:t>주석은 파란색</a:t>
            </a:r>
            <a:endParaRPr lang="en-US" altLang="ko-KR" dirty="0"/>
          </a:p>
          <a:p>
            <a:pPr lvl="1"/>
            <a:r>
              <a:rPr lang="ko-KR" altLang="en-US" dirty="0"/>
              <a:t>자료형 이름은 초록색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/>
              <a:t>if</a:t>
            </a:r>
            <a:r>
              <a:rPr lang="ko-KR" altLang="en-US" dirty="0"/>
              <a:t>나 </a:t>
            </a:r>
            <a:r>
              <a:rPr lang="en-US" altLang="ko-KR" dirty="0"/>
              <a:t>while </a:t>
            </a:r>
            <a:r>
              <a:rPr lang="ko-KR" altLang="en-US" dirty="0"/>
              <a:t>같은 문장 키워드는 브라운 색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AAA4AB-8593-4408-AC4E-A8AEE60D2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833" y="1412776"/>
            <a:ext cx="5000725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050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gcc</a:t>
            </a:r>
            <a:r>
              <a:rPr lang="en-US" altLang="ko-KR" dirty="0"/>
              <a:t> </a:t>
            </a:r>
            <a:r>
              <a:rPr lang="ko-KR" altLang="en-US" dirty="0"/>
              <a:t>컴파일러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412776"/>
            <a:ext cx="8229600" cy="4968552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 err="1"/>
              <a:t>gcc</a:t>
            </a:r>
            <a:r>
              <a:rPr lang="en-US" altLang="ko-KR" dirty="0"/>
              <a:t>(GNU cc) </a:t>
            </a:r>
            <a:r>
              <a:rPr lang="ko-KR" altLang="en-US" dirty="0"/>
              <a:t>컴파일러</a:t>
            </a:r>
            <a:endParaRPr lang="en-US" altLang="ko-KR" dirty="0"/>
          </a:p>
          <a:p>
            <a:pPr marL="548640" lvl="2">
              <a:spcBef>
                <a:spcPts val="600"/>
              </a:spcBef>
              <a:buClr>
                <a:schemeClr val="accent1"/>
              </a:buClr>
              <a:buNone/>
            </a:pPr>
            <a:endParaRPr lang="en-US" altLang="ko-KR" sz="2000" dirty="0">
              <a:solidFill>
                <a:srgbClr val="0000FF"/>
              </a:solidFill>
            </a:endParaRPr>
          </a:p>
          <a:p>
            <a:pPr marL="548640" lvl="2">
              <a:spcBef>
                <a:spcPts val="600"/>
              </a:spcBef>
              <a:buClr>
                <a:schemeClr val="accent1"/>
              </a:buClr>
              <a:buNone/>
            </a:pPr>
            <a:endParaRPr lang="en-US" altLang="ko-KR" sz="2000" dirty="0">
              <a:solidFill>
                <a:srgbClr val="0000FF"/>
              </a:solidFill>
            </a:endParaRPr>
          </a:p>
          <a:p>
            <a:pPr marL="548640" lvl="2">
              <a:spcBef>
                <a:spcPts val="600"/>
              </a:spcBef>
              <a:buClr>
                <a:schemeClr val="accent1"/>
              </a:buClr>
              <a:buNone/>
            </a:pPr>
            <a:r>
              <a:rPr lang="en-US" altLang="ko-KR" sz="2000" dirty="0">
                <a:solidFill>
                  <a:srgbClr val="0000FF"/>
                </a:solidFill>
              </a:rPr>
              <a:t>		</a:t>
            </a:r>
          </a:p>
          <a:p>
            <a:pPr marL="1920240" lvl="8">
              <a:spcBef>
                <a:spcPts val="600"/>
              </a:spcBef>
              <a:buClr>
                <a:schemeClr val="accent1"/>
              </a:buClr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간단한 컴파일 및 실행</a:t>
            </a:r>
            <a:endParaRPr lang="en-US" altLang="ko-KR" dirty="0"/>
          </a:p>
          <a:p>
            <a:pPr lvl="1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gcc</a:t>
            </a:r>
            <a:r>
              <a:rPr lang="en-US" altLang="ko-KR" dirty="0"/>
              <a:t> </a:t>
            </a:r>
            <a:r>
              <a:rPr lang="en-US" altLang="ko-KR" dirty="0" err="1"/>
              <a:t>longest.c</a:t>
            </a:r>
            <a:endParaRPr lang="en-US" altLang="ko-KR" dirty="0"/>
          </a:p>
          <a:p>
            <a:pPr lvl="1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a.out</a:t>
            </a:r>
            <a:r>
              <a:rPr lang="en-US" altLang="ko-KR" dirty="0"/>
              <a:t>		// </a:t>
            </a:r>
            <a:r>
              <a:rPr lang="ko-KR" altLang="en-US" dirty="0"/>
              <a:t>실행</a:t>
            </a:r>
            <a:endParaRPr lang="en-US" altLang="ko-KR" dirty="0"/>
          </a:p>
          <a:p>
            <a:pPr lvl="8"/>
            <a:endParaRPr lang="en-US" altLang="ko-KR" dirty="0"/>
          </a:p>
          <a:p>
            <a:r>
              <a:rPr lang="en-US" altLang="ko-KR" dirty="0"/>
              <a:t>-c </a:t>
            </a:r>
            <a:r>
              <a:rPr lang="ko-KR" altLang="en-US" dirty="0"/>
              <a:t>옵션</a:t>
            </a:r>
            <a:r>
              <a:rPr lang="en-US" altLang="ko-KR" dirty="0"/>
              <a:t>: </a:t>
            </a:r>
            <a:r>
              <a:rPr lang="ko-KR" altLang="en-US" dirty="0"/>
              <a:t>목적 파일 생성</a:t>
            </a:r>
            <a:endParaRPr lang="en-US" altLang="ko-KR" dirty="0"/>
          </a:p>
          <a:p>
            <a:pPr lvl="1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gcc</a:t>
            </a:r>
            <a:r>
              <a:rPr lang="en-US" altLang="ko-KR" dirty="0"/>
              <a:t> –c </a:t>
            </a:r>
            <a:r>
              <a:rPr lang="en-US" altLang="ko-KR" dirty="0" err="1"/>
              <a:t>longest.c</a:t>
            </a:r>
            <a:endParaRPr lang="en-US" altLang="ko-KR" dirty="0"/>
          </a:p>
          <a:p>
            <a:pPr lvl="8"/>
            <a:endParaRPr lang="en-US" altLang="ko-KR" dirty="0"/>
          </a:p>
          <a:p>
            <a:r>
              <a:rPr lang="en-US" altLang="ko-KR" dirty="0"/>
              <a:t>-o </a:t>
            </a:r>
            <a:r>
              <a:rPr lang="ko-KR" altLang="en-US" dirty="0"/>
              <a:t>옵션</a:t>
            </a:r>
            <a:r>
              <a:rPr lang="en-US" altLang="ko-KR" dirty="0"/>
              <a:t>: </a:t>
            </a:r>
            <a:r>
              <a:rPr lang="ko-KR" altLang="en-US" dirty="0"/>
              <a:t>실행 파일 생성</a:t>
            </a:r>
            <a:endParaRPr lang="en-US" altLang="ko-KR" dirty="0"/>
          </a:p>
          <a:p>
            <a:pPr lvl="1">
              <a:buNone/>
            </a:pPr>
            <a:r>
              <a:rPr lang="en-US" altLang="ko-KR" dirty="0"/>
              <a:t>$ </a:t>
            </a:r>
            <a:r>
              <a:rPr lang="en-US" altLang="ko-KR" dirty="0" err="1"/>
              <a:t>gcc</a:t>
            </a:r>
            <a:r>
              <a:rPr lang="en-US" altLang="ko-KR" dirty="0"/>
              <a:t> –o longest </a:t>
            </a:r>
            <a:r>
              <a:rPr lang="en-US" altLang="ko-KR" dirty="0" err="1"/>
              <a:t>longest.o</a:t>
            </a:r>
            <a:r>
              <a:rPr lang="en-US" altLang="ko-KR" dirty="0"/>
              <a:t> </a:t>
            </a:r>
            <a:r>
              <a:rPr lang="ko-KR" altLang="en-US" dirty="0"/>
              <a:t>혹은 </a:t>
            </a:r>
            <a:r>
              <a:rPr lang="en-US" altLang="ko-KR" dirty="0"/>
              <a:t>$ </a:t>
            </a:r>
            <a:r>
              <a:rPr lang="en-US" altLang="ko-KR" dirty="0" err="1"/>
              <a:t>gcc</a:t>
            </a:r>
            <a:r>
              <a:rPr lang="en-US" altLang="ko-KR" dirty="0"/>
              <a:t> –o longest </a:t>
            </a:r>
            <a:r>
              <a:rPr lang="en-US" altLang="ko-KR" dirty="0" err="1"/>
              <a:t>longest.c</a:t>
            </a:r>
            <a:endParaRPr lang="en-US" altLang="ko-KR" dirty="0"/>
          </a:p>
          <a:p>
            <a:pPr lvl="6"/>
            <a:endParaRPr lang="en-US" altLang="ko-KR" dirty="0"/>
          </a:p>
          <a:p>
            <a:r>
              <a:rPr lang="ko-KR" altLang="en-US" dirty="0"/>
              <a:t>실행</a:t>
            </a:r>
            <a:endParaRPr lang="en-US" altLang="ko-KR" dirty="0"/>
          </a:p>
          <a:p>
            <a:pPr lvl="1">
              <a:buNone/>
            </a:pPr>
            <a:r>
              <a:rPr lang="en-US" altLang="ko-KR" sz="2000" dirty="0"/>
              <a:t>$ longest		// </a:t>
            </a:r>
            <a:r>
              <a:rPr lang="ko-KR" altLang="en-US" sz="2000" dirty="0"/>
              <a:t>실행</a:t>
            </a:r>
            <a:endParaRPr lang="en-US" altLang="ko-KR" sz="20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52C91F0-50D6-4F16-A80C-8901120A2E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0413989"/>
              </p:ext>
            </p:extLst>
          </p:nvPr>
        </p:nvGraphicFramePr>
        <p:xfrm>
          <a:off x="827584" y="1947872"/>
          <a:ext cx="7992888" cy="762826"/>
        </p:xfrm>
        <a:graphic>
          <a:graphicData uri="http://schemas.openxmlformats.org/drawingml/2006/table">
            <a:tbl>
              <a:tblPr/>
              <a:tblGrid>
                <a:gridCol w="7992888">
                  <a:extLst>
                    <a:ext uri="{9D8B030D-6E8A-4147-A177-3AD203B41FA5}">
                      <a16:colId xmlns:a16="http://schemas.microsoft.com/office/drawing/2014/main" val="2776917890"/>
                    </a:ext>
                  </a:extLst>
                </a:gridCol>
              </a:tblGrid>
              <a:tr h="720080"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$ </a:t>
                      </a:r>
                      <a:r>
                        <a:rPr lang="en-US" altLang="ko-KR" sz="1600" kern="0" spc="0" dirty="0" err="1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gcc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 [-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옵션</a:t>
                      </a:r>
                      <a:r>
                        <a:rPr lang="en-US" altLang="ko-KR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</a:rPr>
                        <a:t>] </a:t>
                      </a:r>
                      <a:r>
                        <a:rPr lang="ko-KR" altLang="en-US" sz="1600" kern="0" spc="0" dirty="0">
                          <a:solidFill>
                            <a:srgbClr val="0000FF"/>
                          </a:solidFill>
                          <a:effectLst/>
                          <a:latin typeface="Lucida Sans Typewriter" panose="020B0509030504030204" pitchFamily="49" charset="0"/>
                          <a:ea typeface="맑은 고딕" panose="020B0503020000020004" pitchFamily="50" charset="-127"/>
                        </a:rPr>
                        <a:t>파일</a:t>
                      </a:r>
                      <a:endParaRPr lang="ko-KR" altLang="en-US" sz="1600" kern="0" spc="0" dirty="0">
                        <a:solidFill>
                          <a:srgbClr val="0000FF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  <a:p>
                      <a:pPr marL="63500" marR="6350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프로그램을 컴파일한다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.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옵션을 사용하지 않으면 실행파일 </a:t>
                      </a:r>
                      <a:r>
                        <a:rPr lang="en-US" altLang="ko-KR" sz="1600" kern="0" spc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a.out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를 생성한다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Lucida Sans Typewriter" panose="020B0509030504030204" pitchFamily="49" charset="0"/>
                        </a:rPr>
                        <a:t>.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Lucida Sans Typewriter" panose="020B0509030504030204" pitchFamily="49" charset="0"/>
                      </a:endParaRPr>
                    </a:p>
                  </a:txBody>
                  <a:tcPr marL="17907" marR="17907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454758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+mn-ea"/>
                <a:ea typeface="+mn-ea"/>
              </a:rPr>
              <a:t>단일 모듈 프로그램</a:t>
            </a:r>
            <a:r>
              <a:rPr lang="en-US" altLang="ko-KR" b="1" dirty="0">
                <a:latin typeface="+mn-ea"/>
                <a:ea typeface="+mn-ea"/>
              </a:rPr>
              <a:t>:</a:t>
            </a:r>
            <a:r>
              <a:rPr lang="en-US" altLang="ko-KR" b="1" dirty="0" err="1">
                <a:latin typeface="+mn-ea"/>
                <a:ea typeface="+mn-ea"/>
              </a:rPr>
              <a:t>longest.c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363216"/>
            <a:ext cx="4174998" cy="5162128"/>
          </a:xfrm>
        </p:spPr>
        <p:txBody>
          <a:bodyPr>
            <a:noAutofit/>
          </a:bodyPr>
          <a:lstStyle/>
          <a:p>
            <a:pPr>
              <a:spcBef>
                <a:spcPts val="200"/>
              </a:spcBef>
              <a:buNone/>
            </a:pPr>
            <a:r>
              <a:rPr lang="en-US" altLang="ko-KR" sz="1400" dirty="0">
                <a:latin typeface="Lucida Sans Typewriter" panose="020B0509030504030204" pitchFamily="49" charset="0"/>
                <a:ea typeface="+mn-ea"/>
              </a:rPr>
              <a:t>#include &lt;</a:t>
            </a:r>
            <a:r>
              <a:rPr lang="en-US" altLang="ko-KR" sz="1400" dirty="0" err="1">
                <a:latin typeface="Lucida Sans Typewriter" panose="020B0509030504030204" pitchFamily="49" charset="0"/>
                <a:ea typeface="+mn-ea"/>
              </a:rPr>
              <a:t>stdio.h</a:t>
            </a:r>
            <a:r>
              <a:rPr lang="en-US" altLang="ko-KR" sz="1400" dirty="0">
                <a:latin typeface="Lucida Sans Typewriter" panose="020B0509030504030204" pitchFamily="49" charset="0"/>
                <a:ea typeface="+mn-ea"/>
              </a:rPr>
              <a:t>&gt;</a:t>
            </a:r>
          </a:p>
          <a:p>
            <a:pPr>
              <a:spcBef>
                <a:spcPts val="200"/>
              </a:spcBef>
              <a:buNone/>
            </a:pPr>
            <a:r>
              <a:rPr lang="en-US" altLang="ko-KR" sz="1400" dirty="0">
                <a:latin typeface="Lucida Sans Typewriter" panose="020B0509030504030204" pitchFamily="49" charset="0"/>
              </a:rPr>
              <a:t>#include &lt;</a:t>
            </a:r>
            <a:r>
              <a:rPr lang="en-US" altLang="ko-KR" sz="1400" dirty="0" err="1">
                <a:latin typeface="Lucida Sans Typewriter" panose="020B0509030504030204" pitchFamily="49" charset="0"/>
              </a:rPr>
              <a:t>string.h</a:t>
            </a:r>
            <a:r>
              <a:rPr lang="en-US" altLang="ko-KR" sz="1400" dirty="0">
                <a:latin typeface="Lucida Sans Typewriter" panose="020B0509030504030204" pitchFamily="49" charset="0"/>
              </a:rPr>
              <a:t>&gt;</a:t>
            </a:r>
            <a:endParaRPr lang="en-US" altLang="ko-KR" sz="1400" dirty="0">
              <a:latin typeface="Lucida Sans Typewriter" panose="020B0509030504030204" pitchFamily="49" charset="0"/>
              <a:ea typeface="+mn-ea"/>
            </a:endParaRPr>
          </a:p>
          <a:p>
            <a:pPr>
              <a:spcBef>
                <a:spcPts val="200"/>
              </a:spcBef>
              <a:buNone/>
            </a:pPr>
            <a:r>
              <a:rPr lang="en-US" altLang="ko-KR" sz="1400" dirty="0">
                <a:latin typeface="Lucida Sans Typewriter" panose="020B0509030504030204" pitchFamily="49" charset="0"/>
                <a:ea typeface="+mn-ea"/>
              </a:rPr>
              <a:t>#define MAXLINE 100</a:t>
            </a:r>
          </a:p>
          <a:p>
            <a:pPr>
              <a:spcBef>
                <a:spcPts val="200"/>
              </a:spcBef>
              <a:buNone/>
            </a:pPr>
            <a:endParaRPr lang="en-US" altLang="ko-KR" sz="1400" dirty="0">
              <a:latin typeface="Lucida Sans Typewriter" panose="020B0509030504030204" pitchFamily="49" charset="0"/>
              <a:ea typeface="+mn-ea"/>
            </a:endParaRPr>
          </a:p>
          <a:p>
            <a:pPr>
              <a:spcBef>
                <a:spcPts val="200"/>
              </a:spcBef>
              <a:buNone/>
            </a:pPr>
            <a:r>
              <a:rPr lang="en-US" altLang="ko-KR" sz="1400" dirty="0">
                <a:latin typeface="Lucida Sans Typewriter" panose="020B0509030504030204" pitchFamily="49" charset="0"/>
                <a:ea typeface="+mn-ea"/>
              </a:rPr>
              <a:t>char line[MAXLINE]; // </a:t>
            </a:r>
            <a:r>
              <a:rPr lang="ko-KR" altLang="en-US" sz="1400" dirty="0">
                <a:latin typeface="Lucida Sans Typewriter" panose="020B0509030504030204" pitchFamily="49" charset="0"/>
                <a:ea typeface="+mn-ea"/>
              </a:rPr>
              <a:t>입력 줄</a:t>
            </a:r>
          </a:p>
          <a:p>
            <a:pPr>
              <a:spcBef>
                <a:spcPts val="200"/>
              </a:spcBef>
              <a:buNone/>
            </a:pPr>
            <a:r>
              <a:rPr lang="en-US" altLang="ko-KR" sz="1400" dirty="0">
                <a:latin typeface="Lucida Sans Typewriter" panose="020B0509030504030204" pitchFamily="49" charset="0"/>
                <a:ea typeface="+mn-ea"/>
              </a:rPr>
              <a:t>char longest[MAXLINE]; // </a:t>
            </a:r>
            <a:r>
              <a:rPr lang="ko-KR" altLang="en-US" sz="1400" dirty="0">
                <a:latin typeface="Lucida Sans Typewriter" panose="020B0509030504030204" pitchFamily="49" charset="0"/>
                <a:ea typeface="+mn-ea"/>
              </a:rPr>
              <a:t>가장 긴 줄</a:t>
            </a:r>
            <a:endParaRPr lang="en-US" altLang="ko-KR" sz="1400" dirty="0">
              <a:latin typeface="Lucida Sans Typewriter" panose="020B0509030504030204" pitchFamily="49" charset="0"/>
              <a:ea typeface="+mn-ea"/>
            </a:endParaRPr>
          </a:p>
          <a:p>
            <a:pPr>
              <a:spcBef>
                <a:spcPts val="200"/>
              </a:spcBef>
              <a:buNone/>
            </a:pPr>
            <a:r>
              <a:rPr lang="en-US" altLang="ko-KR" sz="1400" dirty="0">
                <a:latin typeface="Lucida Sans Typewriter" panose="020B0509030504030204" pitchFamily="49" charset="0"/>
              </a:rPr>
              <a:t>void copy(char from[], char to[]);</a:t>
            </a:r>
            <a:endParaRPr lang="en-US" altLang="ko-KR" sz="1400" dirty="0">
              <a:latin typeface="Lucida Sans Typewriter" panose="020B0509030504030204" pitchFamily="49" charset="0"/>
              <a:ea typeface="+mn-ea"/>
            </a:endParaRPr>
          </a:p>
          <a:p>
            <a:pPr>
              <a:spcBef>
                <a:spcPts val="200"/>
              </a:spcBef>
              <a:buNone/>
            </a:pPr>
            <a:endParaRPr lang="ko-KR" altLang="en-US" sz="1400" dirty="0">
              <a:latin typeface="Lucida Sans Typewriter" panose="020B0509030504030204" pitchFamily="49" charset="0"/>
              <a:ea typeface="+mn-ea"/>
            </a:endParaRPr>
          </a:p>
          <a:p>
            <a:pPr>
              <a:spcBef>
                <a:spcPts val="200"/>
              </a:spcBef>
              <a:buNone/>
            </a:pPr>
            <a:r>
              <a:rPr lang="en-US" altLang="ko-KR" sz="1400" dirty="0">
                <a:latin typeface="Lucida Sans Typewriter" panose="020B0509030504030204" pitchFamily="49" charset="0"/>
                <a:ea typeface="+mn-ea"/>
              </a:rPr>
              <a:t>/*</a:t>
            </a:r>
            <a:r>
              <a:rPr lang="ko-KR" altLang="en-US" sz="1400" dirty="0">
                <a:latin typeface="Lucida Sans Typewriter" panose="020B0509030504030204" pitchFamily="49" charset="0"/>
                <a:ea typeface="+mn-ea"/>
              </a:rPr>
              <a:t>입력 줄 가운데 가장 긴 줄 프린트 </a:t>
            </a:r>
            <a:r>
              <a:rPr lang="en-US" altLang="ko-KR" sz="1400" dirty="0">
                <a:latin typeface="Lucida Sans Typewriter" panose="020B0509030504030204" pitchFamily="49" charset="0"/>
                <a:ea typeface="+mn-ea"/>
              </a:rPr>
              <a:t>*/</a:t>
            </a:r>
          </a:p>
          <a:p>
            <a:pPr>
              <a:spcBef>
                <a:spcPts val="200"/>
              </a:spcBef>
              <a:buNone/>
            </a:pPr>
            <a:r>
              <a:rPr lang="en-US" altLang="ko-KR" sz="1400" dirty="0" err="1">
                <a:latin typeface="Lucida Sans Typewriter" panose="020B0509030504030204" pitchFamily="49" charset="0"/>
              </a:rPr>
              <a:t>int</a:t>
            </a:r>
            <a:r>
              <a:rPr lang="en-US" altLang="ko-KR" sz="1400" dirty="0">
                <a:latin typeface="Lucida Sans Typewriter" panose="020B0509030504030204" pitchFamily="49" charset="0"/>
              </a:rPr>
              <a:t> </a:t>
            </a:r>
            <a:r>
              <a:rPr lang="en-US" altLang="ko-KR" sz="1400" dirty="0">
                <a:latin typeface="Lucida Sans Typewriter" panose="020B0509030504030204" pitchFamily="49" charset="0"/>
                <a:ea typeface="+mn-ea"/>
              </a:rPr>
              <a:t>main()</a:t>
            </a:r>
          </a:p>
          <a:p>
            <a:pPr>
              <a:spcBef>
                <a:spcPts val="200"/>
              </a:spcBef>
              <a:buNone/>
            </a:pPr>
            <a:r>
              <a:rPr lang="en-US" altLang="ko-KR" sz="1400" dirty="0">
                <a:latin typeface="Lucida Sans Typewriter" panose="020B0509030504030204" pitchFamily="49" charset="0"/>
                <a:ea typeface="+mn-ea"/>
              </a:rPr>
              <a:t>{</a:t>
            </a:r>
          </a:p>
          <a:p>
            <a:pPr>
              <a:spcBef>
                <a:spcPts val="200"/>
              </a:spcBef>
              <a:buNone/>
            </a:pPr>
            <a:r>
              <a:rPr lang="en-US" altLang="ko-KR" sz="1400" dirty="0">
                <a:latin typeface="Lucida Sans Typewriter" panose="020B0509030504030204" pitchFamily="49" charset="0"/>
                <a:ea typeface="+mn-ea"/>
              </a:rPr>
              <a:t>   </a:t>
            </a:r>
            <a:r>
              <a:rPr lang="en-US" altLang="ko-KR" sz="1400" dirty="0" err="1">
                <a:latin typeface="Lucida Sans Typewriter" panose="020B0509030504030204" pitchFamily="49" charset="0"/>
                <a:ea typeface="+mn-ea"/>
              </a:rPr>
              <a:t>int</a:t>
            </a:r>
            <a:r>
              <a:rPr lang="en-US" altLang="ko-KR" sz="1400" dirty="0">
                <a:latin typeface="Lucida Sans Typewriter" panose="020B0509030504030204" pitchFamily="49" charset="0"/>
                <a:ea typeface="+mn-ea"/>
              </a:rPr>
              <a:t> </a:t>
            </a:r>
            <a:r>
              <a:rPr lang="en-US" altLang="ko-KR" sz="1400" dirty="0" err="1">
                <a:latin typeface="Lucida Sans Typewriter" panose="020B0509030504030204" pitchFamily="49" charset="0"/>
                <a:ea typeface="+mn-ea"/>
              </a:rPr>
              <a:t>len</a:t>
            </a:r>
            <a:r>
              <a:rPr lang="en-US" altLang="ko-KR" sz="1400" dirty="0">
                <a:latin typeface="Lucida Sans Typewriter" panose="020B0509030504030204" pitchFamily="49" charset="0"/>
                <a:ea typeface="+mn-ea"/>
              </a:rPr>
              <a:t>, max = 0;</a:t>
            </a:r>
          </a:p>
          <a:p>
            <a:pPr>
              <a:spcBef>
                <a:spcPts val="200"/>
              </a:spcBef>
              <a:buNone/>
            </a:pPr>
            <a:endParaRPr lang="en-US" altLang="ko-KR" sz="1400" dirty="0">
              <a:latin typeface="Lucida Sans Typewriter" panose="020B0509030504030204" pitchFamily="49" charset="0"/>
              <a:ea typeface="+mn-ea"/>
            </a:endParaRPr>
          </a:p>
          <a:p>
            <a:pPr>
              <a:spcBef>
                <a:spcPts val="200"/>
              </a:spcBef>
              <a:buNone/>
            </a:pPr>
            <a:r>
              <a:rPr lang="en-US" altLang="ko-KR" sz="1400" dirty="0">
                <a:latin typeface="Lucida Sans Typewriter" panose="020B0509030504030204" pitchFamily="49" charset="0"/>
                <a:ea typeface="+mn-ea"/>
              </a:rPr>
              <a:t>   while(</a:t>
            </a:r>
            <a:r>
              <a:rPr lang="en-US" altLang="ko-KR" sz="1400" dirty="0" err="1">
                <a:latin typeface="Lucida Sans Typewriter" panose="020B0509030504030204" pitchFamily="49" charset="0"/>
                <a:ea typeface="+mn-ea"/>
              </a:rPr>
              <a:t>fgets</a:t>
            </a:r>
            <a:r>
              <a:rPr lang="en-US" altLang="ko-KR" sz="1400" dirty="0">
                <a:latin typeface="Lucida Sans Typewriter" panose="020B0509030504030204" pitchFamily="49" charset="0"/>
                <a:ea typeface="+mn-ea"/>
              </a:rPr>
              <a:t>(</a:t>
            </a:r>
            <a:r>
              <a:rPr lang="en-US" altLang="ko-KR" sz="1400" dirty="0" err="1">
                <a:latin typeface="Lucida Sans Typewriter" panose="020B0509030504030204" pitchFamily="49" charset="0"/>
                <a:ea typeface="+mn-ea"/>
              </a:rPr>
              <a:t>line,MAXLINE,stdin</a:t>
            </a:r>
            <a:r>
              <a:rPr lang="en-US" altLang="ko-KR" sz="1400" dirty="0">
                <a:latin typeface="Lucida Sans Typewriter" panose="020B0509030504030204" pitchFamily="49" charset="0"/>
                <a:ea typeface="+mn-ea"/>
              </a:rPr>
              <a:t>) != NULL) {</a:t>
            </a:r>
          </a:p>
          <a:p>
            <a:pPr>
              <a:spcBef>
                <a:spcPts val="200"/>
              </a:spcBef>
              <a:buNone/>
            </a:pPr>
            <a:r>
              <a:rPr lang="en-US" altLang="ko-KR" sz="1400" dirty="0">
                <a:latin typeface="Lucida Sans Typewriter" panose="020B0509030504030204" pitchFamily="49" charset="0"/>
                <a:ea typeface="+mn-ea"/>
              </a:rPr>
              <a:t>      </a:t>
            </a:r>
            <a:r>
              <a:rPr lang="en-US" altLang="ko-KR" sz="1400" dirty="0" err="1">
                <a:latin typeface="Lucida Sans Typewriter" panose="020B0509030504030204" pitchFamily="49" charset="0"/>
                <a:ea typeface="+mn-ea"/>
              </a:rPr>
              <a:t>len</a:t>
            </a:r>
            <a:r>
              <a:rPr lang="en-US" altLang="ko-KR" sz="1400" dirty="0">
                <a:latin typeface="Lucida Sans Typewriter" panose="020B0509030504030204" pitchFamily="49" charset="0"/>
                <a:ea typeface="+mn-ea"/>
              </a:rPr>
              <a:t> = </a:t>
            </a:r>
            <a:r>
              <a:rPr lang="en-US" altLang="ko-KR" sz="1400" dirty="0" err="1">
                <a:latin typeface="Lucida Sans Typewriter" panose="020B0509030504030204" pitchFamily="49" charset="0"/>
                <a:ea typeface="+mn-ea"/>
              </a:rPr>
              <a:t>strlen</a:t>
            </a:r>
            <a:r>
              <a:rPr lang="en-US" altLang="ko-KR" sz="1400" dirty="0">
                <a:latin typeface="Lucida Sans Typewriter" panose="020B0509030504030204" pitchFamily="49" charset="0"/>
                <a:ea typeface="+mn-ea"/>
              </a:rPr>
              <a:t>(line);</a:t>
            </a:r>
          </a:p>
          <a:p>
            <a:pPr>
              <a:spcBef>
                <a:spcPts val="200"/>
              </a:spcBef>
              <a:buNone/>
            </a:pPr>
            <a:r>
              <a:rPr lang="en-US" altLang="ko-KR" sz="1400" dirty="0">
                <a:latin typeface="Lucida Sans Typewriter" panose="020B0509030504030204" pitchFamily="49" charset="0"/>
                <a:ea typeface="+mn-ea"/>
              </a:rPr>
              <a:t>      if (</a:t>
            </a:r>
            <a:r>
              <a:rPr lang="en-US" altLang="ko-KR" sz="1400" dirty="0" err="1">
                <a:latin typeface="Lucida Sans Typewriter" panose="020B0509030504030204" pitchFamily="49" charset="0"/>
                <a:ea typeface="+mn-ea"/>
              </a:rPr>
              <a:t>len</a:t>
            </a:r>
            <a:r>
              <a:rPr lang="en-US" altLang="ko-KR" sz="1400" dirty="0">
                <a:latin typeface="Lucida Sans Typewriter" panose="020B0509030504030204" pitchFamily="49" charset="0"/>
                <a:ea typeface="+mn-ea"/>
              </a:rPr>
              <a:t> &gt; max) {</a:t>
            </a:r>
          </a:p>
          <a:p>
            <a:pPr>
              <a:spcBef>
                <a:spcPts val="200"/>
              </a:spcBef>
              <a:buNone/>
            </a:pPr>
            <a:r>
              <a:rPr lang="en-US" altLang="ko-KR" sz="1400" dirty="0">
                <a:latin typeface="Lucida Sans Typewriter" panose="020B0509030504030204" pitchFamily="49" charset="0"/>
                <a:ea typeface="+mn-ea"/>
              </a:rPr>
              <a:t>         max = </a:t>
            </a:r>
            <a:r>
              <a:rPr lang="en-US" altLang="ko-KR" sz="1400" dirty="0" err="1">
                <a:latin typeface="Lucida Sans Typewriter" panose="020B0509030504030204" pitchFamily="49" charset="0"/>
                <a:ea typeface="+mn-ea"/>
              </a:rPr>
              <a:t>len</a:t>
            </a:r>
            <a:r>
              <a:rPr lang="en-US" altLang="ko-KR" sz="1400" dirty="0">
                <a:latin typeface="Lucida Sans Typewriter" panose="020B0509030504030204" pitchFamily="49" charset="0"/>
                <a:ea typeface="+mn-ea"/>
              </a:rPr>
              <a:t>;</a:t>
            </a:r>
          </a:p>
          <a:p>
            <a:pPr>
              <a:spcBef>
                <a:spcPts val="200"/>
              </a:spcBef>
              <a:buNone/>
            </a:pPr>
            <a:r>
              <a:rPr lang="en-US" altLang="ko-KR" sz="1400" dirty="0">
                <a:latin typeface="Lucida Sans Typewriter" panose="020B0509030504030204" pitchFamily="49" charset="0"/>
                <a:ea typeface="+mn-ea"/>
              </a:rPr>
              <a:t>         copy(line, longest);</a:t>
            </a:r>
          </a:p>
          <a:p>
            <a:pPr>
              <a:spcBef>
                <a:spcPts val="200"/>
              </a:spcBef>
              <a:buNone/>
            </a:pPr>
            <a:r>
              <a:rPr lang="en-US" altLang="ko-KR" sz="1400" dirty="0">
                <a:latin typeface="Lucida Sans Typewriter" panose="020B0509030504030204" pitchFamily="49" charset="0"/>
                <a:ea typeface="+mn-ea"/>
              </a:rPr>
              <a:t>      }</a:t>
            </a:r>
          </a:p>
          <a:p>
            <a:pPr>
              <a:spcBef>
                <a:spcPts val="200"/>
              </a:spcBef>
              <a:buNone/>
            </a:pPr>
            <a:r>
              <a:rPr lang="en-US" altLang="ko-KR" sz="1400" dirty="0">
                <a:latin typeface="Lucida Sans Typewriter" panose="020B0509030504030204" pitchFamily="49" charset="0"/>
                <a:ea typeface="+mn-ea"/>
              </a:rPr>
              <a:t>   }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32198" y="1360168"/>
            <a:ext cx="4260282" cy="50211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1400" dirty="0">
                <a:latin typeface="Lucida Sans Typewriter" panose="020B0509030504030204" pitchFamily="49" charset="0"/>
                <a:ea typeface="+mn-ea"/>
              </a:rPr>
              <a:t>   if (max &gt; 0) // </a:t>
            </a:r>
            <a:r>
              <a:rPr lang="ko-KR" altLang="en-US" sz="1400" dirty="0">
                <a:latin typeface="Lucida Sans Typewriter" panose="020B0509030504030204" pitchFamily="49" charset="0"/>
                <a:ea typeface="+mn-ea"/>
              </a:rPr>
              <a:t>입력 줄이 있었다면</a:t>
            </a:r>
          </a:p>
          <a:p>
            <a:pPr>
              <a:buNone/>
            </a:pPr>
            <a:r>
              <a:rPr lang="en-US" altLang="ko-KR" sz="1400" dirty="0">
                <a:latin typeface="Lucida Sans Typewriter" panose="020B0509030504030204" pitchFamily="49" charset="0"/>
                <a:ea typeface="+mn-ea"/>
              </a:rPr>
              <a:t>      </a:t>
            </a:r>
            <a:r>
              <a:rPr lang="en-US" altLang="ko-KR" sz="1400" dirty="0" err="1">
                <a:latin typeface="Lucida Sans Typewriter" panose="020B0509030504030204" pitchFamily="49" charset="0"/>
                <a:ea typeface="+mn-ea"/>
              </a:rPr>
              <a:t>printf</a:t>
            </a:r>
            <a:r>
              <a:rPr lang="en-US" altLang="ko-KR" sz="1400" dirty="0">
                <a:latin typeface="Lucida Sans Typewriter" panose="020B0509030504030204" pitchFamily="49" charset="0"/>
                <a:ea typeface="+mn-ea"/>
              </a:rPr>
              <a:t>("%s", longest);</a:t>
            </a:r>
          </a:p>
          <a:p>
            <a:pPr>
              <a:buNone/>
            </a:pPr>
            <a:endParaRPr lang="en-US" altLang="ko-KR" sz="1400" dirty="0">
              <a:latin typeface="Lucida Sans Typewriter" panose="020B0509030504030204" pitchFamily="49" charset="0"/>
              <a:ea typeface="+mn-ea"/>
            </a:endParaRPr>
          </a:p>
          <a:p>
            <a:pPr>
              <a:buNone/>
            </a:pPr>
            <a:r>
              <a:rPr lang="en-US" altLang="ko-KR" sz="1400" dirty="0">
                <a:latin typeface="Lucida Sans Typewriter" panose="020B0509030504030204" pitchFamily="49" charset="0"/>
                <a:ea typeface="+mn-ea"/>
              </a:rPr>
              <a:t>   return 0;</a:t>
            </a:r>
          </a:p>
          <a:p>
            <a:pPr>
              <a:buNone/>
            </a:pPr>
            <a:r>
              <a:rPr lang="en-US" altLang="ko-KR" sz="1400" dirty="0">
                <a:latin typeface="Lucida Sans Typewriter" panose="020B0509030504030204" pitchFamily="49" charset="0"/>
                <a:ea typeface="+mn-ea"/>
              </a:rPr>
              <a:t>}</a:t>
            </a:r>
          </a:p>
          <a:p>
            <a:pPr>
              <a:buNone/>
            </a:pPr>
            <a:r>
              <a:rPr lang="en-US" altLang="ko-KR" sz="1400" dirty="0">
                <a:latin typeface="Lucida Sans Typewriter" panose="020B0509030504030204" pitchFamily="49" charset="0"/>
                <a:ea typeface="+mn-ea"/>
              </a:rPr>
              <a:t>/* copy: from</a:t>
            </a:r>
            <a:r>
              <a:rPr lang="ko-KR" altLang="en-US" sz="1400" dirty="0">
                <a:latin typeface="Lucida Sans Typewriter" panose="020B0509030504030204" pitchFamily="49" charset="0"/>
                <a:ea typeface="+mn-ea"/>
              </a:rPr>
              <a:t>을 </a:t>
            </a:r>
            <a:r>
              <a:rPr lang="en-US" altLang="ko-KR" sz="1400" dirty="0">
                <a:latin typeface="Lucida Sans Typewriter" panose="020B0509030504030204" pitchFamily="49" charset="0"/>
                <a:ea typeface="+mn-ea"/>
              </a:rPr>
              <a:t>to</a:t>
            </a:r>
            <a:r>
              <a:rPr lang="ko-KR" altLang="en-US" sz="1400" dirty="0">
                <a:latin typeface="Lucida Sans Typewriter" panose="020B0509030504030204" pitchFamily="49" charset="0"/>
                <a:ea typeface="+mn-ea"/>
              </a:rPr>
              <a:t>에 복사</a:t>
            </a:r>
            <a:r>
              <a:rPr lang="en-US" altLang="ko-KR" sz="1400" dirty="0">
                <a:latin typeface="Lucida Sans Typewriter" panose="020B0509030504030204" pitchFamily="49" charset="0"/>
                <a:ea typeface="+mn-ea"/>
              </a:rPr>
              <a:t>; to</a:t>
            </a:r>
            <a:r>
              <a:rPr lang="ko-KR" altLang="en-US" sz="1400" dirty="0">
                <a:latin typeface="Lucida Sans Typewriter" panose="020B0509030504030204" pitchFamily="49" charset="0"/>
                <a:ea typeface="+mn-ea"/>
              </a:rPr>
              <a:t>가 충분히 크다고 가정*</a:t>
            </a:r>
            <a:r>
              <a:rPr lang="en-US" altLang="ko-KR" sz="1400" dirty="0">
                <a:latin typeface="Lucida Sans Typewriter" panose="020B0509030504030204" pitchFamily="49" charset="0"/>
                <a:ea typeface="+mn-ea"/>
              </a:rPr>
              <a:t>/</a:t>
            </a:r>
          </a:p>
          <a:p>
            <a:pPr>
              <a:buNone/>
            </a:pPr>
            <a:r>
              <a:rPr lang="en-US" altLang="ko-KR" sz="1400" dirty="0">
                <a:latin typeface="Lucida Sans Typewriter" panose="020B0509030504030204" pitchFamily="49" charset="0"/>
                <a:ea typeface="+mn-ea"/>
              </a:rPr>
              <a:t>void copy(char from[], char to[])</a:t>
            </a:r>
          </a:p>
          <a:p>
            <a:pPr>
              <a:buNone/>
            </a:pPr>
            <a:r>
              <a:rPr lang="en-US" altLang="ko-KR" sz="1400" dirty="0">
                <a:latin typeface="Lucida Sans Typewriter" panose="020B0509030504030204" pitchFamily="49" charset="0"/>
                <a:ea typeface="+mn-ea"/>
              </a:rPr>
              <a:t>{</a:t>
            </a:r>
          </a:p>
          <a:p>
            <a:pPr>
              <a:buNone/>
            </a:pPr>
            <a:r>
              <a:rPr lang="en-US" altLang="ko-KR" sz="1400" dirty="0">
                <a:latin typeface="Lucida Sans Typewriter" panose="020B0509030504030204" pitchFamily="49" charset="0"/>
                <a:ea typeface="+mn-ea"/>
              </a:rPr>
              <a:t>   </a:t>
            </a:r>
            <a:r>
              <a:rPr lang="en-US" altLang="ko-KR" sz="1400" dirty="0" err="1">
                <a:latin typeface="Lucida Sans Typewriter" panose="020B0509030504030204" pitchFamily="49" charset="0"/>
                <a:ea typeface="+mn-ea"/>
              </a:rPr>
              <a:t>int</a:t>
            </a:r>
            <a:r>
              <a:rPr lang="en-US" altLang="ko-KR" sz="1400" dirty="0">
                <a:latin typeface="Lucida Sans Typewriter" panose="020B0509030504030204" pitchFamily="49" charset="0"/>
                <a:ea typeface="+mn-ea"/>
              </a:rPr>
              <a:t> </a:t>
            </a:r>
            <a:r>
              <a:rPr lang="en-US" altLang="ko-KR" sz="1400" dirty="0" err="1">
                <a:latin typeface="Lucida Sans Typewriter" panose="020B0509030504030204" pitchFamily="49" charset="0"/>
                <a:ea typeface="+mn-ea"/>
              </a:rPr>
              <a:t>i</a:t>
            </a:r>
            <a:r>
              <a:rPr lang="en-US" altLang="ko-KR" sz="1400" dirty="0">
                <a:latin typeface="Lucida Sans Typewriter" panose="020B0509030504030204" pitchFamily="49" charset="0"/>
                <a:ea typeface="+mn-ea"/>
              </a:rPr>
              <a:t>;</a:t>
            </a:r>
          </a:p>
          <a:p>
            <a:pPr>
              <a:buNone/>
            </a:pPr>
            <a:r>
              <a:rPr lang="en-US" altLang="ko-KR" sz="1400" dirty="0">
                <a:latin typeface="Lucida Sans Typewriter" panose="020B0509030504030204" pitchFamily="49" charset="0"/>
                <a:ea typeface="+mn-ea"/>
              </a:rPr>
              <a:t>   </a:t>
            </a:r>
            <a:r>
              <a:rPr lang="en-US" altLang="ko-KR" sz="1400" dirty="0" err="1">
                <a:latin typeface="Lucida Sans Typewriter" panose="020B0509030504030204" pitchFamily="49" charset="0"/>
                <a:ea typeface="+mn-ea"/>
              </a:rPr>
              <a:t>i</a:t>
            </a:r>
            <a:r>
              <a:rPr lang="en-US" altLang="ko-KR" sz="1400" dirty="0">
                <a:latin typeface="Lucida Sans Typewriter" panose="020B0509030504030204" pitchFamily="49" charset="0"/>
                <a:ea typeface="+mn-ea"/>
              </a:rPr>
              <a:t> = 0;</a:t>
            </a:r>
          </a:p>
          <a:p>
            <a:pPr>
              <a:buNone/>
            </a:pPr>
            <a:r>
              <a:rPr lang="en-US" altLang="ko-KR" sz="1400" dirty="0">
                <a:latin typeface="Lucida Sans Typewriter" panose="020B0509030504030204" pitchFamily="49" charset="0"/>
                <a:ea typeface="+mn-ea"/>
              </a:rPr>
              <a:t>   while ((to[</a:t>
            </a:r>
            <a:r>
              <a:rPr lang="en-US" altLang="ko-KR" sz="1400" dirty="0" err="1">
                <a:latin typeface="Lucida Sans Typewriter" panose="020B0509030504030204" pitchFamily="49" charset="0"/>
                <a:ea typeface="+mn-ea"/>
              </a:rPr>
              <a:t>i</a:t>
            </a:r>
            <a:r>
              <a:rPr lang="en-US" altLang="ko-KR" sz="1400" dirty="0">
                <a:latin typeface="Lucida Sans Typewriter" panose="020B0509030504030204" pitchFamily="49" charset="0"/>
                <a:ea typeface="+mn-ea"/>
              </a:rPr>
              <a:t>] = from[</a:t>
            </a:r>
            <a:r>
              <a:rPr lang="en-US" altLang="ko-KR" sz="1400" dirty="0" err="1">
                <a:latin typeface="Lucida Sans Typewriter" panose="020B0509030504030204" pitchFamily="49" charset="0"/>
                <a:ea typeface="+mn-ea"/>
              </a:rPr>
              <a:t>i</a:t>
            </a:r>
            <a:r>
              <a:rPr lang="en-US" altLang="ko-KR" sz="1400" dirty="0">
                <a:latin typeface="Lucida Sans Typewriter" panose="020B0509030504030204" pitchFamily="49" charset="0"/>
                <a:ea typeface="+mn-ea"/>
              </a:rPr>
              <a:t>]) != '\0')</a:t>
            </a:r>
          </a:p>
          <a:p>
            <a:pPr>
              <a:buNone/>
            </a:pPr>
            <a:r>
              <a:rPr lang="en-US" altLang="ko-KR" sz="1400" dirty="0">
                <a:latin typeface="Lucida Sans Typewriter" panose="020B0509030504030204" pitchFamily="49" charset="0"/>
                <a:ea typeface="+mn-ea"/>
              </a:rPr>
              <a:t>      ++</a:t>
            </a:r>
            <a:r>
              <a:rPr lang="en-US" altLang="ko-KR" sz="1400" dirty="0" err="1">
                <a:latin typeface="Lucida Sans Typewriter" panose="020B0509030504030204" pitchFamily="49" charset="0"/>
                <a:ea typeface="+mn-ea"/>
              </a:rPr>
              <a:t>i</a:t>
            </a:r>
            <a:r>
              <a:rPr lang="en-US" altLang="ko-KR" sz="1400" dirty="0">
                <a:latin typeface="Lucida Sans Typewriter" panose="020B0509030504030204" pitchFamily="49" charset="0"/>
                <a:ea typeface="+mn-ea"/>
              </a:rPr>
              <a:t>;</a:t>
            </a:r>
          </a:p>
          <a:p>
            <a:pPr>
              <a:buNone/>
            </a:pPr>
            <a:r>
              <a:rPr lang="en-US" altLang="ko-KR" sz="1400" dirty="0">
                <a:latin typeface="Lucida Sans Typewriter" panose="020B0509030504030204" pitchFamily="49" charset="0"/>
                <a:ea typeface="+mn-ea"/>
              </a:rPr>
              <a:t>}</a:t>
            </a:r>
          </a:p>
          <a:p>
            <a:endParaRPr lang="ko-KR" altLang="en-US" sz="2000" dirty="0">
              <a:latin typeface="Lucida Sans Typewriter" panose="020B0509030504030204" pitchFamily="49" charset="0"/>
              <a:ea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다중 모듈 프로그램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단일 모듈 프로그램 </a:t>
            </a:r>
            <a:endParaRPr lang="en-US" altLang="ko-KR" dirty="0"/>
          </a:p>
          <a:p>
            <a:pPr lvl="1"/>
            <a:r>
              <a:rPr lang="ko-KR" altLang="en-US" dirty="0"/>
              <a:t>코드의 재사용</a:t>
            </a:r>
            <a:r>
              <a:rPr lang="en-US" altLang="ko-KR" dirty="0"/>
              <a:t>(reuse)</a:t>
            </a:r>
            <a:r>
              <a:rPr lang="ko-KR" altLang="en-US" dirty="0"/>
              <a:t>이 어렵고</a:t>
            </a:r>
            <a:r>
              <a:rPr lang="en-US" altLang="ko-KR" dirty="0"/>
              <a:t>, </a:t>
            </a:r>
          </a:p>
          <a:p>
            <a:pPr lvl="1"/>
            <a:r>
              <a:rPr lang="ko-KR" altLang="en-US" dirty="0"/>
              <a:t>여러 사람이 참여하는 프로그래밍이 어렵다</a:t>
            </a:r>
            <a:endParaRPr lang="en-US" altLang="ko-KR" dirty="0"/>
          </a:p>
          <a:p>
            <a:pPr lvl="1"/>
            <a:r>
              <a:rPr lang="ko-KR" altLang="en-US" dirty="0"/>
              <a:t>예를 들어 다른 프로그램에서 </a:t>
            </a:r>
            <a:r>
              <a:rPr lang="en-US" altLang="ko-KR" dirty="0"/>
              <a:t>copy </a:t>
            </a:r>
            <a:r>
              <a:rPr lang="ko-KR" altLang="en-US" dirty="0"/>
              <a:t>함수를 재사용하기 힘들다</a:t>
            </a:r>
            <a:endParaRPr lang="en-US" altLang="ko-KR" dirty="0"/>
          </a:p>
          <a:p>
            <a:pPr lvl="8"/>
            <a:endParaRPr lang="en-US" altLang="ko-KR" dirty="0"/>
          </a:p>
          <a:p>
            <a:r>
              <a:rPr lang="ko-KR" altLang="en-US" dirty="0"/>
              <a:t>다중 모듈 프로그램</a:t>
            </a:r>
            <a:endParaRPr lang="en-US" altLang="ko-KR" dirty="0"/>
          </a:p>
          <a:p>
            <a:pPr lvl="1"/>
            <a:r>
              <a:rPr lang="ko-KR" altLang="en-US" dirty="0"/>
              <a:t>여러 개의 </a:t>
            </a:r>
            <a:r>
              <a:rPr lang="en-US" altLang="ko-KR" dirty="0"/>
              <a:t>.c </a:t>
            </a:r>
            <a:r>
              <a:rPr lang="ko-KR" altLang="en-US" dirty="0"/>
              <a:t>파일들로 이루어진 프로그램</a:t>
            </a:r>
            <a:endParaRPr lang="en-US" altLang="ko-KR" dirty="0"/>
          </a:p>
          <a:p>
            <a:pPr lvl="1"/>
            <a:r>
              <a:rPr lang="ko-KR" altLang="en-US" dirty="0"/>
              <a:t>일반적으로 복잡하며 대단위 프로그램인 경우에 적합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2AA106-0954-4612-A765-76A73BAEB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4509120"/>
            <a:ext cx="5337150" cy="14336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12188</TotalTime>
  <Words>2810</Words>
  <Application>Microsoft Office PowerPoint</Application>
  <PresentationFormat>화면 슬라이드 쇼(4:3)</PresentationFormat>
  <Paragraphs>544</Paragraphs>
  <Slides>43</Slides>
  <Notes>33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3" baseType="lpstr">
      <vt:lpstr>Noto Sans CJK KR</vt:lpstr>
      <vt:lpstr>돋움</vt:lpstr>
      <vt:lpstr>맑은 고딕</vt:lpstr>
      <vt:lpstr>Arial</vt:lpstr>
      <vt:lpstr>Bookman Old Style</vt:lpstr>
      <vt:lpstr>Gill Sans MT</vt:lpstr>
      <vt:lpstr>Lucida Sans Typewriter</vt:lpstr>
      <vt:lpstr>Wingdings</vt:lpstr>
      <vt:lpstr>Wingdings 3</vt:lpstr>
      <vt:lpstr>원본</vt:lpstr>
      <vt:lpstr>11장 프로그래밍 환경    </vt:lpstr>
      <vt:lpstr>PowerPoint 프레젠테이션</vt:lpstr>
      <vt:lpstr>11.1 프로그램 작성과 컴파일   </vt:lpstr>
      <vt:lpstr>gedit 문서편집기</vt:lpstr>
      <vt:lpstr>gedit 메뉴</vt:lpstr>
      <vt:lpstr>단일 모듈 프로그램</vt:lpstr>
      <vt:lpstr>gcc 컴파일러</vt:lpstr>
      <vt:lpstr>단일 모듈 프로그램:longest.c</vt:lpstr>
      <vt:lpstr>다중 모듈 프로그램</vt:lpstr>
      <vt:lpstr>다중 모듈 프로그램: 예</vt:lpstr>
      <vt:lpstr>main.c</vt:lpstr>
      <vt:lpstr>copy.c    copy.h</vt:lpstr>
      <vt:lpstr>11.2 자동 빌드 도구   </vt:lpstr>
      <vt:lpstr>make 시스템의 필요성</vt:lpstr>
      <vt:lpstr>메이크파일</vt:lpstr>
      <vt:lpstr>메이크파일의 구성</vt:lpstr>
      <vt:lpstr>메이크파일의 구성</vt:lpstr>
      <vt:lpstr>11.3 gdb 디버거   </vt:lpstr>
      <vt:lpstr>gdb</vt:lpstr>
      <vt:lpstr>gdb</vt:lpstr>
      <vt:lpstr>gdb 기능</vt:lpstr>
      <vt:lpstr>gdb 기능</vt:lpstr>
      <vt:lpstr>gdb 기능</vt:lpstr>
      <vt:lpstr>gdb 기능</vt:lpstr>
      <vt:lpstr>gdb 기능</vt:lpstr>
      <vt:lpstr>11.4 이클립스 통합개발환경   </vt:lpstr>
      <vt:lpstr>이클립스 통합개발환경</vt:lpstr>
      <vt:lpstr>새로운 C 프로젝트 생성</vt:lpstr>
      <vt:lpstr>새로운 C 프로젝트 생성</vt:lpstr>
      <vt:lpstr>메인 화면</vt:lpstr>
      <vt:lpstr>메인 화면</vt:lpstr>
      <vt:lpstr>11.5 vi 에디터     </vt:lpstr>
      <vt:lpstr>vi 에디터</vt:lpstr>
      <vt:lpstr>명령 모드/입력 모드</vt:lpstr>
      <vt:lpstr>vi 내부 명령어</vt:lpstr>
      <vt:lpstr>원하는 위치로 이동하는 명령</vt:lpstr>
      <vt:lpstr>입력모드로 전환하는 명령 </vt:lpstr>
      <vt:lpstr>수정 혹은 삭제 명령</vt:lpstr>
      <vt:lpstr>대체, 수행취소/재수행</vt:lpstr>
      <vt:lpstr>복사/붙이기</vt:lpstr>
      <vt:lpstr>파일에 저장 및 끝내기 </vt:lpstr>
      <vt:lpstr>기타</vt:lpstr>
      <vt:lpstr>핵심 개념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제2장 유닉스 사용</dc:title>
  <dc:creator>Windows 사용자</dc:creator>
  <cp:lastModifiedBy>SM-PC</cp:lastModifiedBy>
  <cp:revision>354</cp:revision>
  <dcterms:created xsi:type="dcterms:W3CDTF">2012-06-25T11:27:47Z</dcterms:created>
  <dcterms:modified xsi:type="dcterms:W3CDTF">2024-11-18T02:09:57Z</dcterms:modified>
</cp:coreProperties>
</file>