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notesMasterIdLst>
    <p:notesMasterId r:id="rId46"/>
  </p:notesMasterIdLst>
  <p:sldIdLst>
    <p:sldId id="476" r:id="rId2"/>
    <p:sldId id="477" r:id="rId3"/>
    <p:sldId id="368" r:id="rId4"/>
    <p:sldId id="423" r:id="rId5"/>
    <p:sldId id="424" r:id="rId6"/>
    <p:sldId id="394" r:id="rId7"/>
    <p:sldId id="393" r:id="rId8"/>
    <p:sldId id="422" r:id="rId9"/>
    <p:sldId id="425" r:id="rId10"/>
    <p:sldId id="426" r:id="rId11"/>
    <p:sldId id="390" r:id="rId12"/>
    <p:sldId id="396" r:id="rId13"/>
    <p:sldId id="395" r:id="rId14"/>
    <p:sldId id="427" r:id="rId15"/>
    <p:sldId id="428" r:id="rId16"/>
    <p:sldId id="442" r:id="rId17"/>
    <p:sldId id="443" r:id="rId18"/>
    <p:sldId id="444" r:id="rId19"/>
    <p:sldId id="448" r:id="rId20"/>
    <p:sldId id="449" r:id="rId21"/>
    <p:sldId id="469" r:id="rId22"/>
    <p:sldId id="450" r:id="rId23"/>
    <p:sldId id="475" r:id="rId24"/>
    <p:sldId id="451" r:id="rId25"/>
    <p:sldId id="466" r:id="rId26"/>
    <p:sldId id="452" r:id="rId27"/>
    <p:sldId id="453" r:id="rId28"/>
    <p:sldId id="454" r:id="rId29"/>
    <p:sldId id="455" r:id="rId30"/>
    <p:sldId id="458" r:id="rId31"/>
    <p:sldId id="459" r:id="rId32"/>
    <p:sldId id="468" r:id="rId33"/>
    <p:sldId id="467" r:id="rId34"/>
    <p:sldId id="460" r:id="rId35"/>
    <p:sldId id="478" r:id="rId36"/>
    <p:sldId id="462" r:id="rId37"/>
    <p:sldId id="463" r:id="rId38"/>
    <p:sldId id="479" r:id="rId39"/>
    <p:sldId id="464" r:id="rId40"/>
    <p:sldId id="472" r:id="rId41"/>
    <p:sldId id="480" r:id="rId42"/>
    <p:sldId id="473" r:id="rId43"/>
    <p:sldId id="474" r:id="rId44"/>
    <p:sldId id="361" r:id="rId4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800000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10" autoAdjust="0"/>
  </p:normalViewPr>
  <p:slideViewPr>
    <p:cSldViewPr>
      <p:cViewPr varScale="1">
        <p:scale>
          <a:sx n="95" d="100"/>
          <a:sy n="95" d="100"/>
        </p:scale>
        <p:origin x="62" y="4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6E3B3E7-04CD-42F6-A91F-45562A3F63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889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09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75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97A13F9-7650-483B-AC33-137AB3E1556D}" type="slidenum">
              <a:rPr lang="en-US" altLang="ko-KR"/>
              <a:pPr eaLnBrk="1" hangingPunct="1"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58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90346C7-B107-43BD-8BCB-CA39F34798DD}" type="slidenum">
              <a:rPr lang="en-US" altLang="ko-KR"/>
              <a:pPr eaLnBrk="1" hangingPunct="1"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884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14D8EF-E88C-429C-AFAE-82760968876D}" type="slidenum">
              <a:rPr lang="ko-KR" altLang="ko-KR"/>
              <a:pPr eaLnBrk="1" hangingPunct="1">
                <a:spcBef>
                  <a:spcPct val="0"/>
                </a:spcBef>
              </a:pPr>
              <a:t>27</a:t>
            </a:fld>
            <a:endParaRPr lang="ko-KR" altLang="ko-K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9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50AB39B-14F4-4E67-9401-E42D4CEEC868}" type="slidenum">
              <a:rPr lang="en-US" altLang="ko-KR"/>
              <a:pPr eaLnBrk="1" hangingPunct="1"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6291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300F228-BE20-4622-917A-E77FA846D14C}" type="slidenum">
              <a:rPr lang="ko-KR" altLang="ko-KR"/>
              <a:pPr eaLnBrk="1" hangingPunct="1">
                <a:spcBef>
                  <a:spcPct val="0"/>
                </a:spcBef>
              </a:pPr>
              <a:t>29</a:t>
            </a:fld>
            <a:endParaRPr lang="ko-KR" altLang="ko-K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7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F6BBF8B-8FA6-4AD1-A3A8-09ECE04C613C}" type="slidenum">
              <a:rPr lang="ko-KR" altLang="ko-KR"/>
              <a:pPr eaLnBrk="1" hangingPunct="1">
                <a:spcBef>
                  <a:spcPct val="0"/>
                </a:spcBef>
              </a:pPr>
              <a:t>30</a:t>
            </a:fld>
            <a:endParaRPr lang="ko-KR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69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D083E54-2387-4C67-B0D3-6F507C52AB69}" type="slidenum">
              <a:rPr lang="ko-KR" altLang="ko-KR"/>
              <a:pPr eaLnBrk="1" hangingPunct="1">
                <a:spcBef>
                  <a:spcPct val="0"/>
                </a:spcBef>
              </a:pPr>
              <a:t>31</a:t>
            </a:fld>
            <a:endParaRPr lang="ko-KR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14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A097C66-9C78-49E0-BED7-9493C5C640EA}" type="slidenum">
              <a:rPr lang="ko-KR" altLang="ko-KR"/>
              <a:pPr eaLnBrk="1" hangingPunct="1">
                <a:spcBef>
                  <a:spcPct val="0"/>
                </a:spcBef>
              </a:pPr>
              <a:t>32</a:t>
            </a:fld>
            <a:endParaRPr lang="ko-KR" altLang="ko-K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7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BD5E260-200A-4045-ADFF-449D2E27541D}" type="slidenum">
              <a:rPr lang="ko-KR" altLang="ko-KR"/>
              <a:pPr eaLnBrk="1" hangingPunct="1">
                <a:spcBef>
                  <a:spcPct val="0"/>
                </a:spcBef>
              </a:pPr>
              <a:t>33</a:t>
            </a:fld>
            <a:endParaRPr lang="ko-KR" altLang="ko-K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4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B878D2-4E0E-461A-A99F-B8D3DAD45645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43221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F094E7-8383-4623-BA22-97ADD0692BC6}" type="slidenum">
              <a:rPr lang="ko-KR" altLang="ko-KR"/>
              <a:pPr eaLnBrk="1" hangingPunct="1">
                <a:spcBef>
                  <a:spcPct val="0"/>
                </a:spcBef>
              </a:pPr>
              <a:t>34</a:t>
            </a:fld>
            <a:endParaRPr lang="ko-KR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13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791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132672B-68B9-4326-9DAC-4A9D10404307}" type="slidenum">
              <a:rPr lang="ko-KR" altLang="ko-KR"/>
              <a:pPr eaLnBrk="1" hangingPunct="1">
                <a:spcBef>
                  <a:spcPct val="0"/>
                </a:spcBef>
              </a:pPr>
              <a:t>36</a:t>
            </a:fld>
            <a:endParaRPr lang="ko-KR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22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6ED7948-AD72-4EEB-8CF5-26E3DE3B6499}" type="slidenum">
              <a:rPr lang="ko-KR" altLang="ko-KR"/>
              <a:pPr eaLnBrk="1" hangingPunct="1">
                <a:spcBef>
                  <a:spcPct val="0"/>
                </a:spcBef>
              </a:pPr>
              <a:t>37</a:t>
            </a:fld>
            <a:endParaRPr lang="ko-KR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28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19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21B9A7A-73C0-43E7-908C-BABAE99FF395}" type="slidenum">
              <a:rPr lang="en-US" altLang="ko-KR"/>
              <a:pPr eaLnBrk="1" hangingPunct="1">
                <a:spcBef>
                  <a:spcPct val="0"/>
                </a:spcBef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2D6159D-D356-48E9-9081-506CE7F5224D}" type="slidenum">
              <a:rPr lang="en-US" altLang="ko-KR"/>
              <a:pPr eaLnBrk="1" hangingPunct="1">
                <a:spcBef>
                  <a:spcPct val="0"/>
                </a:spcBef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3843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E6AF199-6035-42C3-8AEA-89C04AAE541F}" type="slidenum">
              <a:rPr lang="en-US" altLang="ko-KR"/>
              <a:pPr eaLnBrk="1" hangingPunct="1">
                <a:spcBef>
                  <a:spcPct val="0"/>
                </a:spcBef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16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06BCF6-7B7B-4A12-AC1A-3FABAFA0B9BB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1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A8C613-AE35-4F30-8F93-A07556CC0AE9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6607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771B85B-3FA6-488A-B55A-2E735BBA7AA4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252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30DD0B-149A-4CD6-96FD-413644CC20FC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00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776D39F-4FCC-4417-8216-70488F1C7F74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118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01386C-40FC-402F-BF98-5352401E6BED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18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B9F7C51-07B4-4181-ACAE-D2D94C88A31E}" type="slidenum">
              <a:rPr lang="en-US" altLang="ko-KR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8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2422525"/>
            <a:ext cx="7315200" cy="128111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400" y="38227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875" y="2422525"/>
            <a:ext cx="228600" cy="128111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38227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>
              <a:latin typeface="+mn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66127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9952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D2216D-1C7A-4816-AE1C-20A8E198B5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8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A214-216A-4266-B211-099A38A2A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9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ABD03F-D8BD-4B97-8BE0-B7D0C0D3D8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721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/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buNone/>
              <a:defRPr sz="1600">
                <a:latin typeface="+mn-ea"/>
                <a:ea typeface="+mn-ea"/>
              </a:defRPr>
            </a:lvl4pPr>
            <a:lvl5pPr>
              <a:defRPr>
                <a:latin typeface="굴림체" pitchFamily="49" charset="-127"/>
                <a:ea typeface="굴림체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ko-KR" alt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467E-E02D-4F34-99F9-EB7FB154F5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8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ABE20B-E0E3-4DAC-84D2-9C24C5F276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48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07-260C-482B-A7CA-3F769D8B64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2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12D8C-9FD9-41EF-A869-8D7AF5E70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05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4D8E72-0147-422A-8DF1-F7D4A4B8B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8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073D0-4FC4-4050-9EE3-FC2AD5A89D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71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33AAF1-9BEC-40F8-B5D0-E47C6EE82E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62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51DD33-2203-4DD2-96A1-097C614660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48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F969EF-FE46-4E59-B1B5-212AD08586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06" r:id="rId2"/>
    <p:sldLayoutId id="2147484411" r:id="rId3"/>
    <p:sldLayoutId id="2147484407" r:id="rId4"/>
    <p:sldLayoutId id="2147484408" r:id="rId5"/>
    <p:sldLayoutId id="2147484412" r:id="rId6"/>
    <p:sldLayoutId id="2147484413" r:id="rId7"/>
    <p:sldLayoutId id="2147484414" r:id="rId8"/>
    <p:sldLayoutId id="2147484415" r:id="rId9"/>
    <p:sldLayoutId id="2147484409" r:id="rId10"/>
    <p:sldLayoutId id="2147484416" r:id="rId11"/>
    <p:sldLayoutId id="2147484417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rgbClr val="7030A0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 b="1">
          <a:solidFill>
            <a:srgbClr val="7030A0"/>
          </a:solidFill>
          <a:latin typeface="굴림" pitchFamily="50" charset="-127"/>
          <a:ea typeface="굴림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ea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ea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  <a:ea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  <a:ea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  <a:ea typeface="+mn-ea"/>
              </a:rPr>
              <a:t>창병모</a:t>
            </a:r>
            <a:r>
              <a:rPr lang="en-KR" sz="1400" dirty="0">
                <a:solidFill>
                  <a:srgbClr val="0E3C8E"/>
                </a:solidFill>
                <a:latin typeface="+mn-ea"/>
                <a:ea typeface="+mn-ea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241978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C247-2B69-45FF-B0A7-9CCDD7AE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2B0D9-2D19-44FA-8674-0DE37CD653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stat cs1.txt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File: cs1.txt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Size: 2088 	Blocks: 8 IO Block: 4096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일반 파일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Device: 803h/2051d	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Inode</a:t>
            </a:r>
            <a:r>
              <a:rPr lang="en-US" altLang="ko-KR" sz="1600" dirty="0">
                <a:latin typeface="Lucida Sans Typewriter" panose="020B0509030504030204" pitchFamily="49" charset="0"/>
              </a:rPr>
              <a:t>: 1196554 Links: 1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Access: (0600/-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-r--)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Uid</a:t>
            </a:r>
            <a:r>
              <a:rPr lang="en-US" altLang="ko-KR" sz="1600" dirty="0">
                <a:latin typeface="Lucida Sans Typewriter" panose="020B0509030504030204" pitchFamily="49" charset="0"/>
              </a:rPr>
              <a:t>: (1000/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)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Gid</a:t>
            </a:r>
            <a:r>
              <a:rPr lang="en-US" altLang="ko-KR" sz="1600" dirty="0">
                <a:latin typeface="Lucida Sans Typewriter" panose="020B0509030504030204" pitchFamily="49" charset="0"/>
              </a:rPr>
              <a:t>: (1000/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)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Access: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Modify: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Change: 2021-10-04 01:28:01.726822341 -0700</a:t>
            </a:r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Birth: 2021-10-04 01:28:01.726822341 -0700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DFD13-4917-406E-8A2E-F2D2F316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B0084C-ADCE-4CEA-9420-2048ED929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13192"/>
              </p:ext>
            </p:extLst>
          </p:nvPr>
        </p:nvGraphicFramePr>
        <p:xfrm>
          <a:off x="899592" y="187586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159524364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stat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자세한 상태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19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53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숙대 창병모 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702A6E3-5A5F-4574-B7F5-E78641F4B62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93038" cy="750888"/>
          </a:xfrm>
        </p:spPr>
        <p:txBody>
          <a:bodyPr/>
          <a:lstStyle/>
          <a:p>
            <a:pPr latinLnBrk="0"/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294" y="1196752"/>
            <a:ext cx="7577138" cy="482406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>
                <a:solidFill>
                  <a:srgbClr val="C00000"/>
                </a:solidFill>
              </a:rPr>
              <a:t>한 파일은 하나의 </a:t>
            </a:r>
            <a:r>
              <a:rPr lang="en-US" altLang="ko-KR" sz="2000" dirty="0" err="1">
                <a:solidFill>
                  <a:srgbClr val="C00000"/>
                </a:solidFill>
              </a:rPr>
              <a:t>i</a:t>
            </a:r>
            <a:r>
              <a:rPr lang="en-US" altLang="ko-KR" sz="2000" dirty="0">
                <a:solidFill>
                  <a:srgbClr val="C00000"/>
                </a:solidFill>
              </a:rPr>
              <a:t>-</a:t>
            </a:r>
            <a:r>
              <a:rPr lang="ko-KR" altLang="en-US" sz="2000" dirty="0">
                <a:solidFill>
                  <a:srgbClr val="C00000"/>
                </a:solidFill>
              </a:rPr>
              <a:t>노드를 갖는다</a:t>
            </a:r>
            <a:r>
              <a:rPr lang="en-US" altLang="ko-KR" sz="2000" dirty="0">
                <a:solidFill>
                  <a:srgbClr val="C00000"/>
                </a:solidFill>
              </a:rPr>
              <a:t>. 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cs1.txt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1196554 cs1.txt</a:t>
            </a:r>
          </a:p>
          <a:p>
            <a:pPr eaLnBrk="1" hangingPunct="1">
              <a:defRPr/>
            </a:pPr>
            <a:r>
              <a:rPr lang="ko-KR" altLang="en-US" sz="2000" dirty="0"/>
              <a:t>파일에 대한 모든 정보를 가지고 있음</a:t>
            </a:r>
          </a:p>
          <a:p>
            <a:pPr lvl="1" algn="just" eaLnBrk="1" hangingPunct="1">
              <a:defRPr/>
            </a:pPr>
            <a:endParaRPr lang="en-US" altLang="ko-KR" sz="1800" dirty="0">
              <a:latin typeface="Arial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84774"/>
              </p:ext>
            </p:extLst>
          </p:nvPr>
        </p:nvGraphicFramePr>
        <p:xfrm>
          <a:off x="1187624" y="2780928"/>
          <a:ext cx="7070800" cy="3452452"/>
        </p:xfrm>
        <a:graphic>
          <a:graphicData uri="http://schemas.openxmlformats.org/drawingml/2006/table">
            <a:tbl>
              <a:tblPr/>
              <a:tblGrid>
                <a:gridCol w="1903677">
                  <a:extLst>
                    <a:ext uri="{9D8B030D-6E8A-4147-A177-3AD203B41FA5}">
                      <a16:colId xmlns:a16="http://schemas.microsoft.com/office/drawing/2014/main" val="2025216990"/>
                    </a:ext>
                  </a:extLst>
                </a:gridCol>
                <a:gridCol w="5167123">
                  <a:extLst>
                    <a:ext uri="{9D8B030D-6E8A-4147-A177-3AD203B41FA5}">
                      <a16:colId xmlns:a16="http://schemas.microsoft.com/office/drawing/2014/main" val="1755619788"/>
                    </a:ext>
                  </a:extLst>
                </a:gridCol>
              </a:tblGrid>
              <a:tr h="3471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상태 정보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45832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블록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파일을 구성하는 블록의 개수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670492"/>
                  </a:ext>
                </a:extLst>
              </a:tr>
              <a:tr h="39918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종류를 나타낸다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43207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소유자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사용자의 읽기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21966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 링크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하드 링크 개수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0713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및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소유자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소유자가 속한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482844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크기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05589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접근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최후로 접근한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11378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수정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생성 혹은 최후로 수정한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82164"/>
                  </a:ext>
                </a:extLst>
              </a:tr>
              <a:tr h="33826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블록 주소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실제 데이터가 저장된 데이터 블록의 주소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62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노드와 블록 포인터</a:t>
            </a:r>
            <a:endParaRPr lang="en-US" altLang="ko-KR" dirty="0">
              <a:latin typeface="Book Antiqua" panose="02040602050305030304" pitchFamily="18" charset="0"/>
              <a:ea typeface="바탕체" panose="02030609000101010101" pitchFamily="17" charset="-127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5" name="_x380385280" descr="EMB000060d428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14824"/>
            <a:ext cx="5184576" cy="45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포인터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블록에 대한 포인터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파일의 내용을 저장하기 위해 할당된 데이터 블록의 주소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내의 블록 포인터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직접 블록 포인터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이중 간접 블록 포인터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최대 몇 개의 데이터 블록을 가리킬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3E4180C-33F3-435B-9039-A59128A363B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r>
              <a:rPr lang="en-US" altLang="ko-KR" sz="3600" dirty="0"/>
              <a:t>12.3  </a:t>
            </a:r>
            <a:r>
              <a:rPr lang="ko-KR" altLang="en-US" sz="3600" dirty="0"/>
              <a:t>디렉터리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6246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042ABDED-4F38-4F99-9F98-64BA1F14463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4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구현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디렉터리 내에는 무엇이 저장되어 있을까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ko-KR" altLang="en-US" dirty="0"/>
              <a:t>디렉터리 </a:t>
            </a:r>
            <a:r>
              <a:rPr lang="ko-KR" altLang="en-US" dirty="0" err="1"/>
              <a:t>엔트리</a:t>
            </a:r>
            <a:endParaRPr lang="en-US" altLang="ko-KR" dirty="0"/>
          </a:p>
          <a:p>
            <a:pPr marL="274638" lvl="1" indent="0">
              <a:buNone/>
              <a:defRPr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dirent.h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struct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dirent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ino_t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d_ino</a:t>
            </a:r>
            <a:r>
              <a:rPr lang="en-US" altLang="ko-KR" sz="1600" dirty="0">
                <a:latin typeface="Lucida Sans Typewriter" panose="020B0509030504030204" pitchFamily="49" charset="0"/>
              </a:rPr>
              <a:t>; //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노드</a:t>
            </a:r>
            <a:r>
              <a:rPr lang="ko-KR" altLang="en-US" sz="1600" dirty="0">
                <a:latin typeface="Lucida Sans Typewriter" panose="020B0509030504030204" pitchFamily="49" charset="0"/>
              </a:rPr>
              <a:t> 번호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char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d_name</a:t>
            </a:r>
            <a:r>
              <a:rPr lang="en-US" altLang="ko-KR" sz="1600" dirty="0">
                <a:latin typeface="Lucida Sans Typewriter" panose="020B0509030504030204" pitchFamily="49" charset="0"/>
              </a:rPr>
              <a:t>[NAME_MAX + 1];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이름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86410319-B704-4CFC-B8F4-718A8856116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4518" name="_x105355312" descr="EMB0000107444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7" y="2133600"/>
            <a:ext cx="45608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4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그림의 파일 시스템 구조를 보자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>
                <a:solidFill>
                  <a:srgbClr val="C00000"/>
                </a:solidFill>
              </a:rPr>
              <a:t>디렉터리를 위한 별도의 구조는 없다</a:t>
            </a:r>
            <a:r>
              <a:rPr lang="en-US" altLang="ko-KR" dirty="0"/>
              <a:t>. </a:t>
            </a:r>
          </a:p>
          <a:p>
            <a:pPr lvl="1">
              <a:defRPr/>
            </a:pPr>
            <a:endParaRPr lang="en-US" altLang="ko-KR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ko-KR" altLang="en-US" dirty="0"/>
              <a:t>파일 시스템 내에서 디렉터리를 어떻게 구현할 수 있을까</a:t>
            </a:r>
            <a:r>
              <a:rPr lang="en-US" altLang="ko-KR" dirty="0"/>
              <a:t>?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디렉터리도 일종의 파일로 다른 파일처럼 구현된다</a:t>
            </a:r>
            <a:r>
              <a:rPr lang="en-US" altLang="ko-KR" dirty="0"/>
              <a:t>.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디렉터리도 다른 파일처럼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노드로</a:t>
            </a:r>
            <a:r>
              <a:rPr lang="ko-KR" altLang="en-US" dirty="0"/>
              <a:t> 표현된다</a:t>
            </a:r>
            <a:r>
              <a:rPr lang="en-US" altLang="ko-KR" dirty="0"/>
              <a:t>. </a:t>
            </a:r>
          </a:p>
          <a:p>
            <a:pPr marL="604837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디렉터리의 내용은 디렉터리 </a:t>
            </a:r>
            <a:r>
              <a:rPr lang="ko-KR" altLang="en-US" dirty="0" err="1"/>
              <a:t>엔트리</a:t>
            </a:r>
            <a:r>
              <a:rPr lang="en-US" altLang="ko-KR" dirty="0"/>
              <a:t>(</a:t>
            </a:r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</a:t>
            </a:r>
            <a:r>
              <a:rPr lang="ko-KR" altLang="en-US" dirty="0"/>
              <a:t> 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9F1F1F08-8D4B-46CE-B4B6-7F562CF1691C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542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날짜 개체 틀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©</a:t>
            </a: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숙대 창병모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82575"/>
            <a:ext cx="7910513" cy="684213"/>
          </a:xfrm>
        </p:spPr>
        <p:txBody>
          <a:bodyPr/>
          <a:lstStyle/>
          <a:p>
            <a:pPr eaLnBrk="1" hangingPunct="1"/>
            <a:r>
              <a:rPr lang="ko-KR" altLang="en-US" dirty="0">
                <a:latin typeface="+mn-ea"/>
                <a:ea typeface="+mn-ea"/>
              </a:rPr>
              <a:t>디렉토리 구현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066800"/>
            <a:ext cx="42672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  </a:t>
            </a:r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 flipH="1">
            <a:off x="1698625" y="18684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851025" y="18684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2</a:t>
            </a:r>
            <a:endParaRPr lang="en-US" altLang="ko-KR" sz="20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>
            <a:off x="860425" y="24780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0" name="Line 7"/>
          <p:cNvSpPr>
            <a:spLocks noChangeShapeType="1"/>
          </p:cNvSpPr>
          <p:nvPr/>
        </p:nvSpPr>
        <p:spPr bwMode="auto">
          <a:xfrm>
            <a:off x="1698625" y="2249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860425" y="247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2613025" y="247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631825" y="2605088"/>
            <a:ext cx="687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bin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3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2384425" y="25542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usr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4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479425" y="3163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6" name="Line 13"/>
          <p:cNvSpPr>
            <a:spLocks noChangeShapeType="1"/>
          </p:cNvSpPr>
          <p:nvPr/>
        </p:nvSpPr>
        <p:spPr bwMode="auto">
          <a:xfrm>
            <a:off x="860425" y="2935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7" name="Line 14"/>
          <p:cNvSpPr>
            <a:spLocks noChangeShapeType="1"/>
          </p:cNvSpPr>
          <p:nvPr/>
        </p:nvSpPr>
        <p:spPr bwMode="auto">
          <a:xfrm>
            <a:off x="479425" y="316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8" name="Line 15"/>
          <p:cNvSpPr>
            <a:spLocks noChangeShapeType="1"/>
          </p:cNvSpPr>
          <p:nvPr/>
        </p:nvSpPr>
        <p:spPr bwMode="auto">
          <a:xfrm>
            <a:off x="1317625" y="3163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2613025" y="2935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0" name="Text Box 17"/>
          <p:cNvSpPr txBox="1">
            <a:spLocks noChangeArrowheads="1"/>
          </p:cNvSpPr>
          <p:nvPr/>
        </p:nvSpPr>
        <p:spPr bwMode="auto">
          <a:xfrm>
            <a:off x="250825" y="339248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ls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5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91" name="Text Box 18"/>
          <p:cNvSpPr txBox="1">
            <a:spLocks noChangeArrowheads="1"/>
          </p:cNvSpPr>
          <p:nvPr/>
        </p:nvSpPr>
        <p:spPr bwMode="auto">
          <a:xfrm>
            <a:off x="1089025" y="331628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cp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7</a:t>
            </a:r>
            <a:endParaRPr lang="en-US" altLang="ko-KR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892" name="Text Box 19"/>
          <p:cNvSpPr txBox="1">
            <a:spLocks noChangeArrowheads="1"/>
          </p:cNvSpPr>
          <p:nvPr/>
        </p:nvSpPr>
        <p:spPr bwMode="auto">
          <a:xfrm>
            <a:off x="2308225" y="3392488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>
                <a:latin typeface="Bookman Old Style" panose="02050604050505020204" pitchFamily="18" charset="0"/>
                <a:ea typeface="굴림" panose="020B0600000101010101" pitchFamily="50" charset="-127"/>
              </a:rPr>
              <a:t>test.c</a:t>
            </a:r>
            <a:r>
              <a:rPr lang="en-US" altLang="ko-KR" sz="2000" baseline="-25000">
                <a:latin typeface="Bookman Old Style" panose="020506040505050202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5262563" y="1336675"/>
            <a:ext cx="2430462" cy="4179888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5262563" y="16351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5262563" y="19335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262563" y="22320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5262563" y="2532063"/>
            <a:ext cx="2430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5262563" y="282892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>
            <a:off x="5262563" y="3128963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>
            <a:off x="5262563" y="36226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62563" y="4143375"/>
            <a:ext cx="243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5262563" y="4732338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>
            <a:off x="5262563" y="5189538"/>
            <a:ext cx="2430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487988" y="163512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200     dr-xr-xr-x     …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487988" y="193357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201     dr-xr-xr-x     …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5487988" y="2232025"/>
            <a:ext cx="2130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202     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d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 …</a:t>
            </a: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5487988" y="2532063"/>
            <a:ext cx="2205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203     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-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  …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5487988" y="2828925"/>
            <a:ext cx="235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204,206</a:t>
            </a:r>
            <a:r>
              <a:rPr lang="ko-KR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-</a:t>
            </a: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r-xr-xr-x    …</a:t>
            </a: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5262563" y="5516563"/>
            <a:ext cx="2430462" cy="782637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5273675" y="5919788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5487988" y="3652838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bin		3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usr		4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5487988" y="4171950"/>
            <a:ext cx="21224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3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ls		5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cp		7</a:t>
            </a:r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5487988" y="4762500"/>
            <a:ext cx="21415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		4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..		2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		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5565775" y="5189538"/>
            <a:ext cx="174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ls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실행파일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5565775" y="5581650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 :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첫 번째 블록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5565775" y="5973763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cp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실행파일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5262563" y="6299200"/>
            <a:ext cx="2430462" cy="32702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5565775" y="6313488"/>
            <a:ext cx="2052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Bookman Old Style" panose="02050604050505020204" pitchFamily="18" charset="0"/>
                <a:ea typeface="굴림" panose="020B0600000101010101" pitchFamily="50" charset="-127"/>
              </a:rPr>
              <a:t>test.c : </a:t>
            </a:r>
            <a:r>
              <a:rPr lang="ko-KR" altLang="en-US" sz="1400">
                <a:latin typeface="Bookman Old Style" panose="02050604050505020204" pitchFamily="18" charset="0"/>
                <a:ea typeface="굴림" panose="020B0600000101010101" pitchFamily="50" charset="-127"/>
              </a:rPr>
              <a:t>두 번째 블록</a:t>
            </a:r>
            <a:endParaRPr lang="en-US" altLang="ko-KR" sz="1400"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5148263" y="874713"/>
            <a:ext cx="13684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블록 포인터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6372225" y="103346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 dirty="0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접근권한</a:t>
            </a:r>
            <a:endParaRPr lang="en-US" altLang="ko-KR" sz="1600" dirty="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921" name="Text Box 49"/>
          <p:cNvSpPr txBox="1">
            <a:spLocks noChangeArrowheads="1"/>
          </p:cNvSpPr>
          <p:nvPr/>
        </p:nvSpPr>
        <p:spPr bwMode="auto">
          <a:xfrm>
            <a:off x="4654550" y="420687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201</a:t>
            </a:r>
          </a:p>
        </p:txBody>
      </p:sp>
      <p:sp>
        <p:nvSpPr>
          <p:cNvPr id="79922" name="Text Box 50"/>
          <p:cNvSpPr txBox="1">
            <a:spLocks noChangeArrowheads="1"/>
          </p:cNvSpPr>
          <p:nvPr/>
        </p:nvSpPr>
        <p:spPr bwMode="auto">
          <a:xfrm>
            <a:off x="4654550" y="3752850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79923" name="Text Box 51"/>
          <p:cNvSpPr txBox="1">
            <a:spLocks noChangeArrowheads="1"/>
          </p:cNvSpPr>
          <p:nvPr/>
        </p:nvSpPr>
        <p:spPr bwMode="auto">
          <a:xfrm>
            <a:off x="4654550" y="479583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202</a:t>
            </a:r>
          </a:p>
        </p:txBody>
      </p:sp>
      <p:sp>
        <p:nvSpPr>
          <p:cNvPr id="79924" name="Text Box 52"/>
          <p:cNvSpPr txBox="1">
            <a:spLocks noChangeArrowheads="1"/>
          </p:cNvSpPr>
          <p:nvPr/>
        </p:nvSpPr>
        <p:spPr bwMode="auto">
          <a:xfrm>
            <a:off x="4654550" y="5229225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203</a:t>
            </a:r>
          </a:p>
        </p:txBody>
      </p: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4654550" y="5581650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204</a:t>
            </a: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4654550" y="590708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205</a:t>
            </a:r>
          </a:p>
        </p:txBody>
      </p:sp>
      <p:sp>
        <p:nvSpPr>
          <p:cNvPr id="79927" name="Text Box 55"/>
          <p:cNvSpPr txBox="1">
            <a:spLocks noChangeArrowheads="1"/>
          </p:cNvSpPr>
          <p:nvPr/>
        </p:nvSpPr>
        <p:spPr bwMode="auto">
          <a:xfrm>
            <a:off x="4654550" y="6288088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206</a:t>
            </a:r>
          </a:p>
        </p:txBody>
      </p:sp>
      <p:sp>
        <p:nvSpPr>
          <p:cNvPr id="79928" name="Text Box 56"/>
          <p:cNvSpPr txBox="1">
            <a:spLocks noChangeArrowheads="1"/>
          </p:cNvSpPr>
          <p:nvPr/>
        </p:nvSpPr>
        <p:spPr bwMode="auto">
          <a:xfrm>
            <a:off x="4883150" y="133826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4883150" y="1663700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4883150" y="1924050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79931" name="Text Box 59"/>
          <p:cNvSpPr txBox="1">
            <a:spLocks noChangeArrowheads="1"/>
          </p:cNvSpPr>
          <p:nvPr/>
        </p:nvSpPr>
        <p:spPr bwMode="auto">
          <a:xfrm>
            <a:off x="4883150" y="21859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4883150" y="251301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4883150" y="284003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latin typeface="Bookman Old Style" panose="020506040505050202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79934" name="Line 62"/>
          <p:cNvSpPr>
            <a:spLocks noChangeShapeType="1"/>
          </p:cNvSpPr>
          <p:nvPr/>
        </p:nvSpPr>
        <p:spPr bwMode="auto">
          <a:xfrm flipH="1">
            <a:off x="4425950" y="1793875"/>
            <a:ext cx="53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4425950" y="1793875"/>
            <a:ext cx="1588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4425950" y="3883025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7" name="Line 65"/>
          <p:cNvSpPr>
            <a:spLocks noChangeShapeType="1"/>
          </p:cNvSpPr>
          <p:nvPr/>
        </p:nvSpPr>
        <p:spPr bwMode="auto">
          <a:xfrm flipH="1">
            <a:off x="4275138" y="2381250"/>
            <a:ext cx="6826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8" name="Line 66"/>
          <p:cNvSpPr>
            <a:spLocks noChangeShapeType="1"/>
          </p:cNvSpPr>
          <p:nvPr/>
        </p:nvSpPr>
        <p:spPr bwMode="auto">
          <a:xfrm>
            <a:off x="4275138" y="2381250"/>
            <a:ext cx="1587" cy="254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39" name="Line 67"/>
          <p:cNvSpPr>
            <a:spLocks noChangeShapeType="1"/>
          </p:cNvSpPr>
          <p:nvPr/>
        </p:nvSpPr>
        <p:spPr bwMode="auto">
          <a:xfrm>
            <a:off x="4275138" y="4929188"/>
            <a:ext cx="455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0" name="Line 68"/>
          <p:cNvSpPr>
            <a:spLocks noChangeShapeType="1"/>
          </p:cNvSpPr>
          <p:nvPr/>
        </p:nvSpPr>
        <p:spPr bwMode="auto">
          <a:xfrm flipH="1">
            <a:off x="4046538" y="3035300"/>
            <a:ext cx="911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1" name="Line 69"/>
          <p:cNvSpPr>
            <a:spLocks noChangeShapeType="1"/>
          </p:cNvSpPr>
          <p:nvPr/>
        </p:nvSpPr>
        <p:spPr bwMode="auto">
          <a:xfrm>
            <a:off x="4046538" y="3035300"/>
            <a:ext cx="1587" cy="267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2" name="Line 70"/>
          <p:cNvSpPr>
            <a:spLocks noChangeShapeType="1"/>
          </p:cNvSpPr>
          <p:nvPr/>
        </p:nvSpPr>
        <p:spPr bwMode="auto">
          <a:xfrm>
            <a:off x="4046538" y="5711825"/>
            <a:ext cx="6842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7693025" y="4079875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flipV="1">
            <a:off x="8226425" y="2381250"/>
            <a:ext cx="1588" cy="169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5" name="Line 73"/>
          <p:cNvSpPr>
            <a:spLocks noChangeShapeType="1"/>
          </p:cNvSpPr>
          <p:nvPr/>
        </p:nvSpPr>
        <p:spPr bwMode="auto">
          <a:xfrm flipH="1">
            <a:off x="7693025" y="238125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6" name="Line 74"/>
          <p:cNvSpPr>
            <a:spLocks noChangeShapeType="1"/>
          </p:cNvSpPr>
          <p:nvPr/>
        </p:nvSpPr>
        <p:spPr bwMode="auto">
          <a:xfrm>
            <a:off x="7693025" y="5059363"/>
            <a:ext cx="836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7" name="Line 75"/>
          <p:cNvSpPr>
            <a:spLocks noChangeShapeType="1"/>
          </p:cNvSpPr>
          <p:nvPr/>
        </p:nvSpPr>
        <p:spPr bwMode="auto">
          <a:xfrm flipV="1">
            <a:off x="8529638" y="2970213"/>
            <a:ext cx="1587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8" name="Line 76"/>
          <p:cNvSpPr>
            <a:spLocks noChangeShapeType="1"/>
          </p:cNvSpPr>
          <p:nvPr/>
        </p:nvSpPr>
        <p:spPr bwMode="auto">
          <a:xfrm flipH="1">
            <a:off x="7693025" y="2970213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49" name="Text Box 77"/>
          <p:cNvSpPr txBox="1">
            <a:spLocks noChangeArrowheads="1"/>
          </p:cNvSpPr>
          <p:nvPr/>
        </p:nvSpPr>
        <p:spPr bwMode="auto">
          <a:xfrm>
            <a:off x="4427538" y="981075"/>
            <a:ext cx="8064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i-</a:t>
            </a: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노드 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번호</a:t>
            </a:r>
            <a:endParaRPr lang="en-US" altLang="ko-KR" sz="1600">
              <a:solidFill>
                <a:srgbClr val="0000FF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auto">
          <a:xfrm>
            <a:off x="414338" y="4708525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8080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/usr/test.c</a:t>
            </a:r>
          </a:p>
        </p:txBody>
      </p:sp>
      <p:sp>
        <p:nvSpPr>
          <p:cNvPr id="79951" name="Line 38"/>
          <p:cNvSpPr>
            <a:spLocks noChangeShapeType="1"/>
          </p:cNvSpPr>
          <p:nvPr/>
        </p:nvSpPr>
        <p:spPr bwMode="auto">
          <a:xfrm>
            <a:off x="5264150" y="5543550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52" name="Line 38"/>
          <p:cNvSpPr>
            <a:spLocks noChangeShapeType="1"/>
          </p:cNvSpPr>
          <p:nvPr/>
        </p:nvSpPr>
        <p:spPr bwMode="auto">
          <a:xfrm>
            <a:off x="5264150" y="6299200"/>
            <a:ext cx="2430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953" name="Text Box 47"/>
          <p:cNvSpPr txBox="1">
            <a:spLocks noChangeArrowheads="1"/>
          </p:cNvSpPr>
          <p:nvPr/>
        </p:nvSpPr>
        <p:spPr bwMode="auto">
          <a:xfrm>
            <a:off x="4572000" y="3157538"/>
            <a:ext cx="7016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블록 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00FF"/>
                </a:solidFill>
                <a:latin typeface="Bookman Old Style" panose="02050604050505020204" pitchFamily="18" charset="0"/>
                <a:ea typeface="굴림" panose="020B0600000101010101" pitchFamily="50" charset="-127"/>
              </a:rPr>
              <a:t>번호</a:t>
            </a:r>
            <a:endParaRPr lang="en-US" altLang="ko-KR" sz="1400" b="1">
              <a:solidFill>
                <a:srgbClr val="0000FF"/>
              </a:solidFill>
              <a:latin typeface="Bookman Old Style" panose="020506040505050202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12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r>
              <a:rPr lang="en-US" altLang="ko-KR" sz="3600" dirty="0"/>
              <a:t>12.4 </a:t>
            </a:r>
            <a:r>
              <a:rPr lang="ko-KR" altLang="en-US" sz="3600" dirty="0"/>
              <a:t>링크의 구현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8192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218DB25B-3A7D-4D64-B45B-AA2CE109C93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또 하나의 새로운 이름</a:t>
            </a:r>
            <a:endParaRPr lang="en-US" altLang="ko-KR" dirty="0"/>
          </a:p>
          <a:p>
            <a:pPr lvl="1"/>
            <a:r>
              <a:rPr lang="ko-KR" altLang="en-US" dirty="0"/>
              <a:t>하드 링크                          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17412"/>
              </p:ext>
            </p:extLst>
          </p:nvPr>
        </p:nvGraphicFramePr>
        <p:xfrm>
          <a:off x="1081376" y="4764115"/>
          <a:ext cx="7632848" cy="155048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대한 새로운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링크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를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-s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옵션은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심볼릭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링크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대한 링크를 지정된 디렉터리에 같은 이름으로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2420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71608312" descr="DRW00000e940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6857"/>
            <a:ext cx="1885273" cy="158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42548" y="-3881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031528" descr="DRW000060d428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25514"/>
            <a:ext cx="2520280" cy="15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9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파일 시스템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파일 상태 정보와 </a:t>
            </a:r>
            <a:r>
              <a:rPr lang="en-US" altLang="ko-KR" dirty="0" err="1">
                <a:solidFill>
                  <a:srgbClr val="666666"/>
                </a:solidFill>
                <a:latin typeface="+mn-ea"/>
                <a:ea typeface="+mn-ea"/>
              </a:rPr>
              <a:t>i</a:t>
            </a:r>
            <a:r>
              <a:rPr lang="en-US" altLang="ko-KR" dirty="0">
                <a:solidFill>
                  <a:srgbClr val="666666"/>
                </a:solidFill>
                <a:latin typeface="+mn-ea"/>
                <a:ea typeface="+mn-ea"/>
              </a:rPr>
              <a:t>-</a:t>
            </a: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노드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디렉터리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링크의 구현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  <a:ea typeface="+mn-ea"/>
              </a:rPr>
              <a:t>파일 입출력</a:t>
            </a:r>
            <a:endParaRPr lang="en-US" altLang="ko-KR" dirty="0">
              <a:solidFill>
                <a:srgbClr val="666666"/>
              </a:solidFill>
              <a:latin typeface="+mn-ea"/>
              <a:ea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267567"/>
            <a:ext cx="5172837" cy="87427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12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파일 시스템과 파일 입출력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  <a:ea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  <a:ea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2806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하드 링크</a:t>
            </a:r>
            <a:r>
              <a:rPr lang="en-US" altLang="ko-KR" b="1" dirty="0"/>
              <a:t>(hard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하드 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새로운 이름이라고 생각할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실제로 기존 파일을 대표하는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노드를</a:t>
            </a:r>
            <a:r>
              <a:rPr lang="ko-KR" altLang="en-US" dirty="0"/>
              <a:t> 가리켜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6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ln hello.txt hi.txt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chang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chang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hi.txt</a:t>
            </a:r>
          </a:p>
          <a:p>
            <a:pPr marL="1166495" lvl="3" indent="-342900"/>
            <a:r>
              <a:rPr lang="en-US" altLang="ko-KR" dirty="0"/>
              <a:t>	</a:t>
            </a:r>
          </a:p>
          <a:p>
            <a:r>
              <a:rPr lang="ko-KR" altLang="en-US" dirty="0"/>
              <a:t>확인</a:t>
            </a:r>
            <a:endParaRPr lang="en-US" altLang="ko-KR" dirty="0"/>
          </a:p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hello.txt hi.txt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537384090 hello.txt 537384090 hi.txt</a:t>
            </a:r>
          </a:p>
        </p:txBody>
      </p:sp>
    </p:spTree>
    <p:extLst>
      <p:ext uri="{BB962C8B-B14F-4D97-AF65-F5344CB8AC3E}">
        <p14:creationId xmlns:p14="http://schemas.microsoft.com/office/powerpoint/2010/main" val="195305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하드 링크 구현</a:t>
            </a:r>
            <a:endParaRPr lang="ko-KR" altLang="ko-KR" sz="3600" dirty="0"/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4643438" y="1989138"/>
            <a:ext cx="1296987" cy="30495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/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4643438" y="32131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Line 11"/>
          <p:cNvSpPr>
            <a:spLocks noChangeShapeType="1"/>
          </p:cNvSpPr>
          <p:nvPr/>
        </p:nvSpPr>
        <p:spPr bwMode="auto">
          <a:xfrm>
            <a:off x="59404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Line 12"/>
          <p:cNvSpPr>
            <a:spLocks noChangeShapeType="1"/>
          </p:cNvSpPr>
          <p:nvPr/>
        </p:nvSpPr>
        <p:spPr bwMode="auto">
          <a:xfrm>
            <a:off x="7019925" y="3500439"/>
            <a:ext cx="0" cy="1080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6480175" y="4579937"/>
            <a:ext cx="1476201" cy="865287"/>
          </a:xfrm>
          <a:prstGeom prst="rect">
            <a:avLst/>
          </a:prstGeom>
          <a:solidFill>
            <a:srgbClr val="FF00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600"/>
          </a:p>
        </p:txBody>
      </p:sp>
      <p:sp>
        <p:nvSpPr>
          <p:cNvPr id="13320" name="Text Box 14"/>
          <p:cNvSpPr txBox="1">
            <a:spLocks noChangeArrowheads="1"/>
          </p:cNvSpPr>
          <p:nvPr/>
        </p:nvSpPr>
        <p:spPr bwMode="auto">
          <a:xfrm>
            <a:off x="708923" y="242098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+mn-lt"/>
              </a:rPr>
              <a:t>디렉터리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4775200" y="1549400"/>
            <a:ext cx="1020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Bookman Old Style" pitchFamily="18" charset="0"/>
              </a:rPr>
              <a:t>i-</a:t>
            </a:r>
            <a:r>
              <a:rPr lang="ko-KR" altLang="en-US" sz="1800" b="1">
                <a:latin typeface="Bookman Old Style" pitchFamily="18" charset="0"/>
              </a:rPr>
              <a:t>리스트</a:t>
            </a:r>
            <a:endParaRPr lang="ko-KR" altLang="en-US" sz="1800">
              <a:latin typeface="Times New Roman" pitchFamily="18" charset="0"/>
            </a:endParaRP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4859338" y="32845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1600" b="1">
                <a:latin typeface="Bookman Old Style" pitchFamily="18" charset="0"/>
              </a:rPr>
              <a:t>i-</a:t>
            </a:r>
            <a:r>
              <a:rPr lang="ko-KR" altLang="en-US" sz="1600" b="1">
                <a:latin typeface="Bookman Old Style" pitchFamily="18" charset="0"/>
              </a:rPr>
              <a:t>노드</a:t>
            </a:r>
            <a:endParaRPr lang="ko-KR" altLang="en-US" sz="1600">
              <a:latin typeface="Times New Roman" pitchFamily="18" charset="0"/>
            </a:endParaRPr>
          </a:p>
        </p:txBody>
      </p:sp>
      <p:sp>
        <p:nvSpPr>
          <p:cNvPr id="13323" name="Text Box 19"/>
          <p:cNvSpPr txBox="1">
            <a:spLocks noChangeArrowheads="1"/>
          </p:cNvSpPr>
          <p:nvPr/>
        </p:nvSpPr>
        <p:spPr bwMode="auto">
          <a:xfrm>
            <a:off x="6516217" y="4869160"/>
            <a:ext cx="144016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Bookman Old Style" pitchFamily="18" charset="0"/>
              </a:rPr>
              <a:t>데이터 블록</a:t>
            </a:r>
            <a:endParaRPr lang="ko-KR" altLang="en-US" sz="1600" dirty="0">
              <a:latin typeface="Times New Roman" pitchFamily="18" charset="0"/>
            </a:endParaRPr>
          </a:p>
        </p:txBody>
      </p:sp>
      <p:sp>
        <p:nvSpPr>
          <p:cNvPr id="13324" name="Rectangle 3"/>
          <p:cNvSpPr>
            <a:spLocks noChangeArrowheads="1"/>
          </p:cNvSpPr>
          <p:nvPr/>
        </p:nvSpPr>
        <p:spPr bwMode="auto">
          <a:xfrm>
            <a:off x="1960389" y="2349549"/>
            <a:ext cx="1387475" cy="2087563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/>
          </a:p>
        </p:txBody>
      </p:sp>
      <p:sp>
        <p:nvSpPr>
          <p:cNvPr id="13325" name="Line 4"/>
          <p:cNvSpPr>
            <a:spLocks noChangeShapeType="1"/>
          </p:cNvSpPr>
          <p:nvPr/>
        </p:nvSpPr>
        <p:spPr bwMode="auto">
          <a:xfrm>
            <a:off x="2868439" y="2349549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5"/>
          <p:cNvSpPr>
            <a:spLocks noChangeShapeType="1"/>
          </p:cNvSpPr>
          <p:nvPr/>
        </p:nvSpPr>
        <p:spPr bwMode="auto">
          <a:xfrm>
            <a:off x="1960389" y="3238549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6"/>
          <p:cNvSpPr>
            <a:spLocks noChangeShapeType="1"/>
          </p:cNvSpPr>
          <p:nvPr/>
        </p:nvSpPr>
        <p:spPr bwMode="auto">
          <a:xfrm>
            <a:off x="1960389" y="3548112"/>
            <a:ext cx="138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934989" y="2924944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Lucida Sans Unicode" pitchFamily="34" charset="0"/>
              </a:rPr>
              <a:t>hello.txt</a:t>
            </a:r>
          </a:p>
        </p:txBody>
      </p:sp>
      <p:sp>
        <p:nvSpPr>
          <p:cNvPr id="13332" name="Line 9"/>
          <p:cNvSpPr>
            <a:spLocks noChangeShapeType="1"/>
          </p:cNvSpPr>
          <p:nvPr/>
        </p:nvSpPr>
        <p:spPr bwMode="auto">
          <a:xfrm>
            <a:off x="4643438" y="371633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6" name="Line 6"/>
          <p:cNvSpPr>
            <a:spLocks noChangeShapeType="1"/>
          </p:cNvSpPr>
          <p:nvPr/>
        </p:nvSpPr>
        <p:spPr bwMode="auto">
          <a:xfrm>
            <a:off x="1960389" y="3852912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Text Box 16"/>
          <p:cNvSpPr txBox="1">
            <a:spLocks noChangeArrowheads="1"/>
          </p:cNvSpPr>
          <p:nvPr/>
        </p:nvSpPr>
        <p:spPr bwMode="auto">
          <a:xfrm>
            <a:off x="1934196" y="3573016"/>
            <a:ext cx="865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Lucida Sans Unicode" pitchFamily="34" charset="0"/>
              </a:rPr>
              <a:t>hi.txt</a:t>
            </a:r>
          </a:p>
        </p:txBody>
      </p:sp>
      <p:sp>
        <p:nvSpPr>
          <p:cNvPr id="13342" name="Line 42"/>
          <p:cNvSpPr>
            <a:spLocks noChangeShapeType="1"/>
          </p:cNvSpPr>
          <p:nvPr/>
        </p:nvSpPr>
        <p:spPr bwMode="auto">
          <a:xfrm>
            <a:off x="3084340" y="3060526"/>
            <a:ext cx="1559098" cy="343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3" name="Line 43"/>
          <p:cNvSpPr>
            <a:spLocks noChangeShapeType="1"/>
          </p:cNvSpPr>
          <p:nvPr/>
        </p:nvSpPr>
        <p:spPr bwMode="auto">
          <a:xfrm flipV="1">
            <a:off x="3084340" y="3477816"/>
            <a:ext cx="1559098" cy="2401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936907AD-2F07-4A36-B690-B815A139F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389" y="2637581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2448563F-D224-4B91-A085-44304862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389" y="2925613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링크</a:t>
            </a:r>
            <a:r>
              <a:rPr lang="en-US" altLang="ko-KR" dirty="0"/>
              <a:t>(symbolic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79296" cy="481619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r>
              <a:rPr lang="ko-KR" altLang="en-US" dirty="0"/>
              <a:t>다른 파일을 가리키고 있는 별도의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 파일의 경로명을 저장하고 있는 일종의 특수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경로명이 다른 파일에 대한 간접적인 포인터 역할을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-s hello.txt hi.txt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-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7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7</a:t>
            </a:r>
            <a:r>
              <a:rPr lang="ko-KR" altLang="en-US" sz="17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7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9 1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24</a:t>
            </a:r>
            <a:r>
              <a:rPr lang="ko-KR" altLang="en-US" sz="17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700" dirty="0">
                <a:latin typeface="Lucida Sans Typewriter" panose="020B0509030504030204" pitchFamily="49" charset="0"/>
              </a:rPr>
              <a:t>12:56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hi.txt -&gt; hello.txt</a:t>
            </a:r>
          </a:p>
          <a:p>
            <a:endParaRPr lang="en-US" altLang="ko-KR" sz="17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3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–s 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700" dirty="0">
                <a:latin typeface="Lucida Sans Typewriter" panose="020B0509030504030204" pitchFamily="49" charset="0"/>
              </a:rPr>
              <a:t> cc</a:t>
            </a:r>
          </a:p>
          <a:p>
            <a:pPr marL="274320" lvl="1" indent="0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–l cc</a:t>
            </a:r>
          </a:p>
          <a:p>
            <a:pPr marL="274320" lvl="1" indent="0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.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12 7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21 20:09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cc -&gt; 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gcc</a:t>
            </a:r>
            <a:endParaRPr lang="en-US" altLang="ko-KR" sz="1700" dirty="0">
              <a:solidFill>
                <a:srgbClr val="3333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3073" name="_x377587752" descr="DRW000060d428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19" y="2996952"/>
            <a:ext cx="281870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12.5 C </a:t>
            </a:r>
            <a:r>
              <a:rPr lang="ko-KR" altLang="en-US" sz="3600" dirty="0"/>
              <a:t>파일 입출력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48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시스템 호출</a:t>
            </a:r>
            <a:r>
              <a:rPr lang="en-US" altLang="ko-KR" dirty="0"/>
              <a:t>(system call)</a:t>
            </a:r>
            <a:endParaRPr lang="ko-KR" altLang="en-US" dirty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 sz="2000"/>
              <a:t>시스템 호출은 유닉스 커널에 서비스를 요청하기 위한 프로그래밍 인터페이스</a:t>
            </a:r>
            <a:endParaRPr lang="en-US" altLang="ko-KR" sz="2000"/>
          </a:p>
          <a:p>
            <a:pPr eaLnBrk="1" hangingPunct="1"/>
            <a:r>
              <a:rPr lang="ko-KR" altLang="en-US" sz="2000"/>
              <a:t>응용 프로그램은 시스템 호출을 통해서 유닉스 커널에 서비스를 요청한다</a:t>
            </a:r>
            <a:r>
              <a:rPr lang="en-US" altLang="ko-KR" sz="2000"/>
              <a:t>.</a:t>
            </a:r>
            <a:endParaRPr lang="ko-KR" altLang="en-US" sz="2000"/>
          </a:p>
          <a:p>
            <a:pPr eaLnBrk="1" hangingPunct="1"/>
            <a:endParaRPr lang="ko-KR" altLang="en-US" sz="200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EE6FF58-16FB-4004-8646-D9C9F78DEDA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4" name="_x51337056" descr="EMB00000b803b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38481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</a:t>
            </a:r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B09F09-C699-4A89-A2CA-C19A59BAD57E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프로그램에서 파일은 왜 필요할까</a:t>
            </a:r>
            <a:r>
              <a:rPr lang="en-US" altLang="ko-KR" dirty="0"/>
              <a:t>? </a:t>
            </a:r>
          </a:p>
          <a:p>
            <a:pPr lvl="1" eaLnBrk="1" hangingPunct="1"/>
            <a:r>
              <a:rPr lang="ko-KR" altLang="en-US" dirty="0"/>
              <a:t>변수에 저장된 정보들은 실행이 끝나면 모두 사라진다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정보를 영속적으로 저장하기 위해서는 파일에 저장해야 한다</a:t>
            </a:r>
            <a:r>
              <a:rPr lang="en-US" altLang="ko-KR" dirty="0"/>
              <a:t>.</a:t>
            </a:r>
          </a:p>
          <a:p>
            <a:pPr marL="868363" lvl="3" indent="0" eaLnBrk="1" hangingPunct="1"/>
            <a:r>
              <a:rPr lang="en-US" altLang="ko-KR" dirty="0"/>
              <a:t>		</a:t>
            </a:r>
          </a:p>
          <a:p>
            <a:pPr eaLnBrk="1" hangingPunct="1"/>
            <a:r>
              <a:rPr lang="ko-KR" altLang="en-US" dirty="0"/>
              <a:t>유닉스 파일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모든 데이터를 연속된 바이트 형태로 저장한다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lvl="1" eaLnBrk="1" hangingPunct="1">
              <a:lnSpc>
                <a:spcPct val="110000"/>
              </a:lnSpc>
              <a:buSzTx/>
            </a:pPr>
            <a:endParaRPr lang="en-US" altLang="ko-KR" dirty="0"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868363" lvl="3" indent="0" eaLnBrk="1" hangingPunct="1"/>
            <a:r>
              <a:rPr lang="en-US" altLang="ko-KR" b="1" dirty="0"/>
              <a:t>	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137025"/>
            <a:ext cx="63515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64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0D7565-C95C-4E9B-BE16-0146017E0B37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1" name="날짜 개체 틀 5"/>
          <p:cNvSpPr>
            <a:spLocks noGrp="1"/>
          </p:cNvSpPr>
          <p:nvPr>
            <p:ph type="dt" sz="quarter" idx="10"/>
          </p:nvPr>
        </p:nvSpPr>
        <p:spPr bwMode="auto">
          <a:xfrm>
            <a:off x="612775" y="6356350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언어의 파일 종류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  <a:p>
            <a:pPr lvl="1" eaLnBrk="1" hangingPunct="1"/>
            <a:r>
              <a:rPr lang="ko-KR" altLang="en-US"/>
              <a:t>사람들이 읽을 수 있는 </a:t>
            </a:r>
            <a:r>
              <a:rPr lang="ko-KR" altLang="en-US">
                <a:solidFill>
                  <a:srgbClr val="FF00FF"/>
                </a:solidFill>
              </a:rPr>
              <a:t>문자들을 저장</a:t>
            </a:r>
            <a:r>
              <a:rPr lang="ko-KR" altLang="en-US"/>
              <a:t>하고 있는 파일</a:t>
            </a:r>
          </a:p>
          <a:p>
            <a:pPr lvl="1" eaLnBrk="1" hangingPunct="1"/>
            <a:r>
              <a:rPr lang="ko-KR" altLang="en-US"/>
              <a:t>텍스트 파일에서 “한 줄의 끝”을 나타내는 표현은 파일이 읽어 들여질 때</a:t>
            </a:r>
            <a:r>
              <a:rPr lang="en-US" altLang="ko-KR"/>
              <a:t>, C </a:t>
            </a:r>
            <a:r>
              <a:rPr lang="ko-KR" altLang="en-US"/>
              <a:t>내부의 방식으로 변환된다</a:t>
            </a:r>
            <a:r>
              <a:rPr lang="en-US" altLang="ko-KR"/>
              <a:t>. 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이진 파일</a:t>
            </a:r>
            <a:r>
              <a:rPr lang="en-US" altLang="ko-KR"/>
              <a:t>(binary file)</a:t>
            </a:r>
            <a:r>
              <a:rPr lang="ko-KR" altLang="en-US"/>
              <a:t> </a:t>
            </a:r>
          </a:p>
          <a:p>
            <a:pPr lvl="1" eaLnBrk="1" hangingPunct="1"/>
            <a:r>
              <a:rPr lang="ko-KR" altLang="en-US"/>
              <a:t>모든 데이터는 있는 그대로 </a:t>
            </a:r>
            <a:r>
              <a:rPr lang="ko-KR" altLang="en-US">
                <a:solidFill>
                  <a:srgbClr val="FF00FF"/>
                </a:solidFill>
              </a:rPr>
              <a:t>바이트의 연속으로 저장</a:t>
            </a:r>
          </a:p>
          <a:p>
            <a:pPr lvl="1" eaLnBrk="1" hangingPunct="1"/>
            <a:r>
              <a:rPr lang="ko-KR" altLang="en-US"/>
              <a:t>이진 파일을 이용하여 메모리에 저장된 변수 값 형태 그대로 파일에 저장할 수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2294" name="AutoShape 4" descr="PIC275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5" name="AutoShape 5" descr="PIC277"/>
          <p:cNvSpPr>
            <a:spLocks noChangeAspect="1" noChangeArrowheads="1"/>
          </p:cNvSpPr>
          <p:nvPr/>
        </p:nvSpPr>
        <p:spPr bwMode="auto">
          <a:xfrm>
            <a:off x="4064000" y="314801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8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입출력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언어의 파일 입출력 과정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fopen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  <a:r>
              <a:rPr lang="ko-KR" altLang="en-US" dirty="0"/>
              <a:t>다양한 파일 입출력 함수 사용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닫기</a:t>
            </a:r>
            <a:r>
              <a:rPr lang="en-US" altLang="ko-KR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fclose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8BE1FF-A133-4F72-9775-2B952BF65385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5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1AC62E-053E-41C7-902B-1FF7534EB75B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열기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613" cy="4814887"/>
          </a:xfrm>
        </p:spPr>
        <p:txBody>
          <a:bodyPr/>
          <a:lstStyle/>
          <a:p>
            <a:pPr eaLnBrk="1" hangingPunct="1"/>
            <a:r>
              <a:rPr lang="ko-KR" altLang="en-US" dirty="0"/>
              <a:t>파일을 사용하기 위해서는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</a:p>
          <a:p>
            <a:pPr lvl="1" eaLnBrk="1" hangingPunct="1"/>
            <a:r>
              <a:rPr lang="ko-KR" altLang="en-US" dirty="0"/>
              <a:t>반드시 먼저 파일 열기</a:t>
            </a:r>
            <a:r>
              <a:rPr lang="en-US" altLang="ko-KR" dirty="0"/>
              <a:t>(</a:t>
            </a:r>
            <a:r>
              <a:rPr lang="en-US" altLang="ko-KR" dirty="0" err="1"/>
              <a:t>fopen</a:t>
            </a:r>
            <a:r>
              <a:rPr lang="en-US" altLang="ko-KR" dirty="0"/>
              <a:t>)</a:t>
            </a:r>
            <a:r>
              <a:rPr lang="ko-KR" altLang="en-US" dirty="0"/>
              <a:t>를 해야 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FF6600"/>
                </a:solidFill>
              </a:rPr>
              <a:t> </a:t>
            </a:r>
          </a:p>
          <a:p>
            <a:pPr lvl="1" eaLnBrk="1" hangingPunct="1"/>
            <a:r>
              <a:rPr lang="ko-KR" altLang="en-US" dirty="0"/>
              <a:t>파일 열기를 하면 </a:t>
            </a:r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구조체에 대한 포인터</a:t>
            </a:r>
            <a:r>
              <a:rPr lang="ko-KR" altLang="en-US" dirty="0"/>
              <a:t>가 </a:t>
            </a:r>
            <a:r>
              <a:rPr lang="ko-KR" altLang="en-US" dirty="0" err="1"/>
              <a:t>리턴된다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포인터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열린 파일을 지정한다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함수 </a:t>
            </a:r>
            <a:r>
              <a:rPr lang="en-US" altLang="ko-KR" dirty="0" err="1"/>
              <a:t>fopen</a:t>
            </a:r>
            <a:r>
              <a:rPr lang="en-US" altLang="ko-KR" dirty="0"/>
              <a:t>()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ko-KR" altLang="en-US" dirty="0"/>
          </a:p>
          <a:p>
            <a:pPr lvl="1" eaLnBrk="1" hangingPunct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DBC1C8-8E73-4E0E-9CB3-71DE9F2D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9904"/>
              </p:ext>
            </p:extLst>
          </p:nvPr>
        </p:nvGraphicFramePr>
        <p:xfrm>
          <a:off x="899592" y="3861048"/>
          <a:ext cx="6815582" cy="1085914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FILE *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fopen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const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char *filename,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const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char *mode);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열기를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열린 파일을 나타내는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포인터를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오류가 발생하면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9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12.1 </a:t>
            </a:r>
            <a:r>
              <a:rPr lang="ko-KR" altLang="en-US" sz="3600" dirty="0"/>
              <a:t>파일 시스템</a:t>
            </a:r>
            <a:br>
              <a:rPr lang="ko-KR" altLang="en-US" sz="3600" dirty="0"/>
            </a:br>
            <a:endParaRPr lang="en-US" altLang="ko-KR" sz="36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E384D4-A80B-4119-8046-524AB56CAC6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열기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(“~/work/text.txt", "r");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== NULL) {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    </a:t>
            </a:r>
            <a:r>
              <a:rPr lang="en-US" altLang="ko-KR" dirty="0" err="1">
                <a:latin typeface="+mn-ea"/>
                <a:ea typeface="+mn-ea"/>
              </a:rPr>
              <a:t>printf</a:t>
            </a:r>
            <a:r>
              <a:rPr lang="en-US" altLang="ko-KR" dirty="0">
                <a:latin typeface="+mn-ea"/>
                <a:ea typeface="+mn-ea"/>
              </a:rPr>
              <a:t>("</a:t>
            </a:r>
            <a:r>
              <a:rPr lang="ko-KR" altLang="en-US" dirty="0">
                <a:latin typeface="+mn-ea"/>
                <a:ea typeface="+mn-ea"/>
              </a:rPr>
              <a:t>파일 열기 오류</a:t>
            </a:r>
            <a:r>
              <a:rPr lang="en-US" altLang="ko-KR" dirty="0">
                <a:latin typeface="+mn-ea"/>
                <a:ea typeface="+mn-ea"/>
              </a:rPr>
              <a:t>\n");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+mn-ea"/>
                <a:ea typeface="+mn-ea"/>
              </a:rPr>
              <a:t>}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("outdata.txt", "w"); </a:t>
            </a:r>
            <a:endParaRPr lang="en-US" altLang="ko-KR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fopen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("outdata.txt", "a"); 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524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F490734-63E9-46C6-8FE1-8970BFAFB675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fopen</a:t>
            </a:r>
            <a:r>
              <a:rPr lang="en-US" altLang="ko-KR" dirty="0"/>
              <a:t> (): 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ko-KR" altLang="en-US" b="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Rectangle 188"/>
          <p:cNvSpPr>
            <a:spLocks noChangeArrowheads="1"/>
          </p:cNvSpPr>
          <p:nvPr/>
        </p:nvSpPr>
        <p:spPr bwMode="auto">
          <a:xfrm>
            <a:off x="0" y="566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22760"/>
              </p:ext>
            </p:extLst>
          </p:nvPr>
        </p:nvGraphicFramePr>
        <p:xfrm>
          <a:off x="684213" y="1735138"/>
          <a:ext cx="7993061" cy="3565525"/>
        </p:xfrm>
        <a:graphic>
          <a:graphicData uri="http://schemas.openxmlformats.org/drawingml/2006/table">
            <a:tbl>
              <a:tblPr/>
              <a:tblGrid>
                <a:gridCol w="10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모드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의미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파일이 없으면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latin typeface="굴림"/>
                        </a:rPr>
                        <a:t>파일이 있으면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"r"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읽기 전용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read)</a:t>
                      </a:r>
                      <a:endParaRPr 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NULL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정상 동작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"w"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쓰기 전용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write)</a:t>
                      </a:r>
                      <a:endParaRPr 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삭제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"a"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추가 쓰기</a:t>
                      </a:r>
                      <a:r>
                        <a:rPr lang="en-US" altLang="ko-KR" sz="18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</a:rPr>
                        <a:t>append) 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뒤에 추가 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"r+"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NULL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반환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정상 동작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"w+"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기존 내용 삭제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Lucida Console"/>
                        </a:rPr>
                        <a:t>"a+"</a:t>
                      </a:r>
                      <a:endParaRPr 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굴림"/>
                        </a:rPr>
                        <a:t>추가를 위한 읽기와 쓰기</a:t>
                      </a:r>
                      <a:endParaRPr lang="ko-KR" altLang="en-US" sz="18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새로 생성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기존 내용 뒤에 추가 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442" marR="91442" marT="45700" marB="457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98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6F43E06-2660-46C0-BB62-0C69692B74D1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스트림과 </a:t>
            </a:r>
            <a:r>
              <a:rPr lang="en-US" altLang="ko-KR" dirty="0"/>
              <a:t>FILE </a:t>
            </a:r>
            <a:r>
              <a:rPr lang="ko-KR" altLang="en-US" dirty="0"/>
              <a:t>구조체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스트림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파일이 열리면 스트림</a:t>
            </a:r>
            <a:r>
              <a:rPr lang="en-US" altLang="ko-KR" sz="1800" dirty="0"/>
              <a:t>(stream)</a:t>
            </a:r>
            <a:r>
              <a:rPr lang="ko-KR" altLang="en-US" sz="1800" dirty="0"/>
              <a:t>이라고 한다</a:t>
            </a:r>
            <a:r>
              <a:rPr lang="en-US" altLang="ko-KR" sz="1800" dirty="0"/>
              <a:t>. </a:t>
            </a:r>
            <a:endParaRPr lang="en-US" altLang="ko-KR" sz="1400" dirty="0"/>
          </a:p>
          <a:p>
            <a:pPr eaLnBrk="1" hangingPunct="1">
              <a:defRPr/>
            </a:pPr>
            <a:r>
              <a:rPr lang="en-US" altLang="ko-KR" sz="2000" dirty="0"/>
              <a:t>FILE </a:t>
            </a:r>
            <a:r>
              <a:rPr lang="ko-KR" altLang="en-US" sz="2000" dirty="0"/>
              <a:t>구조체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en-US" altLang="ko-KR" sz="1800" dirty="0" err="1"/>
              <a:t>stdio.h</a:t>
            </a:r>
            <a:r>
              <a:rPr lang="ko-KR" altLang="en-US" sz="1800" dirty="0"/>
              <a:t>에 정의되어 있음</a:t>
            </a:r>
            <a:r>
              <a:rPr lang="en-US" altLang="ko-KR" sz="1800" dirty="0"/>
              <a:t>.</a:t>
            </a:r>
          </a:p>
          <a:p>
            <a:pPr lvl="1" eaLnBrk="1" hangingPunct="1">
              <a:defRPr/>
            </a:pPr>
            <a:r>
              <a:rPr lang="ko-KR" altLang="en-US" sz="1800" dirty="0">
                <a:solidFill>
                  <a:srgbClr val="C00000"/>
                </a:solidFill>
              </a:rPr>
              <a:t>열린 파일의 현재 상태를 나타내는 필드 변수들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r>
              <a:rPr lang="ko-KR" altLang="en-US" sz="2000" dirty="0"/>
              <a:t>특히 파일 입출력에 사용되는 버퍼 관련 변수들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FF"/>
                </a:solidFill>
              </a:rPr>
              <a:t>			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typedef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struct</a:t>
            </a:r>
            <a:r>
              <a:rPr lang="en-US" altLang="ko-KR" sz="1800" dirty="0">
                <a:latin typeface="Lucida Sans Typewriter" panose="020B0509030504030204" pitchFamily="49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cnt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버퍼의 남은 문자 수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char*base;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 시작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char*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ptr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버퍼의 현재 포인터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unsigned flag; 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파일 접근 모드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fd</a:t>
            </a:r>
            <a:r>
              <a:rPr lang="en-US" altLang="ko-KR" sz="1800" dirty="0">
                <a:latin typeface="Lucida Sans Typewriter" panose="020B0509030504030204" pitchFamily="49" charset="0"/>
              </a:rPr>
              <a:t>; 			// </a:t>
            </a:r>
            <a:r>
              <a:rPr lang="ko-KR" altLang="en-US" sz="1800" dirty="0">
                <a:latin typeface="Lucida Sans Typewriter" panose="020B0509030504030204" pitchFamily="49" charset="0"/>
              </a:rPr>
              <a:t>열린 파일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디스크립터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>
                <a:latin typeface="Lucida Sans Typewriter" panose="020B0509030504030204" pitchFamily="49" charset="0"/>
              </a:rPr>
              <a:t>} FILE;	// FILE </a:t>
            </a:r>
            <a:r>
              <a:rPr lang="ko-KR" altLang="en-US" sz="1800" dirty="0">
                <a:latin typeface="Lucida Sans Typewriter" panose="020B0509030504030204" pitchFamily="49" charset="0"/>
              </a:rPr>
              <a:t>구조체 </a:t>
            </a:r>
          </a:p>
        </p:txBody>
      </p:sp>
    </p:spTree>
    <p:extLst>
      <p:ext uri="{BB962C8B-B14F-4D97-AF65-F5344CB8AC3E}">
        <p14:creationId xmlns:p14="http://schemas.microsoft.com/office/powerpoint/2010/main" val="118938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ADF9BC3-AD84-4E43-9331-DCA0AE88F119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표준 입출력 스트림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stdin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stdout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stderr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C00000"/>
                </a:solidFill>
              </a:rPr>
              <a:t>각각 표준 입력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표준 출력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표준 오류를 나타내는 </a:t>
            </a:r>
            <a:r>
              <a:rPr lang="en-US" altLang="ko-KR" dirty="0">
                <a:solidFill>
                  <a:srgbClr val="C00000"/>
                </a:solidFill>
              </a:rPr>
              <a:t>FILE </a:t>
            </a:r>
            <a:r>
              <a:rPr lang="ko-KR" altLang="en-US" dirty="0">
                <a:solidFill>
                  <a:srgbClr val="C00000"/>
                </a:solidFill>
              </a:rPr>
              <a:t>포인터</a:t>
            </a:r>
          </a:p>
          <a:p>
            <a:pPr lvl="1" eaLnBrk="1" hangingPunct="1">
              <a:defRPr/>
            </a:pPr>
            <a:r>
              <a:rPr lang="en-US" altLang="ko-KR" dirty="0"/>
              <a:t>C </a:t>
            </a:r>
            <a:r>
              <a:rPr lang="ko-KR" altLang="en-US" dirty="0"/>
              <a:t>프로그램이 실행되면 자동적으로 열리고 프로그램이 종료될 때 자동으로 닫힘</a:t>
            </a:r>
            <a:r>
              <a:rPr lang="en-US" altLang="ko-KR" dirty="0"/>
              <a:t>.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42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12" name="Rectangle 82"/>
          <p:cNvSpPr>
            <a:spLocks noChangeArrowheads="1"/>
          </p:cNvSpPr>
          <p:nvPr/>
        </p:nvSpPr>
        <p:spPr bwMode="auto">
          <a:xfrm>
            <a:off x="0" y="4435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56DE71-5831-4A30-B133-08B2901A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25197"/>
              </p:ext>
            </p:extLst>
          </p:nvPr>
        </p:nvGraphicFramePr>
        <p:xfrm>
          <a:off x="1115616" y="3133566"/>
          <a:ext cx="6768751" cy="1807602"/>
        </p:xfrm>
        <a:graphic>
          <a:graphicData uri="http://schemas.openxmlformats.org/drawingml/2006/table">
            <a:tbl>
              <a:tblPr/>
              <a:tblGrid>
                <a:gridCol w="1915966">
                  <a:extLst>
                    <a:ext uri="{9D8B030D-6E8A-4147-A177-3AD203B41FA5}">
                      <a16:colId xmlns:a16="http://schemas.microsoft.com/office/drawing/2014/main" val="1066852895"/>
                    </a:ext>
                  </a:extLst>
                </a:gridCol>
                <a:gridCol w="3471551">
                  <a:extLst>
                    <a:ext uri="{9D8B030D-6E8A-4147-A177-3AD203B41FA5}">
                      <a16:colId xmlns:a16="http://schemas.microsoft.com/office/drawing/2014/main" val="3219958183"/>
                    </a:ext>
                  </a:extLst>
                </a:gridCol>
                <a:gridCol w="1381234">
                  <a:extLst>
                    <a:ext uri="{9D8B030D-6E8A-4147-A177-3AD203B41FA5}">
                      <a16:colId xmlns:a16="http://schemas.microsoft.com/office/drawing/2014/main" val="1695895859"/>
                    </a:ext>
                  </a:extLst>
                </a:gridCol>
              </a:tblGrid>
              <a:tr h="4721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 입출력 스트림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가리키는 장치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20225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stdin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표준입력에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키보드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616713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stdout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표준출력에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모니터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593887"/>
                  </a:ext>
                </a:extLst>
              </a:tr>
              <a:tr h="445143"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stderr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표준 오류에 대한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FILE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포인터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모니터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49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75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15138F-611F-4505-A774-6063EFCE752A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닫기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파일을 열어서 사용한 후에는 파일을 닫아야 한다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marL="0" indent="0" eaLnBrk="1" hangingPunct="1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예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fclose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ea typeface="+mn-ea"/>
              </a:rPr>
              <a:t>fp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); 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693738-045B-427F-BF46-908C3D65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80684"/>
              </p:ext>
            </p:extLst>
          </p:nvPr>
        </p:nvGraphicFramePr>
        <p:xfrm>
          <a:off x="827584" y="1912816"/>
          <a:ext cx="7056784" cy="1085914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926316097"/>
                    </a:ext>
                  </a:extLst>
                </a:gridCol>
              </a:tblGrid>
              <a:tr h="473837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fclose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(FILE *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fp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);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가리키는 파일을 닫는다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성공하면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오류일 때는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4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21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12.6 </a:t>
            </a:r>
            <a:r>
              <a:rPr lang="ko-KR" altLang="en-US" sz="3600" dirty="0"/>
              <a:t>파일 입출력 함수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3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입출력 함수 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42" name="Rectangle 138"/>
          <p:cNvSpPr>
            <a:spLocks noChangeArrowheads="1"/>
          </p:cNvSpPr>
          <p:nvPr/>
        </p:nvSpPr>
        <p:spPr bwMode="auto">
          <a:xfrm>
            <a:off x="0" y="4392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24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2ED4F7-6EDE-4636-BD08-CD506914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0" y="2034860"/>
            <a:ext cx="8263424" cy="27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2898775" y="6356350"/>
            <a:ext cx="3505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6BABB4-4DFA-41C7-9616-C477FA66ED5D}" type="slidenum"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1"/>
                </a:solidFill>
              </a:rPr>
              <a:t>문자 단위 입출력</a:t>
            </a:r>
            <a:r>
              <a:rPr lang="ko-KR" altLang="en-US">
                <a:solidFill>
                  <a:srgbClr val="6666FF"/>
                </a:solidFill>
              </a:rPr>
              <a:t> 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fgetc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/>
              <a:t>함수와 </a:t>
            </a:r>
            <a:r>
              <a:rPr lang="en-US" altLang="ko-KR" dirty="0" err="1">
                <a:latin typeface="+mn-ea"/>
                <a:ea typeface="+mn-ea"/>
              </a:rPr>
              <a:t>fputc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/>
              <a:t>함수</a:t>
            </a:r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C00000"/>
                </a:solidFill>
              </a:rPr>
              <a:t>파일에 문자 단위 입출력을 할 수 있다</a:t>
            </a:r>
            <a:r>
              <a:rPr lang="en-US" altLang="ko-KR" dirty="0">
                <a:solidFill>
                  <a:srgbClr val="C00000"/>
                </a:solidFill>
              </a:rPr>
              <a:t>. </a:t>
            </a:r>
            <a:br>
              <a:rPr lang="en-US" altLang="ko-KR" dirty="0">
                <a:solidFill>
                  <a:srgbClr val="FF6600"/>
                </a:solidFill>
              </a:rPr>
            </a:br>
            <a:endParaRPr lang="en-US" altLang="ko-KR" dirty="0">
              <a:solidFill>
                <a:srgbClr val="FF6600"/>
              </a:solidFill>
            </a:endParaRPr>
          </a:p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fgetc</a:t>
            </a:r>
            <a:r>
              <a:rPr lang="en-US" altLang="ko-KR" dirty="0">
                <a:latin typeface="+mn-ea"/>
                <a:ea typeface="+mn-ea"/>
              </a:rPr>
              <a:t>(FILE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); 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getc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함수는 </a:t>
            </a:r>
            <a:r>
              <a:rPr lang="en-US" altLang="ko-KR" dirty="0" err="1">
                <a:solidFill>
                  <a:srgbClr val="C00000"/>
                </a:solidFill>
              </a:rPr>
              <a:t>fp</a:t>
            </a:r>
            <a:r>
              <a:rPr lang="ko-KR" altLang="en-US" dirty="0">
                <a:solidFill>
                  <a:srgbClr val="C00000"/>
                </a:solidFill>
              </a:rPr>
              <a:t>가 지정한 파일에서 한 문자를 읽어서 리턴한다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pPr lvl="1" eaLnBrk="1" hangingPunct="1">
              <a:defRPr/>
            </a:pPr>
            <a:r>
              <a:rPr lang="ko-KR" altLang="en-US" dirty="0"/>
              <a:t>파일 끝에 도달했을 경우에는 </a:t>
            </a:r>
            <a:r>
              <a:rPr lang="en-US" altLang="ko-KR" dirty="0"/>
              <a:t>EOF(-1)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 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err="1">
                <a:latin typeface="+mn-ea"/>
                <a:ea typeface="+mn-ea"/>
              </a:rPr>
              <a:t>fputc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int</a:t>
            </a:r>
            <a:r>
              <a:rPr lang="en-US" altLang="ko-KR" dirty="0">
                <a:latin typeface="+mn-ea"/>
                <a:ea typeface="+mn-ea"/>
              </a:rPr>
              <a:t> c, FILE *</a:t>
            </a:r>
            <a:r>
              <a:rPr lang="en-US" altLang="ko-KR" dirty="0" err="1">
                <a:latin typeface="+mn-ea"/>
                <a:ea typeface="+mn-ea"/>
              </a:rPr>
              <a:t>fp</a:t>
            </a:r>
            <a:r>
              <a:rPr lang="en-US" altLang="ko-KR" dirty="0">
                <a:latin typeface="+mn-ea"/>
                <a:ea typeface="+mn-ea"/>
              </a:rPr>
              <a:t>); </a:t>
            </a:r>
          </a:p>
          <a:p>
            <a:pPr lvl="1" eaLnBrk="1" hangingPunct="1"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putc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함수는 파일에 한 </a:t>
            </a:r>
            <a:r>
              <a:rPr lang="ko-KR" altLang="en-US" dirty="0" err="1">
                <a:solidFill>
                  <a:srgbClr val="C00000"/>
                </a:solidFill>
              </a:rPr>
              <a:t>문자씩</a:t>
            </a:r>
            <a:r>
              <a:rPr lang="ko-KR" altLang="en-US" dirty="0">
                <a:solidFill>
                  <a:srgbClr val="C00000"/>
                </a:solidFill>
              </a:rPr>
              <a:t> 출력한다</a:t>
            </a:r>
            <a:r>
              <a:rPr lang="en-US" altLang="ko-KR">
                <a:solidFill>
                  <a:srgbClr val="C00000"/>
                </a:solidFill>
              </a:rPr>
              <a:t>. </a:t>
            </a:r>
            <a:endParaRPr lang="ko-KR" altLang="en-US" dirty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r>
              <a:rPr lang="ko-KR" altLang="en-US" dirty="0" err="1"/>
              <a:t>리턴값으로</a:t>
            </a:r>
            <a:r>
              <a:rPr lang="ko-KR" altLang="en-US" dirty="0"/>
              <a:t> 출력하는 문자 리턴</a:t>
            </a:r>
          </a:p>
          <a:p>
            <a:pPr lvl="1" eaLnBrk="1" hangingPunct="1">
              <a:defRPr/>
            </a:pPr>
            <a:r>
              <a:rPr lang="ko-KR" altLang="en-US" dirty="0" err="1"/>
              <a:t>출력시</a:t>
            </a:r>
            <a:r>
              <a:rPr lang="ko-KR" altLang="en-US" dirty="0"/>
              <a:t> 오류가 발생하면 </a:t>
            </a:r>
            <a:r>
              <a:rPr lang="en-US" altLang="ko-KR" dirty="0"/>
              <a:t>EOF(-1)</a:t>
            </a:r>
            <a:r>
              <a:rPr lang="ko-KR" altLang="en-US" dirty="0"/>
              <a:t> 리턴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605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12.7 </a:t>
            </a:r>
            <a:r>
              <a:rPr lang="ko-KR" altLang="en-US" sz="3600" dirty="0"/>
              <a:t>명령어 구현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725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cat.c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13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텍스트 파일 내용을 표준출력에 프린트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c;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 &lt; 2) 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400" dirty="0">
                <a:latin typeface="Lucida Sans Typewriter" panose="020B0509030504030204" pitchFamily="49" charset="0"/>
              </a:rPr>
              <a:t> 인수가 없으면 표준입력 사용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stdin; 			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else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[1],"r")</a:t>
            </a:r>
            <a:r>
              <a:rPr lang="en-US" altLang="ko-KR" sz="1600" dirty="0">
                <a:latin typeface="Lucida Sans Typewriter" panose="020B0509030504030204" pitchFamily="49" charset="0"/>
              </a:rPr>
              <a:t>;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읽기 전용으로 파일 열기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파일로부터 문자 읽기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while (c != EOF) { 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 err="1">
                <a:latin typeface="Lucida Sans Typewriter" panose="020B0509030504030204" pitchFamily="49" charset="0"/>
              </a:rPr>
              <a:t>파일끝이</a:t>
            </a:r>
            <a:r>
              <a:rPr lang="ko-KR" altLang="en-US" sz="1400" dirty="0">
                <a:latin typeface="Lucida Sans Typewriter" panose="020B0509030504030204" pitchFamily="49" charset="0"/>
              </a:rPr>
              <a:t> 아니면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putc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(c,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stdout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읽은 문자를 표준출력에 출력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		</a:t>
            </a:r>
            <a:r>
              <a:rPr lang="en-US" altLang="ko-KR" sz="1400" dirty="0">
                <a:latin typeface="Lucida Sans Typewriter" panose="020B0509030504030204" pitchFamily="49" charset="0"/>
              </a:rPr>
              <a:t>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파일로부터 문자 읽기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);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return 0;</a:t>
            </a:r>
          </a:p>
          <a:p>
            <a:pPr eaLnBrk="1" hangingPunct="1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endParaRPr lang="ko-KR" alt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940620-710C-4E33-BFBA-17D9B7D28E1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7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E5620-5D6A-485D-8BEA-81F9BD55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F9416-AA2F-4FAA-A524-E05081A5E1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507288" cy="4816192"/>
          </a:xfrm>
        </p:spPr>
        <p:txBody>
          <a:bodyPr/>
          <a:lstStyle/>
          <a:p>
            <a:r>
              <a:rPr lang="ko-KR" altLang="en-US" sz="2000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sz="2000" dirty="0"/>
              <a:t>사용 예</a:t>
            </a:r>
            <a:endParaRPr lang="en-US" altLang="ko-KR" sz="2000" dirty="0"/>
          </a:p>
          <a:p>
            <a:pPr marL="274638" lvl="1" indent="0" latinLnBrk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df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638" lvl="1" indent="0" latinLnBrk="0">
              <a:buNone/>
            </a:pPr>
            <a:r>
              <a:rPr lang="en-US" altLang="ko-KR" sz="1600" dirty="0" err="1"/>
              <a:t>Filesystem</a:t>
            </a:r>
            <a:r>
              <a:rPr lang="en-US" altLang="ko-KR" sz="1600" dirty="0"/>
              <a:t> 	1K-blocks     Used 	  Available  Use% 	Mounted on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udev</a:t>
            </a:r>
            <a:r>
              <a:rPr lang="en-US" altLang="ko-KR" sz="1600" dirty="0"/>
              <a:t> 	 	1479264 	          0 	   1479264     0% 	/dev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tmpfs</a:t>
            </a:r>
            <a:r>
              <a:rPr lang="en-US" altLang="ko-KR" sz="1600" dirty="0"/>
              <a:t> 	 	  302400 	      1684     300716    1% 	/run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/dev/sda5      204856328 14082764 180297788    8% 	/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/dev/sda1           523248            4     523244    1%  	/boot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...</a:t>
            </a:r>
            <a:r>
              <a:rPr lang="en-US" altLang="ko-KR" sz="1200" dirty="0">
                <a:latin typeface="Lucida Sans Typewriter" panose="020B0509030504030204" pitchFamily="49" charset="0"/>
              </a:rPr>
              <a:t>						</a:t>
            </a:r>
          </a:p>
          <a:p>
            <a:pPr lvl="1"/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ko-KR" altLang="en-US" sz="1600" dirty="0"/>
              <a:t>루트 파일 시스템 현재 </a:t>
            </a:r>
            <a:r>
              <a:rPr lang="en-US" altLang="ko-KR" sz="1600" dirty="0"/>
              <a:t>8% 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/dev	</a:t>
            </a:r>
            <a:r>
              <a:rPr lang="ko-KR" altLang="en-US" sz="1600" dirty="0"/>
              <a:t>각종 디바이스 파일들을 위한 파일 시스템</a:t>
            </a:r>
            <a:endParaRPr lang="en-US" altLang="ko-KR" sz="1600" dirty="0"/>
          </a:p>
          <a:p>
            <a:pPr lvl="1"/>
            <a:r>
              <a:rPr lang="en-US" altLang="ko-KR" sz="1600" dirty="0"/>
              <a:t>/boot 	</a:t>
            </a:r>
            <a:r>
              <a:rPr lang="ko-KR" altLang="en-US" sz="1600" dirty="0"/>
              <a:t>리눅스 커널의 메모리 이미지와 부팅을 위한 파일 시스템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32823-C417-4D52-9F8F-6C80DB7A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594DC6-D3D8-4AA7-9DE3-31103ADDB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90731"/>
              </p:ext>
            </p:extLst>
          </p:nvPr>
        </p:nvGraphicFramePr>
        <p:xfrm>
          <a:off x="899592" y="1885834"/>
          <a:ext cx="5276342" cy="6978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140493307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</a:t>
                      </a:r>
                      <a:r>
                        <a:rPr lang="en-US" altLang="ko-KR" sz="2000" kern="0" spc="0" baseline="3000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df</a:t>
                      </a: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파일시스템*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시스템에 대한 디스크 사용 정보를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09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+mn-ea"/>
                <a:ea typeface="+mn-ea"/>
              </a:rPr>
              <a:t>copy.c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75125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/*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복사 프로그램 *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char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 *fp1, *fp2;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 !=3)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%s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1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2\n",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[0]);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return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/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332163" cy="4937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fp1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 "r");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if (fp1 == NULL)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</a:t>
            </a:r>
            <a:r>
              <a:rPr lang="en-US" altLang="ko-KR" sz="1600" dirty="0">
                <a:latin typeface="Lucida Sans Typewriter" panose="020B0509030504030204" pitchFamily="49" charset="0"/>
              </a:rPr>
              <a:t>%s </a:t>
            </a:r>
            <a:r>
              <a:rPr lang="ko-KR" altLang="en-US" sz="1600" dirty="0">
                <a:latin typeface="Lucida Sans Typewriter" panose="020B0509030504030204" pitchFamily="49" charset="0"/>
              </a:rPr>
              <a:t>열기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</a:t>
            </a:r>
            <a:r>
              <a:rPr lang="en-US" altLang="ko-KR" sz="1600" dirty="0">
                <a:latin typeface="Lucida Sans Typewriter" panose="020B0509030504030204" pitchFamily="49" charset="0"/>
              </a:rPr>
              <a:t>\n",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[1]);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return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fp2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[2], "w");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while ((c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fgetc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(fp1)</a:t>
            </a:r>
            <a:r>
              <a:rPr lang="en-US" altLang="ko-KR" sz="1600" dirty="0">
                <a:latin typeface="Lucida Sans Typewriter" panose="020B0509030504030204" pitchFamily="49" charset="0"/>
              </a:rPr>
              <a:t>) != EOF)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fputc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(c, fp2);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FF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(fp1);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fclose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(fp2);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/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FECE98-CC70-47A9-8C40-95C6F629C0C0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79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12.8 </a:t>
            </a:r>
            <a:r>
              <a:rPr lang="ko-KR" altLang="en-US" sz="3600" dirty="0" err="1"/>
              <a:t>줄단위</a:t>
            </a:r>
            <a:r>
              <a:rPr lang="ko-KR" altLang="en-US" sz="3600" dirty="0"/>
              <a:t> 입출력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8DE75E-276D-47BE-BAED-03573F378C91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53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0EEA1-624F-4420-85C0-94F6E5DC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 단위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DB989-8DF1-4254-9C7F-6AA64B880A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파일로 한 </a:t>
            </a:r>
            <a:r>
              <a:rPr lang="ko-KR" altLang="en-US" dirty="0" err="1"/>
              <a:t>줄씩</a:t>
            </a:r>
            <a:r>
              <a:rPr lang="ko-KR" altLang="en-US" dirty="0"/>
              <a:t> 읽기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파일에 한 </a:t>
            </a:r>
            <a:r>
              <a:rPr lang="ko-KR" altLang="en-US" dirty="0" err="1"/>
              <a:t>줄씩</a:t>
            </a:r>
            <a:r>
              <a:rPr lang="ko-KR" altLang="en-US" dirty="0"/>
              <a:t> 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E96F2-E6D8-423D-810E-4DF3DBC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9F034E-E22D-4633-B137-B1798C87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01813"/>
              </p:ext>
            </p:extLst>
          </p:nvPr>
        </p:nvGraphicFramePr>
        <p:xfrm>
          <a:off x="899592" y="2132856"/>
          <a:ext cx="6815582" cy="720154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char*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fgets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(char *s,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n, FILE *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altLang="ko-KR" sz="1800" b="0" i="0" u="none" strike="noStrike" kern="1200" baseline="0" dirty="0">
                        <a:solidFill>
                          <a:schemeClr val="tx1"/>
                        </a:solidFill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파일로부터 한 줄을 읽어서 문자열 포인터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에 저장하고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를 </a:t>
                      </a:r>
                      <a:r>
                        <a:rPr kumimoji="0" lang="ko-KR" alt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리턴한다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6CA942-DBAA-4CC4-9165-3071F4CB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89601"/>
              </p:ext>
            </p:extLst>
          </p:nvPr>
        </p:nvGraphicFramePr>
        <p:xfrm>
          <a:off x="899592" y="4080994"/>
          <a:ext cx="6815582" cy="1085914"/>
        </p:xfrm>
        <a:graphic>
          <a:graphicData uri="http://schemas.openxmlformats.org/drawingml/2006/table">
            <a:tbl>
              <a:tblPr/>
              <a:tblGrid>
                <a:gridCol w="6815582">
                  <a:extLst>
                    <a:ext uri="{9D8B030D-6E8A-4147-A177-3AD203B41FA5}">
                      <a16:colId xmlns:a16="http://schemas.microsoft.com/office/drawing/2014/main" val="381596410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fputs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 char *s, FILE *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fp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rgbClr val="0000FF"/>
                          </a:solidFill>
                          <a:latin typeface="Lucida Sans Typewriter" panose="020B0509030504030204" pitchFamily="49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문자열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s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를 </a:t>
                      </a:r>
                      <a:r>
                        <a:rPr kumimoji="0"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fp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가 나타내는 파일에 출력한다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성공하면 출력한 바이트 수를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실패하면 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EOF </a:t>
                      </a:r>
                      <a:r>
                        <a:rPr kumimoji="0"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값을 </a:t>
                      </a:r>
                      <a:r>
                        <a:rPr kumimoji="0" lang="ko-KR" altLang="en-US" sz="16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리턴한다</a:t>
                      </a:r>
                      <a:r>
                        <a:rPr kumimoji="0"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 panose="02030600000101010101" pitchFamily="18" charset="2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8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62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90D77-0DC0-4B9C-94FD-B2C4F59B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line.c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F726-0139-484C-8847-D3AD079116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47248" cy="50139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#define MAXLINE 80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main(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argc</a:t>
            </a:r>
            <a:r>
              <a:rPr lang="en-US" altLang="ko-KR" sz="1600" dirty="0">
                <a:latin typeface="Lucida Sans Typewriter" panose="020B0509030504030204" pitchFamily="49" charset="0"/>
              </a:rPr>
              <a:t>, char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latin typeface="Lucida Sans Typewriter" panose="020B0509030504030204" pitchFamily="49" charset="0"/>
              </a:rPr>
              <a:t>[])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텍스트 파일에 줄 번호 붙여 프린트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FILE *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</a:rPr>
              <a:t> line = 0;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char buffer[MAXLINE];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…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if ( (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latin typeface="Lucida Sans Typewriter" panose="020B0509030504030204" pitchFamily="49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fopen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argv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[1],"r")</a:t>
            </a:r>
            <a:r>
              <a:rPr lang="en-US" altLang="ko-KR" sz="1600" dirty="0">
                <a:latin typeface="Lucida Sans Typewriter" panose="020B0509030504030204" pitchFamily="49" charset="0"/>
              </a:rPr>
              <a:t>) == NULL) {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(stderr, "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열기 오류</a:t>
            </a:r>
            <a:r>
              <a:rPr lang="en-US" altLang="ko-KR" sz="1600" dirty="0">
                <a:latin typeface="Lucida Sans Typewriter" panose="020B0509030504030204" pitchFamily="49" charset="0"/>
              </a:rPr>
              <a:t>\n");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exit(2);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while (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fgets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(buffer, MAXLINE, </a:t>
            </a:r>
            <a:r>
              <a:rPr lang="en-US" altLang="ko-KR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fp</a:t>
            </a:r>
            <a:r>
              <a:rPr lang="en-US" altLang="ko-KR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altLang="ko-KR" sz="1600" dirty="0">
                <a:solidFill>
                  <a:srgbClr val="FF3399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!= NULL) {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한 줄 읽기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line++;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600" dirty="0">
                <a:latin typeface="Lucida Sans Typewriter" panose="020B0509030504030204" pitchFamily="49" charset="0"/>
              </a:rPr>
              <a:t>("%3d %s", line, buffer);    // </a:t>
            </a:r>
            <a:r>
              <a:rPr lang="ko-KR" altLang="en-US" sz="1600" dirty="0">
                <a:latin typeface="Lucida Sans Typewriter" panose="020B0509030504030204" pitchFamily="49" charset="0"/>
              </a:rPr>
              <a:t>줄번호와 함께 프린트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0507B-858E-483F-A932-7FC7E2A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36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 lvl="0"/>
            <a:r>
              <a:rPr lang="ko-KR" altLang="en-US" dirty="0"/>
              <a:t>표준 유닉스 파일 시스템은 부트 블록</a:t>
            </a:r>
            <a:r>
              <a:rPr lang="en-US" altLang="ko-KR" dirty="0"/>
              <a:t>, </a:t>
            </a:r>
            <a:r>
              <a:rPr lang="ko-KR" altLang="en-US" dirty="0"/>
              <a:t>슈퍼 블록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데이터 블록 부분으로 구성된다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파일 하나당 하나의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노드가 있으며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내에 파일에 대한 모든 상태 정보가 저장되어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/>
            <a:r>
              <a:rPr lang="ko-KR" altLang="en-US" dirty="0"/>
              <a:t>디렉터리는 일련의 디렉터리 엔트리들을 포함하고 각 디렉터리 엔트리는 파일 이름과 그 파일의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/>
              <a:t>노드 번호로 구성된다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링크는 기존 파일에 대한 또 다른 이름으로 하드 링크와 </a:t>
            </a:r>
            <a:r>
              <a:rPr lang="ko-KR" altLang="en-US" dirty="0" err="1"/>
              <a:t>심볼릭</a:t>
            </a:r>
            <a:r>
              <a:rPr lang="en-US" altLang="ko-KR" dirty="0"/>
              <a:t>(</a:t>
            </a:r>
            <a:r>
              <a:rPr lang="ko-KR" altLang="en-US" dirty="0"/>
              <a:t>소프트</a:t>
            </a:r>
            <a:r>
              <a:rPr lang="en-US" altLang="ko-KR" dirty="0"/>
              <a:t>) </a:t>
            </a:r>
            <a:r>
              <a:rPr lang="ko-KR" altLang="en-US" dirty="0"/>
              <a:t>링크가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시스템 호출은 유닉스 커널에 서비스를 요청하기 위한 프로그래밍 인터페이스로 응용 프로그램은 시스템 호출을 통해서 유닉스 커널에 서비스를 요청한다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8216F4E-7A16-4AFF-A713-11D36475646B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4DCE4-0285-44A6-AC53-BBE0A8B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디스크 사용량 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79555-DDC7-489C-BFB7-6CA9C1E785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638" lvl="1" indent="0" latinLnBrk="0">
              <a:buNone/>
            </a:pPr>
            <a:r>
              <a:rPr lang="en-US" altLang="ko-KR" dirty="0"/>
              <a:t>$ du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208 ./</a:t>
            </a:r>
            <a:r>
              <a:rPr lang="ko-KR" altLang="en-US" sz="1800" dirty="0"/>
              <a:t>사진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4 </a:t>
            </a:r>
            <a:r>
              <a:rPr lang="ko-KR" altLang="en-US" sz="1800" dirty="0"/>
              <a:t>   </a:t>
            </a:r>
            <a:r>
              <a:rPr lang="en-US" altLang="ko-KR" sz="1800" dirty="0"/>
              <a:t>./.local/share/nautilus/scripts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8    ./.local/share/nautilus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144 ./.local/share/</a:t>
            </a:r>
            <a:r>
              <a:rPr lang="en-US" altLang="ko-KR" sz="1800" dirty="0" err="1"/>
              <a:t>gvfs</a:t>
            </a:r>
            <a:r>
              <a:rPr lang="en-US" altLang="ko-KR" sz="1800" dirty="0"/>
              <a:t>-metadata</a:t>
            </a:r>
          </a:p>
          <a:p>
            <a:pPr marL="274638" lvl="1" indent="0" latinLnBrk="0">
              <a:buNone/>
            </a:pPr>
            <a:r>
              <a:rPr lang="en-US" altLang="ko-KR" sz="1800" dirty="0"/>
              <a:t>4    ./.local/share/</a:t>
            </a:r>
            <a:r>
              <a:rPr lang="en-US" altLang="ko-KR" sz="1800" dirty="0" err="1"/>
              <a:t>icc</a:t>
            </a:r>
            <a:endParaRPr lang="en-US" altLang="ko-KR" sz="1800" dirty="0"/>
          </a:p>
          <a:p>
            <a:pPr marL="274638" lvl="1" indent="0" latinLnBrk="0">
              <a:buNone/>
            </a:pPr>
            <a:r>
              <a:rPr lang="en-US" altLang="ko-KR" sz="1800" dirty="0"/>
              <a:t>...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FE6E6-9C3A-4E93-8A90-220CA677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D467E-E02D-4F34-99F9-EB7FB154F5BA}" type="slidenum">
              <a:rPr lang="en-US" altLang="ko-KR" smtClean="0">
                <a:highlight>
                  <a:srgbClr val="FFFF00"/>
                </a:highlight>
              </a:rPr>
              <a:pPr>
                <a:defRPr/>
              </a:pPr>
              <a:t>5</a:t>
            </a:fld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C68E7B-EAA3-40CB-941F-6538D6D8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0701"/>
              </p:ext>
            </p:extLst>
          </p:nvPr>
        </p:nvGraphicFramePr>
        <p:xfrm>
          <a:off x="899592" y="1844824"/>
          <a:ext cx="7272808" cy="108794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68160194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du [-s] 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파일명</a:t>
                      </a:r>
                      <a:r>
                        <a:rPr lang="ko-KR" altLang="en-US" sz="20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혹은 디렉터리의 사용량을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명시하지 않으면 현재 디렉터리 내의 모든 파일들의 사용 공간을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451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DCBAAA4-F033-4D01-A4DA-8BC94495D8B9}"/>
              </a:ext>
            </a:extLst>
          </p:cNvPr>
          <p:cNvSpPr/>
          <p:nvPr/>
        </p:nvSpPr>
        <p:spPr>
          <a:xfrm>
            <a:off x="4579703" y="3716824"/>
            <a:ext cx="316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1" indent="0" latinLnBrk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du -s</a:t>
            </a:r>
          </a:p>
          <a:p>
            <a:pPr marL="274638" lvl="1" indent="0" latinLnBrk="0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22164 .</a:t>
            </a:r>
          </a:p>
        </p:txBody>
      </p:sp>
    </p:spTree>
    <p:extLst>
      <p:ext uri="{BB962C8B-B14F-4D97-AF65-F5344CB8AC3E}">
        <p14:creationId xmlns:p14="http://schemas.microsoft.com/office/powerpoint/2010/main" val="272525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BB2D02F0-933E-4752-85BF-824C2DF24B2F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9725"/>
            <a:ext cx="7777162" cy="757238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시스템 구조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/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00375" y="1652588"/>
            <a:ext cx="1912938" cy="447516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</p:spPr>
        <p:txBody>
          <a:bodyPr wrap="none" anchor="ctr">
            <a:flatTx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000375" y="2149475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3000375" y="2646363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3000375" y="3997325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3000375" y="4494213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3000375" y="4991100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000375" y="5702300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425825" y="51339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   . . .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3282950" y="1793875"/>
            <a:ext cx="148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부트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3282950" y="2220913"/>
            <a:ext cx="1700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슈퍼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5408613" y="3073400"/>
            <a:ext cx="134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리스트</a:t>
            </a:r>
            <a:endParaRPr lang="en-US" altLang="ko-KR" sz="18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3282950" y="4067175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282950" y="4565650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3282950" y="5702300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4913313" y="3997325"/>
            <a:ext cx="4254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5338763" y="4422775"/>
            <a:ext cx="0" cy="127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 flipH="1">
            <a:off x="4913313" y="5702300"/>
            <a:ext cx="4254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5408613" y="4778375"/>
            <a:ext cx="1395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데이터 블록</a:t>
            </a:r>
            <a:endParaRPr lang="en-US" altLang="ko-KR" sz="1600">
              <a:solidFill>
                <a:srgbClr val="0000FF"/>
              </a:solidFill>
              <a:latin typeface="Lucida Sans Unicode" panose="020B0602030504020204" pitchFamily="34" charset="0"/>
              <a:ea typeface="굴림" panose="020B0600000101010101" pitchFamily="50" charset="-127"/>
            </a:endParaRPr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>
            <a:off x="3000375" y="3144838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3000375" y="3570288"/>
            <a:ext cx="191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3425825" y="3570288"/>
            <a:ext cx="1203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. . .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282950" y="2717800"/>
            <a:ext cx="1630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노드</a:t>
            </a: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1..40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3282950" y="3144838"/>
            <a:ext cx="1771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i-</a:t>
            </a:r>
            <a:r>
              <a:rPr lang="ko-KR" altLang="en-US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노드</a:t>
            </a:r>
            <a:r>
              <a:rPr lang="en-US" altLang="ko-KR" sz="1600">
                <a:solidFill>
                  <a:srgbClr val="FF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 41..80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4913313" y="2646363"/>
            <a:ext cx="3540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5267325" y="2860675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 flipH="1">
            <a:off x="4913313" y="3641725"/>
            <a:ext cx="354012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2646363" y="1724025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646363" y="2292350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2646363" y="2789238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2646363" y="3286125"/>
            <a:ext cx="28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2433638" y="41386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2433638" y="456565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FF"/>
                </a:solidFill>
                <a:latin typeface="Lucida Sans Unicode" panose="020B0602030504020204" pitchFamily="34" charset="0"/>
                <a:ea typeface="굴림" panose="020B0600000101010101" pitchFamily="50" charset="-127"/>
              </a:rPr>
              <a:t>201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 구조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부트 블록</a:t>
            </a:r>
            <a:r>
              <a:rPr lang="en-US" altLang="ko-KR" sz="2000"/>
              <a:t>(Boot block)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파일 시스템 시작부에 위치하고 보통 첫 번째 섹터를 차지</a:t>
            </a:r>
            <a:r>
              <a:rPr lang="en-US" altLang="ko-KR" sz="1800"/>
              <a:t> </a:t>
            </a:r>
          </a:p>
          <a:p>
            <a:pPr lvl="1">
              <a:defRPr/>
            </a:pPr>
            <a:r>
              <a:rPr lang="ko-KR" altLang="en-US" sz="1800"/>
              <a:t>부트스트랩 코드가 저장되는 블록</a:t>
            </a:r>
            <a:endParaRPr lang="en-US" altLang="ko-KR" sz="1800"/>
          </a:p>
          <a:p>
            <a:pPr marL="868363" lvl="3" indent="0"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2000"/>
              <a:t>슈퍼 블록</a:t>
            </a:r>
            <a:r>
              <a:rPr lang="en-US" altLang="ko-KR" sz="2000"/>
              <a:t>(Super block) 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전체 파일 시스템에 대한 정보를 저장</a:t>
            </a:r>
            <a:endParaRPr lang="en-US" altLang="ko-KR" sz="1800"/>
          </a:p>
          <a:p>
            <a:pPr lvl="2">
              <a:buFont typeface="Arial" charset="0"/>
              <a:buChar char="•"/>
              <a:defRPr/>
            </a:pPr>
            <a:r>
              <a:rPr lang="ko-KR" altLang="en-US" sz="1600"/>
              <a:t>총 블록 수</a:t>
            </a:r>
            <a:r>
              <a:rPr lang="en-US" altLang="ko-KR" sz="1600"/>
              <a:t>, </a:t>
            </a:r>
            <a:r>
              <a:rPr lang="ko-KR" altLang="en-US" sz="1600"/>
              <a:t>사용 가능한 </a:t>
            </a:r>
            <a:r>
              <a:rPr lang="en-US" altLang="ko-KR" sz="1600"/>
              <a:t>i-</a:t>
            </a:r>
            <a:r>
              <a:rPr lang="ko-KR" altLang="en-US" sz="1600"/>
              <a:t>노드 개수</a:t>
            </a:r>
            <a:r>
              <a:rPr lang="en-US" altLang="ko-KR" sz="1600"/>
              <a:t>, </a:t>
            </a:r>
            <a:r>
              <a:rPr lang="ko-KR" altLang="en-US" sz="1600"/>
              <a:t>사용 가능한 블록 비트 맵</a:t>
            </a:r>
            <a:r>
              <a:rPr lang="en-US" altLang="ko-KR" sz="1600"/>
              <a:t>, </a:t>
            </a:r>
            <a:r>
              <a:rPr lang="ko-KR" altLang="en-US" sz="1600"/>
              <a:t>블록의 크기</a:t>
            </a:r>
            <a:r>
              <a:rPr lang="en-US" altLang="ko-KR" sz="1600"/>
              <a:t>, </a:t>
            </a:r>
            <a:r>
              <a:rPr lang="ko-KR" altLang="en-US" sz="1600"/>
              <a:t>사용 중인 블록 수</a:t>
            </a:r>
            <a:r>
              <a:rPr lang="en-US" altLang="ko-KR" sz="1600"/>
              <a:t>, </a:t>
            </a:r>
            <a:r>
              <a:rPr lang="ko-KR" altLang="en-US" sz="1600"/>
              <a:t>사용 가능한 블록 수 등</a:t>
            </a:r>
            <a:r>
              <a:rPr lang="en-US" altLang="ko-KR" sz="1600"/>
              <a:t> </a:t>
            </a:r>
          </a:p>
          <a:p>
            <a:pPr marL="868363" lvl="3" indent="0">
              <a:defRPr/>
            </a:pPr>
            <a:r>
              <a:rPr lang="en-US" altLang="ko-KR" sz="1400"/>
              <a:t>	</a:t>
            </a:r>
            <a:endParaRPr lang="ko-KR" altLang="en-US" sz="1400"/>
          </a:p>
          <a:p>
            <a:pPr>
              <a:defRPr/>
            </a:pPr>
            <a:r>
              <a:rPr lang="en-US" altLang="ko-KR" sz="2000"/>
              <a:t>i-</a:t>
            </a:r>
            <a:r>
              <a:rPr lang="ko-KR" altLang="en-US" sz="2000"/>
              <a:t>리스트</a:t>
            </a:r>
            <a:r>
              <a:rPr lang="en-US" altLang="ko-KR" sz="2000"/>
              <a:t>(i-list)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각 파일을 나타내는 모든 </a:t>
            </a:r>
            <a:r>
              <a:rPr lang="en-US" altLang="ko-KR" sz="1800"/>
              <a:t>i-</a:t>
            </a:r>
            <a:r>
              <a:rPr lang="ko-KR" altLang="en-US" sz="1800"/>
              <a:t>노드들의 리스트</a:t>
            </a:r>
            <a:endParaRPr lang="en-US" altLang="ko-KR" sz="1800"/>
          </a:p>
          <a:p>
            <a:pPr lvl="1">
              <a:defRPr/>
            </a:pPr>
            <a:r>
              <a:rPr lang="ko-KR" altLang="en-US" sz="1800"/>
              <a:t>한 블록은 약 </a:t>
            </a:r>
            <a:r>
              <a:rPr lang="en-US" altLang="ko-KR" sz="1800"/>
              <a:t>40</a:t>
            </a:r>
            <a:r>
              <a:rPr lang="ko-KR" altLang="en-US" sz="1800"/>
              <a:t>개 정도의 </a:t>
            </a:r>
            <a:r>
              <a:rPr lang="en-US" altLang="ko-KR" sz="1800"/>
              <a:t>i-</a:t>
            </a:r>
            <a:r>
              <a:rPr lang="ko-KR" altLang="en-US" sz="1800"/>
              <a:t>노드를 포함</a:t>
            </a:r>
            <a:endParaRPr lang="en-US" altLang="ko-KR" sz="1800"/>
          </a:p>
          <a:p>
            <a:pPr marL="868363" lvl="3" indent="0"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2000"/>
              <a:t>데이터 블록</a:t>
            </a:r>
            <a:r>
              <a:rPr lang="en-US" altLang="ko-KR" sz="2000"/>
              <a:t>(Data block)</a:t>
            </a:r>
            <a:endParaRPr lang="ko-KR" altLang="en-US" sz="2000"/>
          </a:p>
          <a:p>
            <a:pPr lvl="1">
              <a:defRPr/>
            </a:pPr>
            <a:r>
              <a:rPr lang="ko-KR" altLang="en-US" sz="1800"/>
              <a:t>파일의 내용</a:t>
            </a:r>
            <a:r>
              <a:rPr lang="en-US" altLang="ko-KR" sz="1800"/>
              <a:t>(</a:t>
            </a:r>
            <a:r>
              <a:rPr lang="ko-KR" altLang="en-US" sz="1800"/>
              <a:t>데이터</a:t>
            </a:r>
            <a:r>
              <a:rPr lang="en-US" altLang="ko-KR" sz="1800"/>
              <a:t>)</a:t>
            </a:r>
            <a:r>
              <a:rPr lang="ko-KR" altLang="en-US" sz="1800"/>
              <a:t>을 저장하기 위한 블록들</a:t>
            </a:r>
            <a:r>
              <a:rPr lang="en-US" altLang="ko-KR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200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1A900EC4-B9ED-4B0C-80D1-4D5BCC3D9BA7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66065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12.2 </a:t>
            </a:r>
            <a:r>
              <a:rPr lang="ko-KR" altLang="en-US" sz="3600" dirty="0"/>
              <a:t>파일 상태 정보와 </a:t>
            </a:r>
            <a:r>
              <a:rPr lang="en-US" altLang="ko-KR" sz="3600" dirty="0" err="1"/>
              <a:t>i</a:t>
            </a:r>
            <a:r>
              <a:rPr lang="en-US" altLang="ko-KR" sz="3600" dirty="0"/>
              <a:t>-</a:t>
            </a:r>
            <a:r>
              <a:rPr lang="ko-KR" altLang="en-US" sz="3600" dirty="0" err="1"/>
              <a:t>노드</a:t>
            </a:r>
            <a:br>
              <a:rPr lang="ko-KR" altLang="en-US" sz="3600" dirty="0"/>
            </a:br>
            <a:endParaRPr lang="en-US" altLang="ko-KR" sz="36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98900"/>
            <a:ext cx="68580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E384D4-A80B-4119-8046-524AB56CAC66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0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</a:t>
            </a:r>
            <a:r>
              <a:rPr lang="en-US" altLang="ko-KR" dirty="0"/>
              <a:t>(file status)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6868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파일 상태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파일에 대한 모든 정보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블록 수</a:t>
            </a:r>
            <a:r>
              <a:rPr lang="en-US" altLang="ko-KR" dirty="0"/>
              <a:t>, </a:t>
            </a:r>
            <a:r>
              <a:rPr lang="ko-KR" altLang="en-US" dirty="0"/>
              <a:t>파일 타입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/>
              <a:t>링크 수</a:t>
            </a:r>
            <a:r>
              <a:rPr lang="en-US" altLang="ko-KR" dirty="0"/>
              <a:t>, </a:t>
            </a:r>
            <a:r>
              <a:rPr lang="ko-KR" altLang="en-US" dirty="0"/>
              <a:t>파일 소유자의 사용자 </a:t>
            </a:r>
            <a:r>
              <a:rPr lang="en-US" altLang="ko-KR" dirty="0"/>
              <a:t>ID,</a:t>
            </a:r>
          </a:p>
          <a:p>
            <a:pPr lvl="1">
              <a:defRPr/>
            </a:pPr>
            <a:r>
              <a:rPr lang="ko-KR" altLang="en-US" dirty="0"/>
              <a:t>그룹 </a:t>
            </a:r>
            <a:r>
              <a:rPr lang="en-US" altLang="ko-KR" dirty="0"/>
              <a:t>ID, </a:t>
            </a:r>
            <a:r>
              <a:rPr lang="ko-KR" altLang="en-US" dirty="0"/>
              <a:t>파일 크기</a:t>
            </a:r>
            <a:r>
              <a:rPr lang="en-US" altLang="ko-KR" dirty="0"/>
              <a:t>, </a:t>
            </a:r>
            <a:r>
              <a:rPr lang="ko-KR" altLang="en-US" dirty="0"/>
              <a:t>최종 수정 시간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예</a:t>
            </a:r>
            <a:endParaRPr lang="en-US" altLang="ko-KR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dirty="0"/>
              <a:t>$ ls -l cs1.txt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     4 -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-r-- 1     </a:t>
            </a:r>
            <a:r>
              <a:rPr lang="en-US" altLang="ko-KR" sz="2000" dirty="0" err="1"/>
              <a:t>chang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chang</a:t>
            </a:r>
            <a:r>
              <a:rPr lang="en-US" altLang="ko-KR" sz="2000" dirty="0"/>
              <a:t> 2088      10</a:t>
            </a:r>
            <a:r>
              <a:rPr lang="ko-KR" altLang="en-US" sz="2000" dirty="0"/>
              <a:t>월 </a:t>
            </a:r>
            <a:r>
              <a:rPr lang="en-US" altLang="ko-KR" sz="2000" dirty="0"/>
              <a:t>23 13:37</a:t>
            </a:r>
            <a:r>
              <a:rPr lang="ko-KR" altLang="en-US" sz="2000" dirty="0"/>
              <a:t>    </a:t>
            </a:r>
            <a:r>
              <a:rPr lang="en-US" altLang="ko-KR" sz="2000" dirty="0"/>
              <a:t>cs1.txt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600" dirty="0" err="1"/>
              <a:t>블록수</a:t>
            </a:r>
            <a:r>
              <a:rPr lang="ko-KR" altLang="en-US" sz="1600" dirty="0"/>
              <a:t>   접근권한  </a:t>
            </a:r>
            <a:r>
              <a:rPr lang="ko-KR" altLang="en-US" sz="1600" dirty="0" err="1"/>
              <a:t>링크수</a:t>
            </a:r>
            <a:r>
              <a:rPr lang="ko-KR" altLang="en-US" sz="1600" dirty="0"/>
              <a:t> 사용자</a:t>
            </a:r>
            <a:r>
              <a:rPr lang="en-US" altLang="ko-KR" sz="1600" dirty="0"/>
              <a:t>ID   </a:t>
            </a:r>
            <a:r>
              <a:rPr lang="ko-KR" altLang="en-US" sz="1600" dirty="0"/>
              <a:t>그룹</a:t>
            </a:r>
            <a:r>
              <a:rPr lang="en-US" altLang="ko-KR" sz="1600" dirty="0"/>
              <a:t>ID  </a:t>
            </a:r>
            <a:r>
              <a:rPr lang="ko-KR" altLang="en-US" sz="1600" dirty="0"/>
              <a:t>파일 크기  최종 수정 시간        파일이름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600" dirty="0"/>
              <a:t>          </a:t>
            </a:r>
            <a:endParaRPr lang="ko-KR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ko-KR" altLang="en-US" sz="1600" dirty="0"/>
              <a:t>      파일 타입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A8AD601F-502B-4A5C-B378-777EF2CB562A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258888" y="4796507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638DEBA-1D2F-4B64-9D48-33F53207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2776"/>
            <a:ext cx="3995737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61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21763</TotalTime>
  <Words>2566</Words>
  <Application>Microsoft Office PowerPoint</Application>
  <PresentationFormat>화면 슬라이드 쇼(4:3)</PresentationFormat>
  <Paragraphs>561</Paragraphs>
  <Slides>44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2" baseType="lpstr">
      <vt:lpstr>Noto Sans CJK KR</vt:lpstr>
      <vt:lpstr>굴림</vt:lpstr>
      <vt:lpstr>굴림체</vt:lpstr>
      <vt:lpstr>궁서체</vt:lpstr>
      <vt:lpstr>맑은 고딕</vt:lpstr>
      <vt:lpstr>바탕체</vt:lpstr>
      <vt:lpstr>한컴바탕</vt:lpstr>
      <vt:lpstr>Arial</vt:lpstr>
      <vt:lpstr>Book Antiqua</vt:lpstr>
      <vt:lpstr>Bookman Old Style</vt:lpstr>
      <vt:lpstr>Gill Sans MT</vt:lpstr>
      <vt:lpstr>Lucida Console</vt:lpstr>
      <vt:lpstr>Lucida Sans Typewriter</vt:lpstr>
      <vt:lpstr>Lucida Sans Unicode</vt:lpstr>
      <vt:lpstr>Times New Roman</vt:lpstr>
      <vt:lpstr>Wingdings</vt:lpstr>
      <vt:lpstr>Wingdings 3</vt:lpstr>
      <vt:lpstr>원본</vt:lpstr>
      <vt:lpstr>PowerPoint 프레젠테이션</vt:lpstr>
      <vt:lpstr>PowerPoint 프레젠테이션</vt:lpstr>
      <vt:lpstr>12.1 파일 시스템 </vt:lpstr>
      <vt:lpstr>파일 시스템 보기</vt:lpstr>
      <vt:lpstr>디스크 사용량 보기 </vt:lpstr>
      <vt:lpstr>파일 시스템 구조</vt:lpstr>
      <vt:lpstr>파일 시스템 구조</vt:lpstr>
      <vt:lpstr>12.2 파일 상태 정보와 i-노드 </vt:lpstr>
      <vt:lpstr>파일 상태(file status)</vt:lpstr>
      <vt:lpstr>stat 명령어</vt:lpstr>
      <vt:lpstr>i-노드</vt:lpstr>
      <vt:lpstr>i-노드와 블록 포인터</vt:lpstr>
      <vt:lpstr>블록 포인터</vt:lpstr>
      <vt:lpstr>12.3  디렉터리</vt:lpstr>
      <vt:lpstr>디렉터리 구현</vt:lpstr>
      <vt:lpstr>디렉터리 구현</vt:lpstr>
      <vt:lpstr>디렉토리 구현</vt:lpstr>
      <vt:lpstr>12.4 링크의 구현</vt:lpstr>
      <vt:lpstr>링크</vt:lpstr>
      <vt:lpstr>하드 링크(hard link)</vt:lpstr>
      <vt:lpstr>하드 링크 구현</vt:lpstr>
      <vt:lpstr>심볼릭 링크(symbolic link)</vt:lpstr>
      <vt:lpstr>심볼릭 링크: 예</vt:lpstr>
      <vt:lpstr>12.5 C 파일 입출력</vt:lpstr>
      <vt:lpstr>시스템 호출(system call)</vt:lpstr>
      <vt:lpstr>파일 </vt:lpstr>
      <vt:lpstr>C 언어의 파일 종류</vt:lpstr>
      <vt:lpstr>파일 입출력</vt:lpstr>
      <vt:lpstr>파일 열기 </vt:lpstr>
      <vt:lpstr>파일 열기</vt:lpstr>
      <vt:lpstr>fopen (): 텍스트 파일 열기</vt:lpstr>
      <vt:lpstr>스트림과 FILE 구조체</vt:lpstr>
      <vt:lpstr>표준 입출력 스트림</vt:lpstr>
      <vt:lpstr>파일 닫기 </vt:lpstr>
      <vt:lpstr>12.6 파일 입출력 함수</vt:lpstr>
      <vt:lpstr>파일 입출력 함수 </vt:lpstr>
      <vt:lpstr>문자 단위 입출력 </vt:lpstr>
      <vt:lpstr>12.7 명령어 구현</vt:lpstr>
      <vt:lpstr>cat.c</vt:lpstr>
      <vt:lpstr>copy.c</vt:lpstr>
      <vt:lpstr>12.8 줄단위 입출력</vt:lpstr>
      <vt:lpstr>줄 단위 입출력</vt:lpstr>
      <vt:lpstr>line.c</vt:lpstr>
      <vt:lpstr>핵심 개념</vt:lpstr>
    </vt:vector>
  </TitlesOfParts>
  <Company>pslab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chang</dc:creator>
  <cp:lastModifiedBy>SM-PC</cp:lastModifiedBy>
  <cp:revision>312</cp:revision>
  <dcterms:created xsi:type="dcterms:W3CDTF">2004-02-02T07:27:05Z</dcterms:created>
  <dcterms:modified xsi:type="dcterms:W3CDTF">2024-11-25T02:21:20Z</dcterms:modified>
</cp:coreProperties>
</file>