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3"/>
  </p:notesMasterIdLst>
  <p:handoutMasterIdLst>
    <p:handoutMasterId r:id="rId14"/>
  </p:handoutMasterIdLst>
  <p:sldIdLst>
    <p:sldId id="325" r:id="rId2"/>
    <p:sldId id="306" r:id="rId3"/>
    <p:sldId id="278" r:id="rId4"/>
    <p:sldId id="270" r:id="rId5"/>
    <p:sldId id="339" r:id="rId6"/>
    <p:sldId id="272" r:id="rId7"/>
    <p:sldId id="340" r:id="rId8"/>
    <p:sldId id="274" r:id="rId9"/>
    <p:sldId id="341" r:id="rId10"/>
    <p:sldId id="337" r:id="rId11"/>
    <p:sldId id="342" r:id="rId12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7C865DF-CB17-4078-8485-788719636DA6}">
          <p14:sldIdLst>
            <p14:sldId id="325"/>
            <p14:sldId id="306"/>
            <p14:sldId id="278"/>
            <p14:sldId id="270"/>
            <p14:sldId id="339"/>
            <p14:sldId id="272"/>
            <p14:sldId id="340"/>
            <p14:sldId id="274"/>
            <p14:sldId id="341"/>
            <p14:sldId id="337"/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33CC33"/>
    <a:srgbClr val="000066"/>
    <a:srgbClr val="FF00FF"/>
    <a:srgbClr val="CC00CC"/>
    <a:srgbClr val="660066"/>
    <a:srgbClr val="00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93"/>
    <p:restoredTop sz="94660"/>
  </p:normalViewPr>
  <p:slideViewPr>
    <p:cSldViewPr>
      <p:cViewPr varScale="1">
        <p:scale>
          <a:sx n="114" d="100"/>
          <a:sy n="114" d="100"/>
        </p:scale>
        <p:origin x="3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3" d="100"/>
          <a:sy n="73" d="100"/>
        </p:scale>
        <p:origin x="-1212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DA759C-6F20-48BD-BDED-C5ADF6209DD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80539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A077991-3566-4802-8547-864D3531B88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5588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9044EE4D-1D10-4050-8FEE-F9DAF14247F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14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37C7-5D95-4969-8C85-D568A29F6CE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836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A755A-0977-4BC9-BBD8-3061084517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5446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rmAutofit/>
          </a:bodyPr>
          <a:lstStyle>
            <a:lvl1pPr>
              <a:defRPr sz="2800"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2pPr>
            <a:lvl3pPr>
              <a:defRPr sz="2000"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3pPr>
            <a:lvl4pPr>
              <a:defRPr sz="1800"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4pPr>
            <a:lvl5pPr>
              <a:defRPr sz="1800">
                <a:latin typeface="Nanum Gothic" panose="020D0604000000000000" pitchFamily="34" charset="-127"/>
                <a:ea typeface="Nanum Gothic" panose="020D0604000000000000" pitchFamily="34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F9DB9D09-2CF0-4B1B-80A4-53C1632FA2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2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D5AD2-8333-486E-B125-43F8155ADDC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2353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18215-548E-401C-BDC1-56609F6277B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341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FEB6D-371C-47BD-979E-33AF56B2C29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8097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9EC74-31BF-46DD-B8E7-7EC63AF64809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812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28EC-3A38-4727-A3AE-543A59C92DC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92004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97DE-F1E6-49AE-B833-2748570D144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73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985BD-F8FB-416B-A3C8-26C61DE3443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374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524894-1ACE-4489-A913-1CF2EC818E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97107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50.png"/><Relationship Id="rId3" Type="http://schemas.openxmlformats.org/officeDocument/2006/relationships/image" Target="../media/image2.jpg"/><Relationship Id="rId7" Type="http://schemas.openxmlformats.org/officeDocument/2006/relationships/image" Target="../media/image44.png"/><Relationship Id="rId12" Type="http://schemas.openxmlformats.org/officeDocument/2006/relationships/image" Target="../media/image7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OpenGL Lab#3</a:t>
            </a:r>
            <a:br>
              <a:rPr lang="en-US" altLang="ko-KR" dirty="0"/>
            </a:br>
            <a:r>
              <a:rPr lang="en-US" altLang="ko-KR" dirty="0"/>
              <a:t>(Transformation)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116858E3-B96F-420C-A838-EADC0476AD99}" type="slidenum">
              <a:rPr lang="en-US" altLang="ko-KR"/>
              <a:pPr/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Lab#3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문제</a:t>
            </a:r>
            <a:r>
              <a:rPr lang="en-US" altLang="ko-KR" sz="2400" dirty="0"/>
              <a:t>) </a:t>
            </a:r>
            <a:r>
              <a:rPr lang="ko-KR" altLang="en-US" sz="2400" dirty="0"/>
              <a:t>다음 모양이 출력되도록 삼각형</a:t>
            </a:r>
            <a:r>
              <a:rPr lang="en-US" altLang="ko-KR" sz="2400" dirty="0"/>
              <a:t>(vertex</a:t>
            </a:r>
            <a:r>
              <a:rPr lang="ko-KR" altLang="en-US" sz="2400" dirty="0"/>
              <a:t>로 그리기</a:t>
            </a:r>
            <a:r>
              <a:rPr lang="en-US" altLang="ko-KR" sz="2400" dirty="0"/>
              <a:t>)</a:t>
            </a:r>
            <a:r>
              <a:rPr lang="ko-KR" altLang="en-US" sz="2400" dirty="0"/>
              <a:t>을 변환하는 코드를 </a:t>
            </a:r>
            <a:r>
              <a:rPr lang="ko-KR" altLang="en-US" sz="2400" dirty="0" err="1"/>
              <a:t>작성하시오</a:t>
            </a:r>
            <a:r>
              <a:rPr lang="en-US" altLang="ko-KR" sz="2400" dirty="0"/>
              <a:t>. </a:t>
            </a:r>
            <a:endParaRPr lang="ko-KR" altLang="en-US" sz="2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B9D09-2CF0-4B1B-80A4-53C1632FA26D}" type="slidenum">
              <a:rPr lang="en-US" altLang="ko-KR" smtClean="0"/>
              <a:pPr/>
              <a:t>10</a:t>
            </a:fld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D92126B-9A00-B8BA-1D80-97EE80A53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2636912"/>
            <a:ext cx="28479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1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E8C5-850A-407E-A52C-976FBDF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E886-7F48-4C8D-A3C4-5DDA665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 내용 </a:t>
            </a:r>
            <a:r>
              <a:rPr lang="en-US" altLang="ko-KR" dirty="0"/>
              <a:t>(pdf)</a:t>
            </a:r>
          </a:p>
          <a:p>
            <a:pPr lvl="1"/>
            <a:r>
              <a:rPr lang="ko-KR" altLang="en-US" dirty="0"/>
              <a:t>문제에서 요구하는 각 세부 기능 설명</a:t>
            </a:r>
            <a:endParaRPr lang="en-US" altLang="ko-KR" dirty="0"/>
          </a:p>
          <a:p>
            <a:pPr lvl="1"/>
            <a:r>
              <a:rPr lang="ko-KR" altLang="en-US" dirty="0"/>
              <a:t>기능별 실행 화면 </a:t>
            </a:r>
            <a:r>
              <a:rPr lang="ko-KR" altLang="en-US" dirty="0" err="1"/>
              <a:t>캡춰</a:t>
            </a:r>
            <a:endParaRPr lang="en-US" altLang="ko-KR" dirty="0"/>
          </a:p>
          <a:p>
            <a:pPr lvl="1"/>
            <a:r>
              <a:rPr lang="ko-KR" altLang="en-US" dirty="0"/>
              <a:t>전체 프로그램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보고서 </a:t>
            </a:r>
            <a:r>
              <a:rPr lang="en-US" altLang="ko-KR" dirty="0"/>
              <a:t>pdf 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.pdf)</a:t>
            </a:r>
          </a:p>
          <a:p>
            <a:r>
              <a:rPr lang="ko-KR" altLang="en-US" dirty="0"/>
              <a:t>실행파일 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개 파일을 </a:t>
            </a:r>
            <a:r>
              <a:rPr lang="en-US" altLang="ko-KR" dirty="0"/>
              <a:t>zip</a:t>
            </a:r>
            <a:r>
              <a:rPr lang="ko-KR" altLang="en-US" dirty="0"/>
              <a:t>으로 압축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A1A57-9374-4BF1-AE2D-D7D17BD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80D9-4C49-46E7-8B6F-5625A47A901A}" type="slidenum">
              <a:rPr lang="en-US" altLang="ko-KR" smtClean="0"/>
              <a:pPr/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4693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Transformations</a:t>
            </a:r>
            <a:endParaRPr lang="ko-KR" altLang="en-US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Translate </a:t>
            </a:r>
          </a:p>
          <a:p>
            <a:r>
              <a:rPr lang="en-US" altLang="ko-KR" dirty="0"/>
              <a:t>Rotate </a:t>
            </a:r>
          </a:p>
          <a:p>
            <a:r>
              <a:rPr lang="en-US" altLang="ko-KR" dirty="0"/>
              <a:t>Scale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5F26F-6068-4531-BF7D-F0CF2ACAA03D}" type="slidenum">
              <a:rPr lang="en-US" altLang="ko-KR"/>
              <a:pPr/>
              <a:t>2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3 Transform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577200" y="1530756"/>
            <a:ext cx="2571114" cy="2034247"/>
            <a:chOff x="3690790" y="2294685"/>
            <a:chExt cx="4752588" cy="3775446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212" y="2294685"/>
              <a:ext cx="1968166" cy="208553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90790" y="3927006"/>
              <a:ext cx="2143125" cy="2143125"/>
            </a:xfrm>
            <a:prstGeom prst="rect">
              <a:avLst/>
            </a:prstGeom>
          </p:spPr>
        </p:pic>
        <p:sp>
          <p:nvSpPr>
            <p:cNvPr id="12" name="아래쪽 화살표 11"/>
            <p:cNvSpPr/>
            <p:nvPr/>
          </p:nvSpPr>
          <p:spPr>
            <a:xfrm rot="13633818">
              <a:off x="5754786" y="3914753"/>
              <a:ext cx="588345" cy="1161481"/>
            </a:xfrm>
            <a:prstGeom prst="down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 rot="18963271">
              <a:off x="5089989" y="4029190"/>
              <a:ext cx="1660813" cy="5140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Transform</a:t>
              </a:r>
              <a:endParaRPr lang="ko-KR" altLang="en-US" sz="1200" b="1" dirty="0"/>
            </a:p>
          </p:txBody>
        </p:sp>
      </p:grpSp>
      <p:pic>
        <p:nvPicPr>
          <p:cNvPr id="15" name="Picture 5" descr="UNI00000458006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957" y="1702264"/>
            <a:ext cx="1804039" cy="105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3767692" y="1207189"/>
            <a:ext cx="12150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Translation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45217" y="2924621"/>
                <a:ext cx="1743170" cy="700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ko-K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217" y="2924621"/>
                <a:ext cx="1743170" cy="7006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6499659" y="1126168"/>
            <a:ext cx="982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Rotation</a:t>
            </a:r>
            <a:endParaRPr lang="ko-KR" altLang="en-US" dirty="0"/>
          </a:p>
        </p:txBody>
      </p:sp>
      <p:pic>
        <p:nvPicPr>
          <p:cNvPr id="21" name="Picture 5" descr="UNI00000458007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307" y="1647780"/>
            <a:ext cx="2504558" cy="950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/>
              <p:cNvSpPr/>
              <p:nvPr/>
            </p:nvSpPr>
            <p:spPr>
              <a:xfrm>
                <a:off x="6211591" y="2746464"/>
                <a:ext cx="2456826" cy="7866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altLang="ko-KR" sz="120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latin typeface="Cambria Math" panose="02040503050406030204" pitchFamily="18" charset="0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12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ko-KR" altLang="en-US" sz="12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unc>
                                        <m:func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  <m:brk m:alnAt="7"/>
                                            </m:rPr>
                                            <a:rPr lang="en-US" altLang="ko-KR" sz="1200">
                                              <a:latin typeface="Cambria Math" panose="02040503050406030204" pitchFamily="18" charset="0"/>
                                            </a:rPr>
                                            <m:t>c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 sz="1200">
                                              <a:latin typeface="Cambria Math" panose="02040503050406030204" pitchFamily="18" charset="0"/>
                                            </a:rPr>
                                            <m:t>os</m:t>
                                          </m:r>
                                        </m:fName>
                                        <m:e>
                                          <m:r>
                                            <a:rPr lang="ko-KR" altLang="en-US" sz="12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e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          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          0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2" name="직사각형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591" y="2746464"/>
                <a:ext cx="2456826" cy="786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직사각형 22"/>
          <p:cNvSpPr/>
          <p:nvPr/>
        </p:nvSpPr>
        <p:spPr>
          <a:xfrm>
            <a:off x="810135" y="3938815"/>
            <a:ext cx="833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Scaling</a:t>
            </a:r>
            <a:endParaRPr lang="ko-KR" altLang="en-US" dirty="0"/>
          </a:p>
        </p:txBody>
      </p:sp>
      <p:pic>
        <p:nvPicPr>
          <p:cNvPr id="24" name="Picture 5" descr="UNI00000458008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" y="4534172"/>
            <a:ext cx="1944116" cy="1021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/>
              <p:cNvSpPr/>
              <p:nvPr/>
            </p:nvSpPr>
            <p:spPr>
              <a:xfrm>
                <a:off x="387541" y="5729271"/>
                <a:ext cx="1997726" cy="8066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sz="12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41" y="5729271"/>
                <a:ext cx="1997726" cy="8066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/>
          <p:cNvSpPr/>
          <p:nvPr/>
        </p:nvSpPr>
        <p:spPr>
          <a:xfrm>
            <a:off x="3619489" y="3904091"/>
            <a:ext cx="1002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Shearing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/>
              <p:cNvSpPr/>
              <p:nvPr/>
            </p:nvSpPr>
            <p:spPr>
              <a:xfrm>
                <a:off x="3214823" y="5549878"/>
                <a:ext cx="2190984" cy="7989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ko-KR" sz="1200" i="1">
                                          <a:latin typeface="Cambria Math" panose="02040503050406030204" pitchFamily="18" charset="0"/>
                                        </a:rPr>
                                        <m:t>     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2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7" name="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823" y="5549878"/>
                <a:ext cx="2190984" cy="7989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5" descr="UNI00000458009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27" y="4391808"/>
            <a:ext cx="2275102" cy="1015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직사각형 28"/>
          <p:cNvSpPr/>
          <p:nvPr/>
        </p:nvSpPr>
        <p:spPr>
          <a:xfrm>
            <a:off x="6542278" y="3904091"/>
            <a:ext cx="112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Reflection</a:t>
            </a:r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161" y="4406934"/>
            <a:ext cx="2249163" cy="10886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/>
              <p:cNvSpPr/>
              <p:nvPr/>
            </p:nvSpPr>
            <p:spPr>
              <a:xfrm>
                <a:off x="6103333" y="5586706"/>
                <a:ext cx="1978490" cy="6792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1400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31" name="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33" y="5586706"/>
                <a:ext cx="1978490" cy="67922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40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Translation 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Picture 5" descr="UNI0000045800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54" y="1772816"/>
            <a:ext cx="3960812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68234" y="1570383"/>
                <a:ext cx="2455352" cy="1907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+1∙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br>
                  <a:rPr lang="en-US" altLang="ko-KR" dirty="0"/>
                </a:br>
                <a:br>
                  <a:rPr lang="en-US" altLang="ko-KR" dirty="0"/>
                </a:b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234" y="1570383"/>
                <a:ext cx="2455352" cy="190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AE04986-475F-01DF-FFCB-6EC166D9AA04}"/>
              </a:ext>
            </a:extLst>
          </p:cNvPr>
          <p:cNvSpPr txBox="1"/>
          <p:nvPr/>
        </p:nvSpPr>
        <p:spPr>
          <a:xfrm>
            <a:off x="683568" y="4437112"/>
            <a:ext cx="705678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-457200"/>
            <a:r>
              <a:rPr lang="en-US" altLang="ko-KR" sz="2000" b="1" dirty="0"/>
              <a:t>OpenGL </a:t>
            </a:r>
            <a:r>
              <a:rPr lang="ko-KR" altLang="en-US" sz="2000" b="1" dirty="0"/>
              <a:t>함수</a:t>
            </a:r>
            <a:r>
              <a:rPr lang="en-US" altLang="ko-KR" sz="2000" b="1" dirty="0"/>
              <a:t>:  Move an object by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x,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y,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z value</a:t>
            </a:r>
          </a:p>
          <a:p>
            <a:pPr marL="0" lvl="1"/>
            <a:r>
              <a:rPr lang="en-US" altLang="ko-KR" sz="2000" b="1" dirty="0" err="1"/>
              <a:t>glTranslatef</a:t>
            </a:r>
            <a:r>
              <a:rPr lang="en-US" altLang="ko-KR" sz="2000" b="1" dirty="0"/>
              <a:t>(x, y, z)</a:t>
            </a:r>
          </a:p>
          <a:p>
            <a:pPr marL="0" lvl="1"/>
            <a:r>
              <a:rPr lang="en-US" altLang="en-US" sz="2000" b="1" dirty="0">
                <a:solidFill>
                  <a:srgbClr val="FF0000"/>
                </a:solidFill>
              </a:rPr>
              <a:t>    </a:t>
            </a:r>
            <a:r>
              <a:rPr lang="en-US" altLang="en-US" sz="2000" b="1" dirty="0" err="1">
                <a:solidFill>
                  <a:srgbClr val="FF0000"/>
                </a:solidFill>
              </a:rPr>
              <a:t>glTranslatef</a:t>
            </a:r>
            <a:r>
              <a:rPr lang="en-US" altLang="en-US" sz="2000" b="1" dirty="0">
                <a:solidFill>
                  <a:srgbClr val="FF0000"/>
                </a:solidFill>
              </a:rPr>
              <a:t>(0.6, 0.0, 0.0)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126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2.1 Translation (</a:t>
            </a:r>
            <a:r>
              <a:rPr lang="ko-KR" altLang="en-US" dirty="0"/>
              <a:t>이동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35F5CCF-9FD9-95AF-F0A2-4AAEE9B6A7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4" y="1557338"/>
            <a:ext cx="8785671" cy="4525962"/>
          </a:xfrm>
          <a:noFill/>
          <a:ln/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def </a:t>
            </a:r>
            <a:r>
              <a:rPr lang="en-US" altLang="en-US" sz="2000" dirty="0" err="1"/>
              <a:t>MyDisplay</a:t>
            </a:r>
            <a:r>
              <a:rPr lang="en-US" altLang="en-US" sz="2000" dirty="0"/>
              <a:t>:			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glClear</a:t>
            </a:r>
            <a:r>
              <a:rPr lang="en-US" altLang="en-US" sz="2000" dirty="0"/>
              <a:t>(GL_COLOR_BUFFER_BIT)	    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glMatrixMode</a:t>
            </a:r>
            <a:r>
              <a:rPr lang="en-US" altLang="en-US" sz="2000" dirty="0"/>
              <a:t>(GL_MODELVIEW)	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glLoadIdentity</a:t>
            </a:r>
            <a:r>
              <a:rPr lang="en-US" altLang="en-US" sz="2000" dirty="0"/>
              <a:t>( )		</a:t>
            </a:r>
            <a:endParaRPr lang="en-US" altLang="ko-KR" sz="2000" dirty="0"/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glColor3f(1.0, 0.0, 0.0)</a:t>
            </a:r>
            <a:r>
              <a:rPr lang="en-US" altLang="ko-KR" sz="2000" dirty="0">
                <a:solidFill>
                  <a:srgbClr val="006600"/>
                </a:solidFill>
              </a:rPr>
              <a:t>  #red </a:t>
            </a:r>
            <a:endParaRPr lang="en-US" altLang="en-US" sz="2000" dirty="0"/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ko-KR" sz="2000" dirty="0">
                <a:solidFill>
                  <a:srgbClr val="006600"/>
                </a:solidFill>
              </a:rPr>
              <a:t>    #model </a:t>
            </a:r>
            <a:r>
              <a:rPr lang="ko-KR" altLang="en-US" sz="2000" dirty="0">
                <a:solidFill>
                  <a:srgbClr val="006600"/>
                </a:solidFill>
              </a:rPr>
              <a:t>넣기 </a:t>
            </a:r>
            <a:endParaRPr lang="en-US" altLang="en-US" sz="2000" dirty="0"/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ko-KR" sz="2000" dirty="0"/>
              <a:t>    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ko-KR" sz="2000" dirty="0"/>
              <a:t>    </a:t>
            </a:r>
            <a:r>
              <a:rPr lang="en-US" altLang="en-US" sz="2000" dirty="0" err="1">
                <a:solidFill>
                  <a:srgbClr val="FF0000"/>
                </a:solidFill>
              </a:rPr>
              <a:t>glTranslatef</a:t>
            </a:r>
            <a:r>
              <a:rPr lang="en-US" altLang="en-US" sz="2000" dirty="0">
                <a:solidFill>
                  <a:srgbClr val="FF0000"/>
                </a:solidFill>
              </a:rPr>
              <a:t>(0.6, 0.0, 0.0) #</a:t>
            </a:r>
            <a:r>
              <a:rPr lang="en-US" altLang="en-US" sz="2000" dirty="0"/>
              <a:t> move to </a:t>
            </a:r>
            <a:r>
              <a:rPr lang="en-US" altLang="ko-KR" sz="2000" dirty="0"/>
              <a:t>x-axis</a:t>
            </a:r>
            <a:endParaRPr lang="ko-KR" altLang="en-US" sz="2000" dirty="0"/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glColor3f(1.0, 1.0, 0.0)  #</a:t>
            </a:r>
            <a:r>
              <a:rPr lang="en-US" altLang="ko-KR" sz="2000" dirty="0">
                <a:solidFill>
                  <a:srgbClr val="006600"/>
                </a:solidFill>
              </a:rPr>
              <a:t>yellow</a:t>
            </a:r>
            <a:r>
              <a:rPr lang="ko-KR" altLang="en-US" sz="2000" dirty="0">
                <a:solidFill>
                  <a:srgbClr val="006600"/>
                </a:solidFill>
              </a:rPr>
              <a:t> </a:t>
            </a:r>
            <a:endParaRPr lang="en-US" altLang="en-US" sz="2000" dirty="0"/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# model </a:t>
            </a:r>
            <a:r>
              <a:rPr lang="ko-KR" altLang="en-US" sz="2000" dirty="0"/>
              <a:t>넣기</a:t>
            </a:r>
            <a:r>
              <a:rPr lang="en-US" altLang="en-US" sz="2000" dirty="0"/>
              <a:t>	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glFlush</a:t>
            </a:r>
            <a:r>
              <a:rPr lang="en-US" altLang="en-US" sz="2000" dirty="0"/>
              <a:t>( )			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}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381D5C8-2092-A6A7-E3D7-366372673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893" y="2060848"/>
            <a:ext cx="28194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70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Rotation (</a:t>
            </a:r>
            <a:r>
              <a:rPr lang="ko-KR" altLang="en-US" dirty="0"/>
              <a:t>회전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Picture 5" descr="UNI0000045800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45024"/>
            <a:ext cx="27368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8549" y="1525413"/>
                <a:ext cx="7040838" cy="1585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ko-K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𝑟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func>
                            <m:func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</m:fName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  <m:brk m:alnAt="7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os</m:t>
                          </m:r>
                        </m:fName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dirty="0"/>
              </a:p>
              <a:p>
                <a:pPr/>
                <a:br>
                  <a:rPr lang="en-US" altLang="ko-KR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ko-KR" altLang="en-US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49" y="1525413"/>
                <a:ext cx="7040838" cy="1585562"/>
              </a:xfrm>
              <a:prstGeom prst="rect">
                <a:avLst/>
              </a:prstGeom>
              <a:blipFill>
                <a:blip r:embed="rId3"/>
                <a:stretch>
                  <a:fillRect t="-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C6BAB2-DDB9-DAD1-B7BD-4BE69DAA8281}"/>
              </a:ext>
            </a:extLst>
          </p:cNvPr>
          <p:cNvSpPr txBox="1"/>
          <p:nvPr/>
        </p:nvSpPr>
        <p:spPr>
          <a:xfrm>
            <a:off x="489662" y="3747026"/>
            <a:ext cx="48024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/>
              <a:t>OpenGL </a:t>
            </a:r>
            <a:r>
              <a:rPr lang="ko-KR" altLang="en-US" sz="2000" b="1" dirty="0"/>
              <a:t>함수</a:t>
            </a:r>
            <a:r>
              <a:rPr lang="en-US" altLang="ko-KR" sz="2000" b="1" dirty="0"/>
              <a:t>: rotate an object by angle on the axis</a:t>
            </a:r>
          </a:p>
          <a:p>
            <a:r>
              <a:rPr lang="en-US" altLang="ko-KR" sz="2000" b="1" dirty="0" err="1">
                <a:solidFill>
                  <a:srgbClr val="FF0000"/>
                </a:solidFill>
              </a:rPr>
              <a:t>glRotatef</a:t>
            </a:r>
            <a:r>
              <a:rPr lang="en-US" altLang="ko-KR" sz="2000" b="1" dirty="0">
                <a:solidFill>
                  <a:srgbClr val="FF0000"/>
                </a:solidFill>
              </a:rPr>
              <a:t>(angle, x, y, z)</a:t>
            </a:r>
          </a:p>
          <a:p>
            <a:pPr lvl="1"/>
            <a:r>
              <a:rPr lang="en-US" altLang="ko-KR" sz="2000" b="1" dirty="0"/>
              <a:t>angle :</a:t>
            </a:r>
          </a:p>
          <a:p>
            <a:pPr lvl="2"/>
            <a:r>
              <a:rPr lang="en-US" altLang="ko-KR" sz="2000" b="1" dirty="0"/>
              <a:t>45, 60 degree</a:t>
            </a:r>
          </a:p>
          <a:p>
            <a:pPr lvl="1"/>
            <a:r>
              <a:rPr lang="en-US" altLang="ko-KR" sz="2000" b="1" dirty="0"/>
              <a:t>x, y, z : rotational axis</a:t>
            </a:r>
          </a:p>
          <a:p>
            <a:pPr lvl="2"/>
            <a:r>
              <a:rPr lang="en-US" altLang="ko-KR" sz="2000" b="1" dirty="0"/>
              <a:t>X-axis rotation : 1, 0, 0 </a:t>
            </a:r>
          </a:p>
          <a:p>
            <a:pPr lvl="2"/>
            <a:r>
              <a:rPr lang="en-US" altLang="ko-KR" sz="2000" b="1" dirty="0"/>
              <a:t>Y-axis rotation : 0, 1, 0</a:t>
            </a:r>
          </a:p>
          <a:p>
            <a:pPr lvl="2"/>
            <a:r>
              <a:rPr lang="en-US" altLang="ko-KR" sz="2000" b="1" dirty="0"/>
              <a:t>Z-axis rotation : 0, 0, 1</a:t>
            </a:r>
          </a:p>
        </p:txBody>
      </p:sp>
    </p:spTree>
    <p:extLst>
      <p:ext uri="{BB962C8B-B14F-4D97-AF65-F5344CB8AC3E}">
        <p14:creationId xmlns:p14="http://schemas.microsoft.com/office/powerpoint/2010/main" val="2639693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2.2 Rotation (</a:t>
            </a:r>
            <a:r>
              <a:rPr lang="ko-KR" altLang="en-US" dirty="0"/>
              <a:t>회전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F7BA9-5C47-B37A-3542-DC6DD13CE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2453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SzPct val="60000"/>
              <a:buNone/>
            </a:pPr>
            <a:r>
              <a:rPr lang="en-US" altLang="en-US" sz="2000" dirty="0"/>
              <a:t>def </a:t>
            </a:r>
            <a:r>
              <a:rPr lang="en-US" altLang="en-US" sz="2000" dirty="0" err="1"/>
              <a:t>MyDisplay</a:t>
            </a:r>
            <a:r>
              <a:rPr lang="en-US" altLang="en-US" sz="2000" dirty="0"/>
              <a:t>:			</a:t>
            </a:r>
          </a:p>
          <a:p>
            <a:pPr marL="0" indent="0">
              <a:lnSpc>
                <a:spcPct val="120000"/>
              </a:lnSpc>
              <a:buSzPct val="60000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glClear</a:t>
            </a:r>
            <a:r>
              <a:rPr lang="en-US" altLang="en-US" sz="2000" dirty="0"/>
              <a:t>(GL_COLOR_BUFFER_BIT)	</a:t>
            </a:r>
          </a:p>
          <a:p>
            <a:pPr marL="0" indent="0">
              <a:lnSpc>
                <a:spcPct val="120000"/>
              </a:lnSpc>
              <a:buSzPct val="60000"/>
              <a:buNone/>
            </a:pPr>
            <a:r>
              <a:rPr lang="en-US" altLang="en-US" sz="2000" dirty="0"/>
              <a:t>    </a:t>
            </a:r>
          </a:p>
          <a:p>
            <a:pPr marL="0" indent="0">
              <a:lnSpc>
                <a:spcPct val="120000"/>
              </a:lnSpc>
              <a:buSzPct val="60000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glMatrixMode</a:t>
            </a:r>
            <a:r>
              <a:rPr lang="en-US" altLang="en-US" sz="2000" dirty="0"/>
              <a:t>(GL_MODELVIEW)	</a:t>
            </a:r>
          </a:p>
          <a:p>
            <a:pPr marL="0" indent="0">
              <a:lnSpc>
                <a:spcPct val="120000"/>
              </a:lnSpc>
              <a:buSzPct val="60000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glLoadIdentity</a:t>
            </a:r>
            <a:r>
              <a:rPr lang="en-US" altLang="en-US" sz="2000" dirty="0"/>
              <a:t>( )	</a:t>
            </a:r>
          </a:p>
          <a:p>
            <a:pPr marL="0" indent="0">
              <a:lnSpc>
                <a:spcPct val="120000"/>
              </a:lnSpc>
              <a:buSzPct val="60000"/>
              <a:buNone/>
            </a:pPr>
            <a:r>
              <a:rPr lang="en-US" altLang="ko-KR" sz="2000" dirty="0">
                <a:solidFill>
                  <a:srgbClr val="FF0000"/>
                </a:solidFill>
              </a:rPr>
              <a:t>    </a:t>
            </a:r>
            <a:r>
              <a:rPr lang="en-US" altLang="ko-KR" sz="2000" dirty="0" err="1">
                <a:solidFill>
                  <a:srgbClr val="FF0000"/>
                </a:solidFill>
              </a:rPr>
              <a:t>glRotatef</a:t>
            </a:r>
            <a:r>
              <a:rPr lang="en-US" altLang="ko-KR" sz="2000" dirty="0">
                <a:solidFill>
                  <a:srgbClr val="FF0000"/>
                </a:solidFill>
              </a:rPr>
              <a:t>( 45, 0.0, 0.0, 1.0 )  #</a:t>
            </a:r>
            <a:r>
              <a:rPr lang="en-US" altLang="en-US" sz="2000" dirty="0">
                <a:solidFill>
                  <a:srgbClr val="006600"/>
                </a:solidFill>
              </a:rPr>
              <a:t>45</a:t>
            </a:r>
            <a:r>
              <a:rPr lang="en-US" altLang="ko-KR" sz="2000" dirty="0">
                <a:solidFill>
                  <a:srgbClr val="006600"/>
                </a:solidFill>
              </a:rPr>
              <a:t> °  </a:t>
            </a:r>
            <a:r>
              <a:rPr lang="en-US" altLang="en-US" sz="2000" dirty="0">
                <a:solidFill>
                  <a:srgbClr val="006600"/>
                </a:solidFill>
              </a:rPr>
              <a:t>rotation on z</a:t>
            </a:r>
            <a:r>
              <a:rPr lang="en-US" altLang="ko-KR" sz="2000" dirty="0">
                <a:solidFill>
                  <a:srgbClr val="006600"/>
                </a:solidFill>
              </a:rPr>
              <a:t>-axis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buSzPct val="60000"/>
              <a:buNone/>
            </a:pPr>
            <a:r>
              <a:rPr lang="en-US" altLang="en-US" sz="2000" dirty="0"/>
              <a:t>    glColor3f(1.0, 0.0, 0.0)  #</a:t>
            </a:r>
            <a:r>
              <a:rPr lang="en-US" altLang="ko-KR" sz="2000" dirty="0"/>
              <a:t>red cube</a:t>
            </a:r>
            <a:endParaRPr lang="en-US" altLang="en-US" sz="2000" dirty="0"/>
          </a:p>
          <a:p>
            <a:pPr marL="0" indent="0">
              <a:lnSpc>
                <a:spcPct val="120000"/>
              </a:lnSpc>
              <a:buSzPct val="60000"/>
              <a:buNone/>
            </a:pPr>
            <a:r>
              <a:rPr lang="en-US" altLang="ko-KR" sz="2000" dirty="0"/>
              <a:t>    </a:t>
            </a:r>
            <a:r>
              <a:rPr lang="en-US" altLang="en-US" sz="2000" dirty="0" err="1"/>
              <a:t>glutSolidCube</a:t>
            </a:r>
            <a:r>
              <a:rPr lang="en-US" altLang="en-US" sz="2000" dirty="0"/>
              <a:t>(0.3)		</a:t>
            </a:r>
          </a:p>
          <a:p>
            <a:pPr marL="0" indent="0">
              <a:lnSpc>
                <a:spcPct val="120000"/>
              </a:lnSpc>
              <a:buSzPct val="60000"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glFlush</a:t>
            </a:r>
            <a:r>
              <a:rPr lang="en-US" altLang="en-US" sz="2000" dirty="0"/>
              <a:t>( ) 		</a:t>
            </a:r>
          </a:p>
          <a:p>
            <a:pPr marL="0" indent="0">
              <a:lnSpc>
                <a:spcPct val="120000"/>
              </a:lnSpc>
              <a:buSzPct val="60000"/>
              <a:buNone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736DC2-C787-AFDC-81E6-72C77190F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3933056"/>
            <a:ext cx="2449016" cy="274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8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Scaling (</a:t>
            </a:r>
            <a:r>
              <a:rPr lang="ko-KR" altLang="en-US" dirty="0"/>
              <a:t>크기조절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68234" y="1570383"/>
                <a:ext cx="2913233" cy="2529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+0∙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+0∙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+0∙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br>
                  <a:rPr lang="en-US" altLang="ko-KR" dirty="0"/>
                </a:br>
                <a:br>
                  <a:rPr lang="en-US" altLang="ko-KR" dirty="0"/>
                </a:b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234" y="1570383"/>
                <a:ext cx="2913233" cy="2529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5" descr="UNI0000045800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353" y="4939285"/>
            <a:ext cx="27368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UNI00000458008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259" y="4648435"/>
            <a:ext cx="316865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7B0C9-F459-E4AC-7D52-003F6B27E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0066" y="1507937"/>
            <a:ext cx="4522059" cy="32356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OpenGL </a:t>
            </a:r>
            <a:r>
              <a:rPr lang="ko-KR" altLang="en-US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endParaRPr lang="en-US" altLang="ko-KR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0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glScalef</a:t>
            </a:r>
            <a:r>
              <a:rPr lang="en-US" altLang="ko-KR" sz="20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(1.0, 2.0, 0.5)</a:t>
            </a:r>
          </a:p>
          <a:p>
            <a:pPr lvl="1"/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X =&gt; the same</a:t>
            </a:r>
          </a:p>
          <a:p>
            <a:pPr lvl="1"/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Y =&gt; 2 times the size</a:t>
            </a:r>
          </a:p>
          <a:p>
            <a:pPr lvl="1"/>
            <a:r>
              <a:rPr lang="en-US" altLang="ko-KR" sz="2000" b="1" dirty="0">
                <a:latin typeface="굴림" panose="020B0600000101010101" pitchFamily="50" charset="-127"/>
                <a:ea typeface="굴림" panose="020B0600000101010101" pitchFamily="50" charset="-127"/>
              </a:rPr>
              <a:t>Z =&gt; half in size</a:t>
            </a:r>
            <a:endParaRPr lang="ko-KR" altLang="en-US" sz="20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611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2.3 Scaling (</a:t>
            </a:r>
            <a:r>
              <a:rPr lang="ko-KR" altLang="en-US" dirty="0"/>
              <a:t>크기조절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2739CED-CBEC-F81D-C2B3-22325CCF4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557338"/>
            <a:ext cx="8209607" cy="4525962"/>
          </a:xfrm>
          <a:noFill/>
          <a:ln/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Clr>
                <a:srgbClr val="5F8501"/>
              </a:buClr>
              <a:buFont typeface="Arial Unicode MS" pitchFamily="50" charset="-127"/>
              <a:buAutoNum type="arabicPeriod"/>
            </a:pPr>
            <a:endParaRPr lang="en-US" altLang="en-US" sz="1800" dirty="0"/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def </a:t>
            </a:r>
            <a:r>
              <a:rPr lang="en-US" altLang="en-US" sz="2000" dirty="0" err="1"/>
              <a:t>MyDisplay</a:t>
            </a:r>
            <a:r>
              <a:rPr lang="en-US" altLang="en-US" sz="2000" dirty="0"/>
              <a:t>():		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glColor3f(1.0, 0.0, 0.0)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ko-KR" sz="2000" dirty="0"/>
              <a:t>    </a:t>
            </a:r>
            <a:r>
              <a:rPr lang="en-US" altLang="en-US" sz="2000" dirty="0" err="1"/>
              <a:t>glutSolidCube</a:t>
            </a:r>
            <a:r>
              <a:rPr lang="en-US" altLang="en-US" sz="2000" dirty="0"/>
              <a:t>(0.3)	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	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FF0000"/>
                </a:solidFill>
              </a:rPr>
              <a:t>glTranslatef</a:t>
            </a:r>
            <a:r>
              <a:rPr lang="en-US" altLang="en-US" sz="2000" dirty="0">
                <a:solidFill>
                  <a:srgbClr val="FF0000"/>
                </a:solidFill>
              </a:rPr>
              <a:t>(0.6, 0.0, 0.0)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ko-KR" sz="2000" dirty="0"/>
              <a:t>    </a:t>
            </a:r>
            <a:r>
              <a:rPr lang="en-US" altLang="en-US" sz="2000" dirty="0" err="1">
                <a:solidFill>
                  <a:srgbClr val="FF0000"/>
                </a:solidFill>
              </a:rPr>
              <a:t>glScalef</a:t>
            </a:r>
            <a:r>
              <a:rPr lang="en-US" altLang="en-US" sz="2000" dirty="0">
                <a:solidFill>
                  <a:srgbClr val="FF0000"/>
                </a:solidFill>
              </a:rPr>
              <a:t>(1.5, 0.5, 0.5 )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endParaRPr lang="en-US" altLang="en-US" sz="2000" dirty="0"/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glColor3f(1.0, 1.0, 0.0)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ko-KR" sz="2000" dirty="0"/>
              <a:t>    </a:t>
            </a:r>
            <a:r>
              <a:rPr lang="en-US" altLang="en-US" sz="2000" dirty="0" err="1"/>
              <a:t>glutSolidCube</a:t>
            </a:r>
            <a:r>
              <a:rPr lang="en-US" altLang="en-US" sz="2000" dirty="0"/>
              <a:t>(0.3)					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/>
              <a:t>glFlush</a:t>
            </a:r>
            <a:r>
              <a:rPr lang="en-US" altLang="en-US" sz="2000" dirty="0"/>
              <a:t>( ) 		</a:t>
            </a:r>
          </a:p>
          <a:p>
            <a:pPr marL="0" indent="0">
              <a:lnSpc>
                <a:spcPct val="80000"/>
              </a:lnSpc>
              <a:buClr>
                <a:srgbClr val="5F8501"/>
              </a:buClr>
              <a:buNone/>
            </a:pPr>
            <a:r>
              <a:rPr lang="en-US" altLang="en-US" sz="2000" dirty="0"/>
              <a:t>	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63512C-E8AF-8208-0AFF-8FCF6B6CD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420888"/>
            <a:ext cx="28384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08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6768</TotalTime>
  <Words>608</Words>
  <Application>Microsoft Office PowerPoint</Application>
  <PresentationFormat>화면 슬라이드 쇼(4:3)</PresentationFormat>
  <Paragraphs>102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Arial Unicode MS</vt:lpstr>
      <vt:lpstr>Nanum Gothic</vt:lpstr>
      <vt:lpstr>굴림</vt:lpstr>
      <vt:lpstr>맑은 고딕</vt:lpstr>
      <vt:lpstr>Arial</vt:lpstr>
      <vt:lpstr>Cambria Math</vt:lpstr>
      <vt:lpstr>Office 테마</vt:lpstr>
      <vt:lpstr>OpenGL Lab#3 (Transformation)</vt:lpstr>
      <vt:lpstr>Transformations</vt:lpstr>
      <vt:lpstr>1. 3 Transform</vt:lpstr>
      <vt:lpstr>2.1 Translation (이동)</vt:lpstr>
      <vt:lpstr>2.1 Translation (이동)</vt:lpstr>
      <vt:lpstr>2.2 Rotation (회전)</vt:lpstr>
      <vt:lpstr>2.2 Rotation (회전)</vt:lpstr>
      <vt:lpstr>2.3 Scaling (크기조절)</vt:lpstr>
      <vt:lpstr>2.3 Scaling (크기조절)</vt:lpstr>
      <vt:lpstr>Lab#3 </vt:lpstr>
      <vt:lpstr>제출</vt:lpstr>
    </vt:vector>
  </TitlesOfParts>
  <Company>CGLAB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CGLAB_WS</dc:creator>
  <cp:lastModifiedBy>정영주</cp:lastModifiedBy>
  <cp:revision>157</cp:revision>
  <dcterms:created xsi:type="dcterms:W3CDTF">2007-03-15T09:28:42Z</dcterms:created>
  <dcterms:modified xsi:type="dcterms:W3CDTF">2022-09-03T02:59:14Z</dcterms:modified>
</cp:coreProperties>
</file>