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3" r:id="rId3"/>
    <p:sldId id="264" r:id="rId4"/>
    <p:sldId id="265" r:id="rId5"/>
    <p:sldId id="281" r:id="rId6"/>
    <p:sldId id="258" r:id="rId7"/>
    <p:sldId id="266" r:id="rId8"/>
    <p:sldId id="259" r:id="rId9"/>
    <p:sldId id="261" r:id="rId10"/>
    <p:sldId id="262" r:id="rId11"/>
    <p:sldId id="29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3"/>
    <p:restoredTop sz="94707"/>
  </p:normalViewPr>
  <p:slideViewPr>
    <p:cSldViewPr>
      <p:cViewPr varScale="1">
        <p:scale>
          <a:sx n="114" d="100"/>
          <a:sy n="114" d="100"/>
        </p:scale>
        <p:origin x="2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A7936-E30F-46B9-96A2-E6081730B1E4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A40D3-8AC8-48B3-8D13-476F29B9E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0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4357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  <a:lvl2pPr marL="800100" indent="-342900">
              <a:buFont typeface="Arial" panose="020B0604020202020204" pitchFamily="34" charset="0"/>
              <a:buChar char="•"/>
              <a:defRPr sz="2400">
                <a:latin typeface="Nanum Gothic" panose="020D0604000000000000" pitchFamily="34" charset="-127"/>
                <a:ea typeface="Nanum Gothic" panose="020D0604000000000000" pitchFamily="34" charset="-127"/>
              </a:defRPr>
            </a:lvl2pPr>
            <a:lvl3pPr marL="1257300" indent="-342900">
              <a:buFont typeface="Arial" panose="020B0604020202020204" pitchFamily="34" charset="0"/>
              <a:buChar char="•"/>
              <a:defRPr sz="2000">
                <a:latin typeface="Nanum Gothic" panose="020D0604000000000000" pitchFamily="34" charset="-127"/>
                <a:ea typeface="Nanum Gothic" panose="020D0604000000000000" pitchFamily="34" charset="-127"/>
              </a:defRPr>
            </a:lvl3pPr>
            <a:lvl4pPr marL="1657350" indent="-285750">
              <a:buFont typeface="Arial" panose="020B0604020202020204" pitchFamily="34" charset="0"/>
              <a:buChar char="•"/>
              <a:defRPr sz="1800">
                <a:latin typeface="Nanum Gothic" panose="020D0604000000000000" pitchFamily="34" charset="-127"/>
                <a:ea typeface="Nanum Gothic" panose="020D0604000000000000" pitchFamily="34" charset="-127"/>
              </a:defRPr>
            </a:lvl4pPr>
            <a:lvl5pPr marL="2114550" indent="-285750">
              <a:buFont typeface="Arial" panose="020B0604020202020204" pitchFamily="34" charset="0"/>
              <a:buChar char="•"/>
              <a:defRPr sz="1800">
                <a:latin typeface="Nanum Gothic" panose="020D0604000000000000" pitchFamily="34" charset="-127"/>
                <a:ea typeface="Nanum Gothic" panose="020D0604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943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+mj-cs"/>
        </a:defRPr>
      </a:lvl1pPr>
    </p:titleStyle>
    <p:bodyStyle>
      <a:lvl1pPr marL="4572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1pPr>
      <a:lvl2pPr marL="9144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2pPr>
      <a:lvl3pPr marL="12573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3pPr>
      <a:lvl4pPr marL="17145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4pPr>
      <a:lvl5pPr marL="21717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OpenGL lab#5</a:t>
            </a:r>
            <a:br>
              <a:rPr lang="en-US" altLang="ko-KR" dirty="0"/>
            </a:br>
            <a:r>
              <a:rPr lang="en-US" altLang="ko-KR" sz="4400" dirty="0"/>
              <a:t>(Viewing transformation)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Computer Graphics</a:t>
            </a:r>
            <a:endParaRPr lang="ko-KR" altLang="en-US" dirty="0"/>
          </a:p>
        </p:txBody>
      </p:sp>
      <p:sp>
        <p:nvSpPr>
          <p:cNvPr id="6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2B6EC2A9-B142-477B-9A63-C3E56B065E44}" type="slidenum">
              <a:rPr lang="en-US" altLang="ko-KR"/>
              <a:pPr/>
              <a:t>1</a:t>
            </a:fld>
            <a:endParaRPr lang="en-US" altLang="ko-K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Lab#5</a:t>
            </a:r>
            <a:endParaRPr lang="ko-KR" altLang="en-US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정의된 정육면체의 </a:t>
            </a:r>
            <a:r>
              <a:rPr lang="en-US" altLang="ko-KR" dirty="0"/>
              <a:t>Front View, Top view, Side View, Perspective View</a:t>
            </a:r>
            <a:r>
              <a:rPr lang="ko-KR" altLang="en-US" dirty="0"/>
              <a:t>를 보여주는 코드 작성</a:t>
            </a:r>
            <a:endParaRPr lang="en-US" altLang="ko-KR" dirty="0"/>
          </a:p>
          <a:p>
            <a:endParaRPr lang="en-US" altLang="ko-KR" dirty="0"/>
          </a:p>
          <a:p>
            <a:pPr lvl="1">
              <a:buNone/>
            </a:pP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C8D7-6B20-4509-B3D7-484A50BE3311}" type="slidenum">
              <a:rPr lang="en-US" altLang="ko-KR"/>
              <a:pPr/>
              <a:t>10</a:t>
            </a:fld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88EDA6-CF7F-464E-94ED-B1556CEEF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50" y="3068960"/>
            <a:ext cx="2947603" cy="3123754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433DAF3C-52E1-4BA5-A6D6-32CCEF8AE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2718" y="3068960"/>
            <a:ext cx="3013942" cy="31564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0E8C5-850A-407E-A52C-976FBDF6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DE886-7F48-4C8D-A3C4-5DDA66581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보고서 내용 </a:t>
            </a:r>
            <a:r>
              <a:rPr lang="en-US" altLang="ko-KR" dirty="0"/>
              <a:t>(pdf)</a:t>
            </a:r>
          </a:p>
          <a:p>
            <a:pPr lvl="1"/>
            <a:r>
              <a:rPr lang="ko-KR" altLang="en-US" dirty="0"/>
              <a:t>문제에서 요구하는 각 세부 기능 설명</a:t>
            </a:r>
            <a:endParaRPr lang="en-US" altLang="ko-KR" dirty="0"/>
          </a:p>
          <a:p>
            <a:pPr lvl="1"/>
            <a:r>
              <a:rPr lang="ko-KR" altLang="en-US" dirty="0"/>
              <a:t>기능별 실행 화면 </a:t>
            </a:r>
            <a:r>
              <a:rPr lang="ko-KR" altLang="en-US" dirty="0" err="1"/>
              <a:t>캡춰</a:t>
            </a:r>
            <a:endParaRPr lang="en-US" altLang="ko-KR" dirty="0"/>
          </a:p>
          <a:p>
            <a:pPr lvl="1"/>
            <a:r>
              <a:rPr lang="ko-KR" altLang="en-US" dirty="0"/>
              <a:t>전체 프로그램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보고서 </a:t>
            </a:r>
            <a:r>
              <a:rPr lang="en-US" altLang="ko-KR" dirty="0"/>
              <a:t>pdf (lab0#_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.pdf)</a:t>
            </a:r>
          </a:p>
          <a:p>
            <a:r>
              <a:rPr lang="ko-KR" altLang="en-US" dirty="0"/>
              <a:t>실행파일 </a:t>
            </a:r>
            <a:r>
              <a:rPr lang="en-US" altLang="ko-KR" dirty="0"/>
              <a:t>(lab0#_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위의 </a:t>
            </a:r>
            <a:r>
              <a:rPr lang="en-US" altLang="ko-KR" dirty="0"/>
              <a:t>2</a:t>
            </a:r>
            <a:r>
              <a:rPr lang="ko-KR" altLang="en-US" dirty="0"/>
              <a:t>개 파일을 </a:t>
            </a:r>
            <a:r>
              <a:rPr lang="en-US" altLang="ko-KR" dirty="0"/>
              <a:t>zip</a:t>
            </a:r>
            <a:r>
              <a:rPr lang="ko-KR" altLang="en-US" dirty="0"/>
              <a:t>으로 압축</a:t>
            </a:r>
            <a:r>
              <a:rPr lang="en-US" altLang="ko-KR" dirty="0"/>
              <a:t>(lab0#_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2A1A57-9374-4BF1-AE2D-D7D17BD4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80D9-4C49-46E7-8B6F-5625A47A901A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851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Cube Model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B111-3936-4797-962E-00E717D1CFFE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8E835-0781-BD3C-E3ED-4A1FA39F9DA6}"/>
              </a:ext>
            </a:extLst>
          </p:cNvPr>
          <p:cNvSpPr txBox="1"/>
          <p:nvPr/>
        </p:nvSpPr>
        <p:spPr>
          <a:xfrm>
            <a:off x="755576" y="1700808"/>
            <a:ext cx="69127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dirty="0"/>
              <a:t>vertices = ((-1.0,-1.0,-1.0),(1.0,-1.0,-1.0),</a:t>
            </a:r>
          </a:p>
          <a:p>
            <a:r>
              <a:rPr lang="fr-FR" altLang="ko-KR" dirty="0"/>
              <a:t>            (1.0,1.0,-1.0), (-1.0,1.0,-1.0), (-1.0,-1.0,1.0),</a:t>
            </a:r>
          </a:p>
          <a:p>
            <a:r>
              <a:rPr lang="fr-FR" altLang="ko-KR" dirty="0"/>
              <a:t>            (1.0,-1.0,1.0), (1.0,1.0,1.0), (-1.0,1.0,1.0))</a:t>
            </a:r>
          </a:p>
          <a:p>
            <a:endParaRPr lang="fr-FR" altLang="ko-KR" dirty="0"/>
          </a:p>
          <a:p>
            <a:r>
              <a:rPr lang="fr-FR" altLang="ko-KR" dirty="0"/>
              <a:t>colors = ((0.0,0.0,0.0),(1.0,0.0,0.0),</a:t>
            </a:r>
          </a:p>
          <a:p>
            <a:r>
              <a:rPr lang="fr-FR" altLang="ko-KR" dirty="0"/>
              <a:t>          (1.0,1.0,0.0), (0.0,1.0,0.0), (0.0,0.0,1.0),</a:t>
            </a:r>
          </a:p>
          <a:p>
            <a:r>
              <a:rPr lang="fr-FR" altLang="ko-KR" dirty="0"/>
              <a:t>          (1.0,0.0,1.0), (1.0,1.0,1.0), (0.0,1.0,1.0))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78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Polygon </a:t>
            </a:r>
            <a:r>
              <a:rPr lang="ko-KR" altLang="en-US" dirty="0"/>
              <a:t>생성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3194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ko-KR" altLang="en-US" sz="2000" dirty="0"/>
              <a:t>블록 내의 정점들로 무엇을 어떻게 그릴 것인지를 결정</a:t>
            </a:r>
            <a:endParaRPr lang="en-US" altLang="ko-KR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B111-3936-4797-962E-00E717D1CFFE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A6E54-E1F5-F2A3-9A73-7D15660AE091}"/>
              </a:ext>
            </a:extLst>
          </p:cNvPr>
          <p:cNvSpPr txBox="1"/>
          <p:nvPr/>
        </p:nvSpPr>
        <p:spPr>
          <a:xfrm>
            <a:off x="1331640" y="2132856"/>
            <a:ext cx="52215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def polygon( a, b, c , d):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glBegin</a:t>
            </a:r>
            <a:r>
              <a:rPr lang="en-US" altLang="ko-KR" dirty="0"/>
              <a:t>(GL_POLYGON)</a:t>
            </a:r>
          </a:p>
          <a:p>
            <a:r>
              <a:rPr lang="en-US" altLang="ko-KR" dirty="0"/>
              <a:t>	glColor3fv(colors[a])</a:t>
            </a:r>
          </a:p>
          <a:p>
            <a:r>
              <a:rPr lang="en-US" altLang="ko-KR" dirty="0"/>
              <a:t>	glVertex3fv(vertices[a])</a:t>
            </a:r>
          </a:p>
          <a:p>
            <a:r>
              <a:rPr lang="en-US" altLang="ko-KR" dirty="0"/>
              <a:t>	glColor3fv(colors[b])</a:t>
            </a:r>
          </a:p>
          <a:p>
            <a:r>
              <a:rPr lang="en-US" altLang="ko-KR" dirty="0"/>
              <a:t>	glVertex3fv(vertices[b])</a:t>
            </a:r>
          </a:p>
          <a:p>
            <a:r>
              <a:rPr lang="en-US" altLang="ko-KR" dirty="0"/>
              <a:t>	glColor3fv(colors[c])</a:t>
            </a:r>
          </a:p>
          <a:p>
            <a:r>
              <a:rPr lang="en-US" altLang="ko-KR" dirty="0"/>
              <a:t>	glVertex3fv(vertices[c])</a:t>
            </a:r>
          </a:p>
          <a:p>
            <a:r>
              <a:rPr lang="en-US" altLang="ko-KR" dirty="0"/>
              <a:t>	glColor3fv(colors[d])</a:t>
            </a:r>
          </a:p>
          <a:p>
            <a:r>
              <a:rPr lang="en-US" altLang="ko-KR" dirty="0"/>
              <a:t>	glVertex3fv(vertices[d])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glEnd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4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Polygon </a:t>
            </a:r>
            <a:r>
              <a:rPr lang="ko-KR" altLang="en-US" dirty="0"/>
              <a:t>생성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3194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ko-KR" altLang="en-US" sz="2000" dirty="0"/>
              <a:t>블록 내의 정점들로 무엇을 어떻게 그릴 것인지를 결정</a:t>
            </a:r>
            <a:endParaRPr lang="en-US" altLang="ko-KR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B111-3936-4797-962E-00E717D1CFFE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3" name="정육면체 2"/>
          <p:cNvSpPr/>
          <p:nvPr/>
        </p:nvSpPr>
        <p:spPr>
          <a:xfrm>
            <a:off x="2483768" y="2348880"/>
            <a:ext cx="1368152" cy="1296144"/>
          </a:xfrm>
          <a:prstGeom prst="cube">
            <a:avLst>
              <a:gd name="adj" fmla="val 395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995775" y="2340929"/>
            <a:ext cx="0" cy="82800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995775" y="3148919"/>
            <a:ext cx="8280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483768" y="3140968"/>
            <a:ext cx="504056" cy="50405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/>
          <p:nvPr/>
        </p:nvCxnSpPr>
        <p:spPr>
          <a:xfrm rot="10800000" flipV="1">
            <a:off x="2123728" y="3140766"/>
            <a:ext cx="874888" cy="144218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/>
          <p:nvPr/>
        </p:nvCxnSpPr>
        <p:spPr>
          <a:xfrm flipV="1">
            <a:off x="3347864" y="2564904"/>
            <a:ext cx="1224136" cy="287830"/>
          </a:xfrm>
          <a:prstGeom prst="curvedConnector3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/>
          <p:nvPr/>
        </p:nvCxnSpPr>
        <p:spPr>
          <a:xfrm rot="5400000">
            <a:off x="2087623" y="3680927"/>
            <a:ext cx="432250" cy="360040"/>
          </a:xfrm>
          <a:prstGeom prst="curvedConnector3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endCxn id="46" idx="1"/>
          </p:cNvCxnSpPr>
          <p:nvPr/>
        </p:nvCxnSpPr>
        <p:spPr>
          <a:xfrm>
            <a:off x="3851920" y="3140766"/>
            <a:ext cx="1080120" cy="328884"/>
          </a:xfrm>
          <a:prstGeom prst="curvedConnector3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/>
          <p:nvPr/>
        </p:nvCxnSpPr>
        <p:spPr>
          <a:xfrm>
            <a:off x="3347864" y="3644822"/>
            <a:ext cx="1008112" cy="288234"/>
          </a:xfrm>
          <a:prstGeom prst="curvedConnector3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/>
          <p:nvPr/>
        </p:nvCxnSpPr>
        <p:spPr>
          <a:xfrm flipV="1">
            <a:off x="3851920" y="2060848"/>
            <a:ext cx="936104" cy="287830"/>
          </a:xfrm>
          <a:prstGeom prst="curvedConnector3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/>
          <p:nvPr/>
        </p:nvCxnSpPr>
        <p:spPr>
          <a:xfrm rot="10800000">
            <a:off x="2555776" y="2060848"/>
            <a:ext cx="442840" cy="288032"/>
          </a:xfrm>
          <a:prstGeom prst="curvedConnector3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/>
          <p:nvPr/>
        </p:nvCxnSpPr>
        <p:spPr>
          <a:xfrm rot="10800000">
            <a:off x="2051720" y="2564904"/>
            <a:ext cx="442840" cy="288032"/>
          </a:xfrm>
          <a:prstGeom prst="curvedConnector3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9552" y="30689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0: [-1, -1, -1]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5576" y="407707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 [1, -1, -1]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427984" y="38610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2: [1, 1, -1]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32040" y="32849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3: [-1, 1, -1]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115616" y="18448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4: [-1, -1, 1]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83568" y="23488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5: [1, -1, 1]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0" y="23488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6: [1, 1, 1]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788024" y="17728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7: [-1, 1, 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0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Projection, </a:t>
            </a:r>
            <a:r>
              <a:rPr lang="ko-KR" altLang="en-US" dirty="0" err="1"/>
              <a:t>투상변환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353202" y="1237520"/>
            <a:ext cx="2922736" cy="1760122"/>
            <a:chOff x="400909" y="1134153"/>
            <a:chExt cx="5650033" cy="2736446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/>
            <a:srcRect r="52923" b="12342"/>
            <a:stretch/>
          </p:blipFill>
          <p:spPr>
            <a:xfrm>
              <a:off x="400909" y="1841931"/>
              <a:ext cx="1356327" cy="1298835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7502" y="1134153"/>
              <a:ext cx="3823440" cy="2736446"/>
            </a:xfrm>
            <a:prstGeom prst="rect">
              <a:avLst/>
            </a:prstGeom>
          </p:spPr>
        </p:pic>
        <p:grpSp>
          <p:nvGrpSpPr>
            <p:cNvPr id="9" name="그룹 8"/>
            <p:cNvGrpSpPr/>
            <p:nvPr/>
          </p:nvGrpSpPr>
          <p:grpSpPr>
            <a:xfrm>
              <a:off x="1612545" y="1768679"/>
              <a:ext cx="1607539" cy="862284"/>
              <a:chOff x="1612545" y="1768679"/>
              <a:chExt cx="1607539" cy="862284"/>
            </a:xfrm>
          </p:grpSpPr>
          <p:sp>
            <p:nvSpPr>
              <p:cNvPr id="29" name="아래쪽 화살표 28"/>
              <p:cNvSpPr/>
              <p:nvPr/>
            </p:nvSpPr>
            <p:spPr>
              <a:xfrm rot="14484221">
                <a:off x="1985173" y="1396051"/>
                <a:ext cx="862284" cy="1607539"/>
              </a:xfrm>
              <a:prstGeom prst="downArrow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20005856">
                <a:off x="1645232" y="2067976"/>
                <a:ext cx="1412757" cy="382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/>
                  <a:t>Rendering</a:t>
                </a:r>
                <a:endParaRPr lang="ko-KR" altLang="en-US" sz="1000" b="1" dirty="0"/>
              </a:p>
            </p:txBody>
          </p:sp>
        </p:grpSp>
      </p:grpSp>
      <p:sp>
        <p:nvSpPr>
          <p:cNvPr id="11" name="직사각형 10"/>
          <p:cNvSpPr/>
          <p:nvPr/>
        </p:nvSpPr>
        <p:spPr>
          <a:xfrm>
            <a:off x="4185820" y="1407134"/>
            <a:ext cx="2273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Perspective Projection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29"/>
          <a:stretch/>
        </p:blipFill>
        <p:spPr>
          <a:xfrm>
            <a:off x="3959088" y="1857448"/>
            <a:ext cx="2377317" cy="213500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28" b="14980"/>
          <a:stretch/>
        </p:blipFill>
        <p:spPr>
          <a:xfrm>
            <a:off x="386366" y="4328046"/>
            <a:ext cx="2062883" cy="1815177"/>
          </a:xfrm>
          <a:prstGeom prst="rect">
            <a:avLst/>
          </a:prstGeom>
        </p:spPr>
      </p:pic>
      <p:pic>
        <p:nvPicPr>
          <p:cNvPr id="3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779" y="4945965"/>
            <a:ext cx="4321175" cy="141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960" y="2184514"/>
            <a:ext cx="2137127" cy="162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5" descr="UNI00000c04007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955" y="914110"/>
            <a:ext cx="1326081" cy="94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7" descr="UNI00000c04007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687" y="3966402"/>
            <a:ext cx="1298091" cy="92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77960" y="3566306"/>
            <a:ext cx="2438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Orthographic Projection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36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Viewing Transformation</a:t>
            </a:r>
            <a:endParaRPr lang="ko-KR" alt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2400" dirty="0"/>
              <a:t>Initial position of camera: 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Camera position</a:t>
            </a:r>
            <a:r>
              <a:rPr lang="ko-KR" altLang="en-US" sz="2000" dirty="0"/>
              <a:t> </a:t>
            </a:r>
            <a:r>
              <a:rPr lang="en-US" altLang="ko-KR" sz="2000" dirty="0"/>
              <a:t>: 0.0, 0.0, 0.0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Viewing position</a:t>
            </a:r>
            <a:r>
              <a:rPr lang="ko-KR" altLang="en-US" sz="2000" dirty="0"/>
              <a:t> </a:t>
            </a:r>
            <a:r>
              <a:rPr lang="en-US" altLang="ko-KR" sz="2000" dirty="0"/>
              <a:t>: 0.0, 0.0, -1.0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Up vector</a:t>
            </a:r>
            <a:r>
              <a:rPr lang="ko-KR" altLang="en-US" sz="2000" dirty="0"/>
              <a:t> </a:t>
            </a:r>
            <a:r>
              <a:rPr lang="en-US" altLang="ko-KR" sz="2000" dirty="0"/>
              <a:t>: 0.0 1.0 0.0</a:t>
            </a:r>
          </a:p>
          <a:p>
            <a:pPr lvl="1">
              <a:lnSpc>
                <a:spcPct val="80000"/>
              </a:lnSpc>
            </a:pPr>
            <a:endParaRPr lang="en-US" altLang="ko-KR" sz="2400" dirty="0"/>
          </a:p>
          <a:p>
            <a:pPr>
              <a:lnSpc>
                <a:spcPct val="80000"/>
              </a:lnSpc>
            </a:pPr>
            <a:r>
              <a:rPr lang="en-US" altLang="ko-KR" sz="2400" dirty="0"/>
              <a:t>glLookAt(eyex, eyey, eyez, atx, aty, atz, upx, upy, upz);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Camera position : eyex, eyey, eyez</a:t>
            </a:r>
            <a:endParaRPr lang="ko-KR" altLang="en-US" sz="2000" dirty="0"/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Viewing position : atx, aty, atz 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UP vector</a:t>
            </a:r>
            <a:r>
              <a:rPr lang="ko-KR" altLang="en-US" sz="2000" dirty="0"/>
              <a:t> </a:t>
            </a:r>
            <a:r>
              <a:rPr lang="en-US" altLang="ko-KR" sz="2000" dirty="0"/>
              <a:t>: upx, upy, upz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Camera up : a vector from camera position and up vector</a:t>
            </a:r>
          </a:p>
          <a:p>
            <a:pPr lvl="1">
              <a:lnSpc>
                <a:spcPct val="80000"/>
              </a:lnSpc>
            </a:pPr>
            <a:endParaRPr lang="en-US" altLang="ko-KR" sz="2000" dirty="0"/>
          </a:p>
          <a:p>
            <a:pPr>
              <a:lnSpc>
                <a:spcPct val="80000"/>
              </a:lnSpc>
            </a:pPr>
            <a:r>
              <a:rPr lang="en-US" altLang="ko-KR" sz="2400" dirty="0"/>
              <a:t>Default view volume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glOrtho(-1.0, 1.0, -1.0, 1.0, -1.0, 1.0);  </a:t>
            </a:r>
            <a:endParaRPr lang="en-US" altLang="ko-KR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B111-3936-4797-962E-00E717D1CFFE}" type="slidenum">
              <a:rPr lang="en-US" altLang="ko-KR"/>
              <a:pPr/>
              <a:t>6</a:t>
            </a:fld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Viewing Transformation</a:t>
            </a:r>
            <a:endParaRPr lang="ko-KR" alt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201612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2400" dirty="0"/>
              <a:t>glLookAt(eyex, eyey, eyez, atx, aty, atz, upx, upy, upz);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Camera position : eyex, eyey, eyez</a:t>
            </a:r>
            <a:endParaRPr lang="ko-KR" altLang="en-US" sz="2000" dirty="0"/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Viewing position : atx, aty, atz 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UP vector</a:t>
            </a:r>
            <a:r>
              <a:rPr lang="ko-KR" altLang="en-US" sz="2000" dirty="0"/>
              <a:t> </a:t>
            </a:r>
            <a:r>
              <a:rPr lang="en-US" altLang="ko-KR" sz="2000" dirty="0"/>
              <a:t>: upx, upy, upz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Camera up : a vector from camera position and up vector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B111-3936-4797-962E-00E717D1CFFE}" type="slidenum">
              <a:rPr lang="en-US" altLang="ko-KR"/>
              <a:pPr/>
              <a:t>7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101"/>
          <a:stretch/>
        </p:blipFill>
        <p:spPr>
          <a:xfrm>
            <a:off x="755576" y="3573016"/>
            <a:ext cx="4464496" cy="29361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62517"/>
          <a:stretch/>
        </p:blipFill>
        <p:spPr>
          <a:xfrm>
            <a:off x="5076056" y="4077072"/>
            <a:ext cx="1428111" cy="1466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70713"/>
          <a:stretch/>
        </p:blipFill>
        <p:spPr>
          <a:xfrm>
            <a:off x="6876256" y="4149080"/>
            <a:ext cx="1115847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2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Viewing Transformation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1800" dirty="0"/>
              <a:t>def </a:t>
            </a:r>
            <a:r>
              <a:rPr lang="en-US" altLang="ko-KR" sz="1800" dirty="0" err="1"/>
              <a:t>MyDisplay</a:t>
            </a:r>
            <a:r>
              <a:rPr lang="en-US" altLang="ko-KR" sz="1800" dirty="0"/>
              <a:t>():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800" dirty="0"/>
              <a:t>    global </a:t>
            </a:r>
            <a:r>
              <a:rPr lang="en-US" altLang="ko-KR" sz="1800" dirty="0" err="1"/>
              <a:t>myview</a:t>
            </a:r>
            <a:endParaRPr lang="en-US" altLang="ko-KR" sz="1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glClear</a:t>
            </a:r>
            <a:r>
              <a:rPr lang="en-US" altLang="ko-KR" sz="1800" dirty="0"/>
              <a:t>(GL_COLOR_BUFFER_BIT | GL_DEPTH_BUFFER_BIT)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glLoadIdentity</a:t>
            </a:r>
            <a:r>
              <a:rPr lang="en-US" altLang="ko-KR" sz="1800" dirty="0"/>
              <a:t>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800" dirty="0"/>
              <a:t>    if </a:t>
            </a:r>
            <a:r>
              <a:rPr lang="en-US" altLang="ko-KR" sz="1800" dirty="0" err="1"/>
              <a:t>myview</a:t>
            </a:r>
            <a:r>
              <a:rPr lang="en-US" altLang="ko-KR" sz="1800" dirty="0"/>
              <a:t> == 0:  # front view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800" dirty="0"/>
              <a:t>        </a:t>
            </a:r>
            <a:r>
              <a:rPr lang="en-US" altLang="ko-KR" sz="1800" dirty="0" err="1"/>
              <a:t>gluLookAt</a:t>
            </a:r>
            <a:r>
              <a:rPr lang="en-US" altLang="ko-KR" sz="1800" dirty="0"/>
              <a:t>(0.0, 0.0, 5.0, 0.0, 0.0, 0.0, 0.0, 1.0, 0.0)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elif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myview</a:t>
            </a:r>
            <a:r>
              <a:rPr lang="en-US" altLang="ko-KR" sz="1800" dirty="0"/>
              <a:t> == 1: # top view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       </a:t>
            </a:r>
            <a:r>
              <a:rPr lang="en-US" altLang="ko-KR" sz="1800" dirty="0" err="1">
                <a:solidFill>
                  <a:srgbClr val="FF0000"/>
                </a:solidFill>
              </a:rPr>
              <a:t>gluLookAt</a:t>
            </a:r>
            <a:r>
              <a:rPr lang="en-US" altLang="ko-KR" sz="1800" dirty="0">
                <a:solidFill>
                  <a:srgbClr val="FF0000"/>
                </a:solidFill>
              </a:rPr>
              <a:t>( 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elif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myview</a:t>
            </a:r>
            <a:r>
              <a:rPr lang="en-US" altLang="ko-KR" sz="1800" dirty="0"/>
              <a:t> == 2: # side view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       </a:t>
            </a:r>
            <a:r>
              <a:rPr lang="en-US" altLang="ko-KR" sz="1800" dirty="0" err="1">
                <a:solidFill>
                  <a:srgbClr val="FF0000"/>
                </a:solidFill>
              </a:rPr>
              <a:t>gluLookAt</a:t>
            </a:r>
            <a:r>
              <a:rPr lang="en-US" altLang="ko-KR" sz="1800" dirty="0">
                <a:solidFill>
                  <a:srgbClr val="FF0000"/>
                </a:solidFill>
              </a:rPr>
              <a:t>( 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elif</a:t>
            </a:r>
            <a:r>
              <a:rPr lang="en-US" altLang="ko-KR" sz="1800" dirty="0"/>
              <a:t> </a:t>
            </a:r>
            <a:r>
              <a:rPr lang="en-US" altLang="ko-KR" sz="1800" dirty="0" err="1"/>
              <a:t>myview</a:t>
            </a:r>
            <a:r>
              <a:rPr lang="en-US" altLang="ko-KR" sz="1800" dirty="0"/>
              <a:t> == 3: # perspective view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        </a:t>
            </a:r>
            <a:r>
              <a:rPr lang="en-US" altLang="ko-KR" sz="1800" dirty="0" err="1">
                <a:solidFill>
                  <a:srgbClr val="FF0000"/>
                </a:solidFill>
              </a:rPr>
              <a:t>gluLookAt</a:t>
            </a:r>
            <a:r>
              <a:rPr lang="en-US" altLang="ko-KR" sz="1800" dirty="0">
                <a:solidFill>
                  <a:srgbClr val="FF0000"/>
                </a:solidFill>
              </a:rPr>
              <a:t>( )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colorcube</a:t>
            </a:r>
            <a:r>
              <a:rPr lang="en-US" altLang="ko-KR" sz="1800" dirty="0"/>
              <a:t>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glutSwapBuffers</a:t>
            </a:r>
            <a:r>
              <a:rPr lang="en-US" altLang="ko-KR" sz="1800" dirty="0"/>
              <a:t>()</a:t>
            </a:r>
            <a:r>
              <a:rPr lang="ko-KR" altLang="ko-KR" sz="1800" dirty="0"/>
              <a:t>}</a:t>
            </a:r>
          </a:p>
          <a:p>
            <a:pPr>
              <a:lnSpc>
                <a:spcPct val="80000"/>
              </a:lnSpc>
            </a:pPr>
            <a:endParaRPr lang="ko-KR" altLang="ko-KR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56C9-B316-4C1F-9B12-9378F0469C30}" type="slidenum">
              <a:rPr lang="en-US" altLang="ko-KR"/>
              <a:pPr/>
              <a:t>8</a:t>
            </a:fld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BFB8C-33BF-4043-8196-4358485E0CCE}" type="slidenum">
              <a:rPr lang="en-US" altLang="ko-KR"/>
              <a:pPr/>
              <a:t>9</a:t>
            </a:fld>
            <a:endParaRPr lang="en-US" altLang="ko-KR"/>
          </a:p>
        </p:txBody>
      </p:sp>
      <p:pic>
        <p:nvPicPr>
          <p:cNvPr id="97296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2996952"/>
            <a:ext cx="1678285" cy="1771522"/>
          </a:xfrm>
          <a:prstGeom prst="rect">
            <a:avLst/>
          </a:prstGeom>
          <a:noFill/>
        </p:spPr>
      </p:pic>
      <p:cxnSp>
        <p:nvCxnSpPr>
          <p:cNvPr id="5" name="직선 화살표 연결선 4"/>
          <p:cNvCxnSpPr/>
          <p:nvPr/>
        </p:nvCxnSpPr>
        <p:spPr>
          <a:xfrm>
            <a:off x="2339752" y="3645024"/>
            <a:ext cx="4824536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4572000" y="1772816"/>
            <a:ext cx="47054" cy="4032448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987824" y="2492896"/>
            <a:ext cx="3240360" cy="2736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18248" y="396441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63696" y="524271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27768" y="177281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6" name="아래쪽 화살표 15"/>
          <p:cNvSpPr/>
          <p:nvPr/>
        </p:nvSpPr>
        <p:spPr>
          <a:xfrm rot="13864189">
            <a:off x="3329971" y="4228022"/>
            <a:ext cx="421265" cy="10809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235329" y="5229200"/>
            <a:ext cx="130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Front View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12469" y="4265014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Side View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62111" y="2107715"/>
            <a:ext cx="113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Top View</a:t>
            </a:r>
            <a:endParaRPr lang="ko-KR" altLang="en-US" dirty="0"/>
          </a:p>
        </p:txBody>
      </p:sp>
      <p:sp>
        <p:nvSpPr>
          <p:cNvPr id="35" name="아래쪽 화살표 34"/>
          <p:cNvSpPr/>
          <p:nvPr/>
        </p:nvSpPr>
        <p:spPr>
          <a:xfrm>
            <a:off x="4384895" y="1920489"/>
            <a:ext cx="421265" cy="10809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아래쪽 화살표 35"/>
          <p:cNvSpPr/>
          <p:nvPr/>
        </p:nvSpPr>
        <p:spPr>
          <a:xfrm rot="5810437">
            <a:off x="6116699" y="3532231"/>
            <a:ext cx="421265" cy="10809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FF518E5-71A8-FD35-3AB5-40A7A1DE6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altLang="ko-KR" dirty="0"/>
              <a:t>Viewing Transformation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634</Words>
  <Application>Microsoft Office PowerPoint</Application>
  <PresentationFormat>화면 슬라이드 쇼(4:3)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Nanum Gothic</vt:lpstr>
      <vt:lpstr>맑은 고딕</vt:lpstr>
      <vt:lpstr>Arial</vt:lpstr>
      <vt:lpstr>Office 테마</vt:lpstr>
      <vt:lpstr>OpenGL lab#5 (Viewing transformation)</vt:lpstr>
      <vt:lpstr>Cube Model</vt:lpstr>
      <vt:lpstr>Polygon 생성</vt:lpstr>
      <vt:lpstr>Polygon 생성</vt:lpstr>
      <vt:lpstr>Projection, 투상변환</vt:lpstr>
      <vt:lpstr>Viewing Transformation</vt:lpstr>
      <vt:lpstr>Viewing Transformation</vt:lpstr>
      <vt:lpstr>Viewing Transformation</vt:lpstr>
      <vt:lpstr>Viewing Transformation</vt:lpstr>
      <vt:lpstr>Lab#5</vt:lpstr>
      <vt:lpstr>제출</vt:lpstr>
    </vt:vector>
  </TitlesOfParts>
  <Company>smu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OpenGL실습#5 (시점변환)</dc:title>
  <dc:creator>sj</dc:creator>
  <cp:lastModifiedBy>정영주</cp:lastModifiedBy>
  <cp:revision>55</cp:revision>
  <dcterms:created xsi:type="dcterms:W3CDTF">2009-10-19T05:27:02Z</dcterms:created>
  <dcterms:modified xsi:type="dcterms:W3CDTF">2022-09-03T03:36:52Z</dcterms:modified>
</cp:coreProperties>
</file>