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3" r:id="rId3"/>
    <p:sldId id="263" r:id="rId4"/>
    <p:sldId id="265" r:id="rId5"/>
    <p:sldId id="295" r:id="rId6"/>
    <p:sldId id="268" r:id="rId7"/>
    <p:sldId id="270" r:id="rId8"/>
    <p:sldId id="271" r:id="rId9"/>
    <p:sldId id="294" r:id="rId10"/>
    <p:sldId id="279" r:id="rId11"/>
    <p:sldId id="297" r:id="rId12"/>
    <p:sldId id="262" r:id="rId13"/>
    <p:sldId id="29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/>
    <p:restoredTop sz="94707"/>
  </p:normalViewPr>
  <p:slideViewPr>
    <p:cSldViewPr>
      <p:cViewPr varScale="1">
        <p:scale>
          <a:sx n="114" d="100"/>
          <a:sy n="114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7936-E30F-46B9-96A2-E6081730B1E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40D3-8AC8-48B3-8D13-476F29B9E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800100" indent="-342900">
              <a:buFont typeface="Arial" panose="020B0604020202020204" pitchFamily="34" charset="0"/>
              <a:buChar char="•"/>
              <a:defRPr sz="2400">
                <a:latin typeface="Nanum Gothic" panose="020D0604000000000000" pitchFamily="34" charset="-127"/>
                <a:ea typeface="Nanum Gothic" panose="020D0604000000000000" pitchFamily="34" charset="-127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Nanum Gothic" panose="020D0604000000000000" pitchFamily="34" charset="-127"/>
                <a:ea typeface="Nanum Gothic" panose="020D0604000000000000" pitchFamily="34" charset="-127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9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lab#6</a:t>
            </a:r>
            <a:br>
              <a:rPr lang="en-US" altLang="ko-KR" dirty="0"/>
            </a:br>
            <a:r>
              <a:rPr lang="en-US" altLang="ko-KR" sz="4400" dirty="0"/>
              <a:t>(Normal vectors)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Computer Graphics</a:t>
            </a:r>
            <a:endParaRPr lang="ko-KR" altLang="en-US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B6EC2A9-B142-477B-9A63-C3E56B065E44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1739BB0-2F7D-A332-0AC2-9B375F9D6B67}"/>
              </a:ext>
            </a:extLst>
          </p:cNvPr>
          <p:cNvSpPr/>
          <p:nvPr/>
        </p:nvSpPr>
        <p:spPr>
          <a:xfrm>
            <a:off x="6086840" y="2566726"/>
            <a:ext cx="1952096" cy="815522"/>
          </a:xfrm>
          <a:prstGeom prst="parallelogram">
            <a:avLst>
              <a:gd name="adj" fmla="val 63799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연산 </a:t>
            </a:r>
            <a:r>
              <a:rPr lang="en-US" altLang="ko-KR" dirty="0"/>
              <a:t>– </a:t>
            </a:r>
            <a:r>
              <a:rPr lang="ko-KR" altLang="en-US" dirty="0"/>
              <a:t>외적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4610409" cy="33289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168428"/>
            <a:ext cx="1247775" cy="4095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F212735-AA6B-1522-7789-C0D3A3F93738}"/>
              </a:ext>
            </a:extLst>
          </p:cNvPr>
          <p:cNvSpPr/>
          <p:nvPr/>
        </p:nvSpPr>
        <p:spPr>
          <a:xfrm>
            <a:off x="6814792" y="3927682"/>
            <a:ext cx="72000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0961FF-EA63-6E46-EABE-6A7D3718D981}"/>
              </a:ext>
            </a:extLst>
          </p:cNvPr>
          <p:cNvSpPr/>
          <p:nvPr/>
        </p:nvSpPr>
        <p:spPr>
          <a:xfrm>
            <a:off x="6588232" y="2528900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139BBD-03C5-FA6C-54E5-2BDD5631B24B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 flipV="1">
            <a:off x="6624232" y="2600908"/>
            <a:ext cx="201104" cy="13373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2580FBE-9F9B-5956-ECDB-7491B0E4DCC9}"/>
              </a:ext>
            </a:extLst>
          </p:cNvPr>
          <p:cNvSpPr/>
          <p:nvPr/>
        </p:nvSpPr>
        <p:spPr>
          <a:xfrm>
            <a:off x="8038936" y="2528900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D337B3-B64E-3459-257F-1200BA416FC3}"/>
              </a:ext>
            </a:extLst>
          </p:cNvPr>
          <p:cNvCxnSpPr>
            <a:cxnSpLocks/>
            <a:stCxn id="5" idx="1"/>
            <a:endCxn id="12" idx="6"/>
          </p:cNvCxnSpPr>
          <p:nvPr/>
        </p:nvCxnSpPr>
        <p:spPr>
          <a:xfrm flipH="1" flipV="1">
            <a:off x="6084168" y="3418252"/>
            <a:ext cx="741168" cy="5199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6F1BD4-5D08-AFB4-1666-64F0F5F1CCCE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V="1">
            <a:off x="6825336" y="2590363"/>
            <a:ext cx="1224144" cy="13478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E691A1-10C2-893B-2800-927DDCB8CB5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6048168" y="2564904"/>
            <a:ext cx="540064" cy="817344"/>
          </a:xfrm>
          <a:prstGeom prst="straightConnector1">
            <a:avLst/>
          </a:prstGeom>
          <a:ln w="2857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DC3954F-27A4-FDA4-0D20-31568D9F0ADE}"/>
              </a:ext>
            </a:extLst>
          </p:cNvPr>
          <p:cNvSpPr/>
          <p:nvPr/>
        </p:nvSpPr>
        <p:spPr>
          <a:xfrm>
            <a:off x="6012168" y="3382248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3871BA-ECA3-604E-DC06-1AF0C9A37B96}"/>
              </a:ext>
            </a:extLst>
          </p:cNvPr>
          <p:cNvCxnSpPr>
            <a:cxnSpLocks/>
            <a:stCxn id="8" idx="2"/>
            <a:endCxn id="12" idx="7"/>
          </p:cNvCxnSpPr>
          <p:nvPr/>
        </p:nvCxnSpPr>
        <p:spPr>
          <a:xfrm flipH="1">
            <a:off x="6073624" y="2564904"/>
            <a:ext cx="1965312" cy="827889"/>
          </a:xfrm>
          <a:prstGeom prst="straightConnector1">
            <a:avLst/>
          </a:prstGeom>
          <a:ln w="28575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551E64-3BF5-C050-D797-9E619744075B}"/>
              </a:ext>
            </a:extLst>
          </p:cNvPr>
          <p:cNvSpPr txBox="1"/>
          <p:nvPr/>
        </p:nvSpPr>
        <p:spPr>
          <a:xfrm>
            <a:off x="6318200" y="2086104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B3C14-6A48-7DF5-7B6F-843657534EEF}"/>
              </a:ext>
            </a:extLst>
          </p:cNvPr>
          <p:cNvSpPr txBox="1"/>
          <p:nvPr/>
        </p:nvSpPr>
        <p:spPr>
          <a:xfrm>
            <a:off x="5526120" y="3251719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D5C24C-F2D2-3372-4F68-32D2980F446C}"/>
              </a:ext>
            </a:extLst>
          </p:cNvPr>
          <p:cNvSpPr txBox="1"/>
          <p:nvPr/>
        </p:nvSpPr>
        <p:spPr>
          <a:xfrm>
            <a:off x="7986300" y="2177570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v3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98DB97-24EE-811C-563F-086515FBC0EB}"/>
              </a:ext>
            </a:extLst>
          </p:cNvPr>
          <p:cNvCxnSpPr>
            <a:cxnSpLocks/>
          </p:cNvCxnSpPr>
          <p:nvPr/>
        </p:nvCxnSpPr>
        <p:spPr>
          <a:xfrm>
            <a:off x="6048168" y="2546902"/>
            <a:ext cx="10544" cy="835346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7003F9-177F-48AD-3D42-D4AF23DEA9A1}"/>
              </a:ext>
            </a:extLst>
          </p:cNvPr>
          <p:cNvSpPr txBox="1"/>
          <p:nvPr/>
        </p:nvSpPr>
        <p:spPr>
          <a:xfrm>
            <a:off x="5224657" y="2091308"/>
            <a:ext cx="10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648A63-365B-6A51-190F-E5E7F3DCF09F}"/>
              </a:ext>
            </a:extLst>
          </p:cNvPr>
          <p:cNvGrpSpPr/>
          <p:nvPr/>
        </p:nvGrpSpPr>
        <p:grpSpPr>
          <a:xfrm>
            <a:off x="6058712" y="3124978"/>
            <a:ext cx="180000" cy="180000"/>
            <a:chOff x="5724128" y="3356992"/>
            <a:chExt cx="180000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984CACB-EF3B-576A-3C50-07A9EA5A3D0C}"/>
                </a:ext>
              </a:extLst>
            </p:cNvPr>
            <p:cNvCxnSpPr/>
            <p:nvPr/>
          </p:nvCxnSpPr>
          <p:spPr>
            <a:xfrm>
              <a:off x="5724128" y="3356992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E9E2BA6-4FBA-D325-E0A8-C8AFABB680AA}"/>
                </a:ext>
              </a:extLst>
            </p:cNvPr>
            <p:cNvCxnSpPr/>
            <p:nvPr/>
          </p:nvCxnSpPr>
          <p:spPr>
            <a:xfrm>
              <a:off x="5898624" y="335699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5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Bunny Loading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526B7DF-5CF2-0EDF-7403-D69AAD2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5577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코드 폴더에 </a:t>
            </a:r>
            <a:r>
              <a:rPr lang="en-US" altLang="ko-KR" dirty="0"/>
              <a:t>res </a:t>
            </a:r>
            <a:r>
              <a:rPr lang="ko-KR" altLang="en-US" dirty="0"/>
              <a:t>폴더 넣기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45525-3BC5-2478-9DB2-BE1AC1A4F3E4}"/>
              </a:ext>
            </a:extLst>
          </p:cNvPr>
          <p:cNvSpPr txBox="1"/>
          <p:nvPr/>
        </p:nvSpPr>
        <p:spPr>
          <a:xfrm>
            <a:off x="1691680" y="2636912"/>
            <a:ext cx="4630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global obj</a:t>
            </a:r>
          </a:p>
          <a:p>
            <a:r>
              <a:rPr lang="en-US" altLang="ko-KR" dirty="0"/>
              <a:t>    obj = </a:t>
            </a:r>
            <a:r>
              <a:rPr lang="en-US" altLang="ko-KR" dirty="0" err="1"/>
              <a:t>ObjLoader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obj.load_model</a:t>
            </a:r>
            <a:r>
              <a:rPr lang="en-US" altLang="ko-KR" dirty="0"/>
              <a:t>("res/bunny.obj")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loadRabbit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8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Lab#6-1</a:t>
            </a:r>
            <a:endParaRPr lang="ko-KR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정육면체의 </a:t>
            </a:r>
            <a:r>
              <a:rPr lang="en-US" altLang="ko-KR" dirty="0"/>
              <a:t>Normal vector</a:t>
            </a:r>
            <a:r>
              <a:rPr lang="ko-KR" altLang="en-US" dirty="0"/>
              <a:t>를 적용하여 다음과 같은 그림을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C8D7-6B20-4509-B3D7-484A50BE3311}" type="slidenum">
              <a:rPr lang="en-US" altLang="ko-KR"/>
              <a:pPr/>
              <a:t>12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774F2-41CF-A6AA-7D5F-AF5EADAD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3528392" cy="3748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2B6C0D-EF3C-74CD-3E64-70FF8178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45" y="2492895"/>
            <a:ext cx="3572779" cy="3730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3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Cube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7BB32-2D68-083B-044A-612B1555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964121"/>
            <a:ext cx="2038422" cy="2160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7B0869-A1EF-E430-608F-740F5C4C66F2}"/>
              </a:ext>
            </a:extLst>
          </p:cNvPr>
          <p:cNvSpPr txBox="1"/>
          <p:nvPr/>
        </p:nvSpPr>
        <p:spPr>
          <a:xfrm>
            <a:off x="755576" y="1700808"/>
            <a:ext cx="6912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vertices = ((-1.0,-1.0,-1.0),(1.0,-1.0,-1.0),</a:t>
            </a:r>
          </a:p>
          <a:p>
            <a:r>
              <a:rPr lang="fr-FR" altLang="ko-KR" dirty="0"/>
              <a:t>            (1.0,1.0,-1.0), (-1.0,1.0,-1.0), (-1.0,-1.0,1.0),</a:t>
            </a:r>
          </a:p>
          <a:p>
            <a:r>
              <a:rPr lang="fr-FR" altLang="ko-KR" dirty="0"/>
              <a:t>            (1.0,-1.0,1.0), (1.0,1.0,1.0), (-1.0,1.0,1.0))</a:t>
            </a:r>
          </a:p>
          <a:p>
            <a:endParaRPr lang="fr-FR" altLang="ko-KR" dirty="0"/>
          </a:p>
          <a:p>
            <a:r>
              <a:rPr lang="fr-FR" altLang="ko-KR" dirty="0"/>
              <a:t>colors = ((0.0,0.0,0.0),(1.0,0.0,0.0),</a:t>
            </a:r>
          </a:p>
          <a:p>
            <a:r>
              <a:rPr lang="fr-FR" altLang="ko-KR" dirty="0"/>
              <a:t>          (1.0,1.0,0.0), (0.0,1.0,0.0), (0.0,0.0,1.0),</a:t>
            </a:r>
          </a:p>
          <a:p>
            <a:r>
              <a:rPr lang="fr-FR" altLang="ko-KR" dirty="0"/>
              <a:t>          (1.0,0.0,1.0), (1.0,1.0,1.0), (0.0,1.0,1.0))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16AEA-7ADF-B35D-724D-AE7808D5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43181"/>
            <a:ext cx="2347702" cy="23353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53FC88-91D6-54F3-3C07-6C60A73F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964121"/>
            <a:ext cx="1510913" cy="149449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AF4564-9A3D-5A55-D543-C6DDFCABAEC7}"/>
              </a:ext>
            </a:extLst>
          </p:cNvPr>
          <p:cNvCxnSpPr/>
          <p:nvPr/>
        </p:nvCxnSpPr>
        <p:spPr>
          <a:xfrm>
            <a:off x="3059832" y="566124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DE38E7-142A-2413-98FC-8EB0C53652C1}"/>
              </a:ext>
            </a:extLst>
          </p:cNvPr>
          <p:cNvSpPr txBox="1"/>
          <p:nvPr/>
        </p:nvSpPr>
        <p:spPr>
          <a:xfrm>
            <a:off x="2865532" y="5710019"/>
            <a:ext cx="278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Polygon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en-US" altLang="ko-KR" dirty="0"/>
              <a:t>color </a:t>
            </a:r>
            <a:r>
              <a:rPr lang="ko-KR" altLang="en-US" dirty="0"/>
              <a:t>속성을 지우면</a:t>
            </a:r>
          </a:p>
        </p:txBody>
      </p:sp>
    </p:spTree>
    <p:extLst>
      <p:ext uri="{BB962C8B-B14F-4D97-AF65-F5344CB8AC3E}">
        <p14:creationId xmlns:p14="http://schemas.microsoft.com/office/powerpoint/2010/main" val="241515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Cube Model w/ normal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E835-0781-BD3C-E3ED-4A1FA39F9DA6}"/>
              </a:ext>
            </a:extLst>
          </p:cNvPr>
          <p:cNvSpPr txBox="1"/>
          <p:nvPr/>
        </p:nvSpPr>
        <p:spPr>
          <a:xfrm>
            <a:off x="755576" y="1700808"/>
            <a:ext cx="6912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vertices = ((-1.0,-1.0,-1.0),(1.0,-1.0,-1.0),</a:t>
            </a:r>
          </a:p>
          <a:p>
            <a:r>
              <a:rPr lang="fr-FR" altLang="ko-KR" dirty="0"/>
              <a:t>            (1.0,1.0,-1.0), (-1.0,1.0,-1.0), (-1.0,-1.0,1.0),</a:t>
            </a:r>
          </a:p>
          <a:p>
            <a:r>
              <a:rPr lang="fr-FR" altLang="ko-KR" dirty="0"/>
              <a:t>            (1.0,-1.0,1.0), (1.0,1.0,1.0), (-1.0,1.0,1.0))</a:t>
            </a:r>
          </a:p>
          <a:p>
            <a:endParaRPr lang="fr-FR" altLang="ko-KR" dirty="0"/>
          </a:p>
          <a:p>
            <a:r>
              <a:rPr lang="de-DE" altLang="ko-KR" dirty="0"/>
              <a:t>normals = 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9AB96-4DF4-A1D2-31BD-67F3C186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22" y="4199760"/>
            <a:ext cx="1509856" cy="15915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666BF7-67CC-B86E-9865-283BEF98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6" y="4164181"/>
            <a:ext cx="1573864" cy="16627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98E254-142C-71FE-22B1-AF74844E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27" y="4164181"/>
            <a:ext cx="1509857" cy="160384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0BE683-1C7D-B8FC-E236-F64B4F41B663}"/>
              </a:ext>
            </a:extLst>
          </p:cNvPr>
          <p:cNvCxnSpPr>
            <a:cxnSpLocks/>
          </p:cNvCxnSpPr>
          <p:nvPr/>
        </p:nvCxnSpPr>
        <p:spPr>
          <a:xfrm>
            <a:off x="2013744" y="4797152"/>
            <a:ext cx="116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DA782C-E0BF-99FC-0A16-BAA018CB92B9}"/>
              </a:ext>
            </a:extLst>
          </p:cNvPr>
          <p:cNvSpPr txBox="1"/>
          <p:nvPr/>
        </p:nvSpPr>
        <p:spPr>
          <a:xfrm>
            <a:off x="1819444" y="4845923"/>
            <a:ext cx="14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조명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1CD099-DE6A-EAAD-8C38-3A5E89371D86}"/>
              </a:ext>
            </a:extLst>
          </p:cNvPr>
          <p:cNvCxnSpPr>
            <a:cxnSpLocks/>
          </p:cNvCxnSpPr>
          <p:nvPr/>
        </p:nvCxnSpPr>
        <p:spPr>
          <a:xfrm>
            <a:off x="5054332" y="4791205"/>
            <a:ext cx="116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E2D1B5-75EC-6115-0976-1755803679A2}"/>
              </a:ext>
            </a:extLst>
          </p:cNvPr>
          <p:cNvSpPr txBox="1"/>
          <p:nvPr/>
        </p:nvSpPr>
        <p:spPr>
          <a:xfrm>
            <a:off x="4860032" y="4839976"/>
            <a:ext cx="14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 </a:t>
            </a:r>
          </a:p>
          <a:p>
            <a:pPr algn="ctr"/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17678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각면의</a:t>
            </a:r>
            <a:r>
              <a:rPr lang="ko-KR" altLang="en-US" dirty="0"/>
              <a:t> </a:t>
            </a:r>
            <a:r>
              <a:rPr lang="en-US" altLang="ko-KR" dirty="0"/>
              <a:t>Normal vector</a:t>
            </a:r>
            <a:r>
              <a:rPr lang="ko-KR" altLang="en-US" dirty="0"/>
              <a:t> 만들기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" name="정육면체 2"/>
          <p:cNvSpPr/>
          <p:nvPr/>
        </p:nvSpPr>
        <p:spPr>
          <a:xfrm>
            <a:off x="2483768" y="2348880"/>
            <a:ext cx="1368152" cy="1296144"/>
          </a:xfrm>
          <a:prstGeom prst="cube">
            <a:avLst>
              <a:gd name="adj" fmla="val 39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95775" y="2340929"/>
            <a:ext cx="0" cy="828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95775" y="3148919"/>
            <a:ext cx="8280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83768" y="3140968"/>
            <a:ext cx="504056" cy="50405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0800000" flipV="1">
            <a:off x="2123728" y="3140766"/>
            <a:ext cx="874888" cy="144218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347864" y="2564904"/>
            <a:ext cx="1224136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5400000">
            <a:off x="2087623" y="3680927"/>
            <a:ext cx="432250" cy="36004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46" idx="1"/>
          </p:cNvCxnSpPr>
          <p:nvPr/>
        </p:nvCxnSpPr>
        <p:spPr>
          <a:xfrm>
            <a:off x="3851920" y="3140766"/>
            <a:ext cx="1080120" cy="32888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>
            <a:off x="3347864" y="3644822"/>
            <a:ext cx="1008112" cy="28823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3851920" y="2060848"/>
            <a:ext cx="936104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0800000">
            <a:off x="2555776" y="2060848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rot="10800000">
            <a:off x="2051720" y="2564904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955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[-1, -1, -1]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40770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[1, -1, -1]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27984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[1, 1, -1]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04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3: [-1, 1, -1]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15616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4: [-1, -1, 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3568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5: [1, -1, 1]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6: [1, 1, 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7: [-1, 1, 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0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  <a:r>
              <a:rPr lang="en-US" altLang="ko-KR" dirty="0"/>
              <a:t>, normal</a:t>
            </a:r>
            <a:endParaRPr lang="ko-KR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/>
              <a:t>Polygon</a:t>
            </a:r>
            <a:r>
              <a:rPr lang="ko-KR" altLang="en-US" sz="2000" dirty="0"/>
              <a:t>은 반시계 방향으로 생성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254AEB55-E587-34AF-DDE7-041495F48293}"/>
              </a:ext>
            </a:extLst>
          </p:cNvPr>
          <p:cNvSpPr/>
          <p:nvPr/>
        </p:nvSpPr>
        <p:spPr>
          <a:xfrm>
            <a:off x="2745971" y="2636912"/>
            <a:ext cx="1800200" cy="1224136"/>
          </a:xfrm>
          <a:prstGeom prst="parallelogram">
            <a:avLst>
              <a:gd name="adj" fmla="val 37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318394-0853-AB1A-5210-9C54492CA664}"/>
              </a:ext>
            </a:extLst>
          </p:cNvPr>
          <p:cNvCxnSpPr/>
          <p:nvPr/>
        </p:nvCxnSpPr>
        <p:spPr>
          <a:xfrm flipH="1">
            <a:off x="3851920" y="2348880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06293-6A44-97B9-7171-402BDA4A7D67}"/>
              </a:ext>
            </a:extLst>
          </p:cNvPr>
          <p:cNvSpPr txBox="1"/>
          <p:nvPr/>
        </p:nvSpPr>
        <p:spPr>
          <a:xfrm>
            <a:off x="5220072" y="2123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바깥면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5D14-ED7E-27AA-3961-A47AACB30D17}"/>
              </a:ext>
            </a:extLst>
          </p:cNvPr>
          <p:cNvSpPr txBox="1"/>
          <p:nvPr/>
        </p:nvSpPr>
        <p:spPr>
          <a:xfrm>
            <a:off x="2339752" y="39108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6DBC2-BE36-E7DE-53E7-1B4E8A2EA533}"/>
              </a:ext>
            </a:extLst>
          </p:cNvPr>
          <p:cNvSpPr txBox="1"/>
          <p:nvPr/>
        </p:nvSpPr>
        <p:spPr>
          <a:xfrm>
            <a:off x="3923928" y="38790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E14AB-5174-FCF6-DF34-11BF157AEC76}"/>
              </a:ext>
            </a:extLst>
          </p:cNvPr>
          <p:cNvSpPr txBox="1"/>
          <p:nvPr/>
        </p:nvSpPr>
        <p:spPr>
          <a:xfrm>
            <a:off x="4540451" y="24024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CC23-DA6B-6ED0-3DE3-96FDF0A891B4}"/>
              </a:ext>
            </a:extLst>
          </p:cNvPr>
          <p:cNvSpPr txBox="1"/>
          <p:nvPr/>
        </p:nvSpPr>
        <p:spPr>
          <a:xfrm>
            <a:off x="2915816" y="22496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8019D-5662-478C-5EF6-8F0EE9483E2D}"/>
              </a:ext>
            </a:extLst>
          </p:cNvPr>
          <p:cNvSpPr txBox="1"/>
          <p:nvPr/>
        </p:nvSpPr>
        <p:spPr>
          <a:xfrm>
            <a:off x="971600" y="464384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 </a:t>
            </a:r>
            <a:r>
              <a:rPr lang="en-US" altLang="ko-KR" dirty="0">
                <a:sym typeface="Wingdings" panose="05000000000000000000" pitchFamily="2" charset="2"/>
              </a:rPr>
              <a:t> v2 v3 v4 </a:t>
            </a:r>
            <a:r>
              <a:rPr lang="ko-KR" altLang="en-US" dirty="0">
                <a:sym typeface="Wingdings" panose="05000000000000000000" pitchFamily="2" charset="2"/>
              </a:rPr>
              <a:t>순서로 </a:t>
            </a:r>
            <a:r>
              <a:rPr lang="en-US" altLang="ko-KR" dirty="0">
                <a:sym typeface="Wingdings" panose="05000000000000000000" pitchFamily="2" charset="2"/>
              </a:rPr>
              <a:t>polygon 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3C5C10E-86F2-393D-F911-2AFD597041D6}"/>
              </a:ext>
            </a:extLst>
          </p:cNvPr>
          <p:cNvCxnSpPr>
            <a:cxnSpLocks/>
          </p:cNvCxnSpPr>
          <p:nvPr/>
        </p:nvCxnSpPr>
        <p:spPr>
          <a:xfrm>
            <a:off x="3673369" y="2209599"/>
            <a:ext cx="12453" cy="90495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C73FA0-B694-03DC-48ED-DD13583EFBD7}"/>
              </a:ext>
            </a:extLst>
          </p:cNvPr>
          <p:cNvSpPr txBox="1"/>
          <p:nvPr/>
        </p:nvSpPr>
        <p:spPr>
          <a:xfrm>
            <a:off x="3464561" y="1875996"/>
            <a:ext cx="10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B56385-54A4-EB22-F48C-5ABD558716F2}"/>
              </a:ext>
            </a:extLst>
          </p:cNvPr>
          <p:cNvGrpSpPr/>
          <p:nvPr/>
        </p:nvGrpSpPr>
        <p:grpSpPr>
          <a:xfrm>
            <a:off x="3673369" y="2916504"/>
            <a:ext cx="180000" cy="180000"/>
            <a:chOff x="5724128" y="3356992"/>
            <a:chExt cx="180000" cy="1800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90538FF-85F1-9F7D-7BFC-C519647DF65A}"/>
                </a:ext>
              </a:extLst>
            </p:cNvPr>
            <p:cNvCxnSpPr/>
            <p:nvPr/>
          </p:nvCxnSpPr>
          <p:spPr>
            <a:xfrm>
              <a:off x="5724128" y="3356992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1000C1-C573-0E52-C623-362E0AAA4B14}"/>
                </a:ext>
              </a:extLst>
            </p:cNvPr>
            <p:cNvCxnSpPr/>
            <p:nvPr/>
          </p:nvCxnSpPr>
          <p:spPr>
            <a:xfrm>
              <a:off x="5898624" y="335699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36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 벡터</a:t>
            </a:r>
            <a:r>
              <a:rPr lang="en-US" altLang="ko-KR" dirty="0"/>
              <a:t>(Normalized Vector)</a:t>
            </a:r>
            <a:endParaRPr lang="ko-KR" altLang="en-US" dirty="0"/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2600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5667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2" descr="UNI000007a00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56" y="1958123"/>
            <a:ext cx="2786063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03586"/>
            <a:ext cx="7886700" cy="557789"/>
          </a:xfrm>
        </p:spPr>
        <p:txBody>
          <a:bodyPr/>
          <a:lstStyle/>
          <a:p>
            <a:r>
              <a:rPr lang="ko-KR" altLang="en-US" dirty="0"/>
              <a:t>내적</a:t>
            </a:r>
            <a:r>
              <a:rPr lang="en-US" altLang="ko-KR" dirty="0"/>
              <a:t>(Inner Product, Dot Product)</a:t>
            </a:r>
            <a:endParaRPr lang="ko-KR" altLang="en-US" dirty="0"/>
          </a:p>
        </p:txBody>
      </p:sp>
      <p:pic>
        <p:nvPicPr>
          <p:cNvPr id="7" name="Picture 5" descr="UNI000007a0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78" y="1894803"/>
            <a:ext cx="309721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46196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28650" y="2528722"/>
            <a:ext cx="7886700" cy="55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외적</a:t>
            </a:r>
            <a:r>
              <a:rPr lang="en-US" altLang="ko-KR" dirty="0"/>
              <a:t>(Outer Product, Cross Product)</a:t>
            </a:r>
            <a:endParaRPr lang="ko-KR" alt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91637"/>
            <a:ext cx="48196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01262"/>
            <a:ext cx="2057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 descr="UNI000007a000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38" y="4730536"/>
            <a:ext cx="5183188" cy="18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628650" y="4563873"/>
            <a:ext cx="7886700" cy="55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정규화 </a:t>
            </a:r>
            <a:r>
              <a:rPr lang="ko-KR" altLang="en-US" dirty="0" err="1"/>
              <a:t>법선벡터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정규화 </a:t>
            </a:r>
            <a:r>
              <a:rPr lang="ko-KR" altLang="en-US" dirty="0" err="1"/>
              <a:t>외적벡터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 err="1"/>
              <a:t>지엘의</a:t>
            </a:r>
            <a:r>
              <a:rPr lang="ko-KR" altLang="en-US" dirty="0"/>
              <a:t> </a:t>
            </a:r>
            <a:r>
              <a:rPr lang="ko-KR" altLang="en-US" dirty="0" err="1"/>
              <a:t>법선벡터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80085"/>
            <a:ext cx="7886700" cy="55778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법선 벡터 방향</a:t>
            </a:r>
            <a:r>
              <a:rPr lang="en-US" altLang="ko-KR" dirty="0"/>
              <a:t>: </a:t>
            </a:r>
            <a:r>
              <a:rPr lang="ko-KR" altLang="en-US" dirty="0"/>
              <a:t>오른 손을 명시된 정점 순으로 감싸 쥐었을 때 </a:t>
            </a:r>
            <a:r>
              <a:rPr lang="ko-KR" altLang="en-US" dirty="0" err="1"/>
              <a:t>엄지방향</a:t>
            </a:r>
            <a:endParaRPr lang="ko-KR" altLang="en-US" dirty="0"/>
          </a:p>
        </p:txBody>
      </p:sp>
      <p:pic>
        <p:nvPicPr>
          <p:cNvPr id="14" name="Picture 5" descr="UNI000007a000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5" y="2483341"/>
            <a:ext cx="2857500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67" y="2536377"/>
            <a:ext cx="36290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 descr="UNI000007a00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42" y="4259954"/>
            <a:ext cx="45370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각면의</a:t>
            </a:r>
            <a:r>
              <a:rPr lang="ko-KR" altLang="en-US" dirty="0"/>
              <a:t> </a:t>
            </a:r>
            <a:r>
              <a:rPr lang="en-US" altLang="ko-KR" dirty="0"/>
              <a:t>Normal vector</a:t>
            </a:r>
            <a:r>
              <a:rPr lang="ko-KR" altLang="en-US" dirty="0"/>
              <a:t> 만들기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" name="정육면체 2"/>
          <p:cNvSpPr/>
          <p:nvPr/>
        </p:nvSpPr>
        <p:spPr>
          <a:xfrm>
            <a:off x="2483768" y="2348880"/>
            <a:ext cx="1368152" cy="1296144"/>
          </a:xfrm>
          <a:prstGeom prst="cube">
            <a:avLst>
              <a:gd name="adj" fmla="val 39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95775" y="2340929"/>
            <a:ext cx="0" cy="828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95775" y="3148919"/>
            <a:ext cx="8280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83768" y="3140968"/>
            <a:ext cx="504056" cy="50405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347864" y="2564904"/>
            <a:ext cx="1224136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3851920" y="2060848"/>
            <a:ext cx="936104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0800000">
            <a:off x="2555776" y="2060848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rot="10800000">
            <a:off x="2051720" y="2564904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616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4: [-1, -1, 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3568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5: [1, -1, 1]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6: [1, 1, 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7: [-1, 1, 1]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2718BE-525B-060B-CCCD-009AEAE42C37}"/>
              </a:ext>
            </a:extLst>
          </p:cNvPr>
          <p:cNvSpPr/>
          <p:nvPr/>
        </p:nvSpPr>
        <p:spPr>
          <a:xfrm>
            <a:off x="3142889" y="2928819"/>
            <a:ext cx="72000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C743CC-D6DB-4872-5B99-C1610CF65EE3}"/>
              </a:ext>
            </a:extLst>
          </p:cNvPr>
          <p:cNvCxnSpPr>
            <a:cxnSpLocks/>
          </p:cNvCxnSpPr>
          <p:nvPr/>
        </p:nvCxnSpPr>
        <p:spPr>
          <a:xfrm flipH="1" flipV="1">
            <a:off x="3003637" y="2356832"/>
            <a:ext cx="163561" cy="57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B1911A-E7DD-D031-176C-4E167BDF0464}"/>
              </a:ext>
            </a:extLst>
          </p:cNvPr>
          <p:cNvCxnSpPr>
            <a:stCxn id="7" idx="7"/>
          </p:cNvCxnSpPr>
          <p:nvPr/>
        </p:nvCxnSpPr>
        <p:spPr>
          <a:xfrm flipV="1">
            <a:off x="3204345" y="2348880"/>
            <a:ext cx="619430" cy="59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47FED01-D4B1-2818-DF4C-4223F804659F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494560" y="2863683"/>
            <a:ext cx="648329" cy="10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BC972E-2CB3-007E-AFE9-868D83F1E9FF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214889" y="2874274"/>
            <a:ext cx="132975" cy="9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C59A6A9E-45C9-0FFA-B3EA-E3CA6EA4B638}"/>
              </a:ext>
            </a:extLst>
          </p:cNvPr>
          <p:cNvSpPr/>
          <p:nvPr/>
        </p:nvSpPr>
        <p:spPr>
          <a:xfrm>
            <a:off x="2483768" y="2336378"/>
            <a:ext cx="1354080" cy="513568"/>
          </a:xfrm>
          <a:prstGeom prst="parallelogram">
            <a:avLst>
              <a:gd name="adj" fmla="val 103043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118B243-D171-EC46-C616-C93696DCE499}"/>
              </a:ext>
            </a:extLst>
          </p:cNvPr>
          <p:cNvSpPr/>
          <p:nvPr/>
        </p:nvSpPr>
        <p:spPr>
          <a:xfrm>
            <a:off x="5796136" y="3900331"/>
            <a:ext cx="1952096" cy="815522"/>
          </a:xfrm>
          <a:prstGeom prst="parallelogram">
            <a:avLst>
              <a:gd name="adj" fmla="val 63799"/>
            </a:avLst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47F1A5-E737-063E-0A38-D8474A5E8458}"/>
              </a:ext>
            </a:extLst>
          </p:cNvPr>
          <p:cNvSpPr/>
          <p:nvPr/>
        </p:nvSpPr>
        <p:spPr>
          <a:xfrm>
            <a:off x="6524088" y="5261287"/>
            <a:ext cx="72000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ADDBA0E-BB3E-A6B0-FACD-06CDA37451EF}"/>
              </a:ext>
            </a:extLst>
          </p:cNvPr>
          <p:cNvSpPr/>
          <p:nvPr/>
        </p:nvSpPr>
        <p:spPr>
          <a:xfrm>
            <a:off x="6297528" y="3862505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A2A0AE-6652-14D7-D919-5C6106DB066A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H="1" flipV="1">
            <a:off x="6333528" y="3934513"/>
            <a:ext cx="201104" cy="13373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13F9AED-3110-AF06-8599-2B2221FAE7CA}"/>
              </a:ext>
            </a:extLst>
          </p:cNvPr>
          <p:cNvSpPr/>
          <p:nvPr/>
        </p:nvSpPr>
        <p:spPr>
          <a:xfrm>
            <a:off x="7748232" y="3862505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861ECC-2510-6E64-42E2-F83E4098B5B6}"/>
              </a:ext>
            </a:extLst>
          </p:cNvPr>
          <p:cNvCxnSpPr>
            <a:cxnSpLocks/>
            <a:stCxn id="8" idx="1"/>
            <a:endCxn id="23" idx="6"/>
          </p:cNvCxnSpPr>
          <p:nvPr/>
        </p:nvCxnSpPr>
        <p:spPr>
          <a:xfrm flipH="1" flipV="1">
            <a:off x="5793464" y="4751857"/>
            <a:ext cx="741168" cy="5199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4204D-76D7-8845-F41D-AC830E261E8F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V="1">
            <a:off x="6534632" y="3923968"/>
            <a:ext cx="1224144" cy="13478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FCF34E-A762-C084-000D-792B5A6A9B8B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5757464" y="3898509"/>
            <a:ext cx="540064" cy="817344"/>
          </a:xfrm>
          <a:prstGeom prst="straightConnector1">
            <a:avLst/>
          </a:prstGeom>
          <a:ln w="2857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241E8B-DD00-D445-F055-2C1BC0C121E1}"/>
              </a:ext>
            </a:extLst>
          </p:cNvPr>
          <p:cNvSpPr/>
          <p:nvPr/>
        </p:nvSpPr>
        <p:spPr>
          <a:xfrm>
            <a:off x="5721464" y="4715853"/>
            <a:ext cx="72000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B8B58A-0ECF-E6A3-BE2A-90DE0F6C6AF0}"/>
              </a:ext>
            </a:extLst>
          </p:cNvPr>
          <p:cNvCxnSpPr>
            <a:cxnSpLocks/>
            <a:stCxn id="15" idx="2"/>
            <a:endCxn id="23" idx="7"/>
          </p:cNvCxnSpPr>
          <p:nvPr/>
        </p:nvCxnSpPr>
        <p:spPr>
          <a:xfrm flipH="1">
            <a:off x="5782920" y="3898509"/>
            <a:ext cx="1965312" cy="827889"/>
          </a:xfrm>
          <a:prstGeom prst="straightConnector1">
            <a:avLst/>
          </a:prstGeom>
          <a:ln w="28575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8F35B6-CB24-7926-F510-1FCE0AC14B07}"/>
              </a:ext>
            </a:extLst>
          </p:cNvPr>
          <p:cNvSpPr txBox="1"/>
          <p:nvPr/>
        </p:nvSpPr>
        <p:spPr>
          <a:xfrm>
            <a:off x="6027496" y="3419709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12F98-38D4-BB2A-A0B9-6E4402FCD6D2}"/>
              </a:ext>
            </a:extLst>
          </p:cNvPr>
          <p:cNvSpPr txBox="1"/>
          <p:nvPr/>
        </p:nvSpPr>
        <p:spPr>
          <a:xfrm>
            <a:off x="5235416" y="4585324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0717D1-6AC3-7A3C-F129-87ECD778495F}"/>
              </a:ext>
            </a:extLst>
          </p:cNvPr>
          <p:cNvSpPr txBox="1"/>
          <p:nvPr/>
        </p:nvSpPr>
        <p:spPr>
          <a:xfrm>
            <a:off x="7695596" y="3511175"/>
            <a:ext cx="4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v3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ECD2A-08E7-7693-66CC-622E6DBF3DF9}"/>
              </a:ext>
            </a:extLst>
          </p:cNvPr>
          <p:cNvCxnSpPr>
            <a:cxnSpLocks/>
          </p:cNvCxnSpPr>
          <p:nvPr/>
        </p:nvCxnSpPr>
        <p:spPr>
          <a:xfrm>
            <a:off x="6660400" y="3353075"/>
            <a:ext cx="12453" cy="90495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705657-CD60-2424-5C06-08F8E1B01E5B}"/>
              </a:ext>
            </a:extLst>
          </p:cNvPr>
          <p:cNvSpPr txBox="1"/>
          <p:nvPr/>
        </p:nvSpPr>
        <p:spPr>
          <a:xfrm>
            <a:off x="6451592" y="3019472"/>
            <a:ext cx="10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C7A7B7-4E89-EC65-8855-962BD823DDD1}"/>
              </a:ext>
            </a:extLst>
          </p:cNvPr>
          <p:cNvGrpSpPr/>
          <p:nvPr/>
        </p:nvGrpSpPr>
        <p:grpSpPr>
          <a:xfrm>
            <a:off x="6667144" y="4000763"/>
            <a:ext cx="180000" cy="180000"/>
            <a:chOff x="5724128" y="3356992"/>
            <a:chExt cx="180000" cy="1800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43F62B3-049A-AEED-B2F4-E2C07795E288}"/>
                </a:ext>
              </a:extLst>
            </p:cNvPr>
            <p:cNvCxnSpPr/>
            <p:nvPr/>
          </p:nvCxnSpPr>
          <p:spPr>
            <a:xfrm>
              <a:off x="5724128" y="3356992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C9F01A-7701-8B2C-4E99-DB43FEBDC5CF}"/>
                </a:ext>
              </a:extLst>
            </p:cNvPr>
            <p:cNvCxnSpPr/>
            <p:nvPr/>
          </p:nvCxnSpPr>
          <p:spPr>
            <a:xfrm>
              <a:off x="5898624" y="335699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0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463</Words>
  <Application>Microsoft Office PowerPoint</Application>
  <PresentationFormat>화면 슬라이드 쇼(4:3)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맑은 고딕</vt:lpstr>
      <vt:lpstr>Arial</vt:lpstr>
      <vt:lpstr>Corbel</vt:lpstr>
      <vt:lpstr>Office 테마</vt:lpstr>
      <vt:lpstr>OpenGL lab#6 (Normal vectors)</vt:lpstr>
      <vt:lpstr>Color Cube</vt:lpstr>
      <vt:lpstr>Cube Model w/ normal</vt:lpstr>
      <vt:lpstr>각면의 Normal vector 만들기</vt:lpstr>
      <vt:lpstr>Polygon 생성, normal</vt:lpstr>
      <vt:lpstr>1.1 Vector</vt:lpstr>
      <vt:lpstr>1.1 Vector</vt:lpstr>
      <vt:lpstr>1.3 지엘의 법선벡터</vt:lpstr>
      <vt:lpstr>각면의 Normal vector 만들기</vt:lpstr>
      <vt:lpstr>벡터의 연산 – 외적</vt:lpstr>
      <vt:lpstr>Bunny Loading</vt:lpstr>
      <vt:lpstr>Lab#6-1</vt:lpstr>
      <vt:lpstr>제출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OpenGL실습#5 (시점변환)</dc:title>
  <dc:creator>sj</dc:creator>
  <cp:lastModifiedBy>정영주</cp:lastModifiedBy>
  <cp:revision>68</cp:revision>
  <dcterms:created xsi:type="dcterms:W3CDTF">2009-10-19T05:27:02Z</dcterms:created>
  <dcterms:modified xsi:type="dcterms:W3CDTF">2022-09-03T04:26:44Z</dcterms:modified>
</cp:coreProperties>
</file>