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4" r:id="rId3"/>
    <p:sldId id="295" r:id="rId4"/>
    <p:sldId id="296" r:id="rId5"/>
    <p:sldId id="263" r:id="rId6"/>
    <p:sldId id="297" r:id="rId7"/>
    <p:sldId id="259" r:id="rId8"/>
    <p:sldId id="262" r:id="rId9"/>
    <p:sldId id="298" r:id="rId10"/>
    <p:sldId id="292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66"/>
    <p:restoredTop sz="94660"/>
  </p:normalViewPr>
  <p:slideViewPr>
    <p:cSldViewPr>
      <p:cViewPr varScale="1">
        <p:scale>
          <a:sx n="114" d="100"/>
          <a:sy n="114" d="100"/>
        </p:scale>
        <p:origin x="2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A8170601-5A0C-4C5B-9665-7D513E10D26D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70601-5A0C-4C5B-9665-7D513E10D26D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94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5015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A8170601-5A0C-4C5B-9665-7D513E10D26D}" type="datetimeFigureOut">
              <a:rPr lang="ko-KR" altLang="en-US" smtClean="0"/>
              <a:pPr/>
              <a:t>2022-09-03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anum Gothic" panose="020D0604000000000000" pitchFamily="34" charset="-127"/>
                <a:ea typeface="Nanum Gothic" panose="020D0604000000000000" pitchFamily="34" charset="-127"/>
              </a:defRPr>
            </a:lvl1pPr>
          </a:lstStyle>
          <a:p>
            <a:fld id="{1BCEE437-05AB-4F2D-B1DE-8170709EAE5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+mj-cs"/>
        </a:defRPr>
      </a:lvl1pPr>
    </p:titleStyle>
    <p:bodyStyle>
      <a:lvl1pPr marL="457200" indent="-4572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1pPr>
      <a:lvl2pPr marL="914400" indent="-4572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2pPr>
      <a:lvl3pPr marL="12573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3pPr>
      <a:lvl4pPr marL="17145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4pPr>
      <a:lvl5pPr marL="21717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anum Gothic" panose="020D0604000000000000" pitchFamily="34" charset="-127"/>
          <a:ea typeface="Nanum Gothic" panose="020D0604000000000000" pitchFamily="34" charset="-127"/>
          <a:cs typeface="Times New Roman" panose="02020603050405020304" pitchFamily="18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image" Target="../media/image1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5" Type="http://schemas.openxmlformats.org/officeDocument/2006/relationships/image" Target="../media/image11.png"/><Relationship Id="rId10" Type="http://schemas.openxmlformats.org/officeDocument/2006/relationships/image" Target="../media/image6.png"/><Relationship Id="rId19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OpenGL Lab 07</a:t>
            </a:r>
            <a:br>
              <a:rPr lang="en-US" altLang="ko-KR" dirty="0"/>
            </a:br>
            <a:r>
              <a:rPr lang="en-US" altLang="ko-KR" dirty="0"/>
              <a:t>(Lighting)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Computer graphics</a:t>
            </a:r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50E8C5-850A-407E-A52C-976FBDF6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제출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2DE886-7F48-4C8D-A3C4-5DDA66581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보고서 내용 </a:t>
            </a:r>
            <a:r>
              <a:rPr lang="en-US" altLang="ko-KR" dirty="0"/>
              <a:t>(pdf)</a:t>
            </a:r>
          </a:p>
          <a:p>
            <a:pPr lvl="1"/>
            <a:r>
              <a:rPr lang="ko-KR" altLang="en-US" dirty="0"/>
              <a:t>문제에서 요구하는 각 세부 기능 설명</a:t>
            </a:r>
            <a:endParaRPr lang="en-US" altLang="ko-KR" dirty="0"/>
          </a:p>
          <a:p>
            <a:pPr lvl="1"/>
            <a:r>
              <a:rPr lang="ko-KR" altLang="en-US" dirty="0"/>
              <a:t>기능별 실행 화면 </a:t>
            </a:r>
            <a:r>
              <a:rPr lang="ko-KR" altLang="en-US" dirty="0" err="1"/>
              <a:t>캡춰</a:t>
            </a:r>
            <a:endParaRPr lang="en-US" altLang="ko-KR" dirty="0"/>
          </a:p>
          <a:p>
            <a:pPr lvl="1"/>
            <a:r>
              <a:rPr lang="ko-KR" altLang="en-US" dirty="0"/>
              <a:t>전체 프로그램 코드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보고서 </a:t>
            </a:r>
            <a:r>
              <a:rPr lang="en-US" altLang="ko-KR" dirty="0"/>
              <a:t>pdf (lab0#_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.pdf)</a:t>
            </a:r>
          </a:p>
          <a:p>
            <a:r>
              <a:rPr lang="ko-KR" altLang="en-US" dirty="0"/>
              <a:t>실행파일 </a:t>
            </a:r>
            <a:r>
              <a:rPr lang="en-US" altLang="ko-KR" dirty="0"/>
              <a:t>(lab0#_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위의 </a:t>
            </a:r>
            <a:r>
              <a:rPr lang="en-US" altLang="ko-KR" dirty="0"/>
              <a:t>2</a:t>
            </a:r>
            <a:r>
              <a:rPr lang="ko-KR" altLang="en-US" dirty="0"/>
              <a:t>개 파일을 </a:t>
            </a:r>
            <a:r>
              <a:rPr lang="en-US" altLang="ko-KR" dirty="0"/>
              <a:t>zip</a:t>
            </a:r>
            <a:r>
              <a:rPr lang="ko-KR" altLang="en-US" dirty="0"/>
              <a:t>으로 압축</a:t>
            </a:r>
            <a:r>
              <a:rPr lang="en-US" altLang="ko-KR" dirty="0"/>
              <a:t>(lab0#_</a:t>
            </a:r>
            <a:r>
              <a:rPr lang="ko-KR" altLang="en-US" dirty="0"/>
              <a:t>학번</a:t>
            </a:r>
            <a:r>
              <a:rPr lang="en-US" altLang="ko-KR" dirty="0"/>
              <a:t>_</a:t>
            </a:r>
            <a:r>
              <a:rPr lang="ko-KR" altLang="en-US" dirty="0"/>
              <a:t>이름</a:t>
            </a:r>
            <a:r>
              <a:rPr lang="en-US" altLang="ko-KR" dirty="0"/>
              <a:t>.zip)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2A1A57-9374-4BF1-AE2D-D7D17BD4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A80D9-4C49-46E7-8B6F-5625A47A901A}" type="slidenum">
              <a:rPr lang="en-US" altLang="ko-KR" smtClean="0"/>
              <a:pPr/>
              <a:t>10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322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5">
            <a:extLst>
              <a:ext uri="{FF2B5EF4-FFF2-40B4-BE49-F238E27FC236}">
                <a16:creationId xmlns:a16="http://schemas.microsoft.com/office/drawing/2014/main" id="{25848827-4157-AC23-7A94-9C60B1EDA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97" y="4117562"/>
            <a:ext cx="3605544" cy="769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Lighting</a:t>
            </a:r>
            <a:endParaRPr lang="ko-KR" altLang="en-US" dirty="0"/>
          </a:p>
        </p:txBody>
      </p:sp>
      <p:sp>
        <p:nvSpPr>
          <p:cNvPr id="12" name="아래쪽 화살표 11"/>
          <p:cNvSpPr/>
          <p:nvPr/>
        </p:nvSpPr>
        <p:spPr>
          <a:xfrm>
            <a:off x="414171" y="3131454"/>
            <a:ext cx="588345" cy="1161481"/>
          </a:xfrm>
          <a:prstGeom prst="down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51094" y="1234196"/>
            <a:ext cx="1526065" cy="1421540"/>
          </a:xfrm>
          <a:prstGeom prst="rect">
            <a:avLst/>
          </a:prstGeom>
        </p:spPr>
      </p:pic>
      <p:grpSp>
        <p:nvGrpSpPr>
          <p:cNvPr id="7" name="그룹 6"/>
          <p:cNvGrpSpPr/>
          <p:nvPr/>
        </p:nvGrpSpPr>
        <p:grpSpPr>
          <a:xfrm>
            <a:off x="127221" y="4410489"/>
            <a:ext cx="2496710" cy="1775626"/>
            <a:chOff x="57316" y="4211706"/>
            <a:chExt cx="3050402" cy="1990312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258370" y="4415028"/>
              <a:ext cx="1849348" cy="1643865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26712" y1="47923" x2="26712" y2="47923"/>
                          <a14:foregroundMark x1="23630" y1="48882" x2="23630" y2="48882"/>
                          <a14:foregroundMark x1="19863" y1="45048" x2="19863" y2="45048"/>
                          <a14:foregroundMark x1="25000" y1="47923" x2="25000" y2="47923"/>
                          <a14:foregroundMark x1="51027" y1="62939" x2="51027" y2="62939"/>
                          <a14:foregroundMark x1="52740" y1="66134" x2="51027" y2="67412"/>
                          <a14:foregroundMark x1="51712" y1="65495" x2="51712" y2="65495"/>
                          <a14:foregroundMark x1="57877" y1="73482" x2="57877" y2="73482"/>
                          <a14:foregroundMark x1="63356" y1="75080" x2="63356" y2="75080"/>
                          <a14:foregroundMark x1="72260" y1="72524" x2="72260" y2="7252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16" y="4211706"/>
              <a:ext cx="1856777" cy="1990312"/>
            </a:xfrm>
            <a:prstGeom prst="rect">
              <a:avLst/>
            </a:prstGeom>
          </p:spPr>
        </p:pic>
      </p:grp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9"/>
          <a:srcRect r="52923" b="12342"/>
          <a:stretch/>
        </p:blipFill>
        <p:spPr>
          <a:xfrm>
            <a:off x="114663" y="1356901"/>
            <a:ext cx="1356327" cy="1298835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3210711" y="1453451"/>
            <a:ext cx="3667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1. Ambient Reflection(</a:t>
            </a:r>
            <a:r>
              <a:rPr lang="ko-KR" altLang="en-US" dirty="0"/>
              <a:t>주변 반사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210711" y="2963426"/>
            <a:ext cx="4497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2. Diffusive Reflection(</a:t>
            </a:r>
            <a:r>
              <a:rPr lang="ko-KR" altLang="en-US" dirty="0"/>
              <a:t>확산 반사</a:t>
            </a:r>
            <a:r>
              <a:rPr lang="en-US" altLang="ko-KR" dirty="0"/>
              <a:t>, </a:t>
            </a:r>
            <a:r>
              <a:rPr lang="ko-KR" altLang="en-US" dirty="0"/>
              <a:t>난반사</a:t>
            </a:r>
            <a:r>
              <a:rPr lang="en-US" altLang="ko-KR" dirty="0"/>
              <a:t>) </a:t>
            </a:r>
            <a:endParaRPr lang="ko-KR" altLang="en-US" dirty="0"/>
          </a:p>
        </p:txBody>
      </p:sp>
      <p:pic>
        <p:nvPicPr>
          <p:cNvPr id="25" name="Picture 7" descr="UNI00000720005b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641" y="3364423"/>
            <a:ext cx="941500" cy="987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3210711" y="4870901"/>
            <a:ext cx="40959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3. Specular Reflection (</a:t>
            </a:r>
            <a:r>
              <a:rPr lang="ko-KR" altLang="en-US" dirty="0"/>
              <a:t>경면 반사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- Shininess Coefficient (</a:t>
            </a:r>
            <a:r>
              <a:rPr lang="ko-KR" altLang="en-US" dirty="0"/>
              <a:t>광택 계수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27" name="Picture 5" descr="UNI00000720006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7253" y="5517232"/>
            <a:ext cx="1442508" cy="587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5" descr="UNI00000dc4001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065" y="2818320"/>
            <a:ext cx="1526065" cy="1199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5" descr="UNI00000720002c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141" y="1333577"/>
            <a:ext cx="1434931" cy="1106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5" descr="UNI000007200060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668" y="3472709"/>
            <a:ext cx="1886583" cy="57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UNI00000720003c">
            <a:extLst>
              <a:ext uri="{FF2B5EF4-FFF2-40B4-BE49-F238E27FC236}">
                <a16:creationId xmlns:a16="http://schemas.microsoft.com/office/drawing/2014/main" id="{2E2A040A-1A94-5A6C-CBE1-9A825D7D82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0060" y="1934151"/>
            <a:ext cx="2629800" cy="645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UNI00000dc4006c">
            <a:extLst>
              <a:ext uri="{FF2B5EF4-FFF2-40B4-BE49-F238E27FC236}">
                <a16:creationId xmlns:a16="http://schemas.microsoft.com/office/drawing/2014/main" id="{0B11B488-448D-F81C-02DE-0E49FBFAD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731" y="3285390"/>
            <a:ext cx="2043433" cy="126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F19169B9-DF63-1E29-BBC7-AECA46DC4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6999" y="2498508"/>
            <a:ext cx="2629801" cy="51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9" descr="UNI00000720007e">
            <a:extLst>
              <a:ext uri="{FF2B5EF4-FFF2-40B4-BE49-F238E27FC236}">
                <a16:creationId xmlns:a16="http://schemas.microsoft.com/office/drawing/2014/main" id="{A7B2AC97-22DF-BD34-1655-E26580257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0135" y="5496922"/>
            <a:ext cx="2083111" cy="56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>
            <a:extLst>
              <a:ext uri="{FF2B5EF4-FFF2-40B4-BE49-F238E27FC236}">
                <a16:creationId xmlns:a16="http://schemas.microsoft.com/office/drawing/2014/main" id="{FDC73B8D-E99B-347C-2DE8-EE4A7FF33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917" y="6181561"/>
            <a:ext cx="3874787" cy="559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736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렌더링에 적용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5482164"/>
            <a:ext cx="63087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628650" y="1103587"/>
            <a:ext cx="7886700" cy="1533326"/>
          </a:xfrm>
        </p:spPr>
        <p:txBody>
          <a:bodyPr>
            <a:normAutofit/>
          </a:bodyPr>
          <a:lstStyle/>
          <a:p>
            <a:r>
              <a:rPr lang="en-US" altLang="ko-KR" sz="1600" dirty="0"/>
              <a:t>1. </a:t>
            </a:r>
            <a:r>
              <a:rPr lang="ko-KR" altLang="en-US" sz="1600" dirty="0"/>
              <a:t>광원이 여러 개인 경우는 각각의 광원에서 나오는 빛을 모두 합산</a:t>
            </a:r>
          </a:p>
          <a:p>
            <a:r>
              <a:rPr lang="en-US" altLang="ko-KR" sz="1600" dirty="0"/>
              <a:t>2. R, G, B </a:t>
            </a:r>
            <a:r>
              <a:rPr lang="ko-KR" altLang="en-US" sz="1600" dirty="0"/>
              <a:t>색에 대해 별도로 적용하여 합산</a:t>
            </a:r>
          </a:p>
          <a:p>
            <a:r>
              <a:rPr lang="en-US" altLang="ko-KR" sz="1600" dirty="0"/>
              <a:t>3. </a:t>
            </a:r>
            <a:r>
              <a:rPr lang="ko-KR" altLang="en-US" sz="1600" dirty="0" err="1"/>
              <a:t>광원특성은</a:t>
            </a:r>
            <a:r>
              <a:rPr lang="ko-KR" altLang="en-US" sz="1600" dirty="0"/>
              <a:t> 반사광 종류별로 </a:t>
            </a:r>
            <a:r>
              <a:rPr lang="en-US" altLang="ko-KR" sz="1600" dirty="0" err="1"/>
              <a:t>Ia</a:t>
            </a:r>
            <a:r>
              <a:rPr lang="en-US" altLang="ko-KR" sz="1600" dirty="0"/>
              <a:t>, Id, Is</a:t>
            </a:r>
          </a:p>
          <a:p>
            <a:r>
              <a:rPr lang="en-US" altLang="ko-KR" sz="1600" dirty="0"/>
              <a:t>4. </a:t>
            </a:r>
            <a:r>
              <a:rPr lang="ko-KR" altLang="en-US" sz="1600" dirty="0" err="1"/>
              <a:t>물체특성은</a:t>
            </a:r>
            <a:r>
              <a:rPr lang="ko-KR" altLang="en-US" sz="1600" dirty="0"/>
              <a:t> 반사광 종류별로 </a:t>
            </a:r>
            <a:r>
              <a:rPr lang="en-US" altLang="ko-KR" sz="1600" dirty="0" err="1"/>
              <a:t>Ka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Kd</a:t>
            </a:r>
            <a:r>
              <a:rPr lang="en-US" altLang="ko-KR" sz="1600" dirty="0"/>
              <a:t>, Ks</a:t>
            </a:r>
          </a:p>
          <a:p>
            <a:pPr marL="0" indent="0">
              <a:buNone/>
            </a:pPr>
            <a:endParaRPr lang="ko-KR" altLang="en-US" sz="1600" dirty="0"/>
          </a:p>
        </p:txBody>
      </p:sp>
      <p:pic>
        <p:nvPicPr>
          <p:cNvPr id="8" name="Picture 5" descr="UNI0000072000a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466" y="2846169"/>
            <a:ext cx="3801817" cy="263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" descr="UNI0000072000a5">
            <a:extLst>
              <a:ext uri="{FF2B5EF4-FFF2-40B4-BE49-F238E27FC236}">
                <a16:creationId xmlns:a16="http://schemas.microsoft.com/office/drawing/2014/main" id="{D0B13A03-1E4B-25C8-CD8C-6100BFCC4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95979"/>
            <a:ext cx="2260117" cy="1815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4710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Lighting </a:t>
            </a:r>
            <a:r>
              <a:rPr lang="ko-KR" altLang="en-US" dirty="0"/>
              <a:t>실습</a:t>
            </a: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5FFE66A-EEEA-3C64-EE3C-D4367BCAE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628800"/>
            <a:ext cx="630872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C7C4AA1-7259-D0AB-E0AE-9602E4DB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72532"/>
            <a:ext cx="8229600" cy="3096344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빛 </a:t>
            </a:r>
            <a:br>
              <a:rPr lang="en-US" altLang="ko-KR" sz="2000" dirty="0"/>
            </a:br>
            <a:r>
              <a:rPr lang="en-US" altLang="ko-KR" sz="2000" dirty="0" err="1"/>
              <a:t>Ia</a:t>
            </a:r>
            <a:r>
              <a:rPr lang="en-US" altLang="ko-KR" sz="2000" dirty="0"/>
              <a:t>: </a:t>
            </a:r>
            <a:r>
              <a:rPr lang="ko-KR" altLang="en-US" sz="2000" dirty="0"/>
              <a:t>광원의 </a:t>
            </a:r>
            <a:r>
              <a:rPr lang="ko-KR" altLang="en-US" sz="2000" dirty="0" err="1"/>
              <a:t>주변광</a:t>
            </a:r>
            <a:r>
              <a:rPr lang="ko-KR" altLang="en-US" sz="2000" dirty="0"/>
              <a:t> 세기  </a:t>
            </a:r>
            <a:br>
              <a:rPr lang="en-US" altLang="ko-KR" sz="2000" dirty="0"/>
            </a:br>
            <a:r>
              <a:rPr lang="en-US" altLang="ko-KR" sz="2000" dirty="0" err="1"/>
              <a:t>ld</a:t>
            </a:r>
            <a:r>
              <a:rPr lang="en-US" altLang="ko-KR" sz="2000" dirty="0"/>
              <a:t>: </a:t>
            </a:r>
            <a:r>
              <a:rPr lang="ko-KR" altLang="en-US" sz="2000" dirty="0"/>
              <a:t>광원의 </a:t>
            </a:r>
            <a:r>
              <a:rPr lang="ko-KR" altLang="en-US" sz="2000" dirty="0" err="1"/>
              <a:t>확산광</a:t>
            </a:r>
            <a:r>
              <a:rPr lang="ko-KR" altLang="en-US" sz="2000" dirty="0"/>
              <a:t> 세기 </a:t>
            </a:r>
            <a:br>
              <a:rPr lang="en-US" altLang="ko-KR" sz="2000" dirty="0"/>
            </a:br>
            <a:r>
              <a:rPr lang="en-US" altLang="ko-KR" sz="2000" dirty="0"/>
              <a:t>ls: </a:t>
            </a:r>
            <a:r>
              <a:rPr lang="ko-KR" altLang="en-US" sz="2000" dirty="0"/>
              <a:t>광원의 </a:t>
            </a:r>
            <a:r>
              <a:rPr lang="ko-KR" altLang="en-US" sz="2000" dirty="0" err="1"/>
              <a:t>경면광</a:t>
            </a:r>
            <a:r>
              <a:rPr lang="ko-KR" altLang="en-US" sz="2000" dirty="0"/>
              <a:t> 세기 </a:t>
            </a:r>
            <a:endParaRPr lang="en-US" altLang="ko-KR" sz="2000" dirty="0"/>
          </a:p>
          <a:p>
            <a:r>
              <a:rPr lang="ko-KR" altLang="en-US" sz="2000" dirty="0"/>
              <a:t>물체</a:t>
            </a:r>
            <a:br>
              <a:rPr lang="en-US" altLang="ko-KR" sz="2000" dirty="0"/>
            </a:br>
            <a:r>
              <a:rPr lang="en-US" altLang="ko-KR" sz="2000" dirty="0"/>
              <a:t>Ka: Ambient reflection coefficient </a:t>
            </a:r>
            <a:br>
              <a:rPr lang="en-US" altLang="ko-KR" sz="2000" dirty="0"/>
            </a:br>
            <a:r>
              <a:rPr lang="en-US" altLang="ko-KR" sz="2000" dirty="0" err="1"/>
              <a:t>Kd</a:t>
            </a:r>
            <a:r>
              <a:rPr lang="en-US" altLang="ko-KR" sz="2000" dirty="0"/>
              <a:t>: Diffuse reflection coefficient</a:t>
            </a:r>
            <a:br>
              <a:rPr lang="en-US" altLang="ko-KR" sz="2000" dirty="0"/>
            </a:br>
            <a:r>
              <a:rPr lang="en-US" altLang="ko-KR" sz="2000" dirty="0"/>
              <a:t>Ks: Specula reflection coefficient </a:t>
            </a:r>
            <a:br>
              <a:rPr lang="en-US" altLang="ko-KR" sz="2000" dirty="0"/>
            </a:br>
            <a:r>
              <a:rPr lang="en-US" altLang="ko-KR" sz="2000" dirty="0"/>
              <a:t>n: shininess coefficient</a:t>
            </a:r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668300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Lighting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Light source</a:t>
            </a:r>
          </a:p>
          <a:p>
            <a:pPr lvl="1"/>
            <a:r>
              <a:rPr lang="en-US" altLang="ko-KR" sz="2000" dirty="0"/>
              <a:t>Intensity : Ambient, diffuse, specular component</a:t>
            </a:r>
          </a:p>
          <a:p>
            <a:pPr lvl="1"/>
            <a:r>
              <a:rPr lang="en-US" altLang="ko-KR" sz="2000" dirty="0"/>
              <a:t>Color : Red, green, blue </a:t>
            </a:r>
          </a:p>
          <a:p>
            <a:pPr lvl="1"/>
            <a:r>
              <a:rPr lang="en-US" altLang="ko-KR" sz="2000" dirty="0" err="1">
                <a:solidFill>
                  <a:srgbClr val="FF0000"/>
                </a:solidFill>
              </a:rPr>
              <a:t>glLightfv</a:t>
            </a:r>
            <a:r>
              <a:rPr lang="en-US" altLang="ko-KR" sz="2000" dirty="0">
                <a:solidFill>
                  <a:srgbClr val="FF0000"/>
                </a:solidFill>
              </a:rPr>
              <a:t>(GL_LIGHT0, GL_AMBIENT, light0_ambient)</a:t>
            </a:r>
          </a:p>
          <a:p>
            <a:pPr lvl="1"/>
            <a:endParaRPr lang="en-US" altLang="ko-KR" sz="2000" dirty="0"/>
          </a:p>
          <a:p>
            <a:r>
              <a:rPr lang="en-US" altLang="ko-KR" dirty="0"/>
              <a:t>Object material</a:t>
            </a:r>
          </a:p>
          <a:p>
            <a:pPr lvl="1"/>
            <a:r>
              <a:rPr lang="en-US" altLang="ko-KR" sz="2000" dirty="0"/>
              <a:t>Reflection coefficient: Ambient, diffuse, specular component</a:t>
            </a:r>
          </a:p>
          <a:p>
            <a:pPr lvl="1"/>
            <a:r>
              <a:rPr lang="en-US" altLang="ko-KR" sz="2000" dirty="0"/>
              <a:t>R,G,B color components per reflection type</a:t>
            </a:r>
          </a:p>
          <a:p>
            <a:pPr lvl="1"/>
            <a:r>
              <a:rPr lang="fr-FR" altLang="ko-KR" sz="2000" dirty="0">
                <a:solidFill>
                  <a:srgbClr val="FF0000"/>
                </a:solidFill>
              </a:rPr>
              <a:t>glMaterialfv(GL_FRONT, GL_DIFFUSE, mat_diffuse)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579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Turning on the lights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Turn on the power (for all the lights)</a:t>
            </a:r>
          </a:p>
          <a:p>
            <a:pPr lvl="1"/>
            <a:r>
              <a:rPr lang="en-US" altLang="ko-KR" sz="2000" dirty="0" err="1"/>
              <a:t>glEnable</a:t>
            </a:r>
            <a:r>
              <a:rPr lang="en-US" altLang="ko-KR" sz="2000" dirty="0"/>
              <a:t>(GL_LIGHTING)</a:t>
            </a:r>
          </a:p>
          <a:p>
            <a:pPr lvl="1"/>
            <a:r>
              <a:rPr lang="en-US" altLang="ko-KR" sz="2000" dirty="0" err="1"/>
              <a:t>glDisable</a:t>
            </a:r>
            <a:r>
              <a:rPr lang="en-US" altLang="ko-KR" sz="2000" dirty="0"/>
              <a:t>(GL_LIGHTING)</a:t>
            </a:r>
          </a:p>
          <a:p>
            <a:pPr lvl="1"/>
            <a:endParaRPr lang="en-US" altLang="ko-KR" sz="2000" dirty="0"/>
          </a:p>
          <a:p>
            <a:r>
              <a:rPr lang="en-US" altLang="ko-KR" dirty="0"/>
              <a:t>Flip each light’s switch</a:t>
            </a:r>
          </a:p>
          <a:p>
            <a:pPr lvl="1"/>
            <a:r>
              <a:rPr lang="en-US" altLang="ko-KR" sz="2000" dirty="0" err="1"/>
              <a:t>glEnable</a:t>
            </a:r>
            <a:r>
              <a:rPr lang="en-US" altLang="ko-KR" sz="2000" dirty="0"/>
              <a:t>(</a:t>
            </a:r>
            <a:r>
              <a:rPr lang="en-US" altLang="ko-KR" sz="2000" dirty="0" err="1"/>
              <a:t>GL_LIGHTn</a:t>
            </a:r>
            <a:r>
              <a:rPr lang="en-US" altLang="ko-KR" sz="2000" dirty="0"/>
              <a:t>) (n=0,1,2…)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048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Lighting</a:t>
            </a:r>
            <a:endParaRPr lang="en-US" altLang="ko-KR" sz="1600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F0055-72ED-4091-9893-201378AB28F6}" type="slidenum">
              <a:rPr lang="en-US" altLang="ko-KR"/>
              <a:pPr/>
              <a:t>7</a:t>
            </a:fld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EE208-8EDA-A8FA-2E79-B7664FF376B0}"/>
              </a:ext>
            </a:extLst>
          </p:cNvPr>
          <p:cNvSpPr txBox="1"/>
          <p:nvPr/>
        </p:nvSpPr>
        <p:spPr>
          <a:xfrm>
            <a:off x="611560" y="1556792"/>
            <a:ext cx="68407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light_ambient</a:t>
            </a:r>
            <a:r>
              <a:rPr lang="en-US" altLang="ko-KR" dirty="0"/>
              <a:t> = (0.1, 0.1, 0.1, 1.0)  #Ia</a:t>
            </a:r>
          </a:p>
          <a:p>
            <a:r>
              <a:rPr lang="en-US" altLang="ko-KR" dirty="0" err="1"/>
              <a:t>light_diffuse</a:t>
            </a:r>
            <a:r>
              <a:rPr lang="en-US" altLang="ko-KR" dirty="0"/>
              <a:t> = (0.0, 1.0, 0.0, 1.0)  #Id</a:t>
            </a:r>
          </a:p>
          <a:p>
            <a:r>
              <a:rPr lang="en-US" altLang="ko-KR" dirty="0" err="1"/>
              <a:t>light_specular</a:t>
            </a:r>
            <a:r>
              <a:rPr lang="en-US" altLang="ko-KR" dirty="0"/>
              <a:t> = (1.0, 1.0, 1.0, 1.0)  #Is</a:t>
            </a:r>
          </a:p>
          <a:p>
            <a:r>
              <a:rPr lang="en-US" altLang="ko-KR" dirty="0"/>
              <a:t>light_position1 = (-15.0, 8.0, 8.0, 1.0)</a:t>
            </a:r>
          </a:p>
          <a:p>
            <a:r>
              <a:rPr lang="en-US" altLang="ko-KR" dirty="0"/>
              <a:t>light_position2 = (15.0, 8.0, 8.0, 1.0)</a:t>
            </a:r>
          </a:p>
          <a:p>
            <a:endParaRPr lang="en-US" altLang="ko-KR" dirty="0"/>
          </a:p>
          <a:p>
            <a:r>
              <a:rPr lang="en-US" altLang="ko-KR" dirty="0" err="1"/>
              <a:t>no_mat</a:t>
            </a:r>
            <a:r>
              <a:rPr lang="en-US" altLang="ko-KR" dirty="0"/>
              <a:t> = (0.0, 0.0, 0.0, 1.0)</a:t>
            </a:r>
          </a:p>
          <a:p>
            <a:r>
              <a:rPr lang="en-US" altLang="ko-KR" dirty="0" err="1"/>
              <a:t>mat_ambient</a:t>
            </a:r>
            <a:r>
              <a:rPr lang="en-US" altLang="ko-KR" dirty="0"/>
              <a:t> = (0.7, 0.7, 0.7, 1.0) #Ka</a:t>
            </a:r>
          </a:p>
          <a:p>
            <a:r>
              <a:rPr lang="en-US" altLang="ko-KR" dirty="0" err="1"/>
              <a:t>mat_diffuse</a:t>
            </a:r>
            <a:r>
              <a:rPr lang="en-US" altLang="ko-KR" dirty="0"/>
              <a:t> = (0.1, 0.5, 0.8, 1.0) #kd</a:t>
            </a:r>
          </a:p>
          <a:p>
            <a:r>
              <a:rPr lang="en-US" altLang="ko-KR" dirty="0" err="1"/>
              <a:t>mat_specular</a:t>
            </a:r>
            <a:r>
              <a:rPr lang="en-US" altLang="ko-KR" dirty="0"/>
              <a:t> = (1.0, 1.0, 1.0, 1.0) #Ks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no_shininess</a:t>
            </a:r>
            <a:r>
              <a:rPr lang="en-US" altLang="ko-KR" dirty="0"/>
              <a:t> = 0.0  # Shininess Coefficient</a:t>
            </a:r>
          </a:p>
          <a:p>
            <a:r>
              <a:rPr lang="en-US" altLang="ko-KR" dirty="0" err="1"/>
              <a:t>low_shininess</a:t>
            </a:r>
            <a:r>
              <a:rPr lang="en-US" altLang="ko-KR" dirty="0"/>
              <a:t> = 5.0 # Shininess Coefficient</a:t>
            </a:r>
          </a:p>
          <a:p>
            <a:r>
              <a:rPr lang="en-US" altLang="ko-KR" dirty="0" err="1"/>
              <a:t>high_shininess</a:t>
            </a:r>
            <a:r>
              <a:rPr lang="en-US" altLang="ko-KR" dirty="0"/>
              <a:t> = 100.0 # Shininess Coefficient</a:t>
            </a:r>
            <a:endParaRPr lang="ko-KR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Lab#7</a:t>
            </a:r>
            <a:endParaRPr lang="ko-KR" alt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광원의 위치</a:t>
            </a:r>
            <a:r>
              <a:rPr lang="en-US" altLang="ko-KR" dirty="0"/>
              <a:t>, </a:t>
            </a:r>
            <a:r>
              <a:rPr lang="ko-KR" altLang="en-US" dirty="0"/>
              <a:t>특성</a:t>
            </a:r>
            <a:r>
              <a:rPr lang="en-US" altLang="ko-KR" dirty="0"/>
              <a:t>, </a:t>
            </a:r>
            <a:r>
              <a:rPr lang="ko-KR" altLang="en-US" dirty="0"/>
              <a:t>물체의 특성</a:t>
            </a:r>
            <a:r>
              <a:rPr lang="en-US" altLang="ko-KR" dirty="0"/>
              <a:t> (</a:t>
            </a:r>
            <a:r>
              <a:rPr lang="en-US" altLang="ko-KR" dirty="0" err="1"/>
              <a:t>Ia</a:t>
            </a:r>
            <a:r>
              <a:rPr lang="en-US" altLang="ko-KR" dirty="0"/>
              <a:t>, Id, Is, Ka, </a:t>
            </a:r>
            <a:r>
              <a:rPr lang="en-US" altLang="ko-KR" dirty="0" err="1"/>
              <a:t>Kd</a:t>
            </a:r>
            <a:r>
              <a:rPr lang="en-US" altLang="ko-KR" dirty="0"/>
              <a:t>, Ks, Shininess) </a:t>
            </a:r>
            <a:r>
              <a:rPr lang="ko-KR" altLang="en-US" dirty="0"/>
              <a:t>을 변화시켜 </a:t>
            </a:r>
            <a:r>
              <a:rPr lang="en-US" altLang="ko-KR" dirty="0"/>
              <a:t>3</a:t>
            </a:r>
            <a:r>
              <a:rPr lang="ko-KR" altLang="en-US" dirty="0"/>
              <a:t>개의 원을 그리고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각각의 특성에 대하여 </a:t>
            </a:r>
            <a:r>
              <a:rPr lang="ko-KR" altLang="en-US" dirty="0" err="1"/>
              <a:t>논하시오</a:t>
            </a:r>
            <a:r>
              <a:rPr lang="en-US" altLang="ko-KR" dirty="0"/>
              <a:t>. 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시점 위치는 고정</a:t>
            </a:r>
            <a:br>
              <a:rPr lang="en-US" altLang="ko-KR" dirty="0"/>
            </a:br>
            <a:r>
              <a:rPr lang="en-US" altLang="ko-KR" sz="2400" dirty="0" err="1"/>
              <a:t>gluLookAt</a:t>
            </a:r>
            <a:r>
              <a:rPr lang="en-US" altLang="ko-KR" sz="2400" dirty="0"/>
              <a:t>(0.0, 0.0, 13.0, 0.0, 0.0, 0.0, 0.0, 1.0, 0.0)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5E74-1483-4409-B5D4-145032D99145}" type="slidenum">
              <a:rPr lang="en-US" altLang="ko-KR"/>
              <a:pPr/>
              <a:t>8</a:t>
            </a:fld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715E74-1483-4409-B5D4-145032D99145}" type="slidenum">
              <a:rPr lang="en-US" altLang="ko-KR"/>
              <a:pPr/>
              <a:t>9</a:t>
            </a:fld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184386-779E-D1DA-5CF0-37CF276D3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27" y="1556792"/>
            <a:ext cx="4276725" cy="1400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E54E63-7BF2-A5A0-C41E-BE0172B06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227" y="3194091"/>
            <a:ext cx="4124325" cy="15144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1409E52-A674-B5F4-97D9-DA41E9992A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4" r="4870"/>
          <a:stretch/>
        </p:blipFill>
        <p:spPr>
          <a:xfrm>
            <a:off x="361676" y="4945690"/>
            <a:ext cx="4113876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4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524</Words>
  <Application>Microsoft Office PowerPoint</Application>
  <PresentationFormat>화면 슬라이드 쇼(4:3)</PresentationFormat>
  <Paragraphs>64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Nanum Gothic</vt:lpstr>
      <vt:lpstr>맑은 고딕</vt:lpstr>
      <vt:lpstr>Arial</vt:lpstr>
      <vt:lpstr>Office 테마</vt:lpstr>
      <vt:lpstr>OpenGL Lab 07 (Lighting)</vt:lpstr>
      <vt:lpstr>Lighting</vt:lpstr>
      <vt:lpstr>렌더링에 적용</vt:lpstr>
      <vt:lpstr>Lighting 실습</vt:lpstr>
      <vt:lpstr>Lighting</vt:lpstr>
      <vt:lpstr>Turning on the lights</vt:lpstr>
      <vt:lpstr>Lighting</vt:lpstr>
      <vt:lpstr>Lab#7</vt:lpstr>
      <vt:lpstr>예)</vt:lpstr>
      <vt:lpstr>제출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Lab#7 lighting</dc:title>
  <dc:creator>sj</dc:creator>
  <cp:lastModifiedBy>정영주</cp:lastModifiedBy>
  <cp:revision>95</cp:revision>
  <dcterms:created xsi:type="dcterms:W3CDTF">2009-11-09T04:54:42Z</dcterms:created>
  <dcterms:modified xsi:type="dcterms:W3CDTF">2022-09-03T05:31:23Z</dcterms:modified>
</cp:coreProperties>
</file>