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5" r:id="rId4"/>
    <p:sldId id="296" r:id="rId5"/>
    <p:sldId id="263" r:id="rId6"/>
    <p:sldId id="297" r:id="rId7"/>
    <p:sldId id="259" r:id="rId8"/>
    <p:sldId id="262" r:id="rId9"/>
    <p:sldId id="298" r:id="rId10"/>
    <p:sldId id="29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/>
    <p:restoredTop sz="94660"/>
  </p:normalViewPr>
  <p:slideViewPr>
    <p:cSldViewPr>
      <p:cViewPr varScale="1">
        <p:scale>
          <a:sx n="61" d="100"/>
          <a:sy n="61" d="100"/>
        </p:scale>
        <p:origin x="48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01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1pPr>
      <a:lvl2pPr marL="9144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2pPr>
      <a:lvl3pPr marL="12573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OpenGL Lab 07</a:t>
            </a:r>
            <a:br>
              <a:rPr lang="en-US" altLang="ko-KR" dirty="0"/>
            </a:br>
            <a:r>
              <a:rPr lang="en-US" altLang="ko-KR" dirty="0"/>
              <a:t>(Lighting)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2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>
            <a:extLst>
              <a:ext uri="{FF2B5EF4-FFF2-40B4-BE49-F238E27FC236}">
                <a16:creationId xmlns:a16="http://schemas.microsoft.com/office/drawing/2014/main" id="{25848827-4157-AC23-7A94-9C60B1ED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97" y="4117562"/>
            <a:ext cx="3605544" cy="76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Lighting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414171" y="3131454"/>
            <a:ext cx="588345" cy="116148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1094" y="1234196"/>
            <a:ext cx="1526065" cy="142154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27221" y="4410489"/>
            <a:ext cx="2496710" cy="1775626"/>
            <a:chOff x="57316" y="4211706"/>
            <a:chExt cx="3050402" cy="19903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8370" y="4415028"/>
              <a:ext cx="1849348" cy="16438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26712" y1="47923" x2="26712" y2="47923"/>
                          <a14:foregroundMark x1="23630" y1="48882" x2="23630" y2="48882"/>
                          <a14:foregroundMark x1="19863" y1="45048" x2="19863" y2="45048"/>
                          <a14:foregroundMark x1="25000" y1="47923" x2="25000" y2="47923"/>
                          <a14:foregroundMark x1="51027" y1="62939" x2="51027" y2="62939"/>
                          <a14:foregroundMark x1="52740" y1="66134" x2="51027" y2="67412"/>
                          <a14:foregroundMark x1="51712" y1="65495" x2="51712" y2="65495"/>
                          <a14:foregroundMark x1="57877" y1="73482" x2="57877" y2="73482"/>
                          <a14:foregroundMark x1="63356" y1="75080" x2="63356" y2="75080"/>
                          <a14:foregroundMark x1="72260" y1="72524" x2="72260" y2="725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16" y="4211706"/>
              <a:ext cx="1856777" cy="1990312"/>
            </a:xfrm>
            <a:prstGeom prst="rect">
              <a:avLst/>
            </a:prstGeom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9"/>
          <a:srcRect r="52923" b="12342"/>
          <a:stretch/>
        </p:blipFill>
        <p:spPr>
          <a:xfrm>
            <a:off x="114663" y="1356901"/>
            <a:ext cx="1356327" cy="12988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10711" y="1453451"/>
            <a:ext cx="3667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Ambient Reflection(</a:t>
            </a:r>
            <a:r>
              <a:rPr lang="ko-KR" altLang="en-US" dirty="0"/>
              <a:t>주변 반사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10711" y="2963426"/>
            <a:ext cx="449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Diffusive Reflection(</a:t>
            </a:r>
            <a:r>
              <a:rPr lang="ko-KR" altLang="en-US" dirty="0"/>
              <a:t>확산 반사</a:t>
            </a:r>
            <a:r>
              <a:rPr lang="en-US" altLang="ko-KR" dirty="0"/>
              <a:t>, </a:t>
            </a:r>
            <a:r>
              <a:rPr lang="ko-KR" altLang="en-US" dirty="0"/>
              <a:t>난반사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25" name="Picture 7" descr="UNI00000720005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41" y="3364423"/>
            <a:ext cx="941500" cy="9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210711" y="4870901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Specular Reflection (</a:t>
            </a:r>
            <a:r>
              <a:rPr lang="ko-KR" altLang="en-US" dirty="0"/>
              <a:t>경면 반사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Shininess Coefficient (</a:t>
            </a:r>
            <a:r>
              <a:rPr lang="ko-KR" altLang="en-US" dirty="0"/>
              <a:t>광택 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7" name="Picture 5" descr="UNI00000720006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53" y="5517232"/>
            <a:ext cx="1442508" cy="5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UNI00000dc4001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65" y="2818320"/>
            <a:ext cx="1526065" cy="119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UNI00000720002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41" y="1333577"/>
            <a:ext cx="1434931" cy="110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UNI00000720006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68" y="3472709"/>
            <a:ext cx="1886583" cy="5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I00000720003c">
            <a:extLst>
              <a:ext uri="{FF2B5EF4-FFF2-40B4-BE49-F238E27FC236}">
                <a16:creationId xmlns:a16="http://schemas.microsoft.com/office/drawing/2014/main" id="{2E2A040A-1A94-5A6C-CBE1-9A825D7D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60" y="1934151"/>
            <a:ext cx="2629800" cy="6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NI00000dc4006c">
            <a:extLst>
              <a:ext uri="{FF2B5EF4-FFF2-40B4-BE49-F238E27FC236}">
                <a16:creationId xmlns:a16="http://schemas.microsoft.com/office/drawing/2014/main" id="{0B11B488-448D-F81C-02DE-0E49FBFA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31" y="3285390"/>
            <a:ext cx="2043433" cy="12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19169B9-DF63-1E29-BBC7-AECA46DC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9" y="2498508"/>
            <a:ext cx="2629801" cy="51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 descr="UNI00000720007e">
            <a:extLst>
              <a:ext uri="{FF2B5EF4-FFF2-40B4-BE49-F238E27FC236}">
                <a16:creationId xmlns:a16="http://schemas.microsoft.com/office/drawing/2014/main" id="{A7B2AC97-22DF-BD34-1655-E2658025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35" y="5496922"/>
            <a:ext cx="2083111" cy="56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DC73B8D-E99B-347C-2DE8-EE4A7FF3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17" y="6181561"/>
            <a:ext cx="3874787" cy="5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36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적용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82164"/>
            <a:ext cx="6308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28650" y="1103587"/>
            <a:ext cx="7886700" cy="153332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광원이 여러 개인 경우는 각각의 광원에서 나오는 빛을 모두 합산</a:t>
            </a:r>
          </a:p>
          <a:p>
            <a:r>
              <a:rPr lang="en-US" altLang="ko-KR" sz="1600" dirty="0"/>
              <a:t>2. R, G, B </a:t>
            </a:r>
            <a:r>
              <a:rPr lang="ko-KR" altLang="en-US" sz="1600" dirty="0"/>
              <a:t>색에 대해 별도로 적용하여 합산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광원특성은</a:t>
            </a:r>
            <a:r>
              <a:rPr lang="ko-KR" altLang="en-US" sz="1600" dirty="0"/>
              <a:t> 반사광 종류별로 </a:t>
            </a:r>
            <a:r>
              <a:rPr lang="en-US" altLang="ko-KR" sz="1600" dirty="0" err="1"/>
              <a:t>Ia</a:t>
            </a:r>
            <a:r>
              <a:rPr lang="en-US" altLang="ko-KR" sz="1600" dirty="0"/>
              <a:t>, Id, Is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 err="1"/>
              <a:t>물체특성은</a:t>
            </a:r>
            <a:r>
              <a:rPr lang="ko-KR" altLang="en-US" sz="1600" dirty="0"/>
              <a:t> 반사광 종류별로 </a:t>
            </a:r>
            <a:r>
              <a:rPr lang="en-US" altLang="ko-KR" sz="1600" dirty="0" err="1"/>
              <a:t>Ka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Kd</a:t>
            </a:r>
            <a:r>
              <a:rPr lang="en-US" altLang="ko-KR" sz="1600" dirty="0"/>
              <a:t>, Ks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8" name="Picture 5" descr="UNI0000072000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66" y="2846169"/>
            <a:ext cx="3801817" cy="263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UNI0000072000a5">
            <a:extLst>
              <a:ext uri="{FF2B5EF4-FFF2-40B4-BE49-F238E27FC236}">
                <a16:creationId xmlns:a16="http://schemas.microsoft.com/office/drawing/2014/main" id="{D0B13A03-1E4B-25C8-CD8C-6100BFCC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5979"/>
            <a:ext cx="2260117" cy="181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1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Lighting </a:t>
            </a:r>
            <a:r>
              <a:rPr lang="ko-KR" altLang="en-US" dirty="0"/>
              <a:t>실습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5FFE66A-EEEA-3C64-EE3C-D4367BCA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308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C7C4AA1-7259-D0AB-E0AE-9602E4DB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2532"/>
            <a:ext cx="8229600" cy="30963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빛 </a:t>
            </a:r>
            <a:br>
              <a:rPr lang="en-US" altLang="ko-KR" sz="2000" dirty="0"/>
            </a:br>
            <a:r>
              <a:rPr lang="en-US" altLang="ko-KR" sz="2000" dirty="0" err="1"/>
              <a:t>Ia</a:t>
            </a:r>
            <a:r>
              <a:rPr lang="en-US" altLang="ko-KR" sz="2000" dirty="0"/>
              <a:t>: </a:t>
            </a:r>
            <a:r>
              <a:rPr lang="ko-KR" altLang="en-US" sz="2000" dirty="0"/>
              <a:t>광원의 </a:t>
            </a:r>
            <a:r>
              <a:rPr lang="ko-KR" altLang="en-US" sz="2000" dirty="0" err="1"/>
              <a:t>주변광</a:t>
            </a:r>
            <a:r>
              <a:rPr lang="ko-KR" altLang="en-US" sz="2000" dirty="0"/>
              <a:t> 세기  </a:t>
            </a:r>
            <a:br>
              <a:rPr lang="en-US" altLang="ko-KR" sz="2000" dirty="0"/>
            </a:br>
            <a:r>
              <a:rPr lang="en-US" altLang="ko-KR" sz="2000" dirty="0" err="1"/>
              <a:t>ld</a:t>
            </a:r>
            <a:r>
              <a:rPr lang="en-US" altLang="ko-KR" sz="2000" dirty="0"/>
              <a:t>: </a:t>
            </a:r>
            <a:r>
              <a:rPr lang="ko-KR" altLang="en-US" sz="2000" dirty="0"/>
              <a:t>광원의 </a:t>
            </a:r>
            <a:r>
              <a:rPr lang="ko-KR" altLang="en-US" sz="2000" dirty="0" err="1"/>
              <a:t>확산광</a:t>
            </a:r>
            <a:r>
              <a:rPr lang="ko-KR" altLang="en-US" sz="2000" dirty="0"/>
              <a:t> 세기 </a:t>
            </a:r>
            <a:br>
              <a:rPr lang="en-US" altLang="ko-KR" sz="2000" dirty="0"/>
            </a:br>
            <a:r>
              <a:rPr lang="en-US" altLang="ko-KR" sz="2000" dirty="0"/>
              <a:t>ls: </a:t>
            </a:r>
            <a:r>
              <a:rPr lang="ko-KR" altLang="en-US" sz="2000" dirty="0"/>
              <a:t>광원의 </a:t>
            </a:r>
            <a:r>
              <a:rPr lang="ko-KR" altLang="en-US" sz="2000" dirty="0" err="1"/>
              <a:t>경면광</a:t>
            </a:r>
            <a:r>
              <a:rPr lang="ko-KR" altLang="en-US" sz="2000" dirty="0"/>
              <a:t> 세기 </a:t>
            </a:r>
            <a:endParaRPr lang="en-US" altLang="ko-KR" sz="2000" dirty="0"/>
          </a:p>
          <a:p>
            <a:r>
              <a:rPr lang="ko-KR" altLang="en-US" sz="2000" dirty="0"/>
              <a:t>물체</a:t>
            </a:r>
            <a:br>
              <a:rPr lang="en-US" altLang="ko-KR" sz="2000" dirty="0"/>
            </a:br>
            <a:r>
              <a:rPr lang="en-US" altLang="ko-KR" sz="2000" dirty="0"/>
              <a:t>Ka: Ambient reflection coefficient (</a:t>
            </a:r>
            <a:r>
              <a:rPr lang="ko-KR" altLang="en-US" sz="2000" dirty="0"/>
              <a:t>계수</a:t>
            </a:r>
            <a:r>
              <a:rPr lang="en-US" altLang="ko-KR" sz="2000" dirty="0"/>
              <a:t>) </a:t>
            </a:r>
            <a:br>
              <a:rPr lang="en-US" altLang="ko-KR" sz="2000" dirty="0"/>
            </a:br>
            <a:r>
              <a:rPr lang="en-US" altLang="ko-KR" sz="2000" dirty="0" err="1"/>
              <a:t>Kd</a:t>
            </a:r>
            <a:r>
              <a:rPr lang="en-US" altLang="ko-KR" sz="2000" dirty="0"/>
              <a:t>: Diffuse reflection coefficient</a:t>
            </a:r>
            <a:br>
              <a:rPr lang="en-US" altLang="ko-KR" sz="2000" dirty="0"/>
            </a:br>
            <a:r>
              <a:rPr lang="en-US" altLang="ko-KR" sz="2000" dirty="0"/>
              <a:t>Ks: Specula reflection coefficient </a:t>
            </a:r>
            <a:br>
              <a:rPr lang="en-US" altLang="ko-KR" sz="2000" dirty="0"/>
            </a:br>
            <a:r>
              <a:rPr lang="en-US" altLang="ko-KR" sz="2000" dirty="0"/>
              <a:t>n: shininess coefficient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6830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Light source</a:t>
            </a:r>
          </a:p>
          <a:p>
            <a:pPr lvl="1"/>
            <a:r>
              <a:rPr lang="en-US" altLang="ko-KR" sz="2000" dirty="0"/>
              <a:t>Intensity : Ambient, diffuse, specular component</a:t>
            </a:r>
          </a:p>
          <a:p>
            <a:pPr lvl="1"/>
            <a:r>
              <a:rPr lang="en-US" altLang="ko-KR" sz="2000" dirty="0"/>
              <a:t>Color : Red, green, blue </a:t>
            </a:r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glLightfv</a:t>
            </a:r>
            <a:r>
              <a:rPr lang="en-US" altLang="ko-KR" sz="2000" dirty="0">
                <a:solidFill>
                  <a:srgbClr val="FF0000"/>
                </a:solidFill>
              </a:rPr>
              <a:t>(GL_LIGHT0, GL_AMBIENT, light0_ambient)</a:t>
            </a:r>
          </a:p>
          <a:p>
            <a:pPr lvl="1"/>
            <a:endParaRPr lang="en-US" altLang="ko-KR" sz="2000" dirty="0"/>
          </a:p>
          <a:p>
            <a:r>
              <a:rPr lang="en-US" altLang="ko-KR" dirty="0"/>
              <a:t>Object material</a:t>
            </a:r>
          </a:p>
          <a:p>
            <a:pPr lvl="1"/>
            <a:r>
              <a:rPr lang="en-US" altLang="ko-KR" sz="2000" dirty="0"/>
              <a:t>Reflection coefficient: Ambient, diffuse, specular component</a:t>
            </a:r>
          </a:p>
          <a:p>
            <a:pPr lvl="1"/>
            <a:r>
              <a:rPr lang="en-US" altLang="ko-KR" sz="2000" dirty="0"/>
              <a:t>R,G,B color components per reflection type</a:t>
            </a:r>
          </a:p>
          <a:p>
            <a:pPr lvl="1"/>
            <a:r>
              <a:rPr lang="fr-FR" altLang="ko-KR" sz="2000" dirty="0">
                <a:solidFill>
                  <a:srgbClr val="FF0000"/>
                </a:solidFill>
              </a:rPr>
              <a:t>glMaterialfv(GL_FRONT, GL_DIFFUSE, mat_diffuse)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Turning on the lights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Turn on the power (for all the lights)</a:t>
            </a:r>
          </a:p>
          <a:p>
            <a:pPr lvl="1"/>
            <a:r>
              <a:rPr lang="en-US" altLang="ko-KR" sz="2000" dirty="0" err="1"/>
              <a:t>glEnable</a:t>
            </a:r>
            <a:r>
              <a:rPr lang="en-US" altLang="ko-KR" sz="2000" dirty="0"/>
              <a:t>(GL_LIGHTING)</a:t>
            </a:r>
          </a:p>
          <a:p>
            <a:pPr lvl="1"/>
            <a:r>
              <a:rPr lang="en-US" altLang="ko-KR" sz="2000" dirty="0" err="1"/>
              <a:t>glDisable</a:t>
            </a:r>
            <a:r>
              <a:rPr lang="en-US" altLang="ko-KR" sz="2000" dirty="0"/>
              <a:t>(GL_LIGHTING)</a:t>
            </a:r>
          </a:p>
          <a:p>
            <a:pPr lvl="1"/>
            <a:endParaRPr lang="en-US" altLang="ko-KR" sz="2000" dirty="0"/>
          </a:p>
          <a:p>
            <a:r>
              <a:rPr lang="en-US" altLang="ko-KR" dirty="0"/>
              <a:t>Flip each light’s switch</a:t>
            </a:r>
          </a:p>
          <a:p>
            <a:pPr lvl="1"/>
            <a:r>
              <a:rPr lang="en-US" altLang="ko-KR" sz="2000" dirty="0" err="1"/>
              <a:t>glEnable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GL_LIGHTn</a:t>
            </a:r>
            <a:r>
              <a:rPr lang="en-US" altLang="ko-KR" sz="2000" dirty="0"/>
              <a:t>) (n=0,1,2…)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4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Lighting</a:t>
            </a:r>
            <a:endParaRPr lang="en-US" altLang="ko-KR" sz="1600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055-72ED-4091-9893-201378AB28F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EE208-8EDA-A8FA-2E79-B7664FF376B0}"/>
              </a:ext>
            </a:extLst>
          </p:cNvPr>
          <p:cNvSpPr txBox="1"/>
          <p:nvPr/>
        </p:nvSpPr>
        <p:spPr>
          <a:xfrm>
            <a:off x="611560" y="1556792"/>
            <a:ext cx="6840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light_ambient</a:t>
            </a:r>
            <a:r>
              <a:rPr lang="en-US" altLang="ko-KR" dirty="0"/>
              <a:t> = (0.1, 0.1, 0.1, 1.0)  #Ia</a:t>
            </a:r>
          </a:p>
          <a:p>
            <a:r>
              <a:rPr lang="en-US" altLang="ko-KR" dirty="0" err="1"/>
              <a:t>light_diffuse</a:t>
            </a:r>
            <a:r>
              <a:rPr lang="en-US" altLang="ko-KR" dirty="0"/>
              <a:t> = (0.0, 1.0, 0.0, 1.0)  #Id</a:t>
            </a:r>
          </a:p>
          <a:p>
            <a:r>
              <a:rPr lang="en-US" altLang="ko-KR" dirty="0" err="1"/>
              <a:t>light_specular</a:t>
            </a:r>
            <a:r>
              <a:rPr lang="en-US" altLang="ko-KR" dirty="0"/>
              <a:t> = (1.0, 1.0, 1.0, 1.0)  #Is</a:t>
            </a:r>
          </a:p>
          <a:p>
            <a:r>
              <a:rPr lang="en-US" altLang="ko-KR" dirty="0"/>
              <a:t>light_position1 = (-15.0, 8.0, 8.0, 1.0)</a:t>
            </a:r>
          </a:p>
          <a:p>
            <a:r>
              <a:rPr lang="en-US" altLang="ko-KR" dirty="0"/>
              <a:t>light_position2 = (15.0, 8.0, 8.0, 1.0)</a:t>
            </a:r>
          </a:p>
          <a:p>
            <a:endParaRPr lang="en-US" altLang="ko-KR" dirty="0"/>
          </a:p>
          <a:p>
            <a:r>
              <a:rPr lang="en-US" altLang="ko-KR" dirty="0" err="1"/>
              <a:t>no_mat</a:t>
            </a:r>
            <a:r>
              <a:rPr lang="en-US" altLang="ko-KR" dirty="0"/>
              <a:t> = (0.0, 0.0, 0.0, 1.0)</a:t>
            </a:r>
          </a:p>
          <a:p>
            <a:r>
              <a:rPr lang="en-US" altLang="ko-KR" dirty="0" err="1"/>
              <a:t>mat_ambient</a:t>
            </a:r>
            <a:r>
              <a:rPr lang="en-US" altLang="ko-KR" dirty="0"/>
              <a:t> = (0.7, 0.7, 0.7, 1.0) #Ka</a:t>
            </a:r>
          </a:p>
          <a:p>
            <a:r>
              <a:rPr lang="en-US" altLang="ko-KR" dirty="0" err="1"/>
              <a:t>mat_diffuse</a:t>
            </a:r>
            <a:r>
              <a:rPr lang="en-US" altLang="ko-KR" dirty="0"/>
              <a:t> = (0.1, 0.5, 0.8, 1.0) #kd</a:t>
            </a:r>
          </a:p>
          <a:p>
            <a:r>
              <a:rPr lang="en-US" altLang="ko-KR" dirty="0" err="1"/>
              <a:t>mat_specular</a:t>
            </a:r>
            <a:r>
              <a:rPr lang="en-US" altLang="ko-KR" dirty="0"/>
              <a:t> = (1.0, 1.0, 1.0, 1.0) #Ks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no_shininess</a:t>
            </a:r>
            <a:r>
              <a:rPr lang="en-US" altLang="ko-KR" dirty="0"/>
              <a:t> = 0.0  # Shininess Coefficient</a:t>
            </a:r>
          </a:p>
          <a:p>
            <a:r>
              <a:rPr lang="en-US" altLang="ko-KR" dirty="0" err="1"/>
              <a:t>low_shininess</a:t>
            </a:r>
            <a:r>
              <a:rPr lang="en-US" altLang="ko-KR" dirty="0"/>
              <a:t> = 5.0 # Shininess Coefficient</a:t>
            </a:r>
          </a:p>
          <a:p>
            <a:r>
              <a:rPr lang="en-US" altLang="ko-KR" dirty="0" err="1"/>
              <a:t>high_shininess</a:t>
            </a:r>
            <a:r>
              <a:rPr lang="en-US" altLang="ko-KR" dirty="0"/>
              <a:t> = 100.0 # Shininess Coefficient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Lab#7</a:t>
            </a:r>
            <a:endParaRPr lang="ko-KR" alt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광원의 위치</a:t>
            </a:r>
            <a:r>
              <a:rPr lang="en-US" altLang="ko-KR" dirty="0"/>
              <a:t>, </a:t>
            </a:r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물체의 특성</a:t>
            </a:r>
            <a:r>
              <a:rPr lang="en-US" altLang="ko-KR" dirty="0"/>
              <a:t> (</a:t>
            </a:r>
            <a:r>
              <a:rPr lang="en-US" altLang="ko-KR" dirty="0" err="1"/>
              <a:t>Ia</a:t>
            </a:r>
            <a:r>
              <a:rPr lang="en-US" altLang="ko-KR" dirty="0"/>
              <a:t>, Id, Is, Ka, </a:t>
            </a:r>
            <a:r>
              <a:rPr lang="en-US" altLang="ko-KR" dirty="0" err="1"/>
              <a:t>Kd</a:t>
            </a:r>
            <a:r>
              <a:rPr lang="en-US" altLang="ko-KR" dirty="0"/>
              <a:t>, Ks, Shininess) </a:t>
            </a:r>
            <a:r>
              <a:rPr lang="ko-KR" altLang="en-US" dirty="0"/>
              <a:t>을 변화시켜 </a:t>
            </a:r>
            <a:r>
              <a:rPr lang="en-US" altLang="ko-KR" dirty="0"/>
              <a:t>3</a:t>
            </a:r>
            <a:r>
              <a:rPr lang="ko-KR" altLang="en-US" dirty="0"/>
              <a:t>개의 원을 그리고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각각의 특성에 대하여 </a:t>
            </a:r>
            <a:r>
              <a:rPr lang="ko-KR" altLang="en-US" dirty="0" err="1"/>
              <a:t>논하시오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시점 위치는 고정</a:t>
            </a:r>
            <a:br>
              <a:rPr lang="en-US" altLang="ko-KR" dirty="0"/>
            </a:br>
            <a:r>
              <a:rPr lang="en-US" altLang="ko-KR" sz="2400" dirty="0" err="1"/>
              <a:t>gluLookAt</a:t>
            </a:r>
            <a:r>
              <a:rPr lang="en-US" altLang="ko-KR" sz="2400" dirty="0"/>
              <a:t>(0.0, 0.0, 13.0, 0.0, 0.0, 0.0, 0.0, 1.0, 0.0)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5E74-1483-4409-B5D4-145032D99145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5E74-1483-4409-B5D4-145032D99145}" type="slidenum">
              <a:rPr lang="en-US" altLang="ko-KR"/>
              <a:pPr/>
              <a:t>9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184386-779E-D1DA-5CF0-37CF276D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7" y="1556792"/>
            <a:ext cx="4276725" cy="1400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54E63-7BF2-A5A0-C41E-BE0172B0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7" y="3194091"/>
            <a:ext cx="4124325" cy="151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409E52-A674-B5F4-97D9-DA41E9992A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4" r="4870"/>
          <a:stretch/>
        </p:blipFill>
        <p:spPr>
          <a:xfrm>
            <a:off x="361676" y="4945690"/>
            <a:ext cx="4113876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4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527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Nanum Gothic</vt:lpstr>
      <vt:lpstr>Arial</vt:lpstr>
      <vt:lpstr>Office 테마</vt:lpstr>
      <vt:lpstr>OpenGL Lab 07 (Lighting)</vt:lpstr>
      <vt:lpstr>Lighting</vt:lpstr>
      <vt:lpstr>렌더링에 적용</vt:lpstr>
      <vt:lpstr>Lighting 실습</vt:lpstr>
      <vt:lpstr>Lighting</vt:lpstr>
      <vt:lpstr>Turning on the lights</vt:lpstr>
      <vt:lpstr>Lighting</vt:lpstr>
      <vt:lpstr>Lab#7</vt:lpstr>
      <vt:lpstr>예)</vt:lpstr>
      <vt:lpstr>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Lab#7 lighting</dc:title>
  <dc:creator>sj</dc:creator>
  <cp:lastModifiedBy>다희 임</cp:lastModifiedBy>
  <cp:revision>96</cp:revision>
  <dcterms:created xsi:type="dcterms:W3CDTF">2009-11-09T04:54:42Z</dcterms:created>
  <dcterms:modified xsi:type="dcterms:W3CDTF">2024-11-12T07:19:20Z</dcterms:modified>
</cp:coreProperties>
</file>