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48" r:id="rId1"/>
  </p:sldMasterIdLst>
  <p:notesMasterIdLst>
    <p:notesMasterId r:id="rId2"/>
  </p:notesMasterIdLst>
  <p:sldIdLst>
    <p:sldId id="263" r:id="rId3"/>
    <p:sldId id="275" r:id="rId4"/>
    <p:sldId id="261" r:id="rId5"/>
    <p:sldId id="258" r:id="rId6"/>
    <p:sldId id="260" r:id="rId7"/>
    <p:sldId id="264" r:id="rId8"/>
    <p:sldId id="262" r:id="rId9"/>
    <p:sldId id="276" r:id="rId10"/>
    <p:sldId id="265" r:id="rId11"/>
    <p:sldId id="267" r:id="rId12"/>
    <p:sldId id="277" r:id="rId13"/>
    <p:sldId id="268" r:id="rId14"/>
    <p:sldId id="269" r:id="rId15"/>
    <p:sldId id="270" r:id="rId16"/>
    <p:sldId id="273" r:id="rId17"/>
    <p:sldId id="278" r:id="rId18"/>
    <p:sldId id="271" r:id="rId19"/>
    <p:sldId id="272" r:id="rId2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01A66EDD-3DAB-4C5B-A090-DC80EC1FD486}" styleName="Normal Style 1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lum val="9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lum val="8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lum val="8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snapVertSplitter="1">
    <p:restoredLeft sz="12579"/>
    <p:restoredTop sz="90000"/>
  </p:normalViewPr>
  <p:slideViewPr>
    <p:cSldViewPr snapToGrid="0" snapToObjects="1">
      <p:cViewPr varScale="1">
        <p:scale>
          <a:sx n="100" d="100"/>
          <a:sy n="100" d="100"/>
        </p:scale>
        <p:origin x="0" y="0"/>
      </p:cViewPr>
      <p:guideLst>
        <p:guide orient="horz" pos="2159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9" cy="72009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presProps" Target="presProps.xml"  /><Relationship Id="rId22" Type="http://schemas.openxmlformats.org/officeDocument/2006/relationships/viewProps" Target="viewProps.xml"  /><Relationship Id="rId23" Type="http://schemas.openxmlformats.org/officeDocument/2006/relationships/theme" Target="theme/theme1.xml"  /><Relationship Id="rId24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charts/_rels/chart1.xml.rels><?xml version="1.0" encoding="UTF-8" standalone="yes" ?><Relationships xmlns="http://schemas.openxmlformats.org/package/2006/relationships"><Relationship Id="rId1" Type="http://schemas.openxmlformats.org/officeDocument/2006/relationships/package" Target="../embeddings/oleObject1.xlsx"  /></Relationships>
</file>

<file path=ppt/charts/chart1.xml><?xml version="1.0" encoding="utf-8"?>
<c:chartSpace xmlns:r="http://schemas.openxmlformats.org/officeDocument/2006/relationships" xmlns:a="http://schemas.openxmlformats.org/drawingml/2006/main" xmlns:c="http://schemas.openxmlformats.org/drawingml/2006/chart">
  <c:date1904 val="0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txPr>
        <a:bodyPr rot="0" vert="horz" wrap="none" lIns="0" tIns="0" rIns="0" bIns="0" anchor="ctr" anchorCtr="1"/>
        <a:p>
          <a:pPr algn="l">
            <a:defRPr b="0" i="0" u="none"/>
          </a:pPr>
          <a:endParaRPr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19세 이하 출산</c:v>
                </c:pt>
              </c:strCache>
            </c:strRef>
          </c:tx>
          <c:invertIfNegative val="0"/>
          <c:cat>
            <c:numRef>
              <c:f>Sheet1!$A$2:$A$5</c:f>
              <c:numCache>
                <c:formatCode>General</c:formatCode>
                <c:ptCount val="4"/>
                <c:pt idx="0">
                  <c:v>2015</c:v>
                </c:pt>
                <c:pt idx="1">
                  <c:v>2016</c:v>
                </c:pt>
                <c:pt idx="2">
                  <c:v>2017</c:v>
                </c:pt>
                <c:pt idx="3">
                  <c:v>2018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2500.0</c:v>
                </c:pt>
                <c:pt idx="1">
                  <c:v>1922</c:v>
                </c:pt>
                <c:pt idx="2">
                  <c:v>1525</c:v>
                </c:pt>
                <c:pt idx="3">
                  <c:v>1300</c:v>
                </c:pt>
              </c:numCache>
            </c:numRef>
          </c:val>
        </c:ser>
        <c:gapWidth val="242"/>
        <c:overlap val="0"/>
        <c:axId val="469247971"/>
        <c:axId val="20804815"/>
      </c:barChart>
      <c:catAx>
        <c:axId val="469247971"/>
        <c:scaling>
          <c:orientation val="minMax"/>
        </c:scaling>
        <c:axPos val="b"/>
        <c:crossAx val="20804815"/>
        <c:delete val="0"/>
        <c:majorTickMark val="out"/>
        <c:minorTickMark val="none"/>
        <c:tickLblPos val="nextTo"/>
        <c:txPr>
          <a:bodyPr rot="0" vert="horz" wrap="none" lIns="0" tIns="0" rIns="0" bIns="0" anchor="ctr" anchorCtr="1"/>
          <a:p>
            <a:pPr algn="l">
              <a:defRPr sz="1800" b="0" i="0" u="none"/>
            </a:pPr>
            <a:endParaRPr/>
          </a:p>
        </c:txPr>
        <c:crosses val="autoZero"/>
        <c:auto val="1"/>
        <c:lblAlgn val="ctr"/>
        <c:lblOffset val="100"/>
        <c:tickMarkSkip val="1"/>
        <c:noMultiLvlLbl val="0"/>
      </c:catAx>
      <c:valAx>
        <c:axId val="20804815"/>
        <c:scaling>
          <c:orientation val="minMax"/>
          <c:max val="3000"/>
          <c:min val="0"/>
        </c:scaling>
        <c:axPos val="l"/>
        <c:crossAx val="469247971"/>
        <c:delete val="0"/>
        <c:majorGridlines/>
        <c:numFmt formatCode="General" sourceLinked="1"/>
        <c:majorTickMark val="out"/>
        <c:minorTickMark val="none"/>
        <c:tickLblPos val="nextTo"/>
        <c:crosses val="autoZero"/>
        <c:crossBetween val="between"/>
      </c:valAx>
      <c:spPr>
        <a:noFill/>
        <a:ln w="9525" cap="flat" cmpd="sng" algn="ctr">
          <a:noFill/>
          <a:prstDash val="solid"/>
          <a:round/>
          <a:headEnd w="med" len="med"/>
          <a:tailEnd w="med" len="med"/>
        </a:ln>
      </c:spPr>
    </c:plotArea>
    <c:plotVisOnly val="0"/>
    <c:dispBlanksAs val="gap"/>
  </c:chart>
  <c:txPr>
    <a:bodyPr rot="0" vert="horz" wrap="none" lIns="0" tIns="0" rIns="0" bIns="0" anchor="ctr" anchorCtr="1"/>
    <a:p>
      <a:pPr algn="l">
        <a:defRPr sz="1200" b="0" i="0" u="none">
          <a:latin typeface="Calibri"/>
          <a:ea typeface="맑은 고딕"/>
          <a:cs typeface="맑은 고딕"/>
          <a:sym typeface="맑은 고딕"/>
        </a:defRPr>
      </a:pPr>
      <a:endParaRPr/>
    </a:p>
  </c:txPr>
  <c:extLst>
    <c:ext uri="CC8EB2C9-7E31-499d-B8F2-F6CE61031016">
      <ho:hncChartStyle xmlns:ho="http://schemas.haansoft.com/office/8.0" layoutIndex="-1" colorIndex="0" styleIndex="0"/>
    </c:ext>
  </c:extLst>
  <c:externalData r:id="rId1">
    <c:autoUpdate val="0"/>
  </c:externalData>
</c:chartSpace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E2B2BC9D-A816-4D0A-858B-1D023B3A8ACA}" type="datetime1">
              <a:rPr lang="ko-KR" altLang="en-US" smtClean="0"/>
              <a:pPr/>
              <a:t>2009-03-26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09F4262C-968C-4EE9-8164-CE16364706B3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43866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pPr lvl="0"/>
            <a:fld id="{09F4262C-968C-4EE9-8164-CE16364706B3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440282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914399" y="2130425"/>
            <a:ext cx="10363198" cy="1470025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799" y="3886200"/>
            <a:ext cx="8534399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A130E-E3B8-4EBE-931F-81B26B8448A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C6A38-4290-41DD-B95C-4155372FD4A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395599"/>
      </p:ext>
    </p:extLst>
  </p:cSld>
  <p:clrMapOvr>
    <a:masterClrMapping/>
  </p:clrMapOvr>
</p:sldLayout>
</file>

<file path=ppt/slideLayouts/slideLayout10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Only" preserve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>
          <a:xfrm>
            <a:off x="0" y="2130425"/>
            <a:ext cx="12192000" cy="1470025"/>
          </a:xfrm>
        </p:spPr>
        <p:txBody>
          <a:bodyPr>
            <a:normAutofit/>
          </a:bodyPr>
          <a:lstStyle>
            <a:lvl1pPr>
              <a:defRPr sz="44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48888-F454-4AD2-BA62-3AF29D9807C0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292359"/>
      </p:ext>
    </p:extLst>
  </p:cSld>
  <p:clrMapOvr>
    <a:masterClrMapping/>
  </p:clrMapOvr>
</p:sldLayout>
</file>

<file path=ppt/slideLayouts/slideLayout11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clipArtAndTx" preserve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8" name="텍스트 개체 틀 7"/>
          <p:cNvSpPr>
            <a:spLocks noGrp="1"/>
          </p:cNvSpPr>
          <p:nvPr>
            <p:ph type="body" sz="quarter" idx="14"/>
          </p:nvPr>
        </p:nvSpPr>
        <p:spPr>
          <a:xfrm>
            <a:off x="2857477" y="2214563"/>
            <a:ext cx="6477021" cy="3214687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400"/>
            </a:lvl1pPr>
          </a:lstStyle>
          <a:p>
            <a:pPr lvl="0"/>
            <a:r>
              <a:rPr lang="ko-KR" altLang="en-US" smtClean="0"/>
              <a:t>첫째 목차</a:t>
            </a:r>
            <a:endParaRPr lang="ko-KR" altLang="en-US"/>
          </a:p>
          <a:p>
            <a:pPr lvl="0"/>
            <a:r>
              <a:rPr lang="ko-KR" altLang="en-US" smtClean="0"/>
              <a:t>둘째 목차</a:t>
            </a:r>
            <a:endParaRPr lang="ko-KR" altLang="en-US"/>
          </a:p>
          <a:p>
            <a:pPr lvl="0"/>
            <a:r>
              <a:rPr lang="ko-KR" altLang="en-US" smtClean="0"/>
              <a:t>셋째 목차</a:t>
            </a:r>
            <a:endParaRPr lang="ko-KR" altLang="en-US"/>
          </a:p>
          <a:p>
            <a:pPr lvl="0"/>
            <a:r>
              <a:rPr lang="ko-KR" altLang="en-US" smtClean="0"/>
              <a:t>넷째 목차</a:t>
            </a:r>
            <a:endParaRPr lang="ko-KR" altLang="en-US"/>
          </a:p>
          <a:p>
            <a:pPr lvl="0"/>
            <a:r>
              <a:rPr lang="ko-KR" altLang="en-US" smtClean="0"/>
              <a:t>다섯째 목차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FEC12-A4C9-4837-AF94-AD867782C04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8855467"/>
      </p:ext>
    </p:extLst>
  </p:cSld>
  <p:clrMapOvr>
    <a:masterClrMapping/>
  </p:clrMapOvr>
</p:sldLayout>
</file>

<file path=ppt/slideLayouts/slideLayout1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vertTitleAndTx" preserve="1">
  <p:cSld name="세로 제목 및 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 idx="0"/>
          </p:nvPr>
        </p:nvSpPr>
        <p:spPr>
          <a:xfrm>
            <a:off x="8839199" y="274638"/>
            <a:ext cx="2743199" cy="5851525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599" y="274638"/>
            <a:ext cx="8026399" cy="5851525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F84A3-4F29-4053-ACFD-1BAF2D3F140C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845367"/>
      </p:ext>
    </p:extLst>
  </p:cSld>
  <p:clrMapOvr>
    <a:masterClrMapping/>
  </p:clrMapOvr>
</p:sldLayout>
</file>

<file path=ppt/slideLayouts/slideLayout2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53836A-82A3-4C8B-9D31-CD724F3673ED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219469"/>
      </p:ext>
    </p:extLst>
  </p:cSld>
  <p:clrMapOvr>
    <a:masterClrMapping/>
  </p:clrMapOvr>
</p:sldLayout>
</file>

<file path=ppt/slideLayouts/slideLayout3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EBAF6-36D0-4DD8-B695-D4C1B37E35D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3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6926375"/>
      </p:ext>
    </p:extLst>
  </p:cSld>
  <p:clrMapOvr>
    <a:masterClrMapping/>
  </p:clrMapOvr>
</p:sldLayout>
</file>

<file path=ppt/slideLayouts/slideLayout4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963083" y="4406900"/>
            <a:ext cx="10363198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3" y="2906713"/>
            <a:ext cx="10363198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728D28-603B-4EFC-80F8-17E5E9107035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8736573"/>
      </p:ext>
    </p:extLst>
  </p:cSld>
  <p:clrMapOvr>
    <a:masterClrMapping/>
  </p:clrMapOvr>
</p:sldLayout>
</file>

<file path=ppt/slideLayouts/slideLayout5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woObj" preserve="1">
  <p:cSld name="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599" y="1600200"/>
            <a:ext cx="5384799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28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7A1F4E-0809-4239-8034-C38E431DAF92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3020170"/>
      </p:ext>
    </p:extLst>
  </p:cSld>
  <p:clrMapOvr>
    <a:masterClrMapping/>
  </p:clrMapOvr>
</p:sldLayout>
</file>

<file path=ppt/slideLayouts/slideLayout6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0DA496-7307-4E8B-88DE-CB97B48BAB6F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4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7971709"/>
      </p:ext>
    </p:extLst>
  </p:cSld>
  <p:clrMapOvr>
    <a:masterClrMapping/>
  </p:clrMapOvr>
</p:sldLayout>
</file>

<file path=ppt/slideLayouts/slideLayout7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tbl" preserve="1">
  <p:cSld name="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표 개체 틀 2"/>
          <p:cNvSpPr>
            <a:spLocks noGrp="1"/>
          </p:cNvSpPr>
          <p:nvPr>
            <p:ph type="tbl" sz="quarter" idx="13"/>
          </p:nvPr>
        </p:nvSpPr>
        <p:spPr>
          <a:xfrm>
            <a:off x="608037" y="1643063"/>
            <a:ext cx="10972798" cy="4525200"/>
          </a:xfrm>
        </p:spPr>
        <p:txBody>
          <a:bodyPr/>
          <a:lstStyle>
            <a:lvl1pPr>
              <a:buFontTx/>
              <a:buNone/>
              <a:defRPr/>
            </a:lvl1pPr>
          </a:lstStyle>
          <a:p>
            <a:r>
              <a:rPr lang="ko-KR" altLang="en-US" smtClean="0"/>
              <a:t>표를 추가하려면 아이콘을 클릭하십시오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721E90-850C-410B-8B89-8394F580CFDA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4367353"/>
      </p:ext>
    </p:extLst>
  </p:cSld>
  <p:clrMapOvr>
    <a:masterClrMapping/>
  </p:clrMapOvr>
</p:sldLayout>
</file>

<file path=ppt/slideLayouts/slideLayout8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fourObj" preserve="1">
  <p:cSld name="내용 4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quarter" idx="1"/>
          </p:nvPr>
        </p:nvSpPr>
        <p:spPr>
          <a:xfrm>
            <a:off x="609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6197599" y="160020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608037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6036" y="3984220"/>
            <a:ext cx="5384799" cy="21960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041917"/>
      </p:ext>
    </p:extLst>
  </p:cSld>
  <p:clrMapOvr>
    <a:masterClrMapping/>
  </p:clrMapOvr>
</p:sldLayout>
</file>

<file path=ppt/slideLayouts/slideLayout9.xml><?xml version="1.0" encoding="utf-8"?>
<p:sldLayou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PhAnim="1" type="picTx" preserve="1">
  <p:cSld name="그림 및 설명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>
          <a:xfrm>
            <a:off x="2389716" y="4800600"/>
            <a:ext cx="7315199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6" y="612775"/>
            <a:ext cx="7315199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추가하려면 아이콘을 클릭하십시오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6" y="5367338"/>
            <a:ext cx="7315199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ko-KR" altLang="en-US" smtClean="0"/>
              <a:t>마스터 텍스트 스타일을 편집합니다</a:t>
            </a:r>
            <a:endParaRPr lang="ko-KR" altLang="en-US"/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E7E28-9336-4363-8674-B91477D8F243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1806685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 idx="0"/>
          </p:nvPr>
        </p:nvSpPr>
        <p:spPr>
          <a:xfrm>
            <a:off x="609599" y="274638"/>
            <a:ext cx="1097279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599" y="1600200"/>
            <a:ext cx="10972798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r>
              <a:rPr lang="ko-KR" altLang="en-US" dirty="0" smtClean="0"/>
              <a:t>셋째 수준</a:t>
            </a:r>
          </a:p>
          <a:p>
            <a:pPr lvl="3"/>
            <a:r>
              <a:rPr lang="ko-KR" altLang="en-US" dirty="0" smtClean="0"/>
              <a:t>넷째 수준</a:t>
            </a:r>
          </a:p>
          <a:p>
            <a:pPr lvl="4"/>
            <a:r>
              <a:rPr lang="ko-KR" altLang="en-US" dirty="0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22D86A-5F52-4165-8473-F1B836277586}" type="datetime1">
              <a:rPr lang="ko-KR" altLang="en-US" smtClean="0"/>
              <a:pPr/>
              <a:t>2009-12-07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599" y="6356350"/>
            <a:ext cx="3860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599" y="6356350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22CD3B-FDDF-4998-970C-76E6E0BEC65F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38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rtl="0" eaLnBrk="1" latinLnBrk="1" hangingPunct="1">
        <a:defRPr>
          <a:solidFill>
            <a:schemeClr val="tx2"/>
          </a:solidFill>
        </a:defRPr>
      </a:lvl2pPr>
      <a:lvl3pPr rtl="0" eaLnBrk="1" latinLnBrk="1" hangingPunct="1">
        <a:defRPr>
          <a:solidFill>
            <a:schemeClr val="tx2"/>
          </a:solidFill>
        </a:defRPr>
      </a:lvl3pPr>
      <a:lvl4pPr rtl="0" eaLnBrk="1" latinLnBrk="1" hangingPunct="1">
        <a:defRPr>
          <a:solidFill>
            <a:schemeClr val="tx2"/>
          </a:solidFill>
        </a:defRPr>
      </a:lvl4pPr>
      <a:lvl5pPr rtl="0" eaLnBrk="1" latinLnBrk="1" hangingPunct="1">
        <a:defRPr>
          <a:solidFill>
            <a:schemeClr val="tx2"/>
          </a:solidFill>
        </a:defRPr>
      </a:lvl5pPr>
      <a:lvl6pPr rtl="0" eaLnBrk="1" latinLnBrk="1" hangingPunct="1">
        <a:defRPr>
          <a:solidFill>
            <a:schemeClr val="tx2"/>
          </a:solidFill>
        </a:defRPr>
      </a:lvl6pPr>
      <a:lvl7pPr rtl="0" eaLnBrk="1" latinLnBrk="1" hangingPunct="1">
        <a:defRPr>
          <a:solidFill>
            <a:schemeClr val="tx2"/>
          </a:solidFill>
        </a:defRPr>
      </a:lvl7pPr>
      <a:lvl8pPr rtl="0" eaLnBrk="1" latinLnBrk="1" hangingPunct="1">
        <a:defRPr>
          <a:solidFill>
            <a:schemeClr val="tx2"/>
          </a:solidFill>
        </a:defRPr>
      </a:lvl8pPr>
      <a:lvl9pPr rtl="0"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1.png"  /><Relationship Id="rId3" Type="http://schemas.openxmlformats.org/officeDocument/2006/relationships/hyperlink" Target="https://youtu.be/eut4gBFk-aI" TargetMode="External"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image" Target="../media/image2.jpe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.xml"  /><Relationship Id="rId2" Type="http://schemas.openxmlformats.org/officeDocument/2006/relationships/slideLayout" Target="../slideLayouts/slideLayout2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hyperlink" Target="https://youtu.be/VcpYYEwb2Po" TargetMode="External"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Relationship Id="rId2" Type="http://schemas.openxmlformats.org/officeDocument/2006/relationships/chart" Target="../charts/char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제목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>
              <a:defRPr/>
            </a:pPr>
            <a:r>
              <a:rPr lang="ko-KR" altLang="en-US" sz="2000"/>
              <a:t>조 이름</a:t>
            </a:r>
            <a:r>
              <a:rPr lang="en-US" altLang="ko-KR" sz="2000"/>
              <a:t>/</a:t>
            </a:r>
            <a:r>
              <a:rPr lang="ko-KR" altLang="en-US" sz="2000"/>
              <a:t>조원 이름 등등</a:t>
            </a:r>
            <a:r>
              <a:rPr lang="en-US" altLang="ko-KR" sz="2000"/>
              <a:t>..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28152424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 sz="2600"/>
              <a:t>미디어를 통해 미화되는 청소년 출산</a:t>
            </a:r>
            <a:endParaRPr lang="ko-KR" altLang="en-US" sz="2600"/>
          </a:p>
        </p:txBody>
      </p:sp>
      <p:pic>
        <p:nvPicPr>
          <p:cNvPr id="4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757009" y="2435905"/>
            <a:ext cx="2755718" cy="3834492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5" name=""/>
          <p:cNvSpPr txBox="1"/>
          <p:nvPr/>
        </p:nvSpPr>
        <p:spPr>
          <a:xfrm>
            <a:off x="4071937" y="5601698"/>
            <a:ext cx="4048125" cy="524465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sng" strike="noStrike" mc:Ignorable="hp" hp:hslEmbossed="0">
                <a:solidFill>
                  <a:srgbClr val="0000ff"/>
                </a:solidFill>
                <a:latin typeface="맑은 고딕"/>
                <a:ea typeface="맑은 고딕"/>
                <a:cs typeface="맑은 고딕"/>
                <a:hlinkClick r:id="rId3"/>
              </a:rPr>
              <a:t>https://youtu.be/eut4gBFk-aI</a:t>
            </a:r>
            <a:endParaRPr lang="ko-KR" altLang="en-US"/>
          </a:p>
        </p:txBody>
      </p:sp>
      <p:sp>
        <p:nvSpPr>
          <p:cNvPr id="6" name=""/>
          <p:cNvSpPr txBox="1"/>
          <p:nvPr/>
        </p:nvSpPr>
        <p:spPr>
          <a:xfrm>
            <a:off x="4003899" y="2380955"/>
            <a:ext cx="4949601" cy="26463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400" b="1"/>
              <a:t>tvn </a:t>
            </a:r>
            <a:r>
              <a:rPr lang="ko-KR" altLang="en-US" sz="2400" b="1"/>
              <a:t>주말 드라마 </a:t>
            </a:r>
            <a:r>
              <a:rPr lang="en-US" altLang="ko-KR" sz="2400" b="1"/>
              <a:t>&lt;</a:t>
            </a:r>
            <a:r>
              <a:rPr lang="ko-KR" altLang="en-US" sz="2400" b="1"/>
              <a:t>우리들의 블루스</a:t>
            </a:r>
            <a:r>
              <a:rPr lang="en-US" altLang="ko-KR" sz="2400" b="1"/>
              <a:t>&gt;</a:t>
            </a:r>
            <a:endParaRPr lang="en-US" altLang="ko-KR" sz="2200" b="1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고등학생 커플의 갑작스러운 임신</a:t>
            </a:r>
            <a:endParaRPr lang="ko-KR" altLang="en-US" sz="2000"/>
          </a:p>
          <a:p>
            <a:pPr>
              <a:defRPr/>
            </a:pPr>
            <a:endParaRPr lang="ko-KR" altLang="en-US" sz="2000"/>
          </a:p>
          <a:p>
            <a:pPr>
              <a:defRPr/>
            </a:pPr>
            <a:r>
              <a:rPr lang="en-US" altLang="ko-KR" sz="2000"/>
              <a:t>-</a:t>
            </a:r>
            <a:r>
              <a:rPr lang="ko-KR" altLang="en-US" sz="2000"/>
              <a:t>현실적인 주변의 비판 장면도 있었으나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청소년의 혼전임신을 낭만적인 로맨스로</a:t>
            </a:r>
            <a:endParaRPr lang="ko-KR" altLang="en-US" sz="2000"/>
          </a:p>
          <a:p>
            <a:pPr>
              <a:defRPr/>
            </a:pPr>
            <a:r>
              <a:rPr lang="ko-KR" altLang="en-US" sz="2000"/>
              <a:t> 묘사하는 장면 포함</a:t>
            </a:r>
            <a:endParaRPr lang="ko-KR" altLang="en-US" sz="2000"/>
          </a:p>
          <a:p>
            <a:pPr>
              <a:defRPr/>
            </a:pPr>
            <a:endParaRPr lang="en-US" altLang="ko-KR" sz="2200"/>
          </a:p>
        </p:txBody>
      </p:sp>
    </p:spTree>
    <p:extLst>
      <p:ext uri="{BB962C8B-B14F-4D97-AF65-F5344CB8AC3E}">
        <p14:creationId xmlns:p14="http://schemas.microsoft.com/office/powerpoint/2010/main" val="3835219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 sz="2600"/>
              <a:t>미디어를 통해 미화되는 청소년 출산</a:t>
            </a:r>
            <a:endParaRPr lang="ko-KR" altLang="en-US" sz="2600"/>
          </a:p>
        </p:txBody>
      </p:sp>
      <p:sp>
        <p:nvSpPr>
          <p:cNvPr id="6" name=""/>
          <p:cNvSpPr txBox="1"/>
          <p:nvPr/>
        </p:nvSpPr>
        <p:spPr>
          <a:xfrm>
            <a:off x="4434793" y="2380955"/>
            <a:ext cx="4949600" cy="21224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ko-KR" altLang="en-US" sz="2400" b="1"/>
              <a:t>영화 </a:t>
            </a:r>
            <a:r>
              <a:rPr lang="en-US" altLang="ko-KR" sz="2400" b="1"/>
              <a:t>&lt;</a:t>
            </a:r>
            <a:r>
              <a:rPr lang="ko-KR" altLang="en-US" sz="2400" b="1"/>
              <a:t>주노</a:t>
            </a:r>
            <a:r>
              <a:rPr lang="en-US" altLang="ko-KR" sz="2400" b="1"/>
              <a:t>&gt;</a:t>
            </a:r>
            <a:endParaRPr lang="en-US" altLang="ko-KR" sz="2400" b="1"/>
          </a:p>
          <a:p>
            <a:pPr>
              <a:defRPr/>
            </a:pPr>
            <a:endParaRPr lang="en-US" altLang="ko-KR" sz="2400" b="1"/>
          </a:p>
          <a:p>
            <a:pPr>
              <a:defRPr/>
            </a:pPr>
            <a:r>
              <a:rPr lang="en-US" altLang="ko-KR" sz="2000"/>
              <a:t>-</a:t>
            </a:r>
            <a:endParaRPr lang="en-US" altLang="ko-KR" sz="2400" b="1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endParaRPr lang="en-US" altLang="ko-KR" sz="2200"/>
          </a:p>
          <a:p>
            <a:pPr>
              <a:defRPr/>
            </a:pPr>
            <a:r>
              <a:rPr lang="en-US" altLang="ko-KR" sz="2200"/>
              <a:t>=&gt;</a:t>
            </a:r>
            <a:r>
              <a:rPr lang="ko-KR" altLang="en-US" sz="2200"/>
              <a:t> </a:t>
            </a:r>
            <a:r>
              <a:rPr lang="en-US" altLang="ko-KR" sz="2200"/>
              <a:t>10</a:t>
            </a:r>
            <a:r>
              <a:rPr lang="ko-KR" altLang="en-US" sz="2200"/>
              <a:t>대 임신 미화</a:t>
            </a:r>
            <a:r>
              <a:rPr lang="en-US" altLang="ko-KR" sz="2200"/>
              <a:t>?</a:t>
            </a:r>
            <a:endParaRPr lang="en-US" altLang="ko-KR" sz="2200"/>
          </a:p>
        </p:txBody>
      </p:sp>
      <p:pic>
        <p:nvPicPr>
          <p:cNvPr id="7" name=""/>
          <p:cNvPicPr/>
          <p:nvPr/>
        </p:nvPicPr>
        <p:blipFill rotWithShape="1">
          <a:blip r:embed="rId2"/>
          <a:stretch>
            <a:fillRect/>
          </a:stretch>
        </p:blipFill>
        <p:spPr>
          <a:xfrm>
            <a:off x="1015909" y="2435905"/>
            <a:ext cx="2987992" cy="3690258"/>
          </a:xfrm>
          <a:prstGeom prst="rect">
            <a:avLst/>
          </a:prstGeom>
          <a:noFill/>
          <a:ln>
            <a:noFill/>
          </a:ln>
          <a:effectLst/>
        </p:spPr>
      </p:pic>
    </p:spTree>
    <p:extLst>
      <p:ext uri="{BB962C8B-B14F-4D97-AF65-F5344CB8AC3E}">
        <p14:creationId xmlns:p14="http://schemas.microsoft.com/office/powerpoint/2010/main" val="309093880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 sz="2600"/>
              <a:t>잘 알려지지 않은 청소년 산모 지원정책</a:t>
            </a: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  <a:p>
            <a:pPr marL="0" indent="0">
              <a:buNone/>
              <a:defRPr/>
            </a:pPr>
            <a:r>
              <a:rPr lang="ko-KR" altLang="en-US" sz="2600"/>
              <a:t>	</a:t>
            </a:r>
            <a:r>
              <a:rPr lang="en-US" altLang="ko-KR" sz="2400"/>
              <a:t>18</a:t>
            </a:r>
            <a:r>
              <a:rPr lang="ko-KR" altLang="en-US" sz="2400"/>
              <a:t>세 이하 산모</a:t>
            </a:r>
            <a:r>
              <a:rPr lang="en-US" altLang="ko-KR" sz="2400"/>
              <a:t>,</a:t>
            </a:r>
            <a:r>
              <a:rPr lang="ko-KR" altLang="en-US" sz="2400"/>
              <a:t> </a:t>
            </a:r>
            <a:r>
              <a:rPr lang="en-US" altLang="ko-KR" sz="2400"/>
              <a:t>19</a:t>
            </a:r>
            <a:r>
              <a:rPr lang="ko-KR" altLang="en-US" sz="2400"/>
              <a:t>세</a:t>
            </a:r>
            <a:r>
              <a:rPr lang="en-US" altLang="ko-KR" sz="2400"/>
              <a:t>~24</a:t>
            </a:r>
            <a:r>
              <a:rPr lang="ko-KR" altLang="en-US" sz="2400"/>
              <a:t>세 산모의 정부지원 산호도우미 이용 여부 조사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	</a:t>
            </a:r>
            <a:endParaRPr lang="ko-KR" altLang="en-US" sz="2400"/>
          </a:p>
          <a:p>
            <a:pPr marL="0" indent="0">
              <a:buNone/>
              <a:defRPr/>
            </a:pPr>
            <a:r>
              <a:rPr lang="ko-KR" altLang="en-US" sz="2400"/>
              <a:t>	</a:t>
            </a:r>
            <a:r>
              <a:rPr lang="en-US" altLang="ko-KR" sz="2400"/>
              <a:t>==&gt;&gt;</a:t>
            </a:r>
            <a:r>
              <a:rPr lang="ko-KR" altLang="en-US" sz="2400"/>
              <a:t> </a:t>
            </a:r>
            <a:r>
              <a:rPr lang="ko-KR" altLang="en-US" sz="2500" b="1"/>
              <a:t>도움을 받지 않았다고 응답한 비율 </a:t>
            </a:r>
            <a:r>
              <a:rPr lang="en-US" altLang="ko-KR" sz="2500" b="1"/>
              <a:t>100%</a:t>
            </a:r>
            <a:endParaRPr lang="en-US" altLang="ko-KR" sz="2500" b="1"/>
          </a:p>
          <a:p>
            <a:pPr marL="0" indent="0">
              <a:buNone/>
              <a:defRPr/>
            </a:pPr>
            <a:endParaRPr lang="en-US" altLang="ko-KR" sz="2500" b="1"/>
          </a:p>
          <a:p>
            <a:pPr marL="0" indent="0">
              <a:buNone/>
              <a:defRPr/>
            </a:pPr>
            <a:r>
              <a:rPr lang="ko-KR" altLang="en-US" sz="2500" b="1"/>
              <a:t>		</a:t>
            </a:r>
            <a:r>
              <a:rPr lang="en-US" altLang="ko-KR" sz="2200" b="1"/>
              <a:t>(</a:t>
            </a:r>
            <a:r>
              <a:rPr lang="ko-KR" altLang="en-US" sz="2200" b="1"/>
              <a:t>대부분의 청소년 산모가 정부 지원 산후도우미를 이용하지 못했음</a:t>
            </a:r>
            <a:r>
              <a:rPr lang="en-US" altLang="ko-KR" sz="2200" b="1"/>
              <a:t>)</a:t>
            </a:r>
            <a:endParaRPr lang="en-US" altLang="ko-KR" sz="2200" b="1"/>
          </a:p>
        </p:txBody>
      </p:sp>
    </p:spTree>
    <p:extLst>
      <p:ext uri="{BB962C8B-B14F-4D97-AF65-F5344CB8AC3E}">
        <p14:creationId xmlns:p14="http://schemas.microsoft.com/office/powerpoint/2010/main" val="32820603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sp>
        <p:nvSpPr>
          <p:cNvPr id="5" name=""/>
          <p:cNvSpPr/>
          <p:nvPr/>
        </p:nvSpPr>
        <p:spPr>
          <a:xfrm>
            <a:off x="473529" y="1417638"/>
            <a:ext cx="7924349" cy="5192032"/>
          </a:xfrm>
          <a:prstGeom prst="rect">
            <a:avLst/>
          </a:prstGeom>
          <a:solidFill>
            <a:srgbClr val="dfe6f7"/>
          </a:solidFill>
          <a:ln w="28575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임신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8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개월 차인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양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(22)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과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B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군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(23)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은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24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 이하인 청소년 부부다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A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양은 출산을 앞두고 최근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청소년 부모 아동양육비 지원 사업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’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에 대한 안내를 받기 위해 서울 금천구에 있는 동주민 센터를 방문했다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그런데 센터 직원은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스무 살이 넘으면 청소년이 아니다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관련 사업을 안내해줄 수 없다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며 정보 제공을 거절했다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lang="EN-US" sz="17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7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당황한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양은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“(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청소년 복지 지원법 상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)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청소년 법적 나이는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24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세까지라 지원받을 수 있다고 들었다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고 말했지만 담당 직원은 재차 나이 기준을 넘겨 대상이 아니라고 안내했다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 A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양은 구청도 찾아갔지만 그곳에서도 같은 답이 돌아왔다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lang="EN-US" sz="17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sz="17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ko-KR" alt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A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양은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11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일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“22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세도 청소년에 해당한다고 알고 갔는데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, 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안 된다는 대답만 들었다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며 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“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어렵게 고민해서 찾아갔지만 담당자의 강경한 태도에 그냥 집에 돌아올 수밖에 없었다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”</a:t>
            </a:r>
            <a:r>
              <a:rPr xmlns:mc="http://schemas.openxmlformats.org/markup-compatibility/2006" xmlns:hp="http://schemas.haansoft.com/office/presentation/8.0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고 토로했다</a:t>
            </a:r>
            <a:r>
              <a:rPr xmlns:mc="http://schemas.openxmlformats.org/markup-compatibility/2006" xmlns:hp="http://schemas.haansoft.com/office/presentation/8.0" lang="EN-US" sz="1700" b="0" i="0" u="none" strike="noStrike" mc:Ignorable="hp" hp:hslEmbossed="0">
                <a:solidFill>
                  <a:srgbClr val="000000"/>
                </a:solidFill>
                <a:latin typeface="맑은 고딕"/>
                <a:ea typeface="맑은 고딕"/>
                <a:cs typeface="맑은 고딕"/>
              </a:rPr>
              <a:t>.</a:t>
            </a:r>
            <a:endParaRPr xmlns:mc="http://schemas.openxmlformats.org/markup-compatibility/2006" xmlns:hp="http://schemas.haansoft.com/office/presentation/8.0" lang="EN-US" sz="1700" b="0" i="0" u="none" strike="noStrike" mc:Ignorable="hp" hp:hslEmbossed="0">
              <a:solidFill>
                <a:srgbClr val="000000"/>
              </a:solidFill>
              <a:latin typeface="맑은 고딕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8642808" y="1864859"/>
            <a:ext cx="3311067" cy="1927678"/>
          </a:xfrm>
          <a:prstGeom prst="borderCallout2">
            <a:avLst>
              <a:gd name="adj1" fmla="val 51005"/>
              <a:gd name="adj2" fmla="val 5235"/>
              <a:gd name="adj3" fmla="val 100156"/>
              <a:gd name="adj4" fmla="val -4890"/>
              <a:gd name="adj5" fmla="val 178032"/>
              <a:gd name="adj6" fmla="val -21066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300" b="1"/>
              <a:t>청소년 산모에 대한</a:t>
            </a:r>
            <a:endParaRPr lang="ko-KR" altLang="en-US" sz="2300" b="1"/>
          </a:p>
          <a:p>
            <a:pPr algn="ctr">
              <a:defRPr/>
            </a:pPr>
            <a:r>
              <a:rPr lang="ko-KR" altLang="en-US" sz="2300" b="1"/>
              <a:t>지원 정책 미비</a:t>
            </a:r>
            <a:endParaRPr lang="en-US" altLang="ko-KR" sz="2300" b="1"/>
          </a:p>
        </p:txBody>
      </p:sp>
    </p:spTree>
    <p:extLst>
      <p:ext uri="{BB962C8B-B14F-4D97-AF65-F5344CB8AC3E}">
        <p14:creationId xmlns:p14="http://schemas.microsoft.com/office/powerpoint/2010/main" val="21244617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 sz="2600"/>
              <a:t>법률 행위 능력이 없는 청소년 미혼모</a:t>
            </a: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</p:txBody>
      </p:sp>
      <p:grpSp>
        <p:nvGrpSpPr>
          <p:cNvPr id="7" name=""/>
          <p:cNvGrpSpPr/>
          <p:nvPr/>
        </p:nvGrpSpPr>
        <p:grpSpPr>
          <a:xfrm rot="0">
            <a:off x="1403348" y="2452561"/>
            <a:ext cx="8650060" cy="3864455"/>
            <a:chOff x="745670" y="2169149"/>
            <a:chExt cx="8200640" cy="3263474"/>
          </a:xfrm>
        </p:grpSpPr>
        <p:sp>
          <p:nvSpPr>
            <p:cNvPr id="4" name=""/>
            <p:cNvSpPr/>
            <p:nvPr/>
          </p:nvSpPr>
          <p:spPr>
            <a:xfrm>
              <a:off x="745670" y="2486648"/>
              <a:ext cx="2198007" cy="2104628"/>
            </a:xfrm>
            <a:prstGeom prst="ellipse">
              <a:avLst/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자녀의</a:t>
              </a:r>
  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양육 책임</a:t>
              </a:r>
  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  <p:sp>
          <p:nvSpPr>
            <p:cNvPr id="5" name=""/>
            <p:cNvSpPr/>
            <p:nvPr/>
          </p:nvSpPr>
          <p:spPr>
            <a:xfrm>
              <a:off x="4542515" y="2169149"/>
              <a:ext cx="4403795" cy="1360714"/>
            </a:xfrm>
            <a:prstGeom prst="borderCallout1">
              <a:avLst>
                <a:gd name="adj1" fmla="val 36669"/>
                <a:gd name="adj2" fmla="val 371"/>
                <a:gd name="adj3" fmla="val 112500"/>
                <a:gd name="adj4" fmla="val -38333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ko-KR" altLang="en-US"/>
                <a:t>민법에서의 규정</a:t>
              </a:r>
              <a:endParaRPr lang="ko-KR" altLang="en-US"/>
            </a:p>
            <a:p>
              <a:pPr algn="ctr">
                <a:defRPr/>
              </a:pPr>
              <a:r>
                <a:rPr lang="ko-KR" altLang="en-US" sz="2300"/>
                <a:t>일차적 양육의무는 </a:t>
              </a:r>
              <a:r>
                <a:rPr lang="ko-KR" altLang="en-US" sz="2300" b="1"/>
                <a:t>부모</a:t>
              </a:r>
              <a:r>
                <a:rPr lang="ko-KR" altLang="en-US" sz="2300"/>
                <a:t>에게 있음</a:t>
              </a:r>
              <a:endParaRPr lang="ko-KR" altLang="en-US" sz="2300"/>
            </a:p>
          </p:txBody>
        </p:sp>
        <p:sp>
          <p:nvSpPr>
            <p:cNvPr id="6" name=""/>
            <p:cNvSpPr/>
            <p:nvPr/>
          </p:nvSpPr>
          <p:spPr>
            <a:xfrm>
              <a:off x="4542516" y="4071908"/>
              <a:ext cx="4218216" cy="1360714"/>
            </a:xfrm>
            <a:prstGeom prst="borderCallout1">
              <a:avLst>
                <a:gd name="adj1" fmla="val 36669"/>
                <a:gd name="adj2" fmla="val 371"/>
                <a:gd name="adj3" fmla="val -28819"/>
                <a:gd name="adj4" fmla="val -38076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혼인관계가 없는 부모 사이</a:t>
              </a: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에서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출생한 자녀에 대한 부자관계는</a:t>
              </a:r>
              <a:r>
  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?</a:t>
              </a:r>
  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852158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 sz="2600"/>
              <a:t>법률 행위 능력이 없는 청소년 미혼모</a:t>
            </a: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</p:txBody>
      </p:sp>
      <p:sp>
        <p:nvSpPr>
          <p:cNvPr id="15" name=""/>
          <p:cNvSpPr/>
          <p:nvPr/>
        </p:nvSpPr>
        <p:spPr>
          <a:xfrm>
            <a:off x="609599" y="2404967"/>
            <a:ext cx="4449387" cy="1611295"/>
          </a:xfrm>
          <a:prstGeom prst="borderCallout1">
            <a:avLst>
              <a:gd name="adj1" fmla="val -1218"/>
              <a:gd name="adj2" fmla="val -139"/>
              <a:gd name="adj3" fmla="val 50541"/>
              <a:gd name="adj4" fmla="val -444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혼인관계가 없는 부모 사이</a:t>
            </a: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에서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출생한 자녀에 대한 </a:t>
            </a:r>
            <a:endPara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부자관계 형성 방법 </a:t>
            </a:r>
            <a:r>
              <a: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=&gt;&gt;</a:t>
            </a:r>
            <a:endParaRPr xmlns:mc="http://schemas.openxmlformats.org/markup-compatibility/2006" xmlns:hp="http://schemas.haansoft.com/office/presentation/8.0" kumimoji="0" lang="en-US" altLang="ko-KR" sz="21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6" name=""/>
          <p:cNvSpPr/>
          <p:nvPr/>
        </p:nvSpPr>
        <p:spPr>
          <a:xfrm>
            <a:off x="4553857" y="3210614"/>
            <a:ext cx="7028539" cy="1432597"/>
          </a:xfrm>
          <a:prstGeom prst="chevron">
            <a:avLst>
              <a:gd name="adj" fmla="val 50000"/>
            </a:avLst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>
                <a:solidFill>
                  <a:schemeClr val="dk1"/>
                </a:solidFill>
              </a:rPr>
              <a:t>1.</a:t>
            </a:r>
            <a:r>
              <a:rPr lang="ko-KR" altLang="en-US" sz="2200">
                <a:solidFill>
                  <a:schemeClr val="dk1"/>
                </a:solidFill>
              </a:rPr>
              <a:t> 생부가 자신의 자녀라고 인정하는 행위</a:t>
            </a:r>
            <a:endParaRPr lang="ko-KR" altLang="en-US" sz="2200">
              <a:solidFill>
                <a:schemeClr val="dk1"/>
              </a:solidFill>
            </a:endParaRPr>
          </a:p>
          <a:p>
            <a:pPr algn="ctr">
              <a:defRPr/>
            </a:pPr>
            <a:endParaRPr lang="ko-KR" altLang="en-US" sz="22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2400" b="1">
                <a:solidFill>
                  <a:schemeClr val="dk1"/>
                </a:solidFill>
              </a:rPr>
              <a:t>==&gt;&gt;&gt;</a:t>
            </a:r>
            <a:r>
              <a:rPr lang="ko-KR" altLang="en-US" sz="2400" b="1">
                <a:solidFill>
                  <a:schemeClr val="dk1"/>
                </a:solidFill>
              </a:rPr>
              <a:t>임의인지</a:t>
            </a:r>
            <a:endParaRPr lang="ko-KR" altLang="en-US" sz="2400" b="1">
              <a:solidFill>
                <a:schemeClr val="dk1"/>
              </a:solidFill>
            </a:endParaRPr>
          </a:p>
        </p:txBody>
      </p:sp>
      <p:sp>
        <p:nvSpPr>
          <p:cNvPr id="17" name=""/>
          <p:cNvSpPr/>
          <p:nvPr/>
        </p:nvSpPr>
        <p:spPr>
          <a:xfrm>
            <a:off x="3431266" y="4693566"/>
            <a:ext cx="7028539" cy="1432597"/>
          </a:xfrm>
          <a:prstGeom prst="chevron">
            <a:avLst>
              <a:gd name="adj" fmla="val 50000"/>
            </a:avLst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en-US" altLang="ko-KR" sz="2200">
                <a:solidFill>
                  <a:schemeClr val="tx1"/>
                </a:solidFill>
              </a:rPr>
              <a:t>2.</a:t>
            </a:r>
            <a:r>
              <a:rPr lang="ko-KR" altLang="en-US" sz="2200">
                <a:solidFill>
                  <a:schemeClr val="tx1"/>
                </a:solidFill>
              </a:rPr>
              <a:t> 자녀가 재판에 의해</a:t>
            </a:r>
            <a:endParaRPr lang="ko-KR" altLang="en-US" sz="2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 sz="2200">
                <a:solidFill>
                  <a:schemeClr val="tx1"/>
                </a:solidFill>
              </a:rPr>
              <a:t> 생부외의 부자관계를 인정받는 경우</a:t>
            </a:r>
            <a:endParaRPr lang="ko-KR" altLang="en-US" sz="2200">
              <a:solidFill>
                <a:schemeClr val="tx1"/>
              </a:solidFill>
            </a:endParaRPr>
          </a:p>
          <a:p>
            <a:pPr algn="ctr">
              <a:defRPr/>
            </a:pPr>
            <a:endParaRPr lang="ko-KR" altLang="en-US" sz="2200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en-US" altLang="ko-KR" sz="2400" b="1">
                <a:solidFill>
                  <a:schemeClr val="dk1"/>
                </a:solidFill>
              </a:rPr>
              <a:t>==&gt;&gt;&gt;</a:t>
            </a:r>
            <a:r>
              <a:rPr lang="ko-KR" altLang="en-US" sz="2400" b="1">
                <a:solidFill>
                  <a:schemeClr val="dk1"/>
                </a:solidFill>
              </a:rPr>
              <a:t>강제인지</a:t>
            </a:r>
            <a:endParaRPr lang="ko-KR" altLang="en-US" sz="2400" b="1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467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"/>
          <p:cNvSpPr/>
          <p:nvPr/>
        </p:nvSpPr>
        <p:spPr>
          <a:xfrm>
            <a:off x="6096000" y="2319487"/>
            <a:ext cx="5760360" cy="2303626"/>
          </a:xfrm>
          <a:prstGeom prst="homePlate">
            <a:avLst>
              <a:gd name="adj" fmla="val 36718"/>
            </a:avLst>
          </a:prstGeom>
          <a:solidFill>
            <a:srgbClr val="203a7b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3" name=""/>
          <p:cNvSpPr/>
          <p:nvPr/>
        </p:nvSpPr>
        <p:spPr>
          <a:xfrm>
            <a:off x="3334883" y="2319487"/>
            <a:ext cx="5522234" cy="2303626"/>
          </a:xfrm>
          <a:prstGeom prst="homePlate">
            <a:avLst>
              <a:gd name="adj" fmla="val 36718"/>
            </a:avLst>
          </a:prstGeom>
          <a:solidFill>
            <a:srgbClr val="3057b9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endParaRPr xmlns:mc="http://schemas.openxmlformats.org/markup-compatibility/2006" xmlns:hp="http://schemas.haansoft.com/office/presentation/8.0" kumimoji="0" lang="ko-KR" altLang="en-US" sz="18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/>
              <a:t>-</a:t>
            </a:r>
            <a:r>
              <a:rPr lang="ko-KR" altLang="en-US" sz="2600"/>
              <a:t>법률 행위 능력이 없는 청소년 미혼모</a:t>
            </a: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</p:txBody>
      </p:sp>
      <p:sp>
        <p:nvSpPr>
          <p:cNvPr id="22" name=""/>
          <p:cNvSpPr/>
          <p:nvPr/>
        </p:nvSpPr>
        <p:spPr>
          <a:xfrm>
            <a:off x="556757" y="2319487"/>
            <a:ext cx="5204734" cy="2303626"/>
          </a:xfrm>
          <a:prstGeom prst="homePlate">
            <a:avLst>
              <a:gd name="adj" fmla="val 36718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200"/>
              <a:t>청소년 미혼모의 경우 </a:t>
            </a:r>
            <a:endParaRPr lang="ko-KR" altLang="en-US" sz="2200"/>
          </a:p>
          <a:p>
            <a:pPr algn="ctr">
              <a:defRPr/>
            </a:pPr>
            <a:r>
              <a:rPr lang="ko-KR" altLang="en-US" sz="2200"/>
              <a:t>현실적으로 임의인지 불가능</a:t>
            </a:r>
            <a:r>
              <a:rPr lang="en-US" altLang="ko-KR" sz="2200"/>
              <a:t>,</a:t>
            </a:r>
            <a:endParaRPr lang="en-US" altLang="ko-KR" sz="2200"/>
          </a:p>
          <a:p>
            <a:pPr algn="ctr">
              <a:defRPr/>
            </a:pPr>
            <a:endParaRPr lang="en-US" altLang="ko-KR" sz="2200"/>
          </a:p>
          <a:p>
            <a:pPr algn="ctr">
              <a:defRPr/>
            </a:pPr>
            <a:r>
              <a:rPr lang="ko-KR" altLang="en-US" sz="2500" b="1"/>
              <a:t>소송을 통한 </a:t>
            </a:r>
            <a:endParaRPr lang="ko-KR" altLang="en-US" sz="2500" b="1"/>
          </a:p>
          <a:p>
            <a:pPr algn="ctr">
              <a:defRPr/>
            </a:pPr>
            <a:r>
              <a:rPr lang="ko-KR" altLang="en-US" sz="2500" b="1"/>
              <a:t>강제인지</a:t>
            </a:r>
            <a:r>
              <a:rPr lang="ko-KR" altLang="en-US" sz="2200"/>
              <a:t> 필요</a:t>
            </a:r>
            <a:endParaRPr lang="ko-KR" altLang="en-US" sz="2200"/>
          </a:p>
          <a:p>
            <a:pPr algn="ctr">
              <a:defRPr/>
            </a:pPr>
            <a:r>
              <a:rPr lang="en-US" altLang="ko-KR" sz="2000"/>
              <a:t>(</a:t>
            </a:r>
            <a:r>
              <a:rPr lang="ko-KR" altLang="en-US" sz="2000"/>
              <a:t>미혼부에게 양육책임 부과</a:t>
            </a:r>
            <a:r>
              <a:rPr lang="en-US" altLang="ko-KR" sz="2000"/>
              <a:t>)</a:t>
            </a:r>
            <a:endParaRPr lang="ko-KR" altLang="en-US" sz="2000"/>
          </a:p>
        </p:txBody>
      </p:sp>
      <p:sp>
        <p:nvSpPr>
          <p:cNvPr id="24" name=""/>
          <p:cNvSpPr txBox="1"/>
          <p:nvPr/>
        </p:nvSpPr>
        <p:spPr>
          <a:xfrm>
            <a:off x="5202251" y="2759486"/>
            <a:ext cx="3619029" cy="1339028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>
                <a:solidFill>
                  <a:schemeClr val="lt1"/>
                </a:solidFill>
              </a:rPr>
              <a:t>미성년자에게 </a:t>
            </a:r>
            <a:endParaRPr lang="ko-KR" altLang="en-US" sz="20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lt1"/>
                </a:solidFill>
              </a:rPr>
              <a:t>법률행위능력이 </a:t>
            </a:r>
            <a:endParaRPr lang="ko-KR" altLang="en-US" sz="20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lt1"/>
                </a:solidFill>
              </a:rPr>
              <a:t>없기 때문에</a:t>
            </a:r>
            <a:endParaRPr lang="ko-KR" altLang="en-US" sz="21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2200" b="1">
                <a:solidFill>
                  <a:schemeClr val="lt1"/>
                </a:solidFill>
              </a:rPr>
              <a:t>부모의 소송 대리</a:t>
            </a:r>
            <a:r>
              <a:rPr lang="ko-KR" altLang="en-US" sz="2100">
                <a:solidFill>
                  <a:schemeClr val="lt1"/>
                </a:solidFill>
              </a:rPr>
              <a:t> 필요 </a:t>
            </a:r>
            <a:endParaRPr lang="ko-KR" altLang="en-US" sz="2100">
              <a:solidFill>
                <a:schemeClr val="lt1"/>
              </a:solidFill>
            </a:endParaRPr>
          </a:p>
        </p:txBody>
      </p:sp>
      <p:sp>
        <p:nvSpPr>
          <p:cNvPr id="26" name=""/>
          <p:cNvSpPr txBox="1"/>
          <p:nvPr/>
        </p:nvSpPr>
        <p:spPr>
          <a:xfrm>
            <a:off x="8821280" y="2826672"/>
            <a:ext cx="2761117" cy="1289256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2000">
                <a:solidFill>
                  <a:schemeClr val="lt1"/>
                </a:solidFill>
              </a:rPr>
              <a:t>부모가 자녀양육을</a:t>
            </a:r>
            <a:endParaRPr lang="ko-KR" altLang="en-US" sz="20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2000">
                <a:solidFill>
                  <a:schemeClr val="lt1"/>
                </a:solidFill>
              </a:rPr>
              <a:t> 지지하지 않는 경우</a:t>
            </a:r>
            <a:endParaRPr lang="ko-KR" altLang="en-US" sz="20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2100" b="1">
                <a:solidFill>
                  <a:schemeClr val="lt1"/>
                </a:solidFill>
              </a:rPr>
              <a:t>강제인지청구 어려움</a:t>
            </a:r>
            <a:r>
              <a:rPr lang="en-US" altLang="ko-KR">
                <a:solidFill>
                  <a:schemeClr val="lt1"/>
                </a:solidFill>
              </a:rPr>
              <a:t>.</a:t>
            </a:r>
            <a:endParaRPr lang="en-US" altLang="ko-KR">
              <a:solidFill>
                <a:schemeClr val="lt1"/>
              </a:solidFill>
            </a:endParaRPr>
          </a:p>
          <a:p>
            <a:pPr algn="ctr">
              <a:defRPr/>
            </a:pPr>
            <a:endParaRPr lang="ko-KR" altLang="en-US">
              <a:solidFill>
                <a:schemeClr val="lt1"/>
              </a:solidFill>
            </a:endParaRPr>
          </a:p>
        </p:txBody>
      </p:sp>
      <p:sp>
        <p:nvSpPr>
          <p:cNvPr id="27" name=""/>
          <p:cNvSpPr/>
          <p:nvPr/>
        </p:nvSpPr>
        <p:spPr>
          <a:xfrm>
            <a:off x="3159124" y="5146900"/>
            <a:ext cx="6688360" cy="1450748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양육의 책임을 미혼모 홀로 떠안지 않으려면</a:t>
            </a:r>
            <a:endPara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==&gt;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소송 대리 주체 지원 및 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관련 법률 개정 필요</a:t>
            </a:r>
            <a:endPara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35013395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출산과 관련된 법률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 sz="2600"/>
              <a:t>-</a:t>
            </a:r>
            <a:r>
              <a:rPr lang="ko-KR" altLang="en-US" sz="2600"/>
              <a:t>필리핀</a:t>
            </a: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</p:txBody>
      </p:sp>
      <p:sp>
        <p:nvSpPr>
          <p:cNvPr id="4" name=""/>
          <p:cNvSpPr/>
          <p:nvPr/>
        </p:nvSpPr>
        <p:spPr>
          <a:xfrm>
            <a:off x="2297340" y="1968614"/>
            <a:ext cx="7597319" cy="1460386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아동 성학대 만연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세계에서 가장 낮은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‘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성적 동의 연령</a:t>
            </a: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’</a:t>
            </a:r>
            <a:r>
              <a:rPr xmlns:mc="http://schemas.openxmlformats.org/markup-compatibility/2006" xmlns:hp="http://schemas.haansoft.com/office/presentation/8.0" kumimoji="0" lang="ko-KR" altLang="en-US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 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영향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1208767" y="3863181"/>
            <a:ext cx="4184196" cy="1440089"/>
          </a:xfrm>
          <a:prstGeom prst="borderCallout1">
            <a:avLst>
              <a:gd name="adj1" fmla="val -59074"/>
              <a:gd name="adj2" fmla="val 131699"/>
              <a:gd name="adj3" fmla="val -657"/>
              <a:gd name="adj4" fmla="val 50244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200"/>
              <a:t>성관계에 법적으로 </a:t>
            </a:r>
            <a:endParaRPr lang="ko-KR" altLang="en-US" sz="2200"/>
          </a:p>
          <a:p>
            <a:pPr algn="ctr">
              <a:defRPr/>
            </a:pPr>
            <a:r>
              <a:rPr lang="ko-KR" altLang="en-US" sz="2200"/>
              <a:t>동의할 수 있는 나이</a:t>
            </a:r>
            <a:r>
              <a:rPr lang="en-US" altLang="ko-KR" sz="2200"/>
              <a:t>.</a:t>
            </a:r>
            <a:endParaRPr lang="en-US" altLang="ko-KR" sz="2200"/>
          </a:p>
          <a:p>
            <a:pPr algn="ctr">
              <a:defRPr/>
            </a:pPr>
            <a:r>
              <a:rPr lang="en-US" altLang="ko-KR" sz="2200"/>
              <a:t>(</a:t>
            </a:r>
            <a:r>
              <a:rPr lang="ko-KR" altLang="en-US" sz="2200"/>
              <a:t>필리핀은 </a:t>
            </a:r>
            <a:r>
              <a:rPr lang="en-US" altLang="ko-KR" sz="2200"/>
              <a:t>12</a:t>
            </a:r>
            <a:r>
              <a:rPr lang="ko-KR" altLang="en-US" sz="2200"/>
              <a:t>세</a:t>
            </a:r>
            <a:r>
              <a:rPr lang="en-US" altLang="ko-KR" sz="2200"/>
              <a:t>)</a:t>
            </a:r>
            <a:endParaRPr lang="ko-KR" altLang="en-US" sz="2200"/>
          </a:p>
        </p:txBody>
      </p:sp>
      <p:sp>
        <p:nvSpPr>
          <p:cNvPr id="7" name=""/>
          <p:cNvSpPr/>
          <p:nvPr/>
        </p:nvSpPr>
        <p:spPr>
          <a:xfrm flipH="1">
            <a:off x="4633233" y="3863181"/>
            <a:ext cx="4274909" cy="1440089"/>
          </a:xfrm>
          <a:prstGeom prst="homePlate">
            <a:avLst>
              <a:gd name="adj" fmla="val 50000"/>
            </a:avLst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/>
              <a:t>성관계 합의를 하기에 어리고</a:t>
            </a:r>
            <a:r>
              <a:rPr lang="en-US" altLang="ko-KR" sz="2000"/>
              <a:t>,</a:t>
            </a:r>
            <a:endParaRPr lang="en-US" altLang="ko-KR" sz="2000"/>
          </a:p>
          <a:p>
            <a:pPr algn="ctr">
              <a:defRPr/>
            </a:pPr>
            <a:r>
              <a:rPr lang="ko-KR" altLang="en-US" sz="2000"/>
              <a:t>도움 요청 방법 제대로 알지 못함</a:t>
            </a:r>
            <a:endParaRPr lang="ko-KR" altLang="en-US" sz="2000"/>
          </a:p>
        </p:txBody>
      </p:sp>
      <p:sp>
        <p:nvSpPr>
          <p:cNvPr id="10" name=""/>
          <p:cNvSpPr txBox="1"/>
          <p:nvPr/>
        </p:nvSpPr>
        <p:spPr>
          <a:xfrm>
            <a:off x="4162650" y="5685983"/>
            <a:ext cx="8343898" cy="88035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600" b="1"/>
              <a:t>==&gt;&gt;</a:t>
            </a:r>
            <a:r>
              <a:rPr lang="ko-KR" altLang="en-US" sz="2600" b="1"/>
              <a:t>   낮은 동의 연령이 </a:t>
            </a:r>
            <a:endParaRPr lang="ko-KR" altLang="en-US" sz="2600" b="1"/>
          </a:p>
          <a:p>
            <a:pPr>
              <a:defRPr/>
            </a:pPr>
            <a:r>
              <a:rPr lang="ko-KR" altLang="en-US" sz="2600" b="1"/>
              <a:t>	필리핀의 성매매와 </a:t>
            </a:r>
            <a:r>
              <a:rPr lang="en-US" altLang="ko-KR" sz="2600" b="1"/>
              <a:t>10</a:t>
            </a:r>
            <a:r>
              <a:rPr lang="ko-KR" altLang="en-US" sz="2600" b="1"/>
              <a:t>대 임신에 영향</a:t>
            </a:r>
            <a:endParaRPr lang="ko-KR" altLang="en-US" sz="2600" b="1"/>
          </a:p>
        </p:txBody>
      </p:sp>
    </p:spTree>
    <p:extLst>
      <p:ext uri="{BB962C8B-B14F-4D97-AF65-F5344CB8AC3E}">
        <p14:creationId xmlns:p14="http://schemas.microsoft.com/office/powerpoint/2010/main" val="23782047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출산과 관련된 법률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609599" y="1166018"/>
            <a:ext cx="10972798" cy="4525963"/>
          </a:xfrm>
        </p:spPr>
        <p:txBody>
          <a:bodyPr/>
          <a:p>
            <a:pPr marL="0" indent="0">
              <a:buNone/>
              <a:defRPr/>
            </a:pPr>
            <a:r>
              <a:rPr lang="en-US" altLang="ko-KR" sz="2600"/>
              <a:t>-</a:t>
            </a:r>
            <a:r>
              <a:rPr lang="ko-KR" altLang="en-US" sz="2600"/>
              <a:t>독일</a:t>
            </a:r>
            <a:endParaRPr lang="ko-KR" altLang="en-US" sz="2600"/>
          </a:p>
          <a:p>
            <a:pPr marL="0" indent="0">
              <a:buNone/>
              <a:defRPr/>
            </a:pPr>
            <a:endParaRPr lang="ko-KR" altLang="en-US" sz="2600"/>
          </a:p>
        </p:txBody>
      </p:sp>
      <p:sp>
        <p:nvSpPr>
          <p:cNvPr id="4" name=""/>
          <p:cNvSpPr/>
          <p:nvPr/>
        </p:nvSpPr>
        <p:spPr>
          <a:xfrm>
            <a:off x="609599" y="1833733"/>
            <a:ext cx="2902855" cy="1595267"/>
          </a:xfrm>
          <a:prstGeom prst="roundRect">
            <a:avLst>
              <a:gd name="adj" fmla="val 16667"/>
            </a:avLst>
          </a:prstGeom>
          <a:solidFill>
            <a:srgbClr val="a0b4e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1998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년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독일민법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제 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1303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chemeClr val="tx1"/>
                </a:solidFill>
                <a:latin typeface="Calibri"/>
                <a:ea typeface="맑은 고딕"/>
                <a:cs typeface="맑은 고딕"/>
              </a:rPr>
              <a:t>조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chemeClr val="tx1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6" name=""/>
          <p:cNvSpPr/>
          <p:nvPr/>
        </p:nvSpPr>
        <p:spPr>
          <a:xfrm>
            <a:off x="3001280" y="2264625"/>
            <a:ext cx="7597319" cy="1460386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algn="ctr">
              <a:defRPr/>
            </a:pPr>
            <a:r>
              <a:rPr lang="ko-KR" altLang="en-US" sz="2400">
                <a:solidFill>
                  <a:schemeClr val="lt1"/>
                </a:solidFill>
              </a:rPr>
              <a:t>배우자가 될 일방이 이미 성년</a:t>
            </a:r>
            <a:r>
              <a:rPr lang="en-US" altLang="ko-KR" sz="2400">
                <a:solidFill>
                  <a:schemeClr val="lt1"/>
                </a:solidFill>
              </a:rPr>
              <a:t>,</a:t>
            </a:r>
            <a:endParaRPr lang="en-US" altLang="ko-KR" sz="24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2400">
                <a:solidFill>
                  <a:schemeClr val="lt1"/>
                </a:solidFill>
              </a:rPr>
              <a:t>타방이 만 </a:t>
            </a:r>
            <a:r>
              <a:rPr lang="en-US" altLang="ko-KR" sz="2400">
                <a:solidFill>
                  <a:schemeClr val="lt1"/>
                </a:solidFill>
              </a:rPr>
              <a:t>16</a:t>
            </a:r>
            <a:r>
              <a:rPr lang="ko-KR" altLang="en-US" sz="2400">
                <a:solidFill>
                  <a:schemeClr val="lt1"/>
                </a:solidFill>
              </a:rPr>
              <a:t>세 이상의 미성년자</a:t>
            </a:r>
            <a:endParaRPr lang="ko-KR" altLang="en-US" sz="2400">
              <a:solidFill>
                <a:schemeClr val="lt1"/>
              </a:solidFill>
            </a:endParaRPr>
          </a:p>
          <a:p>
            <a:pPr algn="ctr">
              <a:defRPr/>
            </a:pPr>
            <a:endPara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3001280" y="4072845"/>
            <a:ext cx="7597319" cy="1460386"/>
          </a:xfrm>
          <a:prstGeom prst="roundRect">
            <a:avLst>
              <a:gd name="adj" fmla="val 16667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가정법원이 미성년자에게 친권으로부터의 해제결정 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4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&gt;&gt;&gt;&gt;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혼인 가능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 rot="5413304">
            <a:off x="6221431" y="3338928"/>
            <a:ext cx="1157890" cy="92704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a0b4e6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  <p:sp>
        <p:nvSpPr>
          <p:cNvPr id="10" name=""/>
          <p:cNvSpPr txBox="1"/>
          <p:nvPr/>
        </p:nvSpPr>
        <p:spPr>
          <a:xfrm>
            <a:off x="3238498" y="5691981"/>
            <a:ext cx="8343898" cy="878364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==&gt;&gt;</a:t>
            </a: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   미성년자 혼인 합법화하면서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	미성년 출산에 대한 문제 증가 가능성</a:t>
            </a:r>
            <a:endParaRPr xmlns:mc="http://schemas.openxmlformats.org/markup-compatibility/2006" xmlns:hp="http://schemas.haansoft.com/office/presentation/8.0" kumimoji="0" lang="ko-KR" altLang="en-US" sz="2600" b="1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22724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역할분담</a:t>
            </a:r>
            <a:endParaRPr lang="ko-KR" altLang="en-US" sz="3600"/>
          </a:p>
        </p:txBody>
      </p:sp>
      <p:sp>
        <p:nvSpPr>
          <p:cNvPr id="4" name=""/>
          <p:cNvSpPr/>
          <p:nvPr/>
        </p:nvSpPr>
        <p:spPr>
          <a:xfrm>
            <a:off x="5290911" y="2623910"/>
            <a:ext cx="1610178" cy="1610178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200"/>
              <a:t>러인파</a:t>
            </a:r>
            <a:endParaRPr lang="ko-KR" altLang="en-US" sz="2200"/>
          </a:p>
        </p:txBody>
      </p:sp>
      <p:sp>
        <p:nvSpPr>
          <p:cNvPr id="5" name=""/>
          <p:cNvSpPr/>
          <p:nvPr/>
        </p:nvSpPr>
        <p:spPr>
          <a:xfrm>
            <a:off x="970642" y="1199810"/>
            <a:ext cx="2596696" cy="1257299"/>
          </a:xfrm>
          <a:prstGeom prst="borderCallout1">
            <a:avLst>
              <a:gd name="adj1" fmla="val 49469"/>
              <a:gd name="adj2" fmla="val 98675"/>
              <a:gd name="adj3" fmla="val 146290"/>
              <a:gd name="adj4" fmla="val 170310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/>
              <a:t>자료조사</a:t>
            </a:r>
            <a:endParaRPr lang="ko-KR" altLang="en-US" sz="2000"/>
          </a:p>
          <a:p>
            <a:pPr algn="ctr">
              <a:defRPr/>
            </a:pPr>
            <a:r>
              <a:rPr lang="ko-KR" altLang="en-US" sz="2400"/>
              <a:t>전원</a:t>
            </a:r>
            <a:endParaRPr lang="ko-KR" altLang="en-US" sz="2400"/>
          </a:p>
        </p:txBody>
      </p:sp>
      <p:sp>
        <p:nvSpPr>
          <p:cNvPr id="6" name=""/>
          <p:cNvSpPr/>
          <p:nvPr/>
        </p:nvSpPr>
        <p:spPr>
          <a:xfrm>
            <a:off x="970642" y="2800350"/>
            <a:ext cx="2596696" cy="1257299"/>
          </a:xfrm>
          <a:prstGeom prst="borderCallout1">
            <a:avLst>
              <a:gd name="adj1" fmla="val 47933"/>
              <a:gd name="adj2" fmla="val 98670"/>
              <a:gd name="adj3" fmla="val 47463"/>
              <a:gd name="adj4" fmla="val 165181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내용 추합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박예빈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김도혜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/>
          <p:nvPr/>
        </p:nvSpPr>
        <p:spPr>
          <a:xfrm>
            <a:off x="970642" y="4460875"/>
            <a:ext cx="2596696" cy="1257299"/>
          </a:xfrm>
          <a:prstGeom prst="borderCallout1">
            <a:avLst>
              <a:gd name="adj1" fmla="val 47933"/>
              <a:gd name="adj2" fmla="val 98670"/>
              <a:gd name="adj3" fmla="val -58010"/>
              <a:gd name="adj4" fmla="val 172860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ppt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레이아웃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임다희</a:t>
            </a:r>
            <a:r>
              <a:rPr xmlns:mc="http://schemas.openxmlformats.org/markup-compatibility/2006" xmlns:hp="http://schemas.haansoft.com/office/presentation/8.0" kumimoji="0" lang="en-US" altLang="ko-KR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,</a:t>
            </a: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유채은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8" name=""/>
          <p:cNvSpPr/>
          <p:nvPr/>
        </p:nvSpPr>
        <p:spPr>
          <a:xfrm>
            <a:off x="8572952" y="1828460"/>
            <a:ext cx="2596696" cy="1257299"/>
          </a:xfrm>
          <a:prstGeom prst="borderCallout1">
            <a:avLst>
              <a:gd name="adj1" fmla="val 49469"/>
              <a:gd name="adj2" fmla="val 366"/>
              <a:gd name="adj3" fmla="val 109422"/>
              <a:gd name="adj4" fmla="val -66505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ppt </a:t>
            </a: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디자인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박윤서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8572952" y="3832225"/>
            <a:ext cx="2596696" cy="1257299"/>
          </a:xfrm>
          <a:prstGeom prst="borderCallout1">
            <a:avLst>
              <a:gd name="adj1" fmla="val 47933"/>
              <a:gd name="adj2" fmla="val 1386"/>
              <a:gd name="adj3" fmla="val -13465"/>
              <a:gd name="adj4" fmla="val -66262"/>
            </a:avLst>
          </a:prstGeom>
          <a:solidFill>
            <a:srgbClr val="6182d6">
              <a:alpha val="100000"/>
            </a:srgbClr>
          </a:solidFill>
          <a:ln w="19050" cap="flat" cmpd="sng" algn="ctr">
            <a:solidFill>
              <a:srgbClr val="2e3e67">
                <a:alpha val="100000"/>
              </a:srgbClr>
            </a:solidFill>
            <a:prstDash val="solid"/>
          </a:ln>
        </p:spPr>
        <p:txBody>
          <a:bodyPr anchor="ctr"/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발표</a:t>
            </a:r>
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  <a:p>
            <a:pPr marL="0" indent="0" algn="ctr" defTabSz="914400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rPr>
              <a:t>김희원</a:t>
            </a:r>
            <a:endParaRPr xmlns:mc="http://schemas.openxmlformats.org/markup-compatibility/2006" xmlns:hp="http://schemas.haansoft.com/office/presentation/8.0" kumimoji="0" lang="ko-KR" altLang="en-US" sz="2400" b="0" i="0" u="none" strike="noStrike" kern="1200" cap="none" spc="0" normalizeH="0" baseline="0" mc:Ignorable="hp" hp:hslEmbossed="0">
              <a:solidFill>
                <a:srgbClr val="ffffff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7577108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>목차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>
              <a:defRPr/>
            </a:pPr>
            <a:r>
              <a:rPr lang="en-US" altLang="ko-KR"/>
              <a:t>1.</a:t>
            </a:r>
            <a:r>
              <a:rPr lang="ko-KR" altLang="en-US"/>
              <a:t> </a:t>
            </a:r>
            <a:r>
              <a:rPr lang="ko-KR" altLang="en-US" sz="2800"/>
              <a:t>청소년 출산 실태</a:t>
            </a:r>
            <a:endParaRPr lang="ko-KR" altLang="en-US" sz="2800"/>
          </a:p>
          <a:p>
            <a:pPr marL="0" indent="0">
              <a:buNone/>
              <a:defRPr/>
            </a:pPr>
            <a:endParaRPr lang="ko-KR" altLang="en-US" sz="2800"/>
          </a:p>
          <a:p>
            <a:pPr>
              <a:defRPr/>
            </a:pPr>
            <a:r>
              <a:rPr lang="en-US" altLang="ko-KR" sz="2800"/>
              <a:t>2.</a:t>
            </a:r>
            <a:r>
              <a:rPr lang="ko-KR" altLang="en-US" sz="2800"/>
              <a:t>청소년 출산 관련 법률</a:t>
            </a:r>
            <a:endParaRPr lang="ko-KR" altLang="en-US" sz="2800"/>
          </a:p>
          <a:p>
            <a:pPr marL="0" indent="0">
              <a:buNone/>
              <a:defRPr/>
            </a:pPr>
            <a:endParaRPr lang="ko-KR" altLang="en-US" sz="2800"/>
          </a:p>
          <a:p>
            <a:pPr>
              <a:defRPr/>
            </a:pPr>
            <a:r>
              <a:rPr lang="en-US" altLang="ko-KR" sz="2800"/>
              <a:t>3.</a:t>
            </a:r>
            <a:r>
              <a:rPr lang="ko-KR" altLang="en-US" sz="2800"/>
              <a:t>청소년 출산 문제점</a:t>
            </a:r>
            <a:endParaRPr lang="ko-KR" altLang="en-US" sz="2800"/>
          </a:p>
          <a:p>
            <a:pPr marL="0" indent="0">
              <a:buNone/>
              <a:defRPr/>
            </a:pPr>
            <a:endParaRPr lang="ko-KR" altLang="en-US" sz="2800"/>
          </a:p>
          <a:p>
            <a:pPr>
              <a:defRPr/>
            </a:pPr>
            <a:r>
              <a:rPr lang="en-US" altLang="ko-KR" sz="2800"/>
              <a:t>4.</a:t>
            </a:r>
            <a:r>
              <a:rPr lang="ko-KR" altLang="en-US" sz="2800"/>
              <a:t>해결방안</a:t>
            </a:r>
            <a:endParaRPr lang="ko-KR" altLang="en-US" sz="2800"/>
          </a:p>
        </p:txBody>
      </p:sp>
    </p:spTree>
    <p:extLst>
      <p:ext uri="{BB962C8B-B14F-4D97-AF65-F5344CB8AC3E}">
        <p14:creationId xmlns:p14="http://schemas.microsoft.com/office/powerpoint/2010/main" val="2267202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"/>
          <p:cNvSpPr txBox="1"/>
          <p:nvPr/>
        </p:nvSpPr>
        <p:spPr>
          <a:xfrm>
            <a:off x="609599" y="2017259"/>
            <a:ext cx="7958365" cy="1400311"/>
          </a:xfrm>
          <a:prstGeom prst="rect">
            <a:avLst/>
          </a:prstGeom>
        </p:spPr>
        <p:txBody>
          <a:bodyPr wrap="square">
            <a:spAutoFit/>
          </a:bodyPr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b="0" i="0" u="sng" strike="noStrike" mc:Ignorable="hp" hp:hslEmbossed="0">
                <a:solidFill>
                  <a:srgbClr val="800080"/>
                </a:solidFill>
                <a:latin typeface="맑은 고딕"/>
                <a:ea typeface="맑은 고딕"/>
                <a:cs typeface="맑은 고딕"/>
                <a:hlinkClick r:id="rId2"/>
              </a:rPr>
              <a:t>https://youtu.be/VcpYYEwb2Po</a:t>
            </a:r>
            <a:endParaRPr xmlns:mc="http://schemas.openxmlformats.org/markup-compatibility/2006" xmlns:hp="http://schemas.haansoft.com/office/presentation/8.0" lang="EN-US" b="0" i="0" u="sng" strike="noStrike" mc:Ignorable="hp" hp:hslEmbossed="0">
              <a:solidFill>
                <a:srgbClr val="800080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endParaRPr xmlns:mc="http://schemas.openxmlformats.org/markup-compatibility/2006" xmlns:hp="http://schemas.haansoft.com/office/presentation/8.0" lang="EN-US" b="0" i="0" u="sng" strike="noStrike" mc:Ignorable="hp" hp:hslEmbossed="0">
              <a:solidFill>
                <a:srgbClr val="800080"/>
              </a:solidFill>
              <a:latin typeface="맑은 고딕"/>
              <a:ea typeface="맑은 고딕"/>
              <a:cs typeface="맑은 고딕"/>
            </a:endParaRPr>
          </a:p>
          <a:p>
            <a:pPr algn="just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xmlns:mc="http://schemas.openxmlformats.org/markup-compatibility/2006" xmlns:hp="http://schemas.haansoft.com/office/presentation/8.0" lang="en-US" altLang="ko-KR" b="0" i="0" u="sng" strike="noStrike" mc:Ignorable="hp" hp:hslEmbossed="0">
                <a:solidFill>
                  <a:srgbClr val="800080"/>
                </a:solidFill>
                <a:latin typeface="맑은 고딕"/>
                <a:ea typeface="맑은 고딕"/>
                <a:cs typeface="맑은 고딕"/>
              </a:rPr>
              <a:t>(</a:t>
            </a:r>
            <a:r>
              <a:rPr xmlns:mc="http://schemas.openxmlformats.org/markup-compatibility/2006" xmlns:hp="http://schemas.haansoft.com/office/presentation/8.0" lang="ko-KR" altLang="en-US" b="0" i="0" u="sng" strike="noStrike" mc:Ignorable="hp" hp:hslEmbossed="0">
                <a:solidFill>
                  <a:srgbClr val="800080"/>
                </a:solidFill>
                <a:latin typeface="맑은 고딕"/>
                <a:ea typeface="맑은 고딕"/>
                <a:cs typeface="맑은 고딕"/>
              </a:rPr>
              <a:t>도입부 영상</a:t>
            </a:r>
            <a:r>
              <a:rPr xmlns:mc="http://schemas.openxmlformats.org/markup-compatibility/2006" xmlns:hp="http://schemas.haansoft.com/office/presentation/8.0" lang="en-US" altLang="ko-KR" b="0" i="0" u="sng" strike="noStrike" mc:Ignorable="hp" hp:hslEmbossed="0">
                <a:solidFill>
                  <a:srgbClr val="800080"/>
                </a:solidFill>
                <a:latin typeface="맑은 고딕"/>
                <a:ea typeface="맑은 고딕"/>
                <a:cs typeface="맑은 고딕"/>
              </a:rPr>
              <a:t>)</a:t>
            </a:r>
            <a:endParaRPr xmlns:mc="http://schemas.openxmlformats.org/markup-compatibility/2006" xmlns:hp="http://schemas.haansoft.com/office/presentation/8.0" lang="en-US" altLang="ko-KR" b="0" i="0" u="sng" strike="noStrike" mc:Ignorable="hp" hp:hslEmbossed="0">
              <a:solidFill>
                <a:srgbClr val="800080"/>
              </a:solidFill>
              <a:latin typeface="맑은 고딕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5606231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graphicFrame>
        <p:nvGraphicFramePr>
          <p:cNvPr id="5" name=""/>
          <p:cNvGraphicFramePr>
            <a:graphicFrameLocks noGrp="1"/>
          </p:cNvGraphicFramePr>
          <p:nvPr/>
        </p:nvGraphicFramePr>
        <p:xfrm>
          <a:off x="798196" y="2530067"/>
          <a:ext cx="8130808" cy="3705225"/>
        </p:xfrm>
        <a:graphic>
          <a:graphicData uri="http://schemas.openxmlformats.org/drawingml/2006/table">
            <a:tbl>
              <a:tblPr firstRow="1" bandRow="1">
                <a:tableStyleId>{01A66EDD-3DAB-4C5B-A090-DC80EC1FD486}</a:tableStyleId>
              </a:tblPr>
              <a:tblGrid>
                <a:gridCol w="1161142"/>
                <a:gridCol w="1163950"/>
                <a:gridCol w="1161142"/>
                <a:gridCol w="1161142"/>
                <a:gridCol w="1161142"/>
                <a:gridCol w="1161142"/>
                <a:gridCol w="1161142"/>
              </a:tblGrid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도시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임신경험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인공유산 경험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  <a:tc gridSpan="2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ko-KR" altLang="en-US">
                          <a:solidFill>
                            <a:schemeClr val="lt1"/>
                          </a:solidFill>
                        </a:rPr>
                        <a:t>출산 경험</a:t>
                      </a:r>
                      <a:endParaRPr lang="ko-KR" altLang="en-US">
                        <a:solidFill>
                          <a:schemeClr val="lt1"/>
                        </a:solidFill>
                      </a:endParaRPr>
                    </a:p>
                  </a:txBody>
                  <a:tcPr marL="91440" marR="91440"/>
                </a:tc>
                <a:tc hMerge="1"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endParaRPr lang="en-US" altLang="ko-KR"/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N(%)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rate*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N(%)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rate**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N(%)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 algn="ctr"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rate***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서울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46(.4)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4.02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28(.3)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2.45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7.(07)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0.61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116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부산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8(.1)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0.70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4(.04)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0.35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1.(01)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0.09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인천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10(.1)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0.87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3(.03)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0.26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광주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11(.1)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0.96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11(.1)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0.96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4(.04)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0.35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대구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3(.03)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0.26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대전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3(.03)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0.26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3(.03)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0.26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2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0.17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>
                    <a:solidFill>
                      <a:srgbClr val="dfe6f7"/>
                    </a:solidFill>
                  </a:tcPr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>
                          <a:solidFill>
                            <a:schemeClr val="dk1"/>
                          </a:solidFill>
                        </a:rPr>
                        <a:t>안산</a:t>
                      </a:r>
                      <a:endParaRPr lang="ko-KR" altLang="en-US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1(.01)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0.09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1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0.09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>
                          <a:solidFill>
                            <a:schemeClr val="dk1"/>
                          </a:solidFill>
                        </a:rPr>
                        <a:t>0.00</a:t>
                      </a:r>
                      <a:endParaRPr lang="en-US" altLang="ko-KR">
                        <a:solidFill>
                          <a:schemeClr val="dk1"/>
                        </a:solidFill>
                      </a:endParaRPr>
                    </a:p>
                  </a:txBody>
                  <a:tcPr marL="91440" marR="91440"/>
                </a:tc>
              </a:tr>
              <a:tr h="370840"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ko-KR" altLang="en-US" b="1">
                          <a:solidFill>
                            <a:schemeClr val="lt1"/>
                          </a:solidFill>
                        </a:rPr>
                        <a:t>계</a:t>
                      </a:r>
                      <a:endParaRPr lang="ko-KR" altLang="en-US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82(.7)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7.16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50(.5)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4.28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14(.1)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  <a:tc>
                  <a:txBody>
                    <a:bodyPr vert="horz" wrap="square" lIns="91440" tIns="45720" rIns="91440" bIns="45720" anchor="t" anchorCtr="0">
                      <a:spAutoFit/>
                    </a:bodyPr>
                    <a:p>
                      <a:pPr>
                        <a:defRPr/>
                      </a:pPr>
                      <a:r>
                        <a:rPr lang="en-US" altLang="ko-KR" b="1">
                          <a:solidFill>
                            <a:schemeClr val="lt1"/>
                          </a:solidFill>
                        </a:rPr>
                        <a:t>1.22</a:t>
                      </a:r>
                      <a:endParaRPr lang="en-US" altLang="ko-KR" b="1">
                        <a:solidFill>
                          <a:schemeClr val="lt1"/>
                        </a:solidFill>
                      </a:endParaRPr>
                    </a:p>
                  </a:txBody>
                  <a:tcPr marL="91440" marR="91440"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6" name="내용 개체 틀 2"/>
          <p:cNvSpPr/>
          <p:nvPr/>
        </p:nvSpPr>
        <p:spPr>
          <a:xfrm>
            <a:off x="609600" y="1224870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늘어나는 청소년 출산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7" name=""/>
          <p:cNvSpPr txBox="1"/>
          <p:nvPr/>
        </p:nvSpPr>
        <p:spPr>
          <a:xfrm>
            <a:off x="9120870" y="4684260"/>
            <a:ext cx="3275238" cy="1551032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1600"/>
              <a:t>*</a:t>
            </a:r>
            <a:r>
              <a:rPr lang="ko-KR" altLang="en-US" sz="1600"/>
              <a:t>     </a:t>
            </a:r>
            <a:r>
              <a:rPr lang="en-US" altLang="ko-KR" sz="1600"/>
              <a:t>10</a:t>
            </a:r>
            <a:r>
              <a:rPr lang="ko-KR" altLang="en-US" sz="1600"/>
              <a:t>대 미혼여성 </a:t>
            </a:r>
            <a:r>
              <a:rPr lang="en-US" altLang="ko-KR" sz="1600"/>
              <a:t>1000</a:t>
            </a:r>
            <a:r>
              <a:rPr lang="ko-KR" altLang="en-US" sz="1600"/>
              <a:t>명 중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	임신 경험자 수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**</a:t>
            </a:r>
            <a:r>
              <a:rPr lang="ko-KR" altLang="en-US" sz="1600"/>
              <a:t>   </a:t>
            </a:r>
            <a:r>
              <a:rPr lang="en-US" altLang="ko-KR" sz="1600"/>
              <a:t>10</a:t>
            </a:r>
            <a:r>
              <a:rPr lang="ko-KR" altLang="en-US" sz="1600"/>
              <a:t>대 미혼여성 </a:t>
            </a:r>
            <a:r>
              <a:rPr lang="en-US" altLang="ko-KR" sz="1600"/>
              <a:t>1000</a:t>
            </a:r>
            <a:r>
              <a:rPr lang="ko-KR" altLang="en-US" sz="1600"/>
              <a:t>명 중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	인공유산 경험자 수</a:t>
            </a:r>
            <a:endParaRPr lang="ko-KR" altLang="en-US" sz="1600"/>
          </a:p>
          <a:p>
            <a:pPr>
              <a:defRPr/>
            </a:pPr>
            <a:r>
              <a:rPr lang="en-US" altLang="ko-KR" sz="1600"/>
              <a:t>***</a:t>
            </a:r>
            <a:r>
              <a:rPr lang="ko-KR" altLang="en-US" sz="1600"/>
              <a:t> </a:t>
            </a:r>
            <a:r>
              <a:rPr lang="en-US" altLang="ko-KR" sz="1600"/>
              <a:t>10</a:t>
            </a:r>
            <a:r>
              <a:rPr lang="ko-KR" altLang="en-US" sz="1600"/>
              <a:t>대 미혼여성 </a:t>
            </a:r>
            <a:r>
              <a:rPr lang="en-US" altLang="ko-KR" sz="1600"/>
              <a:t>1000</a:t>
            </a:r>
            <a:r>
              <a:rPr lang="ko-KR" altLang="en-US" sz="1600"/>
              <a:t>명 중 </a:t>
            </a:r>
            <a:endParaRPr lang="ko-KR" altLang="en-US" sz="1600"/>
          </a:p>
          <a:p>
            <a:pPr>
              <a:defRPr/>
            </a:pPr>
            <a:r>
              <a:rPr lang="ko-KR" altLang="en-US" sz="1600"/>
              <a:t>	출산 경험자 수</a:t>
            </a:r>
            <a:endParaRPr lang="ko-KR" altLang="en-US" sz="1600"/>
          </a:p>
        </p:txBody>
      </p:sp>
      <p:sp>
        <p:nvSpPr>
          <p:cNvPr id="8" name=""/>
          <p:cNvSpPr txBox="1"/>
          <p:nvPr/>
        </p:nvSpPr>
        <p:spPr>
          <a:xfrm>
            <a:off x="798196" y="1926545"/>
            <a:ext cx="6096000" cy="452800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en-US" altLang="ko-KR" sz="2400"/>
              <a:t>10</a:t>
            </a:r>
            <a:r>
              <a:rPr lang="ko-KR" altLang="en-US" sz="2400"/>
              <a:t>대 여성의 임신율</a:t>
            </a:r>
            <a:r>
              <a:rPr lang="en-US" altLang="ko-KR" sz="2400"/>
              <a:t>,</a:t>
            </a:r>
            <a:r>
              <a:rPr lang="ko-KR" altLang="en-US" sz="2400"/>
              <a:t> 인공유산율 및 출산율</a:t>
            </a:r>
            <a:endParaRPr lang="ko-KR" altLang="en-US" sz="2400"/>
          </a:p>
        </p:txBody>
      </p:sp>
    </p:spTree>
    <p:extLst>
      <p:ext uri="{BB962C8B-B14F-4D97-AF65-F5344CB8AC3E}">
        <p14:creationId xmlns:p14="http://schemas.microsoft.com/office/powerpoint/2010/main" val="33175342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grpSp>
        <p:nvGrpSpPr>
          <p:cNvPr id="8" name=""/>
          <p:cNvGrpSpPr/>
          <p:nvPr/>
        </p:nvGrpSpPr>
        <p:grpSpPr>
          <a:xfrm rot="0">
            <a:off x="1514929" y="1906360"/>
            <a:ext cx="9377589" cy="3921806"/>
            <a:chOff x="959302" y="1600200"/>
            <a:chExt cx="8994594" cy="3649663"/>
          </a:xfrm>
        </p:grpSpPr>
        <p:sp>
          <p:nvSpPr>
            <p:cNvPr id="5" name=""/>
            <p:cNvSpPr/>
            <p:nvPr/>
          </p:nvSpPr>
          <p:spPr>
            <a:xfrm>
              <a:off x="959302" y="2675845"/>
              <a:ext cx="2653393" cy="2574018"/>
            </a:xfrm>
            <a:prstGeom prst="ellipse">
              <a:avLst/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2020</a:t>
              </a:r>
              <a:r>
                <a:rPr lang="ko-KR" altLang="en-US" sz="2200"/>
                <a:t>년</a:t>
              </a:r>
              <a:endParaRPr lang="ko-KR" altLang="en-US" sz="2200"/>
            </a:p>
            <a:p>
              <a:pPr algn="ctr">
                <a:defRPr/>
              </a:pPr>
              <a:r>
                <a:rPr lang="ko-KR" altLang="en-US" sz="2200"/>
                <a:t>국내 신생아수</a:t>
              </a:r>
              <a:endParaRPr lang="ko-KR" altLang="en-US" sz="2200"/>
            </a:p>
            <a:p>
              <a:pPr algn="ctr">
                <a:defRPr/>
              </a:pPr>
              <a:r>
                <a:rPr lang="en-US" altLang="ko-KR" sz="3000" b="1"/>
                <a:t>272,337</a:t>
              </a:r>
              <a:r>
                <a:rPr lang="ko-KR" altLang="en-US" sz="3000" b="1"/>
                <a:t>명</a:t>
              </a:r>
              <a:endParaRPr lang="ko-KR" altLang="en-US" sz="3000" b="1"/>
            </a:p>
          </p:txBody>
        </p:sp>
        <p:sp>
          <p:nvSpPr>
            <p:cNvPr id="6" name=""/>
            <p:cNvSpPr/>
            <p:nvPr/>
          </p:nvSpPr>
          <p:spPr>
            <a:xfrm>
              <a:off x="5449660" y="1600200"/>
              <a:ext cx="4504235" cy="1426368"/>
            </a:xfrm>
            <a:prstGeom prst="borderCallout1">
              <a:avLst>
                <a:gd name="adj1" fmla="val 47421"/>
                <a:gd name="adj2" fmla="val -396"/>
                <a:gd name="adj3" fmla="val 116591"/>
                <a:gd name="adj4" fmla="val -56506"/>
              </a:avLst>
            </a:prstGeom>
          </p:spPr>
          <p:style>
            <a:lnRef idx="2">
              <a:schemeClr val="accent1">
                <a:shade val="2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p>
              <a:pPr algn="ctr">
                <a:defRPr/>
              </a:pPr>
              <a:r>
                <a:rPr lang="en-US" altLang="ko-KR" sz="2200"/>
                <a:t>19</a:t>
              </a:r>
              <a:r>
                <a:rPr lang="ko-KR" altLang="en-US" sz="2200"/>
                <a:t>세 이하 청소년 산모가 </a:t>
              </a:r>
              <a:endParaRPr lang="ko-KR" altLang="en-US" sz="2200"/>
            </a:p>
            <a:p>
              <a:pPr algn="ctr">
                <a:defRPr/>
              </a:pPr>
              <a:r>
                <a:rPr lang="ko-KR" altLang="en-US" sz="2200"/>
                <a:t>출산한 신생아 </a:t>
              </a:r>
              <a:endParaRPr lang="ko-KR" altLang="en-US" sz="2000"/>
            </a:p>
            <a:p>
              <a:pPr algn="ctr">
                <a:defRPr/>
              </a:pPr>
              <a:r>
                <a:rPr lang="en-US" altLang="ko-KR" sz="3200" b="1"/>
                <a:t>918</a:t>
              </a:r>
              <a:r>
                <a:rPr lang="ko-KR" altLang="en-US" sz="3200" b="1"/>
                <a:t>명</a:t>
              </a:r>
              <a:endParaRPr lang="ko-KR" altLang="en-US" sz="3200" b="1"/>
            </a:p>
          </p:txBody>
        </p:sp>
        <p:sp>
          <p:nvSpPr>
            <p:cNvPr id="7" name=""/>
            <p:cNvSpPr/>
            <p:nvPr/>
          </p:nvSpPr>
          <p:spPr>
            <a:xfrm>
              <a:off x="5449660" y="3676083"/>
              <a:ext cx="4504236" cy="1426368"/>
            </a:xfrm>
            <a:prstGeom prst="borderCallout1">
              <a:avLst>
                <a:gd name="adj1" fmla="val 51517"/>
                <a:gd name="adj2" fmla="val 627"/>
                <a:gd name="adj3" fmla="val 54124"/>
                <a:gd name="adj4" fmla="val -53692"/>
              </a:avLst>
            </a:prstGeom>
            <a:solidFill>
              <a:srgbClr val="6182d6">
                <a:alpha val="100000"/>
              </a:srgbClr>
            </a:solidFill>
            <a:ln w="19050" cap="flat" cmpd="sng" algn="ctr">
              <a:solidFill>
                <a:srgbClr val="2e3e67">
                  <a:alpha val="100000"/>
                </a:srgbClr>
              </a:solidFill>
              <a:prstDash val="solid"/>
            </a:ln>
          </p:spPr>
          <p:txBody>
            <a:bodyPr anchor="ctr"/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20~24</a:t>
              </a: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세 이하 청소년 산모가 </a:t>
              </a:r>
              <a:endPara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ko-KR" altLang="en-US" sz="2200" b="0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출산한 영아</a:t>
              </a:r>
              <a:endParaRPr xmlns:mc="http://schemas.openxmlformats.org/markup-compatibility/2006" xmlns:hp="http://schemas.haansoft.com/office/presentation/8.0" kumimoji="0" lang="ko-KR" altLang="en-US" sz="2000" b="0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  <a:p>
              <a:pPr marL="0" indent="0" algn="ctr" defTabSz="914400" rtl="0" eaLnBrk="1" latinLnBrk="1" hangingPunct="1">
                <a:lnSpc>
                  <a:spcPct val="100000"/>
                </a:lnSpc>
                <a:spcBef>
                  <a:spcPct val="0"/>
                </a:spcBef>
                <a:spcAft>
                  <a:spcPts val="0"/>
                </a:spcAft>
                <a:buNone/>
                <a:defRPr/>
              </a:pPr>
              <a:r>
                <a:rPr xmlns:mc="http://schemas.openxmlformats.org/markup-compatibility/2006" xmlns:hp="http://schemas.haansoft.com/office/presentation/8.0" kumimoji="0" lang="en-US" altLang="ko-KR" sz="3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10,530</a:t>
              </a:r>
              <a:r>
                <a: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  <a:solidFill>
                    <a:srgbClr val="ffffff"/>
                  </a:solidFill>
                  <a:latin typeface="Calibri"/>
                  <a:ea typeface="맑은 고딕"/>
                  <a:cs typeface="맑은 고딕"/>
                </a:rPr>
                <a:t>명</a:t>
              </a:r>
              <a:endParaRPr xmlns:mc="http://schemas.openxmlformats.org/markup-compatibility/2006" xmlns:hp="http://schemas.haansoft.com/office/presentation/8.0" kumimoji="0" lang="ko-KR" altLang="en-US" sz="3200" b="1" i="0" u="none" strike="noStrike" kern="1200" cap="none" spc="0" normalizeH="0" baseline="0" mc:Ignorable="hp" hp:hslEmbossed="0">
                <a:solidFill>
                  <a:srgbClr val="ffffff"/>
                </a:solidFill>
                <a:latin typeface="Calibri"/>
                <a:ea typeface="맑은 고딕"/>
                <a:cs typeface="맑은 고딕"/>
              </a:endParaRPr>
            </a:p>
          </p:txBody>
        </p:sp>
      </p:grp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609599" y="1600199"/>
            <a:ext cx="3636281" cy="738643"/>
          </a:xfr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늘어나는 청소년 출산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1649545" y="5079773"/>
            <a:ext cx="2596335" cy="452347"/>
          </a:xfrm>
          <a:prstGeom prst="rect">
            <a:avLst/>
          </a:prstGeom>
        </p:spPr>
        <p:txBody>
          <a:bodyPr wrap="square">
            <a:spAutoFit/>
          </a:bodyPr>
          <a:p>
            <a:pPr algn="ctr">
              <a:defRPr/>
            </a:pPr>
            <a:r>
              <a:rPr lang="ko-KR" altLang="en-US" sz="1200">
                <a:solidFill>
                  <a:schemeClr val="lt1"/>
                </a:solidFill>
              </a:rPr>
              <a:t>통계청</a:t>
            </a:r>
            <a:r>
              <a:rPr lang="en-US" altLang="ko-KR" sz="1200">
                <a:solidFill>
                  <a:schemeClr val="lt1"/>
                </a:solidFill>
              </a:rPr>
              <a:t>,</a:t>
            </a:r>
            <a:endParaRPr lang="ko-KR" altLang="en-US" sz="1200">
              <a:solidFill>
                <a:schemeClr val="lt1"/>
              </a:solidFill>
            </a:endParaRPr>
          </a:p>
          <a:p>
            <a:pPr algn="ctr">
              <a:defRPr/>
            </a:pPr>
            <a:r>
              <a:rPr lang="ko-KR" altLang="en-US" sz="1200">
                <a:solidFill>
                  <a:schemeClr val="lt1"/>
                </a:solidFill>
              </a:rPr>
              <a:t>인구동향조사 결과</a:t>
            </a:r>
            <a:endParaRPr lang="en-US" altLang="ko-KR" sz="120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0668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graphicFrame>
        <p:nvGraphicFramePr>
          <p:cNvPr id="3" name=""/>
          <p:cNvGraphicFramePr>
            <a:graphicFrameLocks noGrp="1"/>
          </p:cNvGraphicFramePr>
          <p:nvPr>
            <p:ph idx="1"/>
          </p:nvPr>
        </p:nvGraphicFramePr>
        <p:xfrm>
          <a:off x="609600" y="2053771"/>
          <a:ext cx="7321548" cy="4525963"/>
        </p:xfrm>
        <a:graphic>
          <a:graphicData uri="http://schemas.openxmlformats.org/drawingml/2006/chart">
            <c:chart r:id="rId2"/>
          </a:graphicData>
        </a:graphic>
      </p:graphicFrame>
      <p:sp>
        <p:nvSpPr>
          <p:cNvPr id="6" name=""/>
          <p:cNvSpPr txBox="1"/>
          <p:nvPr/>
        </p:nvSpPr>
        <p:spPr>
          <a:xfrm>
            <a:off x="8227784" y="1815646"/>
            <a:ext cx="3354612" cy="3802199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-19</a:t>
            </a:r>
            <a:r>
              <a:rPr lang="ko-KR" altLang="en-US" sz="2800" b="1">
                <a:solidFill>
                  <a:schemeClr val="tx1"/>
                </a:solidFill>
              </a:rPr>
              <a:t>세 이하 출산</a:t>
            </a:r>
            <a:endParaRPr lang="ko-KR" altLang="en-US" sz="2800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2015</a:t>
            </a:r>
            <a:r>
              <a:rPr lang="ko-KR" altLang="en-US" sz="2200"/>
              <a:t>년 </a:t>
            </a:r>
            <a:r>
              <a:rPr lang="en-US" altLang="ko-KR" sz="2200"/>
              <a:t>2227</a:t>
            </a:r>
            <a:r>
              <a:rPr lang="ko-KR" altLang="en-US" sz="2200"/>
              <a:t>명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2016</a:t>
            </a:r>
            <a:r>
              <a:rPr lang="ko-KR" altLang="en-US" sz="2200"/>
              <a:t>년 </a:t>
            </a:r>
            <a:r>
              <a:rPr lang="en-US" altLang="ko-KR" sz="2200"/>
              <a:t>1922</a:t>
            </a:r>
            <a:r>
              <a:rPr lang="ko-KR" altLang="en-US" sz="2200"/>
              <a:t>명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2017</a:t>
            </a:r>
            <a:r>
              <a:rPr lang="ko-KR" altLang="en-US" sz="2200"/>
              <a:t>년 </a:t>
            </a:r>
            <a:r>
              <a:rPr lang="en-US" altLang="ko-KR" sz="2200"/>
              <a:t>1525</a:t>
            </a:r>
            <a:r>
              <a:rPr lang="ko-KR" altLang="en-US" sz="2200"/>
              <a:t>명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2018</a:t>
            </a:r>
            <a:r>
              <a:rPr lang="ko-KR" altLang="en-US" sz="2200"/>
              <a:t>년 </a:t>
            </a:r>
            <a:r>
              <a:rPr lang="en-US" altLang="ko-KR" sz="2200"/>
              <a:t>1300</a:t>
            </a:r>
            <a:r>
              <a:rPr lang="ko-KR" altLang="en-US" sz="2200"/>
              <a:t>명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endParaRPr lang="ko-KR" altLang="en-US" sz="1800"/>
          </a:p>
        </p:txBody>
      </p:sp>
      <p:sp>
        <p:nvSpPr>
          <p:cNvPr id="7" name="내용 개체 틀 2"/>
          <p:cNvSpPr/>
          <p:nvPr/>
        </p:nvSpPr>
        <p:spPr>
          <a:xfrm>
            <a:off x="609600" y="1417638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늘어나는 청소년 출산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</p:spTree>
    <p:extLst>
      <p:ext uri="{BB962C8B-B14F-4D97-AF65-F5344CB8AC3E}">
        <p14:creationId xmlns:p14="http://schemas.microsoft.com/office/powerpoint/2010/main" val="25788541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sp>
        <p:nvSpPr>
          <p:cNvPr id="6" name=""/>
          <p:cNvSpPr txBox="1"/>
          <p:nvPr/>
        </p:nvSpPr>
        <p:spPr>
          <a:xfrm>
            <a:off x="609600" y="2141401"/>
            <a:ext cx="3354612" cy="38022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defRPr/>
            </a:pPr>
            <a:r>
              <a:rPr lang="en-US" altLang="ko-KR" sz="2800" b="1">
                <a:solidFill>
                  <a:schemeClr val="tx1"/>
                </a:solidFill>
              </a:rPr>
              <a:t>-19</a:t>
            </a:r>
            <a:r>
              <a:rPr lang="ko-KR" altLang="en-US" sz="2800" b="1">
                <a:solidFill>
                  <a:schemeClr val="tx1"/>
                </a:solidFill>
              </a:rPr>
              <a:t>세 이하 출산</a:t>
            </a:r>
            <a:endParaRPr lang="ko-KR" altLang="en-US" sz="2800" b="1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2015</a:t>
            </a:r>
            <a:r>
              <a:rPr lang="ko-KR" altLang="en-US" sz="2200"/>
              <a:t>년 </a:t>
            </a:r>
            <a:r>
              <a:rPr lang="en-US" altLang="ko-KR" sz="2200"/>
              <a:t>2227</a:t>
            </a:r>
            <a:r>
              <a:rPr lang="ko-KR" altLang="en-US" sz="2200"/>
              <a:t>명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2016</a:t>
            </a:r>
            <a:r>
              <a:rPr lang="ko-KR" altLang="en-US" sz="2200"/>
              <a:t>년 </a:t>
            </a:r>
            <a:r>
              <a:rPr lang="en-US" altLang="ko-KR" sz="2200"/>
              <a:t>1922</a:t>
            </a:r>
            <a:r>
              <a:rPr lang="ko-KR" altLang="en-US" sz="2200"/>
              <a:t>명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2017</a:t>
            </a:r>
            <a:r>
              <a:rPr lang="ko-KR" altLang="en-US" sz="2200"/>
              <a:t>년 </a:t>
            </a:r>
            <a:r>
              <a:rPr lang="en-US" altLang="ko-KR" sz="2200"/>
              <a:t>1525</a:t>
            </a:r>
            <a:r>
              <a:rPr lang="ko-KR" altLang="en-US" sz="2200"/>
              <a:t>명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r>
              <a:rPr lang="en-US" altLang="ko-KR" sz="2200"/>
              <a:t>2018</a:t>
            </a:r>
            <a:r>
              <a:rPr lang="ko-KR" altLang="en-US" sz="2200"/>
              <a:t>년 </a:t>
            </a:r>
            <a:r>
              <a:rPr lang="en-US" altLang="ko-KR" sz="2200"/>
              <a:t>1300</a:t>
            </a:r>
            <a:r>
              <a:rPr lang="ko-KR" altLang="en-US" sz="2200"/>
              <a:t>명</a:t>
            </a:r>
            <a:endParaRPr lang="ko-KR" altLang="en-US" sz="2200"/>
          </a:p>
          <a:p>
            <a:pPr>
              <a:defRPr/>
            </a:pPr>
            <a:endParaRPr lang="ko-KR" altLang="en-US" sz="2200"/>
          </a:p>
          <a:p>
            <a:pPr>
              <a:defRPr/>
            </a:pPr>
            <a:endParaRPr lang="ko-KR" altLang="en-US" sz="1800"/>
          </a:p>
        </p:txBody>
      </p:sp>
      <p:sp>
        <p:nvSpPr>
          <p:cNvPr id="7" name="내용 개체 틀 2"/>
          <p:cNvSpPr/>
          <p:nvPr/>
        </p:nvSpPr>
        <p:spPr>
          <a:xfrm>
            <a:off x="609600" y="1417638"/>
            <a:ext cx="10972798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p>
            <a:pPr marL="0" indent="0" algn="l" defTabSz="91440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Font typeface="Arial"/>
              <a:buNone/>
              <a:defRPr/>
            </a:pPr>
            <a:r>
              <a:rPr xmlns:mc="http://schemas.openxmlformats.org/markup-compatibility/2006" xmlns:hp="http://schemas.haansoft.com/office/presentation/8.0" kumimoji="0" lang="en-US" altLang="ko-KR" sz="32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Calibri"/>
              </a:rPr>
              <a:t>-</a:t>
            </a:r>
            <a:r>
              <a: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  <a:solidFill>
                  <a:srgbClr val="000000"/>
                </a:solidFill>
                <a:latin typeface="Calibri"/>
                <a:ea typeface="맑은 고딕"/>
                <a:cs typeface="맑은 고딕"/>
              </a:rPr>
              <a:t>늘어나는 청소년 출산</a:t>
            </a:r>
            <a:endParaRPr xmlns:mc="http://schemas.openxmlformats.org/markup-compatibility/2006" xmlns:hp="http://schemas.haansoft.com/office/presentation/8.0" kumimoji="0" lang="ko-KR" altLang="en-US" sz="2600" b="0" i="0" u="none" strike="noStrike" kern="1200" cap="none" spc="0" normalizeH="0" baseline="0" mc:Ignorable="hp" hp:hslEmbossed="0">
              <a:solidFill>
                <a:srgbClr val="000000"/>
              </a:solidFill>
              <a:latin typeface="Calibri"/>
              <a:ea typeface="맑은 고딕"/>
              <a:cs typeface="맑은 고딕"/>
            </a:endParaRPr>
          </a:p>
        </p:txBody>
      </p:sp>
      <p:sp>
        <p:nvSpPr>
          <p:cNvPr id="9" name=""/>
          <p:cNvSpPr/>
          <p:nvPr/>
        </p:nvSpPr>
        <p:spPr>
          <a:xfrm>
            <a:off x="4882697" y="1779134"/>
            <a:ext cx="6429374" cy="1649865"/>
          </a:xfrm>
          <a:prstGeom prst="borderCallout1">
            <a:avLst>
              <a:gd name="adj1" fmla="val 47933"/>
              <a:gd name="adj2" fmla="val -140"/>
              <a:gd name="adj3" fmla="val 101234"/>
              <a:gd name="adj4" fmla="val -31419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/>
              <a:t>미성년자 출산은 줄었지만</a:t>
            </a:r>
            <a:r>
              <a:rPr lang="en-US" altLang="ko-KR" sz="2000"/>
              <a:t>,</a:t>
            </a:r>
            <a:endParaRPr lang="en-US" altLang="ko-KR" sz="2000"/>
          </a:p>
          <a:p>
            <a:pPr algn="ctr">
              <a:defRPr/>
            </a:pPr>
            <a:r>
              <a:rPr lang="ko-KR" altLang="en-US" sz="2000"/>
              <a:t>이는 </a:t>
            </a:r>
            <a:r>
              <a:rPr lang="ko-KR" altLang="en-US" sz="2200" b="1"/>
              <a:t>타 연령을 포함한 전체 출산의 감소</a:t>
            </a:r>
            <a:r>
              <a:rPr lang="ko-KR" altLang="en-US" sz="2000"/>
              <a:t>에 따른 것</a:t>
            </a:r>
            <a:r>
              <a:rPr lang="en-US" altLang="ko-KR" sz="2000"/>
              <a:t>.</a:t>
            </a:r>
            <a:r>
              <a:rPr lang="ko-KR" altLang="en-US" sz="2000"/>
              <a:t> </a:t>
            </a:r>
            <a:endParaRPr lang="ko-KR" altLang="en-US" sz="2000"/>
          </a:p>
        </p:txBody>
      </p:sp>
      <p:sp>
        <p:nvSpPr>
          <p:cNvPr id="10" name=""/>
          <p:cNvSpPr/>
          <p:nvPr/>
        </p:nvSpPr>
        <p:spPr>
          <a:xfrm>
            <a:off x="4882697" y="3680619"/>
            <a:ext cx="6429375" cy="1945481"/>
          </a:xfrm>
          <a:prstGeom prst="flowChartProcess">
            <a:avLst/>
          </a:prstGeom>
          <a:solidFill>
            <a:srgbClr val="3057b9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000"/>
              <a:t>같은 해 전체 출산에서 미성년 출산이 차지하는 비중은</a:t>
            </a:r>
            <a:endParaRPr lang="ko-KR" altLang="en-US" sz="2000"/>
          </a:p>
          <a:p>
            <a:pPr algn="ctr">
              <a:defRPr/>
            </a:pPr>
            <a:r>
              <a:rPr lang="ko-KR" altLang="en-US" sz="2200"/>
              <a:t>비슷한 수준 유지</a:t>
            </a:r>
            <a:r>
              <a:rPr lang="ko-KR" altLang="en-US" sz="2000"/>
              <a:t>하고 있음</a:t>
            </a:r>
            <a:r>
              <a:rPr lang="en-US" altLang="ko-KR" sz="2000"/>
              <a:t>.</a:t>
            </a:r>
            <a:endParaRPr lang="en-US" altLang="ko-KR" sz="2000"/>
          </a:p>
        </p:txBody>
      </p:sp>
    </p:spTree>
    <p:extLst>
      <p:ext uri="{BB962C8B-B14F-4D97-AF65-F5344CB8AC3E}">
        <p14:creationId xmlns:p14="http://schemas.microsoft.com/office/powerpoint/2010/main" val="13244624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 idx="0"/>
          </p:nvPr>
        </p:nvSpPr>
        <p:spPr/>
        <p:txBody>
          <a:bodyPr/>
          <a:p>
            <a:pPr>
              <a:defRPr/>
            </a:pPr>
            <a:r>
              <a:rPr lang="ko-KR" altLang="en-US" sz="3600"/>
              <a:t>청소년 출산 실태</a:t>
            </a:r>
            <a:endParaRPr lang="ko-KR" altLang="en-US" sz="360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  <a:defRPr/>
            </a:pPr>
            <a:r>
              <a:rPr lang="en-US" altLang="ko-KR" sz="2600"/>
              <a:t>-</a:t>
            </a:r>
            <a:r>
              <a:rPr lang="ko-KR" altLang="en-US" sz="2600"/>
              <a:t>미디어를 통해 미화되는 청소년 출산</a:t>
            </a:r>
            <a:endParaRPr lang="ko-KR" altLang="en-US" sz="2600"/>
          </a:p>
          <a:p>
            <a:pPr marL="0" indent="0">
              <a:buNone/>
              <a:defRPr/>
            </a:pPr>
            <a:r>
              <a:rPr lang="ko-KR" altLang="en-US" sz="2000"/>
              <a:t>	</a:t>
            </a:r>
            <a:endParaRPr lang="ko-KR" altLang="en-US" sz="2000"/>
          </a:p>
          <a:p>
            <a:pPr marL="0" indent="0">
              <a:buNone/>
              <a:defRPr/>
            </a:pPr>
            <a:r>
              <a:rPr lang="ko-KR" altLang="en-US" sz="2000"/>
              <a:t>	</a:t>
            </a:r>
            <a:endParaRPr lang="ko-KR" altLang="en-US" sz="2200"/>
          </a:p>
          <a:p>
            <a:pPr marL="0" indent="0">
              <a:buNone/>
              <a:defRPr/>
            </a:pPr>
            <a:endParaRPr lang="ko-KR" altLang="en-US" sz="2200"/>
          </a:p>
          <a:p>
            <a:pPr marL="0" indent="0">
              <a:buNone/>
              <a:defRPr/>
            </a:pPr>
            <a:r>
              <a:rPr lang="ko-KR" altLang="en-US" sz="2200"/>
              <a:t>	</a:t>
            </a:r>
            <a:endParaRPr lang="ko-KR" altLang="en-US" sz="2200"/>
          </a:p>
        </p:txBody>
      </p:sp>
      <p:sp>
        <p:nvSpPr>
          <p:cNvPr id="4" name=""/>
          <p:cNvSpPr/>
          <p:nvPr/>
        </p:nvSpPr>
        <p:spPr>
          <a:xfrm>
            <a:off x="3635374" y="2402794"/>
            <a:ext cx="7597319" cy="146038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>
              <a:buNone/>
              <a:defRPr/>
            </a:pPr>
            <a:r>
              <a:rPr lang="en-US" altLang="ko-KR" sz="2200"/>
              <a:t>10</a:t>
            </a:r>
            <a:r>
              <a:rPr lang="ko-KR" altLang="en-US" sz="2200"/>
              <a:t>대 성문화와 청소년 부모의 실태를 전달해 </a:t>
            </a:r>
            <a:endParaRPr lang="ko-KR" altLang="en-US" sz="2200"/>
          </a:p>
          <a:p>
            <a:pPr marL="0" indent="0" algn="ctr">
              <a:buNone/>
              <a:defRPr/>
            </a:pPr>
            <a:r>
              <a:rPr lang="ko-KR" altLang="en-US" sz="2200"/>
              <a:t>사회적 차원에서 문제에 접근하겠다는 본래의 공익적 목적</a:t>
            </a:r>
            <a:endParaRPr lang="ko-KR" altLang="en-US"/>
          </a:p>
        </p:txBody>
      </p:sp>
      <p:sp>
        <p:nvSpPr>
          <p:cNvPr id="6" name=""/>
          <p:cNvSpPr/>
          <p:nvPr/>
        </p:nvSpPr>
        <p:spPr>
          <a:xfrm>
            <a:off x="3635374" y="4409848"/>
            <a:ext cx="7597319" cy="1460386"/>
          </a:xfrm>
          <a:prstGeom prst="roundRect">
            <a:avLst>
              <a:gd name="adj" fmla="val 16667"/>
            </a:avLst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indent="0" algn="ctr">
              <a:buNone/>
              <a:defRPr/>
            </a:pPr>
            <a:r>
              <a:rPr lang="ko-KR" altLang="en-US" sz="2200"/>
              <a:t>청소년 임신에 대한 미화나 갈등의 선정적인 묘사로</a:t>
            </a:r>
            <a:endParaRPr lang="ko-KR" altLang="en-US" sz="2200"/>
          </a:p>
          <a:p>
            <a:pPr marL="0" indent="0" algn="ctr">
              <a:buNone/>
              <a:defRPr/>
            </a:pPr>
            <a:r>
              <a:rPr lang="ko-KR" altLang="en-US" sz="2200"/>
              <a:t>고정관념 재생산</a:t>
            </a:r>
            <a:endParaRPr lang="ko-KR" altLang="en-US" sz="2200"/>
          </a:p>
        </p:txBody>
      </p:sp>
      <p:sp>
        <p:nvSpPr>
          <p:cNvPr id="7" name=""/>
          <p:cNvSpPr/>
          <p:nvPr/>
        </p:nvSpPr>
        <p:spPr>
          <a:xfrm>
            <a:off x="609599" y="2962898"/>
            <a:ext cx="2368097" cy="2331414"/>
          </a:xfrm>
          <a:prstGeom prst="ellipse">
            <a:avLst/>
          </a:prstGeom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r>
              <a:rPr lang="ko-KR" altLang="en-US" sz="2200"/>
              <a:t>미디어 속</a:t>
            </a:r>
            <a:endParaRPr lang="ko-KR" altLang="en-US" sz="2200"/>
          </a:p>
          <a:p>
            <a:pPr algn="ctr">
              <a:defRPr/>
            </a:pPr>
            <a:r>
              <a:rPr lang="ko-KR" altLang="en-US" sz="2200"/>
              <a:t>청소년 출산</a:t>
            </a:r>
            <a:endParaRPr lang="ko-KR" altLang="en-US" sz="2200"/>
          </a:p>
        </p:txBody>
      </p:sp>
      <p:cxnSp>
        <p:nvCxnSpPr>
          <p:cNvPr id="8" name=""/>
          <p:cNvCxnSpPr>
            <a:stCxn id="7" idx="6"/>
            <a:endCxn id="6" idx="1"/>
          </p:cNvCxnSpPr>
          <p:nvPr/>
        </p:nvCxnSpPr>
        <p:spPr>
          <a:xfrm>
            <a:off x="2977696" y="4128606"/>
            <a:ext cx="657678" cy="1011436"/>
          </a:xfrm>
          <a:prstGeom prst="bentConnector3">
            <a:avLst>
              <a:gd name="adj1" fmla="val 50000"/>
            </a:avLst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"/>
          <p:cNvCxnSpPr>
            <a:stCxn id="7" idx="6"/>
            <a:endCxn id="4" idx="1"/>
          </p:cNvCxnSpPr>
          <p:nvPr/>
        </p:nvCxnSpPr>
        <p:spPr>
          <a:xfrm flipV="1">
            <a:off x="2977696" y="3132988"/>
            <a:ext cx="657678" cy="995618"/>
          </a:xfrm>
          <a:prstGeom prst="bentConnector3">
            <a:avLst>
              <a:gd name="adj1" fmla="val 50000"/>
            </a:avLst>
          </a:prstGeom>
          <a:noFill/>
          <a:ln w="28575" cap="flat" cmpd="sng" algn="ctr">
            <a:solidFill>
              <a:schemeClr val="accent1">
                <a:alpha val="100000"/>
              </a:schemeClr>
            </a:solidFill>
            <a:prstDash val="solid"/>
          </a:ln>
        </p:spPr>
      </p:cxnSp>
      <p:sp>
        <p:nvSpPr>
          <p:cNvPr id="11" name=""/>
          <p:cNvSpPr/>
          <p:nvPr/>
        </p:nvSpPr>
        <p:spPr>
          <a:xfrm>
            <a:off x="7088184" y="3429000"/>
            <a:ext cx="691698" cy="1327816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c0cdef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>
              <a:defRPr/>
            </a:pP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108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mc:Ignorable="p14" p14:dur="5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4a45ff"/>
      </a:hlink>
      <a:folHlink>
        <a:srgbClr val="be27bb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Ethi" typeface="Leelawadee UI"/>
        <a:font script="Mymr" typeface="Myanmar Text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530</ep:Words>
  <ep:PresentationFormat>화면 슬라이드 쇼(4:3)</ep:PresentationFormat>
  <ep:Paragraphs>187</ep:Paragraphs>
  <ep:Slides>18</ep:Slides>
  <ep:Notes>1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ep:HeadingPairs>
  <ep:TitlesOfParts>
    <vt:vector size="19" baseType="lpstr">
      <vt:lpstr>한컴오피스</vt:lpstr>
      <vt:lpstr>제목</vt:lpstr>
      <vt:lpstr>역할분담</vt:lpstr>
      <vt:lpstr>목차</vt:lpstr>
      <vt:lpstr>슬라이드 4</vt:lpstr>
      <vt:lpstr>청소년 출산 실태</vt:lpstr>
      <vt:lpstr>청소년 출산 실태</vt:lpstr>
      <vt:lpstr>청소년 출산 실태</vt:lpstr>
      <vt:lpstr>청소년 출산 실태</vt:lpstr>
      <vt:lpstr>청소년 출산 실태</vt:lpstr>
      <vt:lpstr>청소년 출산 실태</vt:lpstr>
      <vt:lpstr>청소년 출산 실태</vt:lpstr>
      <vt:lpstr>청소년 출산 실태</vt:lpstr>
      <vt:lpstr>청소년 출산 실태</vt:lpstr>
      <vt:lpstr>청소년 출산 실태</vt:lpstr>
      <vt:lpstr>청소년 출산 실태</vt:lpstr>
      <vt:lpstr>청소년 출산 실태</vt:lpstr>
      <vt:lpstr>청소년 출산과 관련된 법률</vt:lpstr>
      <vt:lpstr>청소년 출산과 관련된 법률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2023-05-17T13:37:31.443</dcterms:created>
  <dc:creator>a0108</dc:creator>
  <cp:lastModifiedBy>a0108</cp:lastModifiedBy>
  <dcterms:modified xsi:type="dcterms:W3CDTF">2023-05-21T14:34:03.943</dcterms:modified>
  <cp:revision>49</cp:revision>
  <dc:title>제목</dc:title>
  <cp:version>12.0.0.893</cp:version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