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777875" y="2005920"/>
            <a:ext cx="2925534" cy="2846159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400"/>
              <a:t>Benefits of</a:t>
            </a:r>
            <a:endParaRPr lang="en-US" altLang="ko-KR" sz="3400"/>
          </a:p>
          <a:p>
            <a:pPr algn="ctr">
              <a:defRPr/>
            </a:pPr>
            <a:r>
              <a:rPr lang="en-US" altLang="ko-KR" sz="3600" b="1"/>
              <a:t>Eye contact</a:t>
            </a:r>
            <a:endParaRPr lang="en-US" altLang="ko-KR" sz="3600" b="1"/>
          </a:p>
        </p:txBody>
      </p:sp>
      <p:sp>
        <p:nvSpPr>
          <p:cNvPr id="4" name=""/>
          <p:cNvSpPr/>
          <p:nvPr/>
        </p:nvSpPr>
        <p:spPr>
          <a:xfrm>
            <a:off x="5517695" y="611187"/>
            <a:ext cx="5057321" cy="1666875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establish connection </a:t>
            </a:r>
            <a:endParaRPr lang="en-US" altLang="ko-KR" sz="3000" b="1"/>
          </a:p>
          <a:p>
            <a:pPr algn="ctr">
              <a:defRPr/>
            </a:pPr>
            <a:r>
              <a:rPr lang="en-US" altLang="ko-KR" sz="3000" b="1"/>
              <a:t>with audience</a:t>
            </a:r>
            <a:endParaRPr lang="en-US" altLang="ko-KR" sz="3000" b="1"/>
          </a:p>
        </p:txBody>
      </p:sp>
      <p:sp>
        <p:nvSpPr>
          <p:cNvPr id="5" name=""/>
          <p:cNvSpPr/>
          <p:nvPr/>
        </p:nvSpPr>
        <p:spPr>
          <a:xfrm>
            <a:off x="5517695" y="2629580"/>
            <a:ext cx="5080001" cy="1598840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create bond between</a:t>
            </a:r>
            <a:endParaRPr lang="en-US" altLang="ko-KR" sz="3000" b="1"/>
          </a:p>
          <a:p>
            <a:pPr algn="ctr">
              <a:defRPr/>
            </a:pPr>
            <a:r>
              <a:rPr lang="en-US" altLang="ko-KR" sz="3000" b="1"/>
              <a:t>speaker and listener</a:t>
            </a:r>
            <a:endParaRPr lang="en-US" altLang="ko-KR" sz="3000" b="1"/>
          </a:p>
        </p:txBody>
      </p:sp>
      <p:sp>
        <p:nvSpPr>
          <p:cNvPr id="6" name=""/>
          <p:cNvSpPr/>
          <p:nvPr/>
        </p:nvSpPr>
        <p:spPr>
          <a:xfrm>
            <a:off x="5517695" y="4681992"/>
            <a:ext cx="5125355" cy="1610178"/>
          </a:xfrm>
          <a:prstGeom prst="rect">
            <a:avLst/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draw attention</a:t>
            </a:r>
            <a:endParaRPr lang="en-US" altLang="ko-KR" sz="3000" b="1"/>
          </a:p>
          <a:p>
            <a:pPr algn="ctr">
              <a:defRPr/>
            </a:pPr>
            <a:r>
              <a:rPr lang="en-US" altLang="ko-KR" sz="3000" b="1"/>
              <a:t>to your message</a:t>
            </a:r>
            <a:endParaRPr lang="en-US" altLang="ko-KR" sz="3000" b="1"/>
          </a:p>
        </p:txBody>
      </p:sp>
      <p:cxnSp>
        <p:nvCxnSpPr>
          <p:cNvPr id="7" name=""/>
          <p:cNvCxnSpPr>
            <a:stCxn id="2" idx="6"/>
            <a:endCxn id="4" idx="1"/>
          </p:cNvCxnSpPr>
          <p:nvPr/>
        </p:nvCxnSpPr>
        <p:spPr>
          <a:xfrm flipV="1">
            <a:off x="3703409" y="1444624"/>
            <a:ext cx="1814286" cy="19843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"/>
          <p:cNvCxnSpPr>
            <a:stCxn id="2" idx="6"/>
            <a:endCxn id="5" idx="1"/>
          </p:cNvCxnSpPr>
          <p:nvPr/>
        </p:nvCxnSpPr>
        <p:spPr>
          <a:xfrm>
            <a:off x="3703410" y="3429000"/>
            <a:ext cx="1814285" cy="1588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  <p:cxnSp>
        <p:nvCxnSpPr>
          <p:cNvPr id="9" name=""/>
          <p:cNvCxnSpPr>
            <a:stCxn id="2" idx="6"/>
            <a:endCxn id="6" idx="1"/>
          </p:cNvCxnSpPr>
          <p:nvPr/>
        </p:nvCxnSpPr>
        <p:spPr>
          <a:xfrm>
            <a:off x="3703409" y="3429000"/>
            <a:ext cx="1814286" cy="205808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80870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573769" y="361721"/>
            <a:ext cx="9241519" cy="7009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000"/>
              <a:t>-Guides for eye contact in presentation</a:t>
            </a:r>
            <a:endParaRPr lang="en-US" altLang="ko-KR" sz="4000"/>
          </a:p>
        </p:txBody>
      </p:sp>
      <p:sp>
        <p:nvSpPr>
          <p:cNvPr id="3" name=""/>
          <p:cNvSpPr/>
          <p:nvPr/>
        </p:nvSpPr>
        <p:spPr>
          <a:xfrm>
            <a:off x="1668008" y="1202948"/>
            <a:ext cx="8759603" cy="1668166"/>
          </a:xfrm>
          <a:prstGeom prst="homePlate">
            <a:avLst>
              <a:gd name="adj" fmla="val 50000"/>
            </a:avLst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1. Hold Note Cards at waist or chest level</a:t>
            </a:r>
            <a:endParaRPr lang="en-US" altLang="ko-KR" sz="3000" b="1"/>
          </a:p>
        </p:txBody>
      </p:sp>
      <p:sp>
        <p:nvSpPr>
          <p:cNvPr id="5" name=""/>
          <p:cNvSpPr/>
          <p:nvPr/>
        </p:nvSpPr>
        <p:spPr>
          <a:xfrm>
            <a:off x="1668008" y="4791062"/>
            <a:ext cx="8759603" cy="171676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 b="1"/>
              <a:t>3. make it look like </a:t>
            </a:r>
            <a:endParaRPr lang="en-US" altLang="ko-KR" sz="3000" b="1"/>
          </a:p>
          <a:p>
            <a:pPr algn="ctr">
              <a:defRPr/>
            </a:pPr>
            <a:r>
              <a:rPr lang="en-US" altLang="ko-KR" sz="3000" b="1"/>
              <a:t>you are spontaneously looking at </a:t>
            </a:r>
            <a:endParaRPr lang="en-US" altLang="ko-KR" sz="3000" b="1"/>
          </a:p>
          <a:p>
            <a:pPr algn="ctr">
              <a:defRPr/>
            </a:pPr>
            <a:r>
              <a:rPr lang="en-US" altLang="ko-KR" sz="3000" b="1"/>
              <a:t>different parts of audience</a:t>
            </a:r>
            <a:endParaRPr lang="en-US" altLang="ko-KR" sz="3000" b="1"/>
          </a:p>
        </p:txBody>
      </p:sp>
      <p:grpSp>
        <p:nvGrpSpPr>
          <p:cNvPr id="9" name=""/>
          <p:cNvGrpSpPr/>
          <p:nvPr/>
        </p:nvGrpSpPr>
        <p:grpSpPr>
          <a:xfrm rot="0">
            <a:off x="1668008" y="2994498"/>
            <a:ext cx="9388926" cy="1661839"/>
            <a:chOff x="1673677" y="3198605"/>
            <a:chExt cx="8738326" cy="1661839"/>
          </a:xfrm>
        </p:grpSpPr>
        <p:grpSp>
          <p:nvGrpSpPr>
            <p:cNvPr id="7" name=""/>
            <p:cNvGrpSpPr/>
            <p:nvPr/>
          </p:nvGrpSpPr>
          <p:grpSpPr>
            <a:xfrm rot="0">
              <a:off x="1673677" y="3198605"/>
              <a:ext cx="8141612" cy="1661839"/>
              <a:chOff x="1855104" y="3338285"/>
              <a:chExt cx="6801122" cy="1655536"/>
            </a:xfrm>
          </p:grpSpPr>
          <p:sp>
            <p:nvSpPr>
              <p:cNvPr id="6" name=""/>
              <p:cNvSpPr/>
              <p:nvPr/>
            </p:nvSpPr>
            <p:spPr>
              <a:xfrm>
                <a:off x="3390898" y="3338285"/>
                <a:ext cx="5265329" cy="1655535"/>
              </a:xfrm>
              <a:prstGeom prst="homePlate">
                <a:avLst>
                  <a:gd name="adj" fmla="val 50000"/>
                </a:avLst>
              </a:prstGeom>
              <a:solidFill>
                <a:srgbClr val="6182d6">
                  <a:alpha val="100000"/>
                </a:srgbClr>
              </a:solidFill>
              <a:ln w="19050" cap="flat" cmpd="sng" algn="ctr">
                <a:solidFill>
                  <a:srgbClr val="2e3e67">
                    <a:alpha val="100000"/>
                  </a:srgbClr>
                </a:solidFill>
                <a:prstDash val="solid"/>
              </a:ln>
            </p:spPr>
            <p:txBody>
              <a:bodyPr anchor="ctr"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endParaRPr>
              </a:p>
            </p:txBody>
          </p:sp>
          <p:sp>
            <p:nvSpPr>
              <p:cNvPr id="4" name=""/>
              <p:cNvSpPr/>
              <p:nvPr/>
            </p:nvSpPr>
            <p:spPr>
              <a:xfrm>
                <a:off x="1855104" y="3338285"/>
                <a:ext cx="3301345" cy="1655535"/>
              </a:xfrm>
              <a:prstGeom prst="homePlate">
                <a:avLst>
                  <a:gd name="adj" fmla="val 50000"/>
                </a:avLst>
              </a:prstGeom>
              <a:solidFill>
                <a:srgbClr val="a0b4e6"/>
              </a:solidFill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en-US" altLang="ko-KR" sz="3000" b="1"/>
                  <a:t>2. look at one person</a:t>
                </a:r>
                <a:endParaRPr lang="en-US" altLang="ko-KR" sz="3000" b="1"/>
              </a:p>
              <a:p>
                <a:pPr algn="ctr">
                  <a:defRPr/>
                </a:pPr>
                <a:r>
                  <a:rPr lang="en-US" altLang="ko-KR" sz="3000" b="1"/>
                  <a:t> for one~two seconds</a:t>
                </a:r>
                <a:endParaRPr lang="en-US" altLang="ko-KR" sz="2400" b="1"/>
              </a:p>
              <a:p>
                <a:pPr algn="ctr">
                  <a:defRPr/>
                </a:pPr>
                <a:endParaRPr lang="en-US" altLang="ko-KR" sz="2400" b="1"/>
              </a:p>
            </p:txBody>
          </p:sp>
        </p:grpSp>
        <p:sp>
          <p:nvSpPr>
            <p:cNvPr id="8" name=""/>
            <p:cNvSpPr txBox="1"/>
            <p:nvPr/>
          </p:nvSpPr>
          <p:spPr>
            <a:xfrm>
              <a:off x="4481554" y="3348536"/>
              <a:ext cx="5930449" cy="136443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en-US" altLang="ko-KR" sz="2800" b="1">
                  <a:solidFill>
                    <a:schemeClr val="lt1"/>
                  </a:solidFill>
                </a:rPr>
                <a:t>move on to different person</a:t>
              </a:r>
              <a:endParaRPr lang="en-US" altLang="ko-KR" sz="2800" b="1">
                <a:solidFill>
                  <a:schemeClr val="lt1"/>
                </a:solidFill>
              </a:endParaRPr>
            </a:p>
            <a:p>
              <a:pPr algn="ctr">
                <a:defRPr/>
              </a:pPr>
              <a:r>
                <a:rPr lang="en-US" altLang="ko-KR" sz="2800" b="1">
                  <a:solidFill>
                    <a:schemeClr val="lt1"/>
                  </a:solidFill>
                </a:rPr>
                <a:t>before saying </a:t>
              </a:r>
              <a:endParaRPr lang="en-US" altLang="ko-KR" sz="2800" b="1">
                <a:solidFill>
                  <a:schemeClr val="lt1"/>
                </a:solidFill>
              </a:endParaRPr>
            </a:p>
            <a:p>
              <a:pPr algn="ctr">
                <a:defRPr/>
              </a:pPr>
              <a:r>
                <a:rPr lang="en-US" altLang="ko-KR" sz="2800" b="1">
                  <a:solidFill>
                    <a:schemeClr val="lt1"/>
                  </a:solidFill>
                </a:rPr>
                <a:t>the next sentence</a:t>
              </a:r>
              <a:endParaRPr lang="en-US" altLang="ko-KR" sz="2800" b="1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8027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777875" y="2005920"/>
            <a:ext cx="2925534" cy="2846159"/>
          </a:xfrm>
          <a:prstGeom prst="ellipse">
            <a:avLst/>
          </a:prstGeom>
          <a:solidFill>
            <a:srgbClr val="c0cde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deliver speech </a:t>
            </a:r>
            <a:endParaRPr xmlns:mc="http://schemas.openxmlformats.org/markup-compatibility/2006" xmlns:hp="http://schemas.haansoft.com/office/presentation/8.0" kumimoji="0" lang="en-US" altLang="ko-KR" sz="340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400" i="0" u="none" strike="noStrike" kern="1200" cap="none" spc="0" normalizeH="0" baseline="0" mc:Ignorable="hp" hp:hslEmbossed="0">
                <a:solidFill>
                  <a:schemeClr val="dk1"/>
                </a:solidFill>
                <a:latin typeface="Calibri"/>
                <a:ea typeface="맑은 고딕"/>
                <a:cs typeface="Calibri"/>
              </a:rPr>
              <a:t>efficiently</a:t>
            </a:r>
            <a:endParaRPr xmlns:mc="http://schemas.openxmlformats.org/markup-compatibility/2006" xmlns:hp="http://schemas.haansoft.com/office/presentation/8.0" kumimoji="0" lang="en-US" altLang="ko-KR" sz="3400" i="0" u="none" strike="noStrike" kern="1200" cap="none" spc="0" normalizeH="0" baseline="0" mc:Ignorable="hp" hp:hslEmbossed="0">
              <a:solidFill>
                <a:schemeClr val="dk1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" name=""/>
          <p:cNvSpPr/>
          <p:nvPr/>
        </p:nvSpPr>
        <p:spPr>
          <a:xfrm>
            <a:off x="5483679" y="951366"/>
            <a:ext cx="4751161" cy="24123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accen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600" b="1"/>
              <a:t>1.Clarity</a:t>
            </a:r>
            <a:endParaRPr lang="en-US" altLang="ko-KR" sz="3600" b="1"/>
          </a:p>
          <a:p>
            <a:pPr algn="ctr">
              <a:defRPr/>
            </a:pPr>
            <a:r>
              <a:rPr lang="en-US" altLang="ko-KR" sz="3600" b="1"/>
              <a:t>2.Stress</a:t>
            </a:r>
            <a:endParaRPr lang="en-US" altLang="ko-KR" sz="3600" b="1"/>
          </a:p>
          <a:p>
            <a:pPr algn="ctr">
              <a:defRPr/>
            </a:pPr>
            <a:r>
              <a:rPr lang="en-US" altLang="ko-KR" sz="3600" b="1"/>
              <a:t>3.Pausing</a:t>
            </a:r>
            <a:endParaRPr lang="en-US" altLang="ko-KR" sz="3600" b="1"/>
          </a:p>
        </p:txBody>
      </p:sp>
    </p:spTree>
    <p:extLst>
      <p:ext uri="{BB962C8B-B14F-4D97-AF65-F5344CB8AC3E}">
        <p14:creationId xmlns:p14="http://schemas.microsoft.com/office/powerpoint/2010/main" val="261734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573769" y="486453"/>
            <a:ext cx="9241519" cy="9213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-Clarity</a:t>
            </a:r>
            <a:endParaRPr xmlns:mc="http://schemas.openxmlformats.org/markup-compatibility/2006" xmlns:hp="http://schemas.haansoft.com/office/presentation/8.0" kumimoji="0" lang="en-US" altLang="ko-KR" sz="5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" name=""/>
          <p:cNvSpPr/>
          <p:nvPr/>
        </p:nvSpPr>
        <p:spPr>
          <a:xfrm>
            <a:off x="1781402" y="1643062"/>
            <a:ext cx="8629196" cy="1939017"/>
          </a:xfrm>
          <a:prstGeom prst="flowChartProcess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clearness to perception or understanding;</a:t>
            </a:r>
            <a:endParaRPr lang="en-US" altLang="ko-KR" sz="30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freedom from indistinctness or ambiguity</a:t>
            </a:r>
            <a:endParaRPr lang="en-US" altLang="ko-KR" sz="3000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781402" y="3956276"/>
            <a:ext cx="8629196" cy="1939017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you have to make your speech</a:t>
            </a:r>
            <a:endParaRPr lang="en-US" altLang="ko-KR" sz="30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loud and clear for audience</a:t>
            </a:r>
            <a:endParaRPr lang="en-US" altLang="ko-KR" sz="3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28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573769" y="486453"/>
            <a:ext cx="9241519" cy="9213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-Stress</a:t>
            </a:r>
            <a:endParaRPr xmlns:mc="http://schemas.openxmlformats.org/markup-compatibility/2006" xmlns:hp="http://schemas.haansoft.com/office/presentation/8.0" kumimoji="0" lang="en-US" altLang="ko-KR" sz="5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" name=""/>
          <p:cNvSpPr/>
          <p:nvPr/>
        </p:nvSpPr>
        <p:spPr>
          <a:xfrm>
            <a:off x="1781402" y="1643062"/>
            <a:ext cx="8629196" cy="1939017"/>
          </a:xfrm>
          <a:prstGeom prst="flowChartProcess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adjectives, verbs, adverbs..</a:t>
            </a:r>
            <a:endParaRPr lang="en-US" altLang="ko-KR" sz="3000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781402" y="3956276"/>
            <a:ext cx="8629196" cy="1939017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better to stress important words/</a:t>
            </a:r>
            <a:endParaRPr lang="en-US" altLang="ko-KR" sz="30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words that you want audience to remember</a:t>
            </a:r>
            <a:endParaRPr lang="en-US" altLang="ko-KR" sz="3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0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 txBox="1"/>
          <p:nvPr/>
        </p:nvSpPr>
        <p:spPr>
          <a:xfrm>
            <a:off x="573769" y="486453"/>
            <a:ext cx="9241519" cy="92134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-Pausing</a:t>
            </a:r>
            <a:endParaRPr xmlns:mc="http://schemas.openxmlformats.org/markup-compatibility/2006" xmlns:hp="http://schemas.haansoft.com/office/presentation/8.0" kumimoji="0" lang="en-US" altLang="ko-KR" sz="5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" name=""/>
          <p:cNvSpPr/>
          <p:nvPr/>
        </p:nvSpPr>
        <p:spPr>
          <a:xfrm>
            <a:off x="1781402" y="1643062"/>
            <a:ext cx="8629196" cy="1939017"/>
          </a:xfrm>
          <a:prstGeom prst="flowChartProcess">
            <a:avLst/>
          </a:prstGeom>
          <a:solidFill>
            <a:srgbClr val="dfe6f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Using pauses at some moments</a:t>
            </a:r>
            <a:endParaRPr lang="en-US" altLang="ko-KR" sz="30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=&gt; helps deliver speech</a:t>
            </a:r>
            <a:endParaRPr lang="en-US" altLang="ko-KR" sz="3000">
              <a:solidFill>
                <a:schemeClr val="dk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781402" y="3956276"/>
            <a:ext cx="8629196" cy="1939017"/>
          </a:xfrm>
          <a:prstGeom prst="flowChartProcess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Ex) Use pause before introducing idea/</a:t>
            </a:r>
            <a:endParaRPr lang="en-US" altLang="ko-KR" sz="30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3000">
                <a:solidFill>
                  <a:schemeClr val="dk1"/>
                </a:solidFill>
              </a:rPr>
              <a:t>after presenting important point</a:t>
            </a:r>
            <a:endParaRPr lang="en-US" altLang="ko-KR" sz="3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86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777874" y="968375"/>
            <a:ext cx="2789464" cy="2698750"/>
          </a:xfrm>
          <a:prstGeom prst="roundRect">
            <a:avLst>
              <a:gd name="adj" fmla="val 16667"/>
            </a:avLst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 b="1"/>
              <a:t>Body</a:t>
            </a:r>
            <a:endParaRPr lang="en-US" altLang="ko-KR" sz="4000" b="1"/>
          </a:p>
          <a:p>
            <a:pPr algn="ctr">
              <a:defRPr/>
            </a:pPr>
            <a:r>
              <a:rPr lang="en-US" altLang="ko-KR" sz="4000" b="1"/>
              <a:t>Language</a:t>
            </a:r>
            <a:endParaRPr lang="en-US" altLang="ko-KR" sz="4000" b="1"/>
          </a:p>
        </p:txBody>
      </p:sp>
      <p:sp>
        <p:nvSpPr>
          <p:cNvPr id="3" name=""/>
          <p:cNvSpPr/>
          <p:nvPr/>
        </p:nvSpPr>
        <p:spPr>
          <a:xfrm>
            <a:off x="4701268" y="968375"/>
            <a:ext cx="2789464" cy="2698750"/>
          </a:xfrm>
          <a:prstGeom prst="roundRect">
            <a:avLst>
              <a:gd name="adj" fmla="val 16667"/>
            </a:avLst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 b="1"/>
              <a:t>Eye</a:t>
            </a:r>
            <a:endParaRPr lang="en-US" altLang="ko-KR" sz="4000" b="1"/>
          </a:p>
          <a:p>
            <a:pPr algn="ctr">
              <a:defRPr/>
            </a:pPr>
            <a:r>
              <a:rPr lang="en-US" altLang="ko-KR" sz="4000" b="1"/>
              <a:t>Contact</a:t>
            </a:r>
            <a:endParaRPr lang="en-US" altLang="ko-KR" sz="4000" b="1"/>
          </a:p>
        </p:txBody>
      </p:sp>
      <p:sp>
        <p:nvSpPr>
          <p:cNvPr id="4" name=""/>
          <p:cNvSpPr/>
          <p:nvPr/>
        </p:nvSpPr>
        <p:spPr>
          <a:xfrm>
            <a:off x="8533946" y="968375"/>
            <a:ext cx="2789464" cy="2698750"/>
          </a:xfrm>
          <a:prstGeom prst="roundRect">
            <a:avLst>
              <a:gd name="adj" fmla="val 16667"/>
            </a:avLst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4000" b="1"/>
              <a:t>Delivering</a:t>
            </a:r>
            <a:endParaRPr lang="en-US" altLang="ko-KR" sz="4000" b="1"/>
          </a:p>
        </p:txBody>
      </p:sp>
      <p:sp>
        <p:nvSpPr>
          <p:cNvPr id="6" name=""/>
          <p:cNvSpPr txBox="1"/>
          <p:nvPr/>
        </p:nvSpPr>
        <p:spPr>
          <a:xfrm>
            <a:off x="1475240" y="4466542"/>
            <a:ext cx="9241520" cy="94175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Thank you for listening!</a:t>
            </a:r>
            <a:endParaRPr xmlns:mc="http://schemas.openxmlformats.org/markup-compatibility/2006" xmlns:hp="http://schemas.haansoft.com/office/presentation/8.0" kumimoji="0" lang="en-US" altLang="ko-KR" sz="5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84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127</ep:Words>
  <ep:PresentationFormat>화면 슬라이드 쇼(4:3)</ep:PresentationFormat>
  <ep:Paragraphs>38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2023-05-22T12:19:49.992</dcterms:created>
  <dc:creator>a0108</dc:creator>
  <cp:lastModifiedBy>a0108</cp:lastModifiedBy>
  <dcterms:modified xsi:type="dcterms:W3CDTF">2023-05-22T13:11:02.104</dcterms:modified>
  <cp:revision>12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