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1" r:id="rId3"/>
    <p:sldId id="289" r:id="rId4"/>
    <p:sldId id="286" r:id="rId5"/>
    <p:sldId id="290" r:id="rId6"/>
    <p:sldId id="291" r:id="rId7"/>
    <p:sldId id="285" r:id="rId8"/>
    <p:sldId id="265" r:id="rId9"/>
    <p:sldId id="266" r:id="rId10"/>
    <p:sldId id="293" r:id="rId11"/>
    <p:sldId id="282" r:id="rId12"/>
    <p:sldId id="292" r:id="rId13"/>
    <p:sldId id="280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D1D1D1"/>
    <a:srgbClr val="E00868"/>
    <a:srgbClr val="FF5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3" autoAdjust="0"/>
    <p:restoredTop sz="50000" autoAdjust="0"/>
  </p:normalViewPr>
  <p:slideViewPr>
    <p:cSldViewPr>
      <p:cViewPr varScale="1">
        <p:scale>
          <a:sx n="114" d="100"/>
          <a:sy n="114" d="100"/>
        </p:scale>
        <p:origin x="984" y="77"/>
      </p:cViewPr>
      <p:guideLst>
        <p:guide orient="horz" pos="134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07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9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861D8-6508-491B-8C2C-F8B1F60BE4BB}" type="datetimeFigureOut">
              <a:rPr lang="ko-KR" altLang="en-US" smtClean="0"/>
              <a:t>2018-02-08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2725758" y="1902486"/>
            <a:ext cx="3761184" cy="1045644"/>
            <a:chOff x="3020482" y="1902486"/>
            <a:chExt cx="3761184" cy="1045644"/>
          </a:xfrm>
        </p:grpSpPr>
        <p:sp>
          <p:nvSpPr>
            <p:cNvPr id="4" name="TextBox 3"/>
            <p:cNvSpPr txBox="1"/>
            <p:nvPr/>
          </p:nvSpPr>
          <p:spPr>
            <a:xfrm>
              <a:off x="3321318" y="1902486"/>
              <a:ext cx="16936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OBA</a:t>
              </a:r>
              <a:r>
                <a:rPr lang="ko-KR" altLang="en-US" sz="1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accent1">
                      <a:lumMod val="7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조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20482" y="2160468"/>
              <a:ext cx="3761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핵심기능 설계 발표</a:t>
              </a:r>
            </a:p>
          </p:txBody>
        </p:sp>
        <p:cxnSp>
          <p:nvCxnSpPr>
            <p:cNvPr id="6" name="직선 연결선 5"/>
            <p:cNvCxnSpPr/>
            <p:nvPr/>
          </p:nvCxnSpPr>
          <p:spPr>
            <a:xfrm>
              <a:off x="4305740" y="2156402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380522" y="2156402"/>
              <a:ext cx="925218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391181" y="2694574"/>
              <a:ext cx="2057671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447719" y="2694574"/>
              <a:ext cx="925218" cy="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6454" y="2732686"/>
              <a:ext cx="141920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이정욱 최지수 김예린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F8BE3DD-430A-483E-8D4C-84DB96C6A1F2}"/>
              </a:ext>
            </a:extLst>
          </p:cNvPr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9A065BD-5A65-4016-9D56-0F2C6654B19C}"/>
              </a:ext>
            </a:extLst>
          </p:cNvPr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8F74AA8-7F86-4584-A9DD-BEAFCE72C718}"/>
              </a:ext>
            </a:extLst>
          </p:cNvPr>
          <p:cNvSpPr txBox="1"/>
          <p:nvPr/>
        </p:nvSpPr>
        <p:spPr>
          <a:xfrm>
            <a:off x="820199" y="423854"/>
            <a:ext cx="21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핵심기능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2_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따른 경로 탐색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5AAA21-7F69-463A-86EA-3B61C044A0AD}"/>
              </a:ext>
            </a:extLst>
          </p:cNvPr>
          <p:cNvSpPr txBox="1"/>
          <p:nvPr/>
        </p:nvSpPr>
        <p:spPr>
          <a:xfrm>
            <a:off x="1810827" y="3742655"/>
            <a:ext cx="55223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 전면에 수광부를 부착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블록 종류마다 </a:t>
            </a:r>
            <a:r>
              <a:rPr lang="ko-KR" altLang="en-US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발광부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개수를 다르게 부착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보드에 꽂힌 블록의 </a:t>
            </a:r>
            <a:r>
              <a:rPr lang="ko-KR" altLang="en-US" sz="1500" dirty="0" err="1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발광부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개수에 따라 명령 종류 구별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2958CB-8FF7-47CC-94E0-0E65A721E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624" y="1323202"/>
            <a:ext cx="2093218" cy="20932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E4E7EA-44EE-4DED-8286-7ED2C726D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5656" y="1250438"/>
            <a:ext cx="3351418" cy="223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02436DB-7DBB-48CA-BA47-CC10DBCD6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874" y="987574"/>
            <a:ext cx="2268252" cy="225713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30807" y="3742655"/>
            <a:ext cx="58823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Grid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Layout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생성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랜덤함수를 이용해 선택된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cell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장애물 삽입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빈칸에 해당되는 알파벳을 포함한 다른 알파벳들을 랜덤함수를 이용해 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     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다른 칸들에 위치시킴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3BF68C1-D7A4-4A57-813B-0D2E8F476BC6}"/>
              </a:ext>
            </a:extLst>
          </p:cNvPr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AD6979-0BDC-48A4-86F9-B127AA753C1A}"/>
              </a:ext>
            </a:extLst>
          </p:cNvPr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717A35D-995A-44C8-BA57-EC96B79C8EF4}"/>
              </a:ext>
            </a:extLst>
          </p:cNvPr>
          <p:cNvSpPr txBox="1"/>
          <p:nvPr/>
        </p:nvSpPr>
        <p:spPr>
          <a:xfrm>
            <a:off x="820196" y="423854"/>
            <a:ext cx="214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핵심기능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3_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및 알파벳 삽입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825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530907" y="4021889"/>
            <a:ext cx="408218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최적경로 알고리즘 중 하나인 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A* 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알고리즘 참고   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09D86B-8B94-407B-9D9D-DCA37C2F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186" y="965521"/>
            <a:ext cx="4009628" cy="267308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579250-94F8-4920-AD5D-80397DED18BD}"/>
              </a:ext>
            </a:extLst>
          </p:cNvPr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8DF682E-521E-4FC3-94BF-742D631F4475}"/>
              </a:ext>
            </a:extLst>
          </p:cNvPr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65A07FB-221D-4A11-920E-67968D5EC048}"/>
              </a:ext>
            </a:extLst>
          </p:cNvPr>
          <p:cNvSpPr txBox="1"/>
          <p:nvPr/>
        </p:nvSpPr>
        <p:spPr>
          <a:xfrm>
            <a:off x="820196" y="423854"/>
            <a:ext cx="27106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핵심기능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4_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최적경로 탐색 알고리즘 구현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806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851920" y="2410599"/>
            <a:ext cx="1872208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838260" y="2427734"/>
            <a:ext cx="16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320143" y="2235236"/>
            <a:ext cx="614671" cy="3540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57938" y="2272099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OBA</a:t>
            </a:r>
            <a:endParaRPr lang="ko-KR" altLang="en-US" sz="1200" spc="3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489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1D7430C-9032-4459-AF68-D31C014CAC61}"/>
              </a:ext>
            </a:extLst>
          </p:cNvPr>
          <p:cNvCxnSpPr/>
          <p:nvPr/>
        </p:nvCxnSpPr>
        <p:spPr>
          <a:xfrm>
            <a:off x="1824810" y="1574524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B1BD0A-0327-4D4F-923E-42352144353A}"/>
              </a:ext>
            </a:extLst>
          </p:cNvPr>
          <p:cNvCxnSpPr/>
          <p:nvPr/>
        </p:nvCxnSpPr>
        <p:spPr>
          <a:xfrm>
            <a:off x="899592" y="1574524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C9A7EB-D950-4D29-869A-81C88960D8C5}"/>
              </a:ext>
            </a:extLst>
          </p:cNvPr>
          <p:cNvCxnSpPr/>
          <p:nvPr/>
        </p:nvCxnSpPr>
        <p:spPr>
          <a:xfrm>
            <a:off x="899592" y="3291830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A3CFF0A-C9C3-4AED-9753-F5AAFED23F9E}"/>
              </a:ext>
            </a:extLst>
          </p:cNvPr>
          <p:cNvCxnSpPr/>
          <p:nvPr/>
        </p:nvCxnSpPr>
        <p:spPr>
          <a:xfrm>
            <a:off x="6706614" y="3291830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CF0BE6-2BC1-41C3-B971-5203A1CF1418}"/>
              </a:ext>
            </a:extLst>
          </p:cNvPr>
          <p:cNvSpPr txBox="1"/>
          <p:nvPr/>
        </p:nvSpPr>
        <p:spPr>
          <a:xfrm>
            <a:off x="903446" y="1298836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62BDAEA-8913-487C-AC95-C0E999A8B350}"/>
              </a:ext>
            </a:extLst>
          </p:cNvPr>
          <p:cNvSpPr txBox="1"/>
          <p:nvPr/>
        </p:nvSpPr>
        <p:spPr>
          <a:xfrm>
            <a:off x="2785612" y="1872414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691396B-9647-4507-9CFD-5607BDF3FB27}"/>
              </a:ext>
            </a:extLst>
          </p:cNvPr>
          <p:cNvSpPr txBox="1"/>
          <p:nvPr/>
        </p:nvSpPr>
        <p:spPr>
          <a:xfrm>
            <a:off x="4365594" y="1872414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AFE5CE-07BF-48D4-958F-A7E70616AE41}"/>
              </a:ext>
            </a:extLst>
          </p:cNvPr>
          <p:cNvSpPr txBox="1"/>
          <p:nvPr/>
        </p:nvSpPr>
        <p:spPr>
          <a:xfrm>
            <a:off x="5897220" y="1872414"/>
            <a:ext cx="94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3ED4DB-BAB9-4665-B3E2-5478E551FBB4}"/>
              </a:ext>
            </a:extLst>
          </p:cNvPr>
          <p:cNvCxnSpPr/>
          <p:nvPr/>
        </p:nvCxnSpPr>
        <p:spPr>
          <a:xfrm>
            <a:off x="3801618" y="1872414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4D163B81-56E6-43A7-B123-8949C1B33C48}"/>
              </a:ext>
            </a:extLst>
          </p:cNvPr>
          <p:cNvCxnSpPr/>
          <p:nvPr/>
        </p:nvCxnSpPr>
        <p:spPr>
          <a:xfrm>
            <a:off x="5385794" y="1872414"/>
            <a:ext cx="0" cy="98736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FFA53DF-1AF2-40B1-916B-2543EF9DCC82}"/>
              </a:ext>
            </a:extLst>
          </p:cNvPr>
          <p:cNvSpPr txBox="1"/>
          <p:nvPr/>
        </p:nvSpPr>
        <p:spPr>
          <a:xfrm>
            <a:off x="2369506" y="2421755"/>
            <a:ext cx="1296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437F75D-97D2-42BF-B154-3905966E8580}"/>
              </a:ext>
            </a:extLst>
          </p:cNvPr>
          <p:cNvSpPr txBox="1"/>
          <p:nvPr/>
        </p:nvSpPr>
        <p:spPr>
          <a:xfrm>
            <a:off x="3893957" y="2421754"/>
            <a:ext cx="1584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시퀀스 다이어그램 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9BE5E5-5BD9-49B7-B037-9527FF78BE3D}"/>
              </a:ext>
            </a:extLst>
          </p:cNvPr>
          <p:cNvSpPr txBox="1"/>
          <p:nvPr/>
        </p:nvSpPr>
        <p:spPr>
          <a:xfrm>
            <a:off x="5385795" y="2431633"/>
            <a:ext cx="1562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</a:t>
            </a:r>
            <a:endParaRPr lang="en-US" altLang="ko-KR" sz="12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4305580-7A0B-4A27-A920-C42FFDE13434}"/>
              </a:ext>
            </a:extLst>
          </p:cNvPr>
          <p:cNvCxnSpPr/>
          <p:nvPr/>
        </p:nvCxnSpPr>
        <p:spPr>
          <a:xfrm>
            <a:off x="2868761" y="2216551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2D79BF4E-A774-4D87-B50F-178990A525DF}"/>
              </a:ext>
            </a:extLst>
          </p:cNvPr>
          <p:cNvCxnSpPr/>
          <p:nvPr/>
        </p:nvCxnSpPr>
        <p:spPr>
          <a:xfrm>
            <a:off x="4463922" y="2216551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07217C-4560-4942-8706-FF2563816A47}"/>
              </a:ext>
            </a:extLst>
          </p:cNvPr>
          <p:cNvCxnSpPr/>
          <p:nvPr/>
        </p:nvCxnSpPr>
        <p:spPr>
          <a:xfrm>
            <a:off x="6006080" y="2216551"/>
            <a:ext cx="271401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995936" y="2419107"/>
            <a:ext cx="165618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8648" y="2470428"/>
            <a:ext cx="1693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91880" y="2205117"/>
            <a:ext cx="504056" cy="4046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1840" y="2230517"/>
            <a:ext cx="47409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71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B664D01-429E-49FA-A6AC-68B28249660C}"/>
              </a:ext>
            </a:extLst>
          </p:cNvPr>
          <p:cNvGrpSpPr/>
          <p:nvPr/>
        </p:nvGrpSpPr>
        <p:grpSpPr>
          <a:xfrm>
            <a:off x="1223098" y="987574"/>
            <a:ext cx="6697803" cy="3453144"/>
            <a:chOff x="786128" y="527030"/>
            <a:chExt cx="7099299" cy="366014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E960CC-73C4-4EA1-9DCF-87B7F5CCF12F}"/>
                </a:ext>
              </a:extLst>
            </p:cNvPr>
            <p:cNvSpPr/>
            <p:nvPr/>
          </p:nvSpPr>
          <p:spPr>
            <a:xfrm>
              <a:off x="940908" y="947171"/>
              <a:ext cx="2520000" cy="324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8CDF86-0793-47CF-B66D-644728ADB137}"/>
                </a:ext>
              </a:extLst>
            </p:cNvPr>
            <p:cNvSpPr txBox="1"/>
            <p:nvPr/>
          </p:nvSpPr>
          <p:spPr>
            <a:xfrm>
              <a:off x="931874" y="527030"/>
              <a:ext cx="2520280" cy="34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Raspberry PI</a:t>
              </a:r>
              <a:r>
                <a:rPr lang="ko-KR" altLang="en-US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 (Client)</a:t>
              </a:r>
              <a:endPara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ACEC818A-C97C-409C-A93F-85D042D72095}"/>
                </a:ext>
              </a:extLst>
            </p:cNvPr>
            <p:cNvCxnSpPr>
              <a:cxnSpLocks/>
            </p:cNvCxnSpPr>
            <p:nvPr/>
          </p:nvCxnSpPr>
          <p:spPr>
            <a:xfrm>
              <a:off x="940768" y="856723"/>
              <a:ext cx="252028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406476" y="2065994"/>
              <a:ext cx="1665966" cy="1096380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" name="텍스트 상자 1"/>
            <p:cNvSpPr txBox="1"/>
            <p:nvPr/>
          </p:nvSpPr>
          <p:spPr>
            <a:xfrm>
              <a:off x="2409706" y="2755598"/>
              <a:ext cx="521962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Block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6" name="텍스트 상자 15"/>
            <p:cNvSpPr txBox="1"/>
            <p:nvPr/>
          </p:nvSpPr>
          <p:spPr>
            <a:xfrm>
              <a:off x="2336292" y="2440256"/>
              <a:ext cx="605218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Button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텍스트 상자 16"/>
            <p:cNvSpPr txBox="1"/>
            <p:nvPr/>
          </p:nvSpPr>
          <p:spPr>
            <a:xfrm>
              <a:off x="1612814" y="2753694"/>
              <a:ext cx="685075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Speaker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4" name="텍스트 상자 23"/>
            <p:cNvSpPr txBox="1"/>
            <p:nvPr/>
          </p:nvSpPr>
          <p:spPr>
            <a:xfrm>
              <a:off x="1612814" y="2441964"/>
              <a:ext cx="623908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Display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3" name="텍스트 상자 32"/>
            <p:cNvSpPr txBox="1"/>
            <p:nvPr/>
          </p:nvSpPr>
          <p:spPr>
            <a:xfrm>
              <a:off x="1866128" y="3376423"/>
              <a:ext cx="868577" cy="24466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Application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7" name="오른쪽 화살표[R] 36"/>
            <p:cNvSpPr/>
            <p:nvPr/>
          </p:nvSpPr>
          <p:spPr>
            <a:xfrm rot="10800000">
              <a:off x="3787651" y="2630544"/>
              <a:ext cx="1241859" cy="22558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38" name="오른쪽 화살표[R] 37"/>
            <p:cNvSpPr/>
            <p:nvPr/>
          </p:nvSpPr>
          <p:spPr>
            <a:xfrm>
              <a:off x="3790385" y="2367406"/>
              <a:ext cx="1241859" cy="22558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6474153" y="3043025"/>
              <a:ext cx="1335096" cy="2936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Network</a:t>
              </a:r>
            </a:p>
          </p:txBody>
        </p:sp>
        <p:sp>
          <p:nvSpPr>
            <p:cNvPr id="41" name="텍스트 상자 40"/>
            <p:cNvSpPr txBox="1"/>
            <p:nvPr/>
          </p:nvSpPr>
          <p:spPr>
            <a:xfrm>
              <a:off x="1730795" y="1260500"/>
              <a:ext cx="984115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Device Driver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4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1632583" y="3148941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Software</a:t>
              </a:r>
            </a:p>
          </p:txBody>
        </p:sp>
        <p:sp>
          <p:nvSpPr>
            <p:cNvPr id="45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948481" y="1539568"/>
              <a:ext cx="1288241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OS(Raspbian)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786128" y="947171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Kernel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073772" y="1214990"/>
              <a:ext cx="2274092" cy="317059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1692155" y="1800961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Hardware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1680590" y="2038191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I/O Device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073772" y="1793442"/>
              <a:ext cx="2274092" cy="2301448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406476" y="3384008"/>
              <a:ext cx="1665965" cy="627902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800481" y="3607255"/>
              <a:ext cx="840218" cy="338988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3" name="텍스트 상자 52"/>
            <p:cNvSpPr txBox="1"/>
            <p:nvPr/>
          </p:nvSpPr>
          <p:spPr>
            <a:xfrm>
              <a:off x="1921838" y="3661333"/>
              <a:ext cx="739446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.jar(.exe)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1549787" y="2308184"/>
              <a:ext cx="1388105" cy="792777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7FE960CC-73C4-4EA1-9DCF-87B7F5CCF12F}"/>
                </a:ext>
              </a:extLst>
            </p:cNvPr>
            <p:cNvSpPr/>
            <p:nvPr/>
          </p:nvSpPr>
          <p:spPr>
            <a:xfrm>
              <a:off x="5356533" y="1904947"/>
              <a:ext cx="2520000" cy="152967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56" name="TextBox 6">
              <a:extLst>
                <a:ext uri="{FF2B5EF4-FFF2-40B4-BE49-F238E27FC236}">
                  <a16:creationId xmlns:a16="http://schemas.microsoft.com/office/drawing/2014/main" id="{838CDF86-0793-47CF-B66D-644728ADB137}"/>
                </a:ext>
              </a:extLst>
            </p:cNvPr>
            <p:cNvSpPr txBox="1"/>
            <p:nvPr/>
          </p:nvSpPr>
          <p:spPr>
            <a:xfrm>
              <a:off x="5356253" y="1477796"/>
              <a:ext cx="2520280" cy="342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Raspberry PI</a:t>
              </a:r>
              <a:r>
                <a:rPr lang="ko-KR" altLang="en-US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</a:t>
              </a:r>
              <a:r>
                <a:rPr lang="en-US" altLang="ko-KR" sz="15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 (Server)</a:t>
              </a:r>
              <a:endParaRPr lang="ko-KR" altLang="en-US" sz="15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57" name="직선 연결선 7">
              <a:extLst>
                <a:ext uri="{FF2B5EF4-FFF2-40B4-BE49-F238E27FC236}">
                  <a16:creationId xmlns:a16="http://schemas.microsoft.com/office/drawing/2014/main" id="{ACEC818A-C97C-409C-A93F-85D042D72095}"/>
                </a:ext>
              </a:extLst>
            </p:cNvPr>
            <p:cNvCxnSpPr>
              <a:cxnSpLocks/>
            </p:cNvCxnSpPr>
            <p:nvPr/>
          </p:nvCxnSpPr>
          <p:spPr>
            <a:xfrm>
              <a:off x="5365147" y="1807489"/>
              <a:ext cx="252028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9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5853198" y="2736467"/>
              <a:ext cx="1513085" cy="419289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텍스트 상자 59"/>
            <p:cNvSpPr txBox="1"/>
            <p:nvPr/>
          </p:nvSpPr>
          <p:spPr>
            <a:xfrm>
              <a:off x="6713471" y="2823101"/>
              <a:ext cx="583129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Words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2" name="텍스트 상자 61"/>
            <p:cNvSpPr txBox="1"/>
            <p:nvPr/>
          </p:nvSpPr>
          <p:spPr>
            <a:xfrm>
              <a:off x="5994204" y="2823101"/>
              <a:ext cx="686774" cy="244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ko-KR" sz="9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Pictures</a:t>
              </a:r>
              <a:endParaRPr kumimoji="1" lang="ko-KR" altLang="en-US" sz="9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6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5394153" y="1901175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OS(Ubuntu)</a:t>
              </a:r>
            </a:p>
          </p:txBody>
        </p:sp>
        <p:sp>
          <p:nvSpPr>
            <p:cNvPr id="70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5373454" y="2170856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Database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5489398" y="2154938"/>
              <a:ext cx="2273233" cy="1192050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6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6144878" y="2436424"/>
              <a:ext cx="943311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MySQL</a:t>
              </a: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6E18B7ED-163E-4DBC-B30D-F03729D742D2}"/>
                </a:ext>
              </a:extLst>
            </p:cNvPr>
            <p:cNvSpPr/>
            <p:nvPr/>
          </p:nvSpPr>
          <p:spPr>
            <a:xfrm>
              <a:off x="5618090" y="2420747"/>
              <a:ext cx="2015848" cy="804565"/>
            </a:xfrm>
            <a:prstGeom prst="rect">
              <a:avLst/>
            </a:prstGeom>
            <a:noFill/>
            <a:ln w="19050">
              <a:solidFill>
                <a:srgbClr val="595959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78" name="TextBox 12">
              <a:extLst>
                <a:ext uri="{FF2B5EF4-FFF2-40B4-BE49-F238E27FC236}">
                  <a16:creationId xmlns:a16="http://schemas.microsoft.com/office/drawing/2014/main" id="{ACE1008F-AA21-4A56-8ADB-471246FAC1D9}"/>
                </a:ext>
              </a:extLst>
            </p:cNvPr>
            <p:cNvSpPr txBox="1"/>
            <p:nvPr/>
          </p:nvSpPr>
          <p:spPr>
            <a:xfrm>
              <a:off x="3872682" y="2136046"/>
              <a:ext cx="1080000" cy="29360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Network</a:t>
              </a:r>
            </a:p>
          </p:txBody>
        </p: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25028BB-BCE6-43A6-8501-363DD729ED5B}"/>
              </a:ext>
            </a:extLst>
          </p:cNvPr>
          <p:cNvCxnSpPr>
            <a:cxnSpLocks/>
          </p:cNvCxnSpPr>
          <p:nvPr/>
        </p:nvCxnSpPr>
        <p:spPr>
          <a:xfrm>
            <a:off x="32735" y="265263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B9FB0-9469-4361-B6DE-31D66BDEB9DE}"/>
              </a:ext>
            </a:extLst>
          </p:cNvPr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EB3765-6E54-4ED5-84A9-DE424D45849A}"/>
              </a:ext>
            </a:extLst>
          </p:cNvPr>
          <p:cNvSpPr txBox="1"/>
          <p:nvPr/>
        </p:nvSpPr>
        <p:spPr>
          <a:xfrm>
            <a:off x="7988559" y="147557"/>
            <a:ext cx="11847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시스템 구성도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62A2807-ABBA-46A1-9299-61A2E1583595}"/>
              </a:ext>
            </a:extLst>
          </p:cNvPr>
          <p:cNvSpPr/>
          <p:nvPr/>
        </p:nvSpPr>
        <p:spPr>
          <a:xfrm>
            <a:off x="7974970" y="147557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1FEEA263-B60B-4423-9820-0E1AD8842B4B}"/>
              </a:ext>
            </a:extLst>
          </p:cNvPr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AEEC71F4-1667-4595-9B6D-4855B21A08F0}"/>
              </a:ext>
            </a:extLst>
          </p:cNvPr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84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995936" y="2419107"/>
            <a:ext cx="165618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78648" y="2470428"/>
            <a:ext cx="18976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시퀀스 다이어그램</a:t>
            </a:r>
            <a:endParaRPr lang="ko-KR" altLang="en-US" sz="1500" dirty="0">
              <a:ln>
                <a:solidFill>
                  <a:schemeClr val="bg1">
                    <a:alpha val="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91880" y="2205117"/>
            <a:ext cx="504056" cy="4046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1840" y="2230517"/>
            <a:ext cx="47409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11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14332" y="423854"/>
            <a:ext cx="16936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시퀀스 다이어그램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77AA0B-C9DE-4015-80B5-BA66629C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03" y="1131590"/>
            <a:ext cx="4239394" cy="374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3995936" y="2419107"/>
            <a:ext cx="1656184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220072" y="2471515"/>
            <a:ext cx="16936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491880" y="2205117"/>
            <a:ext cx="504056" cy="4046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21840" y="2230517"/>
            <a:ext cx="47409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</a:t>
            </a:r>
            <a:endParaRPr lang="ko-KR" altLang="en-US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564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323528" y="258522"/>
            <a:ext cx="7949398" cy="661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44408" y="123494"/>
            <a:ext cx="899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 기능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265763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663788" y="1347614"/>
            <a:ext cx="3816424" cy="277230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및 그림 출력</a:t>
            </a:r>
            <a:endParaRPr lang="en-US" altLang="ko-KR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55600" indent="1588">
              <a:tabLst>
                <a:tab pos="1258888" algn="l"/>
              </a:tabLst>
            </a:pP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단어와 그림 랜덤 출력</a:t>
            </a:r>
            <a:endParaRPr lang="en-US" altLang="ko-KR" sz="15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5600" indent="1588">
              <a:tabLst>
                <a:tab pos="1258888" algn="l"/>
              </a:tabLst>
            </a:pP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단어에 빈칸 만들기</a:t>
            </a:r>
            <a:endParaRPr lang="en-US" altLang="ko-KR" sz="15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5600" indent="1588">
              <a:tabLst>
                <a:tab pos="1258888" algn="l"/>
              </a:tabLst>
            </a:pPr>
            <a:endParaRPr lang="en-US" altLang="ko-KR" sz="7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입력에 따른 경로탐색</a:t>
            </a:r>
            <a:endParaRPr lang="en-US" altLang="ko-KR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55600" indent="1588">
              <a:tabLst>
                <a:tab pos="1258888" algn="l"/>
              </a:tabLst>
            </a:pP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 명령어 정의</a:t>
            </a: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전진</a:t>
            </a: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회전</a:t>
            </a: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반복</a:t>
            </a: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함수</a:t>
            </a: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marL="355600" indent="1588">
              <a:tabLst>
                <a:tab pos="1258888" algn="l"/>
              </a:tabLst>
            </a:pPr>
            <a:r>
              <a:rPr lang="en-US" altLang="ko-KR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</a:t>
            </a:r>
            <a:r>
              <a:rPr lang="ko-KR" altLang="en-US" sz="15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입력을 통한 이동명령 및 경로탐색</a:t>
            </a:r>
            <a:endParaRPr lang="en-US" altLang="ko-KR" sz="15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55600" indent="1588">
              <a:tabLst>
                <a:tab pos="1258888" algn="l"/>
              </a:tabLst>
            </a:pPr>
            <a:endParaRPr lang="en-US" altLang="ko-KR" sz="7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장애물 및 알파벳 삽입</a:t>
            </a:r>
            <a:endParaRPr lang="en-US" altLang="ko-KR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700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55600" indent="-355600">
              <a:tabLst>
                <a:tab pos="1258888" algn="l"/>
              </a:tabLst>
            </a:pPr>
            <a:r>
              <a:rPr lang="en-US" altLang="ko-KR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b="1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최적경로 탐색 알고리즘 구현</a:t>
            </a:r>
            <a:endParaRPr lang="en-US" altLang="ko-KR" b="1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494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DE56A88-E128-4CA5-9123-3BF8201E60CF}"/>
              </a:ext>
            </a:extLst>
          </p:cNvPr>
          <p:cNvGrpSpPr/>
          <p:nvPr/>
        </p:nvGrpSpPr>
        <p:grpSpPr>
          <a:xfrm>
            <a:off x="1390942" y="1121983"/>
            <a:ext cx="6362117" cy="1871813"/>
            <a:chOff x="1331640" y="1121983"/>
            <a:chExt cx="6362117" cy="1871813"/>
          </a:xfrm>
        </p:grpSpPr>
        <p:grpSp>
          <p:nvGrpSpPr>
            <p:cNvPr id="4" name="그룹 3"/>
            <p:cNvGrpSpPr/>
            <p:nvPr/>
          </p:nvGrpSpPr>
          <p:grpSpPr>
            <a:xfrm>
              <a:off x="1331640" y="1135269"/>
              <a:ext cx="1249172" cy="1845241"/>
              <a:chOff x="1162104" y="971858"/>
              <a:chExt cx="1310078" cy="1935210"/>
            </a:xfrm>
          </p:grpSpPr>
          <p:pic>
            <p:nvPicPr>
              <p:cNvPr id="20" name="Picture 3">
                <a:extLst>
                  <a:ext uri="{FF2B5EF4-FFF2-40B4-BE49-F238E27FC236}">
                    <a16:creationId xmlns:a16="http://schemas.microsoft.com/office/drawing/2014/main" id="{8E92D08D-C5CA-48B8-9336-FD54B6A450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5603" b="96552" l="9217" r="94009">
                            <a14:foregroundMark x1="31797" y1="74569" x2="31797" y2="74569"/>
                            <a14:foregroundMark x1="32719" y1="78879" x2="32719" y2="78879"/>
                            <a14:foregroundMark x1="34101" y1="79310" x2="34101" y2="79310"/>
                            <a14:foregroundMark x1="38249" y1="75000" x2="38249" y2="75000"/>
                            <a14:foregroundMark x1="38249" y1="73707" x2="38249" y2="73707"/>
                            <a14:foregroundMark x1="35945" y1="83621" x2="35945" y2="83621"/>
                            <a14:foregroundMark x1="35945" y1="84052" x2="35945" y2="84052"/>
                            <a14:foregroundMark x1="38249" y1="79310" x2="38249" y2="79310"/>
                            <a14:foregroundMark x1="38710" y1="78017" x2="39171" y2="76724"/>
                            <a14:foregroundMark x1="39171" y1="75862" x2="39171" y2="75862"/>
                            <a14:foregroundMark x1="22581" y1="71552" x2="22581" y2="71552"/>
                            <a14:foregroundMark x1="22581" y1="71552" x2="22581" y2="71552"/>
                            <a14:foregroundMark x1="22581" y1="71552" x2="22581" y2="71552"/>
                            <a14:foregroundMark x1="26267" y1="71121" x2="26267" y2="71121"/>
                            <a14:foregroundMark x1="31336" y1="69828" x2="31336" y2="69828"/>
                            <a14:foregroundMark x1="32258" y1="68966" x2="32258" y2="68966"/>
                            <a14:foregroundMark x1="34101" y1="65517" x2="34101" y2="65517"/>
                            <a14:foregroundMark x1="30415" y1="64655" x2="30415" y2="64655"/>
                            <a14:foregroundMark x1="72350" y1="30603" x2="72350" y2="30603"/>
                            <a14:foregroundMark x1="72350" y1="30603" x2="72350" y2="30603"/>
                            <a14:foregroundMark x1="76498" y1="30603" x2="78802" y2="30603"/>
                            <a14:foregroundMark x1="82488" y1="25000" x2="82488" y2="25000"/>
                            <a14:foregroundMark x1="85253" y1="18103" x2="85253" y2="18103"/>
                            <a14:foregroundMark x1="85253" y1="17672" x2="85253" y2="17672"/>
                            <a14:foregroundMark x1="74194" y1="19828" x2="74194" y2="19828"/>
                            <a14:foregroundMark x1="74194" y1="19828" x2="74194" y2="19828"/>
                            <a14:foregroundMark x1="74194" y1="19828" x2="74194" y2="19828"/>
                            <a14:foregroundMark x1="71889" y1="22845" x2="71889" y2="22845"/>
                            <a14:foregroundMark x1="71429" y1="29310" x2="71429" y2="29310"/>
                            <a14:foregroundMark x1="69124" y1="18103" x2="69124" y2="18103"/>
                            <a14:foregroundMark x1="69124" y1="18103" x2="69124" y2="18103"/>
                            <a14:foregroundMark x1="69124" y1="18103" x2="69124" y2="18103"/>
                            <a14:foregroundMark x1="65438" y1="15948" x2="65438" y2="15948"/>
                            <a14:foregroundMark x1="65438" y1="15948" x2="65438" y2="15948"/>
                            <a14:foregroundMark x1="64977" y1="15517" x2="64977" y2="15517"/>
                            <a14:foregroundMark x1="67742" y1="15086" x2="67742" y2="15086"/>
                            <a14:foregroundMark x1="69124" y1="10776" x2="69124" y2="10776"/>
                            <a14:foregroundMark x1="65438" y1="15948" x2="64977" y2="18103"/>
                            <a14:foregroundMark x1="64977" y1="18966" x2="64977" y2="1896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162104" y="971858"/>
                <a:ext cx="1310078" cy="14006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4C7E07-2839-4DF0-8698-02BD3BB84393}"/>
                  </a:ext>
                </a:extLst>
              </p:cNvPr>
              <p:cNvSpPr txBox="1"/>
              <p:nvPr/>
            </p:nvSpPr>
            <p:spPr>
              <a:xfrm>
                <a:off x="1394528" y="2537736"/>
                <a:ext cx="852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□ </a:t>
                </a:r>
                <a:r>
                  <a:rPr lang="en-US" altLang="ko-KR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ee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6141552" y="1197534"/>
              <a:ext cx="1552205" cy="1720711"/>
              <a:chOff x="6206535" y="1218974"/>
              <a:chExt cx="1627886" cy="1804609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A13352-673D-4D5B-842C-AAAEF942E2F3}"/>
                  </a:ext>
                </a:extLst>
              </p:cNvPr>
              <p:cNvSpPr txBox="1"/>
              <p:nvPr/>
            </p:nvSpPr>
            <p:spPr>
              <a:xfrm>
                <a:off x="6206535" y="2636243"/>
                <a:ext cx="1627886" cy="38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□ 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le </a:t>
                </a:r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□</a:t>
                </a:r>
                <a:r>
                  <a:rPr lang="en-US" altLang="ko-KR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  <a:r>
                  <a:rPr lang="en-US" altLang="ko-KR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hant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8BAF1BB8-29E9-4A21-A148-E9D9CDD7F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677" b="96616" l="1346" r="98250">
                            <a14:foregroundMark x1="54374" y1="31134" x2="54374" y2="31134"/>
                            <a14:foregroundMark x1="66218" y1="33503" x2="66218" y2="33503"/>
                            <a14:foregroundMark x1="3903" y1="44501" x2="3903" y2="44501"/>
                            <a14:foregroundMark x1="4038" y1="42301" x2="4038" y2="42301"/>
                            <a14:foregroundMark x1="1615" y1="43824" x2="1615" y2="43824"/>
                            <a14:foregroundMark x1="55585" y1="6261" x2="55585" y2="6261"/>
                            <a14:foregroundMark x1="62719" y1="677" x2="62719" y2="677"/>
                            <a14:foregroundMark x1="23957" y1="89679" x2="23957" y2="89679"/>
                            <a14:foregroundMark x1="44684" y1="96616" x2="44684" y2="96616"/>
                            <a14:foregroundMark x1="91655" y1="64805" x2="91655" y2="64805"/>
                            <a14:foregroundMark x1="98250" y1="61421" x2="98250" y2="61421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206537" y="1218974"/>
                <a:ext cx="1450195" cy="1153520"/>
              </a:xfrm>
              <a:prstGeom prst="rect">
                <a:avLst/>
              </a:prstGeom>
            </p:spPr>
          </p:pic>
        </p:grpSp>
        <p:grpSp>
          <p:nvGrpSpPr>
            <p:cNvPr id="5" name="그룹 4"/>
            <p:cNvGrpSpPr/>
            <p:nvPr/>
          </p:nvGrpSpPr>
          <p:grpSpPr>
            <a:xfrm>
              <a:off x="3669794" y="1121983"/>
              <a:ext cx="1382775" cy="1871813"/>
              <a:chOff x="3532890" y="1113738"/>
              <a:chExt cx="1450195" cy="196307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F8E398-92A7-492E-AEBA-A1E501A4C8F0}"/>
                  </a:ext>
                </a:extLst>
              </p:cNvPr>
              <p:cNvSpPr txBox="1"/>
              <p:nvPr/>
            </p:nvSpPr>
            <p:spPr>
              <a:xfrm>
                <a:off x="3742586" y="2707484"/>
                <a:ext cx="1030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□ </a:t>
                </a:r>
                <a:r>
                  <a:rPr lang="en-US" altLang="ko-KR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ouse</a:t>
                </a:r>
                <a:endPara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9E5B523D-E26E-41D7-B046-7002EBA06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8438" b="91875" l="10000" r="90000">
                            <a14:foregroundMark x1="34844" y1="8438" x2="34844" y2="8438"/>
                            <a14:foregroundMark x1="32031" y1="61094" x2="32031" y2="61094"/>
                            <a14:foregroundMark x1="32344" y1="57031" x2="32344" y2="57031"/>
                            <a14:foregroundMark x1="36719" y1="91875" x2="36719" y2="91875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532890" y="1113738"/>
                <a:ext cx="1450195" cy="1450195"/>
              </a:xfrm>
              <a:prstGeom prst="rect">
                <a:avLst/>
              </a:prstGeom>
            </p:spPr>
          </p:pic>
        </p:grpSp>
      </p:grpSp>
      <p:sp>
        <p:nvSpPr>
          <p:cNvPr id="36" name="TextBox 35"/>
          <p:cNvSpPr txBox="1"/>
          <p:nvPr/>
        </p:nvSpPr>
        <p:spPr>
          <a:xfrm>
            <a:off x="1810827" y="3742655"/>
            <a:ext cx="552234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단어저장</a:t>
            </a: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MySQL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이미지파일의 경로 저장</a:t>
            </a:r>
            <a:r>
              <a:rPr lang="en-US" altLang="ko-KR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실제 이미지파일 저장</a:t>
            </a:r>
            <a:endParaRPr lang="en-US" altLang="ko-KR" sz="1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endParaRPr lang="en-US" altLang="ko-KR" sz="500" dirty="0">
              <a:ln>
                <a:solidFill>
                  <a:schemeClr val="bg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ko-KR" altLang="en-US" sz="15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랜덤함수를 이용해 이미지와 단어를 랜덤으로 출력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B629F26-572E-41DC-B92D-A7A400B163B8}"/>
              </a:ext>
            </a:extLst>
          </p:cNvPr>
          <p:cNvCxnSpPr/>
          <p:nvPr/>
        </p:nvCxnSpPr>
        <p:spPr>
          <a:xfrm>
            <a:off x="1835696" y="699542"/>
            <a:ext cx="667111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E47D3D0-BEDA-44F1-9C9A-19814AD093D4}"/>
              </a:ext>
            </a:extLst>
          </p:cNvPr>
          <p:cNvCxnSpPr/>
          <p:nvPr/>
        </p:nvCxnSpPr>
        <p:spPr>
          <a:xfrm>
            <a:off x="910478" y="699542"/>
            <a:ext cx="1789314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0E3CE70-AD9C-4911-9296-2F60C4ED8DCC}"/>
              </a:ext>
            </a:extLst>
          </p:cNvPr>
          <p:cNvSpPr txBox="1"/>
          <p:nvPr/>
        </p:nvSpPr>
        <p:spPr>
          <a:xfrm>
            <a:off x="820201" y="423854"/>
            <a:ext cx="20014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핵심기능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1_</a:t>
            </a:r>
            <a:r>
              <a: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단어 및 그림 출력</a:t>
            </a:r>
            <a:endParaRPr lang="ko-KR" altLang="en-US" sz="11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293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239</Words>
  <Application>Microsoft Office PowerPoint</Application>
  <PresentationFormat>화면 슬라이드 쇼(16:9)</PresentationFormat>
  <Paragraphs>82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김예린</cp:lastModifiedBy>
  <cp:revision>101</cp:revision>
  <dcterms:created xsi:type="dcterms:W3CDTF">2015-03-17T10:14:13Z</dcterms:created>
  <dcterms:modified xsi:type="dcterms:W3CDTF">2018-02-08T03:10:05Z</dcterms:modified>
</cp:coreProperties>
</file>