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82" r:id="rId4"/>
    <p:sldId id="268" r:id="rId5"/>
    <p:sldId id="269" r:id="rId6"/>
    <p:sldId id="270" r:id="rId7"/>
    <p:sldId id="281" r:id="rId8"/>
    <p:sldId id="279" r:id="rId9"/>
    <p:sldId id="271" r:id="rId10"/>
    <p:sldId id="275" r:id="rId11"/>
    <p:sldId id="272" r:id="rId12"/>
    <p:sldId id="274" r:id="rId13"/>
    <p:sldId id="276" r:id="rId14"/>
    <p:sldId id="277" r:id="rId15"/>
    <p:sldId id="278" r:id="rId16"/>
    <p:sldId id="265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31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2" autoAdjust="0"/>
    <p:restoredTop sz="94660"/>
  </p:normalViewPr>
  <p:slideViewPr>
    <p:cSldViewPr snapToGrid="0">
      <p:cViewPr>
        <p:scale>
          <a:sx n="100" d="100"/>
          <a:sy n="100" d="100"/>
        </p:scale>
        <p:origin x="-72" y="-420"/>
      </p:cViewPr>
      <p:guideLst>
        <p:guide orient="horz" pos="2172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A17-E93A-4DE1-A81C-169198DEEF7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7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A17-E93A-4DE1-A81C-169198DEEF7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4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A17-E93A-4DE1-A81C-169198DEEF7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9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A17-E93A-4DE1-A81C-169198DEEF7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9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A17-E93A-4DE1-A81C-169198DEEF7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1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A17-E93A-4DE1-A81C-169198DEEF7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7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A17-E93A-4DE1-A81C-169198DEEF7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65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A17-E93A-4DE1-A81C-169198DEEF7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A17-E93A-4DE1-A81C-169198DEEF7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2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A17-E93A-4DE1-A81C-169198DEEF7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6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7A17-E93A-4DE1-A81C-169198DEEF7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4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F7A17-E93A-4DE1-A81C-169198DEEF7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15602-C5F4-4F11-91F7-B2147556D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3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C76BAC6-DB70-4EA1-813F-AACD31DB5027}"/>
              </a:ext>
            </a:extLst>
          </p:cNvPr>
          <p:cNvGrpSpPr/>
          <p:nvPr/>
        </p:nvGrpSpPr>
        <p:grpSpPr>
          <a:xfrm>
            <a:off x="2701475" y="1578172"/>
            <a:ext cx="4503050" cy="2923970"/>
            <a:chOff x="2806202" y="1361567"/>
            <a:chExt cx="4503050" cy="2923970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897796" y="2822876"/>
              <a:ext cx="4319863" cy="1925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2897796" y="3912937"/>
              <a:ext cx="4319863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06202" y="2860977"/>
              <a:ext cx="45030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err="1">
                  <a:solidFill>
                    <a:schemeClr val="accent6"/>
                  </a:solidFill>
                  <a:latin typeface="+mn-ea"/>
                </a:rPr>
                <a:t>유아용</a:t>
              </a:r>
              <a:r>
                <a:rPr lang="ko-KR" altLang="en-US" sz="3000" dirty="0">
                  <a:solidFill>
                    <a:schemeClr val="accent6"/>
                  </a:solidFill>
                  <a:latin typeface="+mn-ea"/>
                </a:rPr>
                <a:t> 경로탐색</a:t>
              </a:r>
              <a:endParaRPr lang="en-US" altLang="ko-KR" sz="3000" dirty="0">
                <a:solidFill>
                  <a:schemeClr val="accent6"/>
                </a:solidFill>
                <a:latin typeface="+mn-ea"/>
              </a:endParaRPr>
            </a:p>
            <a:p>
              <a:pPr algn="ctr"/>
              <a:r>
                <a:rPr lang="ko-KR" altLang="en-US" sz="3000" dirty="0">
                  <a:solidFill>
                    <a:schemeClr val="accent2"/>
                  </a:solidFill>
                  <a:latin typeface="+mn-ea"/>
                </a:rPr>
                <a:t>알고리즘 교육용 키트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982753" y="3962372"/>
              <a:ext cx="214994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>
                  <a:latin typeface="+mn-ea"/>
                </a:rPr>
                <a:t>이정욱</a:t>
              </a:r>
              <a:r>
                <a:rPr lang="en-US" altLang="ko-KR" sz="1500" b="1" dirty="0">
                  <a:latin typeface="+mn-ea"/>
                </a:rPr>
                <a:t>, </a:t>
              </a:r>
              <a:r>
                <a:rPr lang="ko-KR" altLang="en-US" sz="1500" b="1" dirty="0">
                  <a:latin typeface="+mn-ea"/>
                </a:rPr>
                <a:t>최지수</a:t>
              </a:r>
              <a:r>
                <a:rPr lang="en-US" altLang="ko-KR" sz="1500" b="1" dirty="0">
                  <a:latin typeface="+mn-ea"/>
                </a:rPr>
                <a:t>, </a:t>
              </a:r>
              <a:r>
                <a:rPr lang="ko-KR" altLang="en-US" sz="1500" b="1" dirty="0">
                  <a:latin typeface="+mn-ea"/>
                </a:rPr>
                <a:t>김예린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567" y="1361567"/>
              <a:ext cx="956321" cy="110477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957636" y="2501900"/>
              <a:ext cx="22848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OBA</a:t>
              </a:r>
              <a:r>
                <a:rPr lang="ko-KR" altLang="en-US" sz="1400" dirty="0">
                  <a:latin typeface="+mn-ea"/>
                </a:rPr>
                <a:t>조 종합설계 </a:t>
              </a:r>
              <a:r>
                <a:rPr lang="en-US" altLang="ko-KR" sz="1400" dirty="0">
                  <a:latin typeface="+mn-ea"/>
                </a:rPr>
                <a:t>3</a:t>
              </a:r>
              <a:r>
                <a:rPr lang="ko-KR" altLang="en-US" sz="1400" dirty="0">
                  <a:latin typeface="+mn-ea"/>
                </a:rPr>
                <a:t>차 발표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75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44360" y="6457717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11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2023" y="843956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atin typeface="+mn-ea"/>
              </a:rPr>
              <a:t>개발 </a:t>
            </a:r>
            <a:r>
              <a:rPr lang="ko-KR" altLang="en-US" sz="2800" b="1" dirty="0" smtClean="0">
                <a:latin typeface="+mn-ea"/>
              </a:rPr>
              <a:t>현황</a:t>
            </a:r>
            <a:r>
              <a:rPr lang="en-US" altLang="ko-KR" sz="2800" b="1" dirty="0" smtClean="0">
                <a:latin typeface="+mn-ea"/>
              </a:rPr>
              <a:t>-SW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51DA88C3-5B33-4AAD-8A91-8624A92B0E6B}"/>
              </a:ext>
            </a:extLst>
          </p:cNvPr>
          <p:cNvSpPr/>
          <p:nvPr/>
        </p:nvSpPr>
        <p:spPr>
          <a:xfrm>
            <a:off x="1417053" y="6082081"/>
            <a:ext cx="177873" cy="17787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7FA4B333-7840-4B4C-BBFB-CBFEFA133453}"/>
              </a:ext>
            </a:extLst>
          </p:cNvPr>
          <p:cNvGrpSpPr/>
          <p:nvPr/>
        </p:nvGrpSpPr>
        <p:grpSpPr>
          <a:xfrm>
            <a:off x="863968" y="5546183"/>
            <a:ext cx="2859279" cy="375348"/>
            <a:chOff x="863968" y="4812951"/>
            <a:chExt cx="2859279" cy="375348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054E4D16-F282-43BF-8F8F-92279209D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3101" y="4783818"/>
              <a:ext cx="375348" cy="43361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A64A29D-5745-4131-B1E5-FADFB180EDC3}"/>
                </a:ext>
              </a:extLst>
            </p:cNvPr>
            <p:cNvSpPr txBox="1"/>
            <p:nvPr/>
          </p:nvSpPr>
          <p:spPr>
            <a:xfrm>
              <a:off x="1297583" y="4812951"/>
              <a:ext cx="242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+mn-ea"/>
                </a:rPr>
                <a:t>개발에서 제외할 기능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17C5D7F-603D-4B36-AA01-78AAC6F8C530}"/>
              </a:ext>
            </a:extLst>
          </p:cNvPr>
          <p:cNvSpPr/>
          <p:nvPr/>
        </p:nvSpPr>
        <p:spPr>
          <a:xfrm>
            <a:off x="1588617" y="598437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+mn-ea"/>
              </a:rPr>
              <a:t>無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A722E524-0151-4802-9497-8C73F2314F07}"/>
              </a:ext>
            </a:extLst>
          </p:cNvPr>
          <p:cNvGrpSpPr/>
          <p:nvPr/>
        </p:nvGrpSpPr>
        <p:grpSpPr>
          <a:xfrm>
            <a:off x="863968" y="1481619"/>
            <a:ext cx="2397613" cy="375348"/>
            <a:chOff x="863968" y="1900719"/>
            <a:chExt cx="2397613" cy="37534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0292B7F9-4C81-4C5A-81B4-93EF8F5AC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3101" y="1871586"/>
              <a:ext cx="375348" cy="43361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4613E25-23C0-4323-B74E-4AA8E9626AEE}"/>
                </a:ext>
              </a:extLst>
            </p:cNvPr>
            <p:cNvSpPr txBox="1"/>
            <p:nvPr/>
          </p:nvSpPr>
          <p:spPr>
            <a:xfrm>
              <a:off x="1297582" y="1900719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+mn-ea"/>
                </a:rPr>
                <a:t>개발 완료한 기능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1960E8E-9B49-4F7D-A924-9E595960B7BE}"/>
              </a:ext>
            </a:extLst>
          </p:cNvPr>
          <p:cNvSpPr/>
          <p:nvPr/>
        </p:nvSpPr>
        <p:spPr>
          <a:xfrm>
            <a:off x="1588617" y="1862445"/>
            <a:ext cx="22926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+mn-ea"/>
              </a:rPr>
              <a:t>단어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이미지 랜덤 출력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597128D-E242-43F7-B75C-A2342357E1B5}"/>
              </a:ext>
            </a:extLst>
          </p:cNvPr>
          <p:cNvSpPr/>
          <p:nvPr/>
        </p:nvSpPr>
        <p:spPr>
          <a:xfrm>
            <a:off x="1588617" y="2239309"/>
            <a:ext cx="49552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+mn-ea"/>
              </a:rPr>
              <a:t>레벨마다 맵 크기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장애물 개수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단어의 빈칸 수 </a:t>
            </a:r>
            <a:r>
              <a:rPr lang="ko-KR" altLang="en-US" sz="1600" dirty="0" smtClean="0">
                <a:latin typeface="+mn-ea"/>
              </a:rPr>
              <a:t>설정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51DA88C3-5B33-4AAD-8A91-8624A92B0E6B}"/>
              </a:ext>
            </a:extLst>
          </p:cNvPr>
          <p:cNvSpPr/>
          <p:nvPr/>
        </p:nvSpPr>
        <p:spPr>
          <a:xfrm>
            <a:off x="1417053" y="2320484"/>
            <a:ext cx="177873" cy="17787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EF87C17E-981C-4B72-86B3-FB64412B11FF}"/>
              </a:ext>
            </a:extLst>
          </p:cNvPr>
          <p:cNvSpPr/>
          <p:nvPr/>
        </p:nvSpPr>
        <p:spPr>
          <a:xfrm>
            <a:off x="1417053" y="1958174"/>
            <a:ext cx="177873" cy="1778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597128D-E242-43F7-B75C-A2342357E1B5}"/>
              </a:ext>
            </a:extLst>
          </p:cNvPr>
          <p:cNvSpPr/>
          <p:nvPr/>
        </p:nvSpPr>
        <p:spPr>
          <a:xfrm>
            <a:off x="1588617" y="2616173"/>
            <a:ext cx="1693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캐릭터 </a:t>
            </a:r>
            <a:r>
              <a:rPr lang="ko-KR" altLang="en-US" sz="1600" dirty="0" smtClean="0">
                <a:latin typeface="+mn-ea"/>
              </a:rPr>
              <a:t>움직이기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0CA910F9-224E-44F5-8F03-F35869189452}"/>
              </a:ext>
            </a:extLst>
          </p:cNvPr>
          <p:cNvSpPr/>
          <p:nvPr/>
        </p:nvSpPr>
        <p:spPr>
          <a:xfrm>
            <a:off x="1417053" y="2721953"/>
            <a:ext cx="177873" cy="17787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3C235C8C-74E2-4976-ACDA-3F8D3E73F6AC}"/>
              </a:ext>
            </a:extLst>
          </p:cNvPr>
          <p:cNvGrpSpPr/>
          <p:nvPr/>
        </p:nvGrpSpPr>
        <p:grpSpPr>
          <a:xfrm>
            <a:off x="863968" y="3449227"/>
            <a:ext cx="1854196" cy="391061"/>
            <a:chOff x="863968" y="3262989"/>
            <a:chExt cx="1854196" cy="391061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26DD8537-1156-4C44-B5F4-85121F10C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3101" y="3249569"/>
              <a:ext cx="375348" cy="433614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80D3DDFE-B4E6-4C23-82F9-8B85D082CB79}"/>
                </a:ext>
              </a:extLst>
            </p:cNvPr>
            <p:cNvSpPr txBox="1"/>
            <p:nvPr/>
          </p:nvSpPr>
          <p:spPr>
            <a:xfrm>
              <a:off x="1297582" y="3262989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+mn-ea"/>
                </a:rPr>
                <a:t>개발할 기능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417053" y="3842655"/>
            <a:ext cx="3857701" cy="1525659"/>
            <a:chOff x="1417053" y="3766455"/>
            <a:chExt cx="3857701" cy="152565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D1960E8E-9B49-4F7D-A924-9E595960B7BE}"/>
                </a:ext>
              </a:extLst>
            </p:cNvPr>
            <p:cNvSpPr/>
            <p:nvPr/>
          </p:nvSpPr>
          <p:spPr>
            <a:xfrm>
              <a:off x="1588617" y="3766455"/>
              <a:ext cx="10775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smtClean="0">
                  <a:latin typeface="+mn-ea"/>
                </a:rPr>
                <a:t>음성 출력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1597128D-E242-43F7-B75C-A2342357E1B5}"/>
                </a:ext>
              </a:extLst>
            </p:cNvPr>
            <p:cNvSpPr/>
            <p:nvPr/>
          </p:nvSpPr>
          <p:spPr>
            <a:xfrm>
              <a:off x="1588617" y="4162157"/>
              <a:ext cx="229261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smtClean="0">
                  <a:latin typeface="+mn-ea"/>
                </a:rPr>
                <a:t>국어</a:t>
              </a:r>
              <a:r>
                <a:rPr lang="en-US" altLang="ko-KR" sz="1600" dirty="0" smtClean="0">
                  <a:latin typeface="+mn-ea"/>
                </a:rPr>
                <a:t>, </a:t>
              </a:r>
              <a:r>
                <a:rPr lang="ko-KR" altLang="en-US" sz="1600" dirty="0" smtClean="0">
                  <a:latin typeface="+mn-ea"/>
                </a:rPr>
                <a:t>수학 과목 끝내기</a:t>
              </a:r>
              <a:endParaRPr lang="en-US" altLang="ko-KR" sz="1600" dirty="0" smtClean="0">
                <a:latin typeface="+mn-ea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51DA88C3-5B33-4AAD-8A91-8624A92B0E6B}"/>
                </a:ext>
              </a:extLst>
            </p:cNvPr>
            <p:cNvSpPr/>
            <p:nvPr/>
          </p:nvSpPr>
          <p:spPr>
            <a:xfrm>
              <a:off x="1417053" y="4224494"/>
              <a:ext cx="177873" cy="1778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xmlns="" id="{EF87C17E-981C-4B72-86B3-FB64412B11FF}"/>
                </a:ext>
              </a:extLst>
            </p:cNvPr>
            <p:cNvSpPr/>
            <p:nvPr/>
          </p:nvSpPr>
          <p:spPr>
            <a:xfrm>
              <a:off x="1417053" y="3862184"/>
              <a:ext cx="177873" cy="1778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1597128D-E242-43F7-B75C-A2342357E1B5}"/>
                </a:ext>
              </a:extLst>
            </p:cNvPr>
            <p:cNvSpPr/>
            <p:nvPr/>
          </p:nvSpPr>
          <p:spPr>
            <a:xfrm>
              <a:off x="1588617" y="4557859"/>
              <a:ext cx="36861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A*</a:t>
              </a:r>
              <a:r>
                <a:rPr lang="ko-KR" altLang="en-US" sz="1600" dirty="0">
                  <a:latin typeface="+mn-ea"/>
                </a:rPr>
                <a:t>알고리즘을 이용하여</a:t>
              </a:r>
              <a:r>
                <a:rPr lang="en-US" altLang="ko-KR" sz="1600" dirty="0">
                  <a:latin typeface="+mn-ea"/>
                </a:rPr>
                <a:t> </a:t>
              </a:r>
              <a:r>
                <a:rPr lang="ko-KR" altLang="en-US" sz="1600" dirty="0">
                  <a:latin typeface="+mn-ea"/>
                </a:rPr>
                <a:t>최적경로 출력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xmlns="" id="{0CA910F9-224E-44F5-8F03-F35869189452}"/>
                </a:ext>
              </a:extLst>
            </p:cNvPr>
            <p:cNvSpPr/>
            <p:nvPr/>
          </p:nvSpPr>
          <p:spPr>
            <a:xfrm>
              <a:off x="1417053" y="4625963"/>
              <a:ext cx="177873" cy="17787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1597128D-E242-43F7-B75C-A2342357E1B5}"/>
                </a:ext>
              </a:extLst>
            </p:cNvPr>
            <p:cNvSpPr/>
            <p:nvPr/>
          </p:nvSpPr>
          <p:spPr>
            <a:xfrm>
              <a:off x="1604213" y="4953560"/>
              <a:ext cx="34067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err="1" smtClean="0">
                  <a:latin typeface="+mn-ea"/>
                </a:rPr>
                <a:t>라즈베리파이</a:t>
              </a:r>
              <a:r>
                <a:rPr lang="ko-KR" altLang="en-US" sz="1600" dirty="0" err="1" smtClean="0">
                  <a:latin typeface="+mn-ea"/>
                </a:rPr>
                <a:t>와</a:t>
              </a:r>
              <a:r>
                <a:rPr lang="ko-KR" altLang="en-US" sz="1600" dirty="0" smtClean="0">
                  <a:latin typeface="+mn-ea"/>
                </a:rPr>
                <a:t> 데이터베이스 연결</a:t>
              </a:r>
              <a:endParaRPr lang="en-US" altLang="ko-KR" sz="1600" dirty="0" smtClean="0">
                <a:latin typeface="+mn-ea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xmlns="" id="{EF87C17E-981C-4B72-86B3-FB64412B11FF}"/>
                </a:ext>
              </a:extLst>
            </p:cNvPr>
            <p:cNvSpPr/>
            <p:nvPr/>
          </p:nvSpPr>
          <p:spPr>
            <a:xfrm>
              <a:off x="1417053" y="5049289"/>
              <a:ext cx="177873" cy="1778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597128D-E242-43F7-B75C-A2342357E1B5}"/>
              </a:ext>
            </a:extLst>
          </p:cNvPr>
          <p:cNvSpPr/>
          <p:nvPr/>
        </p:nvSpPr>
        <p:spPr>
          <a:xfrm>
            <a:off x="1604305" y="2993036"/>
            <a:ext cx="1604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정답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오답 구별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F87C17E-981C-4B72-86B3-FB64412B11FF}"/>
              </a:ext>
            </a:extLst>
          </p:cNvPr>
          <p:cNvSpPr/>
          <p:nvPr/>
        </p:nvSpPr>
        <p:spPr>
          <a:xfrm>
            <a:off x="1417053" y="3054326"/>
            <a:ext cx="177873" cy="1778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2513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44360" y="6457717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1449" y="843956"/>
            <a:ext cx="432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+mn-ea"/>
              </a:rPr>
              <a:t>개발 </a:t>
            </a:r>
            <a:r>
              <a:rPr lang="ko-KR" altLang="en-US" sz="2800" b="1" dirty="0" smtClean="0">
                <a:latin typeface="+mn-ea"/>
              </a:rPr>
              <a:t>현황</a:t>
            </a:r>
            <a:r>
              <a:rPr lang="en-US" altLang="ko-KR" sz="2800" b="1" dirty="0" smtClean="0">
                <a:latin typeface="+mn-ea"/>
              </a:rPr>
              <a:t>-HW</a:t>
            </a:r>
            <a:endParaRPr lang="en-US" altLang="ko-KR" sz="2800" b="1" dirty="0">
              <a:latin typeface="+mn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3C235C8C-74E2-4976-ACDA-3F8D3E73F6AC}"/>
              </a:ext>
            </a:extLst>
          </p:cNvPr>
          <p:cNvGrpSpPr/>
          <p:nvPr/>
        </p:nvGrpSpPr>
        <p:grpSpPr>
          <a:xfrm>
            <a:off x="863968" y="3456847"/>
            <a:ext cx="1854196" cy="391061"/>
            <a:chOff x="863968" y="3262989"/>
            <a:chExt cx="1854196" cy="391061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xmlns="" id="{26DD8537-1156-4C44-B5F4-85121F10C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3101" y="3249569"/>
              <a:ext cx="375348" cy="43361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0D3DDFE-B4E6-4C23-82F9-8B85D082CB79}"/>
                </a:ext>
              </a:extLst>
            </p:cNvPr>
            <p:cNvSpPr txBox="1"/>
            <p:nvPr/>
          </p:nvSpPr>
          <p:spPr>
            <a:xfrm>
              <a:off x="1297582" y="3262989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+mn-ea"/>
                </a:rPr>
                <a:t>개발할 기능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7FA4B333-7840-4B4C-BBFB-CBFEFA133453}"/>
              </a:ext>
            </a:extLst>
          </p:cNvPr>
          <p:cNvGrpSpPr/>
          <p:nvPr/>
        </p:nvGrpSpPr>
        <p:grpSpPr>
          <a:xfrm>
            <a:off x="863968" y="5351644"/>
            <a:ext cx="2859279" cy="375348"/>
            <a:chOff x="863968" y="4812951"/>
            <a:chExt cx="2859279" cy="375348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054E4D16-F282-43BF-8F8F-92279209D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3101" y="4783818"/>
              <a:ext cx="375348" cy="43361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A64A29D-5745-4131-B1E5-FADFB180EDC3}"/>
                </a:ext>
              </a:extLst>
            </p:cNvPr>
            <p:cNvSpPr txBox="1"/>
            <p:nvPr/>
          </p:nvSpPr>
          <p:spPr>
            <a:xfrm>
              <a:off x="1297583" y="4812951"/>
              <a:ext cx="242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+mn-ea"/>
                </a:rPr>
                <a:t>개발에서 제외할 기능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A722E524-0151-4802-9497-8C73F2314F07}"/>
              </a:ext>
            </a:extLst>
          </p:cNvPr>
          <p:cNvGrpSpPr/>
          <p:nvPr/>
        </p:nvGrpSpPr>
        <p:grpSpPr>
          <a:xfrm>
            <a:off x="863968" y="1816899"/>
            <a:ext cx="2397613" cy="375348"/>
            <a:chOff x="863968" y="1900719"/>
            <a:chExt cx="2397613" cy="375348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0292B7F9-4C81-4C5A-81B4-93EF8F5AC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3101" y="1871586"/>
              <a:ext cx="375348" cy="433614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54613E25-23C0-4323-B74E-4AA8E9626AEE}"/>
                </a:ext>
              </a:extLst>
            </p:cNvPr>
            <p:cNvSpPr txBox="1"/>
            <p:nvPr/>
          </p:nvSpPr>
          <p:spPr>
            <a:xfrm>
              <a:off x="1297582" y="1900719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+mn-ea"/>
                </a:rPr>
                <a:t>개발 완료한 기능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417053" y="2340600"/>
            <a:ext cx="6604031" cy="693244"/>
            <a:chOff x="1417053" y="2439660"/>
            <a:chExt cx="6604031" cy="69324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D1960E8E-9B49-4F7D-A924-9E595960B7BE}"/>
                </a:ext>
              </a:extLst>
            </p:cNvPr>
            <p:cNvSpPr/>
            <p:nvPr/>
          </p:nvSpPr>
          <p:spPr>
            <a:xfrm>
              <a:off x="1588617" y="2439660"/>
              <a:ext cx="643246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smtClean="0">
                  <a:latin typeface="+mn-ea"/>
                </a:rPr>
                <a:t>블록</a:t>
              </a:r>
              <a:r>
                <a:rPr lang="en-US" altLang="ko-KR" sz="1600" dirty="0" smtClean="0">
                  <a:latin typeface="+mn-ea"/>
                </a:rPr>
                <a:t>:</a:t>
              </a:r>
              <a:r>
                <a:rPr lang="ko-KR" altLang="en-US" sz="1600" dirty="0" smtClean="0">
                  <a:latin typeface="+mn-ea"/>
                </a:rPr>
                <a:t> 모델링</a:t>
              </a:r>
              <a:r>
                <a:rPr lang="en-US" altLang="ko-KR" sz="1600" dirty="0" smtClean="0">
                  <a:latin typeface="+mn-ea"/>
                </a:rPr>
                <a:t>,</a:t>
              </a:r>
              <a:r>
                <a:rPr lang="ko-KR" altLang="en-US" sz="1600" dirty="0" smtClean="0">
                  <a:latin typeface="+mn-ea"/>
                </a:rPr>
                <a:t> 적외선 발광부 버튼 제어</a:t>
              </a:r>
              <a:r>
                <a:rPr lang="en-US" altLang="ko-KR" sz="1600" dirty="0" smtClean="0">
                  <a:latin typeface="+mn-ea"/>
                </a:rPr>
                <a:t>,</a:t>
              </a:r>
              <a:r>
                <a:rPr lang="ko-KR" altLang="en-US" sz="1600" dirty="0" smtClean="0">
                  <a:latin typeface="+mn-ea"/>
                </a:rPr>
                <a:t> </a:t>
              </a:r>
              <a:r>
                <a:rPr lang="en-US" altLang="ko-KR" sz="1600" dirty="0" smtClean="0">
                  <a:latin typeface="+mn-ea"/>
                </a:rPr>
                <a:t>OLED LCD</a:t>
              </a:r>
              <a:r>
                <a:rPr lang="ko-KR" altLang="en-US" sz="1600" dirty="0" smtClean="0">
                  <a:latin typeface="+mn-ea"/>
                </a:rPr>
                <a:t>를 통한 상태 표현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1597128D-E242-43F7-B75C-A2342357E1B5}"/>
                </a:ext>
              </a:extLst>
            </p:cNvPr>
            <p:cNvSpPr/>
            <p:nvPr/>
          </p:nvSpPr>
          <p:spPr>
            <a:xfrm>
              <a:off x="1588617" y="2794350"/>
              <a:ext cx="25426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smtClean="0">
                  <a:latin typeface="+mn-ea"/>
                </a:rPr>
                <a:t>보드</a:t>
              </a:r>
              <a:r>
                <a:rPr lang="en-US" altLang="ko-KR" sz="1600" dirty="0" smtClean="0">
                  <a:latin typeface="+mn-ea"/>
                </a:rPr>
                <a:t>:</a:t>
              </a:r>
              <a:r>
                <a:rPr lang="ko-KR" altLang="en-US" sz="1600" dirty="0" smtClean="0">
                  <a:latin typeface="+mn-ea"/>
                </a:rPr>
                <a:t> 모델링</a:t>
              </a:r>
              <a:r>
                <a:rPr lang="en-US" altLang="ko-KR" sz="1600" dirty="0" smtClean="0">
                  <a:latin typeface="+mn-ea"/>
                </a:rPr>
                <a:t>,</a:t>
              </a:r>
              <a:r>
                <a:rPr lang="ko-KR" altLang="en-US" sz="1600" dirty="0" smtClean="0">
                  <a:latin typeface="+mn-ea"/>
                </a:rPr>
                <a:t> 수광부 제어</a:t>
              </a:r>
              <a:endParaRPr lang="en-US" altLang="ko-KR" sz="1600" dirty="0" smtClean="0">
                <a:latin typeface="+mn-ea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51DA88C3-5B33-4AAD-8A91-8624A92B0E6B}"/>
                </a:ext>
              </a:extLst>
            </p:cNvPr>
            <p:cNvSpPr/>
            <p:nvPr/>
          </p:nvSpPr>
          <p:spPr>
            <a:xfrm>
              <a:off x="1417053" y="2890079"/>
              <a:ext cx="177873" cy="1778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EF87C17E-981C-4B72-86B3-FB64412B11FF}"/>
                </a:ext>
              </a:extLst>
            </p:cNvPr>
            <p:cNvSpPr/>
            <p:nvPr/>
          </p:nvSpPr>
          <p:spPr>
            <a:xfrm>
              <a:off x="1417053" y="2527769"/>
              <a:ext cx="177873" cy="1778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417053" y="3936535"/>
            <a:ext cx="3034848" cy="1102333"/>
            <a:chOff x="1417053" y="2432040"/>
            <a:chExt cx="3034848" cy="110233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D1960E8E-9B49-4F7D-A924-9E595960B7BE}"/>
                </a:ext>
              </a:extLst>
            </p:cNvPr>
            <p:cNvSpPr/>
            <p:nvPr/>
          </p:nvSpPr>
          <p:spPr>
            <a:xfrm>
              <a:off x="1588617" y="2432040"/>
              <a:ext cx="21755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smtClean="0">
                  <a:latin typeface="+mn-ea"/>
                </a:rPr>
                <a:t>보드 디스플레이 추가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1597128D-E242-43F7-B75C-A2342357E1B5}"/>
                </a:ext>
              </a:extLst>
            </p:cNvPr>
            <p:cNvSpPr/>
            <p:nvPr/>
          </p:nvSpPr>
          <p:spPr>
            <a:xfrm>
              <a:off x="1588617" y="2794350"/>
              <a:ext cx="27751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smtClean="0">
                  <a:latin typeface="+mn-ea"/>
                </a:rPr>
                <a:t>블록</a:t>
              </a:r>
              <a:r>
                <a:rPr lang="en-US" altLang="ko-KR" sz="1600" dirty="0" smtClean="0">
                  <a:latin typeface="+mn-ea"/>
                </a:rPr>
                <a:t>,</a:t>
              </a:r>
              <a:r>
                <a:rPr lang="ko-KR" altLang="en-US" sz="1600" dirty="0" smtClean="0">
                  <a:latin typeface="+mn-ea"/>
                </a:rPr>
                <a:t> 보드 적외선 센서 연동</a:t>
              </a:r>
              <a:endParaRPr lang="en-US" altLang="ko-KR" sz="1600" dirty="0" smtClean="0">
                <a:latin typeface="+mn-ea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51DA88C3-5B33-4AAD-8A91-8624A92B0E6B}"/>
                </a:ext>
              </a:extLst>
            </p:cNvPr>
            <p:cNvSpPr/>
            <p:nvPr/>
          </p:nvSpPr>
          <p:spPr>
            <a:xfrm>
              <a:off x="1417053" y="2890079"/>
              <a:ext cx="177873" cy="1778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EF87C17E-981C-4B72-86B3-FB64412B11FF}"/>
                </a:ext>
              </a:extLst>
            </p:cNvPr>
            <p:cNvSpPr/>
            <p:nvPr/>
          </p:nvSpPr>
          <p:spPr>
            <a:xfrm>
              <a:off x="1417053" y="2527769"/>
              <a:ext cx="177873" cy="1778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1597128D-E242-43F7-B75C-A2342357E1B5}"/>
                </a:ext>
              </a:extLst>
            </p:cNvPr>
            <p:cNvSpPr/>
            <p:nvPr/>
          </p:nvSpPr>
          <p:spPr>
            <a:xfrm>
              <a:off x="1588617" y="3195819"/>
              <a:ext cx="28632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smtClean="0">
                  <a:latin typeface="+mn-ea"/>
                </a:rPr>
                <a:t>보드에 교육용 프로그램 탑재</a:t>
              </a:r>
              <a:endParaRPr lang="en-US" altLang="ko-KR" sz="1600" dirty="0" smtClean="0">
                <a:latin typeface="+mn-ea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0CA910F9-224E-44F5-8F03-F35869189452}"/>
                </a:ext>
              </a:extLst>
            </p:cNvPr>
            <p:cNvSpPr/>
            <p:nvPr/>
          </p:nvSpPr>
          <p:spPr>
            <a:xfrm>
              <a:off x="1417053" y="3291548"/>
              <a:ext cx="177873" cy="17787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51DA88C3-5B33-4AAD-8A91-8624A92B0E6B}"/>
              </a:ext>
            </a:extLst>
          </p:cNvPr>
          <p:cNvSpPr/>
          <p:nvPr/>
        </p:nvSpPr>
        <p:spPr>
          <a:xfrm>
            <a:off x="1417053" y="5992317"/>
            <a:ext cx="177873" cy="17787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F17C5D7F-603D-4B36-AA01-78AAC6F8C530}"/>
              </a:ext>
            </a:extLst>
          </p:cNvPr>
          <p:cNvSpPr/>
          <p:nvPr/>
        </p:nvSpPr>
        <p:spPr>
          <a:xfrm>
            <a:off x="1588617" y="589461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+mn-ea"/>
              </a:rPr>
              <a:t>無</a:t>
            </a:r>
          </a:p>
        </p:txBody>
      </p:sp>
    </p:spTree>
    <p:extLst>
      <p:ext uri="{BB962C8B-B14F-4D97-AF65-F5344CB8AC3E}">
        <p14:creationId xmlns:p14="http://schemas.microsoft.com/office/powerpoint/2010/main" val="36043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44360" y="6457717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12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79203" y="843956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개발 현황</a:t>
            </a:r>
            <a:endParaRPr lang="en-US" altLang="ko-KR" sz="2800" b="1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4593DF0-9318-4759-9044-469CE2F6B3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3101" y="1958610"/>
            <a:ext cx="375348" cy="4336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95BBCC2-9D39-4BB9-A641-91A8F1C1C2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3101" y="3249569"/>
            <a:ext cx="375348" cy="4336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B2BDAA-DEBC-4DDD-B2B1-2DE4EBB41FFE}"/>
              </a:ext>
            </a:extLst>
          </p:cNvPr>
          <p:cNvSpPr txBox="1"/>
          <p:nvPr/>
        </p:nvSpPr>
        <p:spPr>
          <a:xfrm>
            <a:off x="1297582" y="1900719"/>
            <a:ext cx="2770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졸업작품 </a:t>
            </a:r>
            <a:r>
              <a:rPr lang="en-US" altLang="ko-KR" sz="2000" b="1" dirty="0">
                <a:latin typeface="+mn-ea"/>
              </a:rPr>
              <a:t>GitHub </a:t>
            </a:r>
            <a:r>
              <a:rPr lang="ko-KR" altLang="en-US" sz="2000" b="1" dirty="0">
                <a:latin typeface="+mn-ea"/>
              </a:rPr>
              <a:t>주소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94B73C1-A0F9-41D3-AD06-2A5F74A1AF01}"/>
              </a:ext>
            </a:extLst>
          </p:cNvPr>
          <p:cNvSpPr txBox="1"/>
          <p:nvPr/>
        </p:nvSpPr>
        <p:spPr>
          <a:xfrm>
            <a:off x="1449983" y="3278703"/>
            <a:ext cx="227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latin typeface="+mn-ea"/>
              </a:rPr>
              <a:t>팀원별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GitHub ID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74C227A-C99A-4620-B8CE-BAF4B606626B}"/>
              </a:ext>
            </a:extLst>
          </p:cNvPr>
          <p:cNvSpPr txBox="1"/>
          <p:nvPr/>
        </p:nvSpPr>
        <p:spPr>
          <a:xfrm>
            <a:off x="1546849" y="3821628"/>
            <a:ext cx="228985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팀장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이정욱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ID : </a:t>
            </a:r>
            <a:r>
              <a:rPr lang="en-US" altLang="ko-KR" dirty="0" err="1">
                <a:latin typeface="+mn-ea"/>
              </a:rPr>
              <a:t>LeeJeongWook</a:t>
            </a:r>
            <a:endParaRPr lang="en-US" altLang="ko-KR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팀원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최지수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ID : wltn1005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팀원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김예린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ID : Yerin2514</a:t>
            </a:r>
          </a:p>
          <a:p>
            <a:endParaRPr lang="ko-KR" altLang="en-US" dirty="0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357441F-69B7-478C-8FE3-5AEAC95B19F7}"/>
              </a:ext>
            </a:extLst>
          </p:cNvPr>
          <p:cNvSpPr/>
          <p:nvPr/>
        </p:nvSpPr>
        <p:spPr>
          <a:xfrm>
            <a:off x="1541076" y="2552164"/>
            <a:ext cx="4094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https://github.com/KPU-OBA/OBA.git</a:t>
            </a:r>
            <a:endParaRPr lang="ko-KR" altLang="en-US" dirty="0">
              <a:latin typeface="+mn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A7C70A7D-F9C0-4410-8D9B-23100F03D294}"/>
              </a:ext>
            </a:extLst>
          </p:cNvPr>
          <p:cNvSpPr/>
          <p:nvPr/>
        </p:nvSpPr>
        <p:spPr>
          <a:xfrm>
            <a:off x="1363203" y="2658036"/>
            <a:ext cx="177873" cy="1778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51DA88C3-5B33-4AAD-8A91-8624A92B0E6B}"/>
              </a:ext>
            </a:extLst>
          </p:cNvPr>
          <p:cNvSpPr/>
          <p:nvPr/>
        </p:nvSpPr>
        <p:spPr>
          <a:xfrm>
            <a:off x="1367014" y="4618063"/>
            <a:ext cx="177873" cy="17787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0CA910F9-224E-44F5-8F03-F35869189452}"/>
              </a:ext>
            </a:extLst>
          </p:cNvPr>
          <p:cNvSpPr/>
          <p:nvPr/>
        </p:nvSpPr>
        <p:spPr>
          <a:xfrm>
            <a:off x="1367014" y="5317764"/>
            <a:ext cx="177873" cy="17787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EF87C17E-981C-4B72-86B3-FB64412B11FF}"/>
              </a:ext>
            </a:extLst>
          </p:cNvPr>
          <p:cNvSpPr/>
          <p:nvPr/>
        </p:nvSpPr>
        <p:spPr>
          <a:xfrm>
            <a:off x="1367014" y="3918363"/>
            <a:ext cx="177873" cy="1778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5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44360" y="6457717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13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79203" y="843956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업무 분담</a:t>
            </a:r>
            <a:endParaRPr lang="en-US" altLang="ko-KR" sz="2800" b="1" dirty="0">
              <a:latin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78996A54-D39D-47FD-A8FC-C5E01D9E3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62936"/>
              </p:ext>
            </p:extLst>
          </p:nvPr>
        </p:nvGraphicFramePr>
        <p:xfrm>
          <a:off x="1064569" y="2013688"/>
          <a:ext cx="7776862" cy="37444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4754">
                  <a:extLst>
                    <a:ext uri="{9D8B030D-6E8A-4147-A177-3AD203B41FA5}">
                      <a16:colId xmlns:a16="http://schemas.microsoft.com/office/drawing/2014/main" xmlns="" val="930954026"/>
                    </a:ext>
                  </a:extLst>
                </a:gridCol>
                <a:gridCol w="2164036">
                  <a:extLst>
                    <a:ext uri="{9D8B030D-6E8A-4147-A177-3AD203B41FA5}">
                      <a16:colId xmlns:a16="http://schemas.microsoft.com/office/drawing/2014/main" xmlns="" val="1693613783"/>
                    </a:ext>
                  </a:extLst>
                </a:gridCol>
                <a:gridCol w="2164036">
                  <a:extLst>
                    <a:ext uri="{9D8B030D-6E8A-4147-A177-3AD203B41FA5}">
                      <a16:colId xmlns:a16="http://schemas.microsoft.com/office/drawing/2014/main" xmlns="" val="1731272541"/>
                    </a:ext>
                  </a:extLst>
                </a:gridCol>
                <a:gridCol w="2164036">
                  <a:extLst>
                    <a:ext uri="{9D8B030D-6E8A-4147-A177-3AD203B41FA5}">
                      <a16:colId xmlns:a16="http://schemas.microsoft.com/office/drawing/2014/main" xmlns="" val="3456598581"/>
                    </a:ext>
                  </a:extLst>
                </a:gridCol>
              </a:tblGrid>
              <a:tr h="4147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명조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명조"/>
                        </a:rPr>
                        <a:t>이정욱</a:t>
                      </a:r>
                      <a:endParaRPr lang="ko-KR" altLang="en-US" sz="1600" dirty="0">
                        <a:latin typeface="나눔명조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명조"/>
                        </a:rPr>
                        <a:t>최지수</a:t>
                      </a:r>
                      <a:endParaRPr lang="ko-KR" altLang="en-US" sz="1600" dirty="0">
                        <a:latin typeface="나눔명조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명조"/>
                        </a:rPr>
                        <a:t>김예린</a:t>
                      </a:r>
                      <a:endParaRPr lang="ko-KR" altLang="en-US" sz="1600" dirty="0">
                        <a:latin typeface="나눔명조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extLst>
                  <a:ext uri="{0D108BD9-81ED-4DB2-BD59-A6C34878D82A}">
                    <a16:rowId xmlns:a16="http://schemas.microsoft.com/office/drawing/2014/main" xmlns="" val="3070763594"/>
                  </a:ext>
                </a:extLst>
              </a:tr>
              <a:tr h="755379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latin typeface="나눔명조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나눔명조"/>
                        </a:rPr>
                        <a:t>자료수집</a:t>
                      </a:r>
                      <a:endParaRPr lang="ko-KR" altLang="en-US" sz="1500" dirty="0">
                        <a:latin typeface="나눔명조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명조"/>
                        </a:rPr>
                        <a:t>Rasberry</a:t>
                      </a:r>
                      <a:r>
                        <a:rPr lang="en-US" altLang="ko-KR" sz="1500" dirty="0">
                          <a:latin typeface="나눔명조"/>
                        </a:rPr>
                        <a:t> PI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latin typeface="나눔명조"/>
                        </a:rPr>
                        <a:t>리눅스</a:t>
                      </a:r>
                      <a:r>
                        <a:rPr lang="en-US" altLang="ko-KR" sz="1500" baseline="0" dirty="0">
                          <a:latin typeface="나눔명조"/>
                        </a:rPr>
                        <a:t> </a:t>
                      </a:r>
                      <a:r>
                        <a:rPr lang="ko-KR" altLang="en-US" sz="1500" baseline="0" dirty="0">
                          <a:latin typeface="나눔명조"/>
                        </a:rPr>
                        <a:t>프로그래밍</a:t>
                      </a:r>
                      <a:endParaRPr lang="ko-KR" altLang="en-US" sz="1500" dirty="0">
                        <a:latin typeface="나눔명조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나눔명조"/>
                        </a:rPr>
                        <a:t>라즈베리파이</a:t>
                      </a:r>
                      <a:r>
                        <a:rPr lang="ko-KR" altLang="en-US" sz="1500" dirty="0">
                          <a:latin typeface="나눔명조"/>
                        </a:rPr>
                        <a:t> 간 통신</a:t>
                      </a:r>
                      <a:endParaRPr lang="en-US" altLang="ko-KR" sz="1500" dirty="0">
                        <a:latin typeface="나눔명조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나눔명조"/>
                        </a:rPr>
                        <a:t>서버 개발</a:t>
                      </a:r>
                      <a:endParaRPr lang="ko-KR" altLang="en-US" sz="1500" dirty="0">
                        <a:latin typeface="나눔명조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명조"/>
                        </a:rPr>
                        <a:t>경로탐색 </a:t>
                      </a:r>
                      <a:r>
                        <a:rPr lang="ko-KR" altLang="en-US" sz="1500" baseline="0" dirty="0">
                          <a:latin typeface="나눔명조"/>
                        </a:rPr>
                        <a:t> </a:t>
                      </a:r>
                      <a:r>
                        <a:rPr lang="en-US" altLang="ko-KR" sz="1500" baseline="0" dirty="0">
                          <a:latin typeface="나눔명조"/>
                        </a:rPr>
                        <a:t>Algorithm</a:t>
                      </a:r>
                    </a:p>
                    <a:p>
                      <a:pPr algn="ctr" latinLnBrk="1"/>
                      <a:endParaRPr lang="ko-KR" altLang="en-US" sz="1500" dirty="0">
                        <a:latin typeface="나눔명조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extLst>
                  <a:ext uri="{0D108BD9-81ED-4DB2-BD59-A6C34878D82A}">
                    <a16:rowId xmlns:a16="http://schemas.microsoft.com/office/drawing/2014/main" xmlns="" val="2320316664"/>
                  </a:ext>
                </a:extLst>
              </a:tr>
              <a:tr h="1180795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latin typeface="나눔명조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나눔명조"/>
                        </a:rPr>
                        <a:t>설계 및 구현</a:t>
                      </a:r>
                      <a:endParaRPr lang="ko-KR" altLang="en-US" sz="1500" dirty="0">
                        <a:latin typeface="나눔명조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명조"/>
                        </a:rPr>
                        <a:t>KIT</a:t>
                      </a:r>
                      <a:r>
                        <a:rPr lang="en-US" altLang="ko-KR" sz="1500" baseline="0" dirty="0">
                          <a:latin typeface="나눔명조"/>
                        </a:rPr>
                        <a:t> </a:t>
                      </a:r>
                      <a:r>
                        <a:rPr lang="ko-KR" altLang="en-US" sz="1500" baseline="0" dirty="0">
                          <a:latin typeface="나눔명조"/>
                        </a:rPr>
                        <a:t>블록 구현</a:t>
                      </a:r>
                      <a:endParaRPr lang="en-US" altLang="ko-KR" sz="1500" baseline="0" dirty="0">
                        <a:latin typeface="나눔명조"/>
                      </a:endParaRPr>
                    </a:p>
                    <a:p>
                      <a:pPr algn="ctr" latinLnBrk="1"/>
                      <a:r>
                        <a:rPr lang="ko-KR" altLang="en-US" sz="1500" baseline="0" dirty="0">
                          <a:latin typeface="나눔명조"/>
                        </a:rPr>
                        <a:t>교육용 프로그램 개발</a:t>
                      </a:r>
                      <a:endParaRPr lang="en-US" altLang="ko-KR" sz="1500" baseline="0" dirty="0">
                        <a:latin typeface="나눔명조"/>
                      </a:endParaRPr>
                    </a:p>
                    <a:p>
                      <a:pPr algn="ctr" latinLnBrk="1"/>
                      <a:r>
                        <a:rPr lang="ko-KR" altLang="en-US" sz="1500" baseline="0" dirty="0">
                          <a:latin typeface="나눔명조"/>
                        </a:rPr>
                        <a:t>어플리케이션 개발</a:t>
                      </a:r>
                      <a:endParaRPr lang="ko-KR" altLang="en-US" sz="1500" dirty="0">
                        <a:latin typeface="나눔명조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명조"/>
                        </a:rPr>
                        <a:t>서버 개발</a:t>
                      </a:r>
                      <a:endParaRPr lang="en-US" altLang="ko-KR" sz="1500" dirty="0">
                        <a:latin typeface="나눔명조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나눔명조"/>
                        </a:rPr>
                        <a:t>데이터베이스 관리 </a:t>
                      </a:r>
                      <a:endParaRPr lang="en-US" altLang="ko-KR" sz="1500" dirty="0">
                        <a:latin typeface="나눔명조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나눔명조"/>
                        </a:rPr>
                        <a:t>교육용 프로그램 개발 </a:t>
                      </a:r>
                      <a:endParaRPr lang="en-US" altLang="ko-KR" sz="1500" dirty="0">
                        <a:latin typeface="나눔명조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명조"/>
                        </a:rPr>
                        <a:t>교육용 프로그램 개발</a:t>
                      </a:r>
                      <a:endParaRPr lang="en-US" altLang="ko-KR" sz="1500" dirty="0">
                        <a:latin typeface="나눔명조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나눔명조"/>
                        </a:rPr>
                        <a:t>서버 개발 </a:t>
                      </a:r>
                      <a:endParaRPr lang="en-US" altLang="ko-KR" sz="1500" dirty="0">
                        <a:latin typeface="나눔명조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나눔명조"/>
                        </a:rPr>
                        <a:t>데이터베이스 관리 </a:t>
                      </a:r>
                      <a:endParaRPr lang="en-US" altLang="ko-KR" sz="1500" dirty="0">
                        <a:latin typeface="나눔명조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extLst>
                  <a:ext uri="{0D108BD9-81ED-4DB2-BD59-A6C34878D82A}">
                    <a16:rowId xmlns:a16="http://schemas.microsoft.com/office/drawing/2014/main" xmlns="" val="3959543719"/>
                  </a:ext>
                </a:extLst>
              </a:tr>
              <a:tr h="1393503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latin typeface="나눔명조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나눔명조"/>
                        </a:rPr>
                        <a:t>테스트</a:t>
                      </a:r>
                      <a:endParaRPr lang="en-US" altLang="ko-KR" sz="1500" dirty="0">
                        <a:latin typeface="나눔명조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명조"/>
                        </a:rPr>
                        <a:t>(</a:t>
                      </a:r>
                      <a:r>
                        <a:rPr lang="ko-KR" altLang="en-US" sz="1500" dirty="0">
                          <a:latin typeface="나눔명조"/>
                        </a:rPr>
                        <a:t>공통</a:t>
                      </a:r>
                      <a:r>
                        <a:rPr lang="en-US" altLang="ko-KR" sz="1500" dirty="0">
                          <a:latin typeface="나눔명조"/>
                        </a:rPr>
                        <a:t>)</a:t>
                      </a:r>
                      <a:endParaRPr lang="ko-KR" altLang="en-US" sz="1500" dirty="0">
                        <a:latin typeface="나눔명조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명조"/>
                        </a:rPr>
                        <a:t>KIT </a:t>
                      </a:r>
                      <a:r>
                        <a:rPr lang="ko-KR" altLang="en-US" sz="1500" dirty="0">
                          <a:latin typeface="나눔명조"/>
                        </a:rPr>
                        <a:t>작동</a:t>
                      </a:r>
                      <a:r>
                        <a:rPr lang="en-US" altLang="ko-KR" sz="1500" dirty="0">
                          <a:latin typeface="나눔명조"/>
                        </a:rPr>
                        <a:t>/</a:t>
                      </a:r>
                      <a:r>
                        <a:rPr lang="ko-KR" altLang="en-US" sz="1500" dirty="0">
                          <a:latin typeface="나눔명조"/>
                        </a:rPr>
                        <a:t>제어 테스트</a:t>
                      </a:r>
                      <a:endParaRPr lang="en-US" altLang="ko-KR" sz="1500" dirty="0">
                        <a:latin typeface="나눔명조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명조"/>
                        </a:rPr>
                        <a:t>KIT-</a:t>
                      </a:r>
                      <a:r>
                        <a:rPr lang="ko-KR" altLang="en-US" sz="1500" dirty="0">
                          <a:latin typeface="나눔명조"/>
                        </a:rPr>
                        <a:t>프로그램 연동 테스트</a:t>
                      </a:r>
                      <a:endParaRPr lang="en-US" altLang="ko-KR" sz="1500" dirty="0">
                        <a:latin typeface="나눔명조"/>
                      </a:endParaRPr>
                    </a:p>
                    <a:p>
                      <a:pPr algn="ctr" latinLnBrk="1"/>
                      <a:r>
                        <a:rPr lang="ko-KR" altLang="en-US" sz="1500" dirty="0" err="1">
                          <a:latin typeface="나눔명조"/>
                        </a:rPr>
                        <a:t>라즈베리파이</a:t>
                      </a:r>
                      <a:r>
                        <a:rPr lang="en-US" altLang="ko-KR" sz="1500" dirty="0">
                          <a:latin typeface="나눔명조"/>
                        </a:rPr>
                        <a:t>(Server)-</a:t>
                      </a:r>
                      <a:r>
                        <a:rPr lang="ko-KR" altLang="en-US" sz="1500" dirty="0" err="1">
                          <a:latin typeface="나눔명조"/>
                        </a:rPr>
                        <a:t>라즈베리파이</a:t>
                      </a:r>
                      <a:r>
                        <a:rPr lang="en-US" altLang="ko-KR" sz="1500" dirty="0">
                          <a:latin typeface="나눔명조"/>
                        </a:rPr>
                        <a:t>(Client) </a:t>
                      </a:r>
                      <a:r>
                        <a:rPr lang="ko-KR" altLang="en-US" sz="1500" dirty="0">
                          <a:latin typeface="나눔명조"/>
                        </a:rPr>
                        <a:t>연동 테스트</a:t>
                      </a:r>
                      <a:endParaRPr lang="en-US" altLang="ko-KR" sz="1500" dirty="0">
                        <a:latin typeface="나눔명조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나눔명조"/>
                        </a:rPr>
                        <a:t>통합 테스트 및 유지보수</a:t>
                      </a:r>
                      <a:r>
                        <a:rPr lang="ko-KR" altLang="en-US" sz="1500" baseline="0" dirty="0">
                          <a:latin typeface="나눔명조"/>
                        </a:rPr>
                        <a:t> 작업</a:t>
                      </a:r>
                    </a:p>
                    <a:p>
                      <a:pPr algn="ctr" latinLnBrk="1"/>
                      <a:endParaRPr lang="ko-KR" altLang="en-US" sz="1500" dirty="0">
                        <a:latin typeface="나눔명조"/>
                        <a:ea typeface="나눔바른고딕" panose="020B0603020101020101" pitchFamily="50" charset="-127"/>
                      </a:endParaRPr>
                    </a:p>
                  </a:txBody>
                  <a:tcPr marL="132317" marR="132317" marT="66158" marB="6615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45273" marR="145273" marT="72636" marB="7263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45273" marR="145273" marT="72636" marB="72636"/>
                </a:tc>
                <a:extLst>
                  <a:ext uri="{0D108BD9-81ED-4DB2-BD59-A6C34878D82A}">
                    <a16:rowId xmlns:a16="http://schemas.microsoft.com/office/drawing/2014/main" xmlns="" val="2807110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9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33602" y="6457717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14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61058" y="84395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종합설계 수행일정</a:t>
            </a:r>
            <a:endParaRPr lang="en-US" altLang="ko-KR" sz="2800" b="1" dirty="0">
              <a:latin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008A1BCB-2951-45A3-98ED-D58411D12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15624"/>
              </p:ext>
            </p:extLst>
          </p:nvPr>
        </p:nvGraphicFramePr>
        <p:xfrm>
          <a:off x="1838751" y="1952760"/>
          <a:ext cx="6228498" cy="3705673"/>
        </p:xfrm>
        <a:graphic>
          <a:graphicData uri="http://schemas.openxmlformats.org/drawingml/2006/table">
            <a:tbl>
              <a:tblPr/>
              <a:tblGrid>
                <a:gridCol w="1757252">
                  <a:extLst>
                    <a:ext uri="{9D8B030D-6E8A-4147-A177-3AD203B41FA5}">
                      <a16:colId xmlns:a16="http://schemas.microsoft.com/office/drawing/2014/main" xmlns="" val="2175618874"/>
                    </a:ext>
                  </a:extLst>
                </a:gridCol>
                <a:gridCol w="488366">
                  <a:extLst>
                    <a:ext uri="{9D8B030D-6E8A-4147-A177-3AD203B41FA5}">
                      <a16:colId xmlns:a16="http://schemas.microsoft.com/office/drawing/2014/main" xmlns="" val="2780132329"/>
                    </a:ext>
                  </a:extLst>
                </a:gridCol>
                <a:gridCol w="488366">
                  <a:extLst>
                    <a:ext uri="{9D8B030D-6E8A-4147-A177-3AD203B41FA5}">
                      <a16:colId xmlns:a16="http://schemas.microsoft.com/office/drawing/2014/main" xmlns="" val="1643829056"/>
                    </a:ext>
                  </a:extLst>
                </a:gridCol>
                <a:gridCol w="488366">
                  <a:extLst>
                    <a:ext uri="{9D8B030D-6E8A-4147-A177-3AD203B41FA5}">
                      <a16:colId xmlns:a16="http://schemas.microsoft.com/office/drawing/2014/main" xmlns="" val="3479088493"/>
                    </a:ext>
                  </a:extLst>
                </a:gridCol>
                <a:gridCol w="488366">
                  <a:extLst>
                    <a:ext uri="{9D8B030D-6E8A-4147-A177-3AD203B41FA5}">
                      <a16:colId xmlns:a16="http://schemas.microsoft.com/office/drawing/2014/main" xmlns="" val="3891768392"/>
                    </a:ext>
                  </a:extLst>
                </a:gridCol>
                <a:gridCol w="488366">
                  <a:extLst>
                    <a:ext uri="{9D8B030D-6E8A-4147-A177-3AD203B41FA5}">
                      <a16:colId xmlns:a16="http://schemas.microsoft.com/office/drawing/2014/main" xmlns="" val="1435359773"/>
                    </a:ext>
                  </a:extLst>
                </a:gridCol>
                <a:gridCol w="488366">
                  <a:extLst>
                    <a:ext uri="{9D8B030D-6E8A-4147-A177-3AD203B41FA5}">
                      <a16:colId xmlns:a16="http://schemas.microsoft.com/office/drawing/2014/main" xmlns="" val="1520026668"/>
                    </a:ext>
                  </a:extLst>
                </a:gridCol>
                <a:gridCol w="770525">
                  <a:extLst>
                    <a:ext uri="{9D8B030D-6E8A-4147-A177-3AD203B41FA5}">
                      <a16:colId xmlns:a16="http://schemas.microsoft.com/office/drawing/2014/main" xmlns="" val="3097903114"/>
                    </a:ext>
                  </a:extLst>
                </a:gridCol>
                <a:gridCol w="770525">
                  <a:extLst>
                    <a:ext uri="{9D8B030D-6E8A-4147-A177-3AD203B41FA5}">
                      <a16:colId xmlns:a16="http://schemas.microsoft.com/office/drawing/2014/main" xmlns="" val="3704563234"/>
                    </a:ext>
                  </a:extLst>
                </a:gridCol>
              </a:tblGrid>
              <a:tr h="4703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추진사항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7-9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5420898"/>
                  </a:ext>
                </a:extLst>
              </a:tr>
              <a:tr h="109747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주제조사 및 선정</a:t>
                      </a:r>
                    </a:p>
                  </a:txBody>
                  <a:tcPr marL="75331" marR="75331" marT="37665" marB="376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2997411"/>
                  </a:ext>
                </a:extLst>
              </a:tr>
              <a:tr h="109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5492759"/>
                  </a:ext>
                </a:extLst>
              </a:tr>
              <a:tr h="1626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1693137"/>
                  </a:ext>
                </a:extLst>
              </a:tr>
              <a:tr h="147412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 및 분석</a:t>
                      </a:r>
                    </a:p>
                  </a:txBody>
                  <a:tcPr marL="75331" marR="75331" marT="37665" marB="376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6804312"/>
                  </a:ext>
                </a:extLst>
              </a:tr>
              <a:tr h="14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44645504"/>
                  </a:ext>
                </a:extLst>
              </a:tr>
              <a:tr h="14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9700344"/>
                  </a:ext>
                </a:extLst>
              </a:tr>
              <a:tr h="147412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시스템설계 및 상세설계</a:t>
                      </a:r>
                    </a:p>
                  </a:txBody>
                  <a:tcPr marL="75331" marR="75331" marT="37665" marB="376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42244779"/>
                  </a:ext>
                </a:extLst>
              </a:tr>
              <a:tr h="14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785231"/>
                  </a:ext>
                </a:extLst>
              </a:tr>
              <a:tr h="14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54182914"/>
                  </a:ext>
                </a:extLst>
              </a:tr>
              <a:tr h="147412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75331" marR="75331" marT="37665" marB="376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5663392"/>
                  </a:ext>
                </a:extLst>
              </a:tr>
              <a:tr h="14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2161634"/>
                  </a:ext>
                </a:extLst>
              </a:tr>
              <a:tr h="14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70819614"/>
                  </a:ext>
                </a:extLst>
              </a:tr>
              <a:tr h="147412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 및 데모</a:t>
                      </a:r>
                    </a:p>
                  </a:txBody>
                  <a:tcPr marL="75331" marR="75331" marT="37665" marB="376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54746911"/>
                  </a:ext>
                </a:extLst>
              </a:tr>
              <a:tr h="14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83951089"/>
                  </a:ext>
                </a:extLst>
              </a:tr>
              <a:tr h="14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0277498"/>
                  </a:ext>
                </a:extLst>
              </a:tr>
              <a:tr h="147412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문서화 및 발표</a:t>
                      </a:r>
                    </a:p>
                  </a:txBody>
                  <a:tcPr marL="75331" marR="75331" marT="37665" marB="376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86538311"/>
                  </a:ext>
                </a:extLst>
              </a:tr>
              <a:tr h="14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6100633"/>
                  </a:ext>
                </a:extLst>
              </a:tr>
              <a:tr h="14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88640095"/>
                  </a:ext>
                </a:extLst>
              </a:tr>
              <a:tr h="147412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최종보고서 작성 및 패키징</a:t>
                      </a:r>
                    </a:p>
                  </a:txBody>
                  <a:tcPr marL="75331" marR="75331" marT="37665" marB="3766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00784804"/>
                  </a:ext>
                </a:extLst>
              </a:tr>
              <a:tr h="147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5578941"/>
                  </a:ext>
                </a:extLst>
              </a:tr>
              <a:tr h="34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486" marR="23486" marT="23486" marB="2348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43067880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10F5BB6-3475-477E-9554-57CFF512DB40}"/>
              </a:ext>
            </a:extLst>
          </p:cNvPr>
          <p:cNvSpPr/>
          <p:nvPr/>
        </p:nvSpPr>
        <p:spPr>
          <a:xfrm>
            <a:off x="3578857" y="2535333"/>
            <a:ext cx="504056" cy="14401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9F8BF5F-D143-4F1A-99D0-91E330E19C8F}"/>
              </a:ext>
            </a:extLst>
          </p:cNvPr>
          <p:cNvSpPr/>
          <p:nvPr/>
        </p:nvSpPr>
        <p:spPr>
          <a:xfrm>
            <a:off x="4069465" y="3397210"/>
            <a:ext cx="504056" cy="14401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3E53BFD-F985-4709-B3FC-5BF0ECB38B90}"/>
              </a:ext>
            </a:extLst>
          </p:cNvPr>
          <p:cNvSpPr/>
          <p:nvPr/>
        </p:nvSpPr>
        <p:spPr>
          <a:xfrm>
            <a:off x="4566797" y="3396515"/>
            <a:ext cx="504056" cy="14401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EFC6D86-CF60-4B0D-8915-538A35568D13}"/>
              </a:ext>
            </a:extLst>
          </p:cNvPr>
          <p:cNvSpPr/>
          <p:nvPr/>
        </p:nvSpPr>
        <p:spPr>
          <a:xfrm>
            <a:off x="4566586" y="3839097"/>
            <a:ext cx="1255093" cy="14401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DED337A-E7BB-4C50-B039-CE5707C1AF68}"/>
              </a:ext>
            </a:extLst>
          </p:cNvPr>
          <p:cNvSpPr/>
          <p:nvPr/>
        </p:nvSpPr>
        <p:spPr>
          <a:xfrm>
            <a:off x="3592305" y="2954628"/>
            <a:ext cx="504056" cy="14401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FE1197F-6251-4841-9046-6242584B9AAA}"/>
              </a:ext>
            </a:extLst>
          </p:cNvPr>
          <p:cNvSpPr/>
          <p:nvPr/>
        </p:nvSpPr>
        <p:spPr>
          <a:xfrm>
            <a:off x="4089637" y="2953933"/>
            <a:ext cx="504056" cy="14401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463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33602" y="6457717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15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4884" y="843956"/>
            <a:ext cx="379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필요기술 및 참고 문헌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357441F-69B7-478C-8FE3-5AEAC95B19F7}"/>
              </a:ext>
            </a:extLst>
          </p:cNvPr>
          <p:cNvSpPr/>
          <p:nvPr/>
        </p:nvSpPr>
        <p:spPr>
          <a:xfrm>
            <a:off x="1137444" y="1980664"/>
            <a:ext cx="5550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ea"/>
              </a:rPr>
              <a:t>A* </a:t>
            </a:r>
            <a:r>
              <a:rPr lang="ko-KR" altLang="en-US" dirty="0" smtClean="0">
                <a:latin typeface="+mn-ea"/>
              </a:rPr>
              <a:t>알고리즘 </a:t>
            </a:r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>
                <a:latin typeface="+mn-ea"/>
              </a:rPr>
              <a:t>http://</a:t>
            </a:r>
            <a:r>
              <a:rPr lang="en-US" altLang="ko-KR" dirty="0" smtClean="0">
                <a:latin typeface="+mn-ea"/>
              </a:rPr>
              <a:t>deliorange.tistory.com/110</a:t>
            </a:r>
            <a:endParaRPr lang="ko-KR" altLang="en-US" dirty="0"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A7C70A7D-F9C0-4410-8D9B-23100F03D294}"/>
              </a:ext>
            </a:extLst>
          </p:cNvPr>
          <p:cNvSpPr/>
          <p:nvPr/>
        </p:nvSpPr>
        <p:spPr>
          <a:xfrm>
            <a:off x="959572" y="2086536"/>
            <a:ext cx="177873" cy="1778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65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74155" y="2335621"/>
            <a:ext cx="4319863" cy="2896693"/>
            <a:chOff x="2793205" y="2230846"/>
            <a:chExt cx="4319863" cy="2896693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793205" y="2772076"/>
              <a:ext cx="4319863" cy="1925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2793205" y="3862137"/>
              <a:ext cx="4319863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51038" y="3049732"/>
              <a:ext cx="22059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solidFill>
                    <a:schemeClr val="accent6"/>
                  </a:solidFill>
                  <a:latin typeface="+mn-ea"/>
                </a:rPr>
                <a:t>감사</a:t>
              </a:r>
              <a:r>
                <a:rPr lang="ko-KR" altLang="en-US" sz="3000" dirty="0">
                  <a:solidFill>
                    <a:schemeClr val="accent2"/>
                  </a:solidFill>
                  <a:latin typeface="+mn-ea"/>
                </a:rPr>
                <a:t>합니다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12437" y="2230846"/>
              <a:ext cx="244329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latin typeface="+mn-ea"/>
                </a:rPr>
                <a:t>OBA</a:t>
              </a:r>
              <a:r>
                <a:rPr lang="ko-KR" altLang="en-US" sz="1500" b="1" dirty="0">
                  <a:latin typeface="+mn-ea"/>
                </a:rPr>
                <a:t>조 종합설계 </a:t>
              </a:r>
              <a:r>
                <a:rPr lang="en-US" altLang="ko-KR" sz="1500" b="1" dirty="0">
                  <a:latin typeface="+mn-ea"/>
                </a:rPr>
                <a:t>3</a:t>
              </a:r>
              <a:r>
                <a:rPr lang="ko-KR" altLang="en-US" sz="1500" b="1" dirty="0">
                  <a:latin typeface="+mn-ea"/>
                </a:rPr>
                <a:t>차 발표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4839" y="4022766"/>
              <a:ext cx="956321" cy="1104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744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98150" y="645771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2386" y="808523"/>
            <a:ext cx="1441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+mn-ea"/>
              </a:rPr>
              <a:t>INDEX</a:t>
            </a:r>
            <a:endParaRPr lang="ko-KR" altLang="en-US" sz="3200" b="1" dirty="0"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83C13895-F297-4AEB-8673-7B8688434B95}"/>
              </a:ext>
            </a:extLst>
          </p:cNvPr>
          <p:cNvGrpSpPr/>
          <p:nvPr/>
        </p:nvGrpSpPr>
        <p:grpSpPr>
          <a:xfrm>
            <a:off x="1326008" y="2370187"/>
            <a:ext cx="7253985" cy="3337538"/>
            <a:chOff x="1355133" y="2370187"/>
            <a:chExt cx="7253985" cy="333753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06708C52-92C3-4188-96DB-A18D847E60C1}"/>
                </a:ext>
              </a:extLst>
            </p:cNvPr>
            <p:cNvGrpSpPr/>
            <p:nvPr/>
          </p:nvGrpSpPr>
          <p:grpSpPr>
            <a:xfrm>
              <a:off x="1355133" y="2370187"/>
              <a:ext cx="6018070" cy="1602000"/>
              <a:chOff x="1353997" y="2370187"/>
              <a:chExt cx="6018070" cy="1602000"/>
            </a:xfrm>
          </p:grpSpPr>
          <p:sp>
            <p:nvSpPr>
              <p:cNvPr id="20" name="원호 19"/>
              <p:cNvSpPr/>
              <p:nvPr/>
            </p:nvSpPr>
            <p:spPr>
              <a:xfrm rot="2700000">
                <a:off x="1353997" y="2370187"/>
                <a:ext cx="719527" cy="719527"/>
              </a:xfrm>
              <a:prstGeom prst="arc">
                <a:avLst>
                  <a:gd name="adj1" fmla="val 10780558"/>
                  <a:gd name="adj2" fmla="val 0"/>
                </a:avLst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1" name="원호 20"/>
              <p:cNvSpPr/>
              <p:nvPr/>
            </p:nvSpPr>
            <p:spPr>
              <a:xfrm rot="13500000">
                <a:off x="1353997" y="2370187"/>
                <a:ext cx="719527" cy="719527"/>
              </a:xfrm>
              <a:prstGeom prst="arc">
                <a:avLst>
                  <a:gd name="adj1" fmla="val 10780558"/>
                  <a:gd name="adj2" fmla="val 0"/>
                </a:avLst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03418" y="2468340"/>
                <a:ext cx="6206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latin typeface="+mn-ea"/>
                  </a:rPr>
                  <a:t>01</a:t>
                </a:r>
                <a:endParaRPr lang="ko-KR" altLang="en-US" sz="2800" b="1" dirty="0">
                  <a:latin typeface="+mn-ea"/>
                </a:endParaRPr>
              </a:p>
            </p:txBody>
          </p:sp>
          <p:sp>
            <p:nvSpPr>
              <p:cNvPr id="26" name="원호 25"/>
              <p:cNvSpPr/>
              <p:nvPr/>
            </p:nvSpPr>
            <p:spPr>
              <a:xfrm rot="2700000">
                <a:off x="5313773" y="2370187"/>
                <a:ext cx="719527" cy="719527"/>
              </a:xfrm>
              <a:prstGeom prst="arc">
                <a:avLst>
                  <a:gd name="adj1" fmla="val 10780558"/>
                  <a:gd name="adj2" fmla="val 0"/>
                </a:avLst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 rot="13500000">
                <a:off x="5313773" y="2370187"/>
                <a:ext cx="719527" cy="719527"/>
              </a:xfrm>
              <a:prstGeom prst="arc">
                <a:avLst>
                  <a:gd name="adj1" fmla="val 10780558"/>
                  <a:gd name="adj2" fmla="val 0"/>
                </a:avLst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363194" y="2468340"/>
                <a:ext cx="611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latin typeface="+mn-ea"/>
                  </a:rPr>
                  <a:t>05</a:t>
                </a:r>
                <a:endParaRPr lang="ko-KR" altLang="en-US" sz="2800" b="1" dirty="0">
                  <a:latin typeface="+mn-ea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222541" y="2463046"/>
                <a:ext cx="1733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+mn-ea"/>
                  </a:rPr>
                  <a:t>종합 설계 개요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182317" y="2463046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+mn-ea"/>
                  </a:rPr>
                  <a:t>개발 현황</a:t>
                </a: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xmlns="" id="{26131DEC-28B3-4BC9-8AE4-9ED2CAB723DF}"/>
                  </a:ext>
                </a:extLst>
              </p:cNvPr>
              <p:cNvGrpSpPr/>
              <p:nvPr/>
            </p:nvGrpSpPr>
            <p:grpSpPr>
              <a:xfrm>
                <a:off x="1353997" y="3252658"/>
                <a:ext cx="6018070" cy="719529"/>
                <a:chOff x="1353997" y="3798573"/>
                <a:chExt cx="6018070" cy="719529"/>
              </a:xfrm>
            </p:grpSpPr>
            <p:sp>
              <p:nvSpPr>
                <p:cNvPr id="23" name="원호 22"/>
                <p:cNvSpPr/>
                <p:nvPr/>
              </p:nvSpPr>
              <p:spPr>
                <a:xfrm rot="2700000">
                  <a:off x="1353997" y="3798575"/>
                  <a:ext cx="719527" cy="719527"/>
                </a:xfrm>
                <a:prstGeom prst="arc">
                  <a:avLst>
                    <a:gd name="adj1" fmla="val 10780558"/>
                    <a:gd name="adj2" fmla="val 0"/>
                  </a:avLst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4" name="원호 23"/>
                <p:cNvSpPr/>
                <p:nvPr/>
              </p:nvSpPr>
              <p:spPr>
                <a:xfrm rot="13500000">
                  <a:off x="1353997" y="3798575"/>
                  <a:ext cx="719527" cy="719527"/>
                </a:xfrm>
                <a:prstGeom prst="arc">
                  <a:avLst>
                    <a:gd name="adj1" fmla="val 10780558"/>
                    <a:gd name="adj2" fmla="val 0"/>
                  </a:avLst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403418" y="3896728"/>
                  <a:ext cx="61106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b="1" dirty="0">
                      <a:latin typeface="+mn-ea"/>
                    </a:rPr>
                    <a:t>02</a:t>
                  </a:r>
                  <a:endParaRPr lang="ko-KR" altLang="en-US" sz="2800" b="1" dirty="0">
                    <a:latin typeface="+mn-ea"/>
                  </a:endParaRPr>
                </a:p>
              </p:txBody>
            </p:sp>
            <p:sp>
              <p:nvSpPr>
                <p:cNvPr id="29" name="원호 28"/>
                <p:cNvSpPr/>
                <p:nvPr/>
              </p:nvSpPr>
              <p:spPr>
                <a:xfrm rot="2700000">
                  <a:off x="5313774" y="3798573"/>
                  <a:ext cx="719527" cy="719527"/>
                </a:xfrm>
                <a:prstGeom prst="arc">
                  <a:avLst>
                    <a:gd name="adj1" fmla="val 10780558"/>
                    <a:gd name="adj2" fmla="val 0"/>
                  </a:avLst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0" name="원호 29"/>
                <p:cNvSpPr/>
                <p:nvPr/>
              </p:nvSpPr>
              <p:spPr>
                <a:xfrm rot="13500000">
                  <a:off x="5313774" y="3798573"/>
                  <a:ext cx="719527" cy="719527"/>
                </a:xfrm>
                <a:prstGeom prst="arc">
                  <a:avLst>
                    <a:gd name="adj1" fmla="val 10780558"/>
                    <a:gd name="adj2" fmla="val 0"/>
                  </a:avLst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5363195" y="3896726"/>
                  <a:ext cx="61106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b="1" dirty="0">
                      <a:latin typeface="+mn-ea"/>
                    </a:rPr>
                    <a:t>06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182318" y="3899277"/>
                  <a:ext cx="1189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latin typeface="+mn-ea"/>
                    </a:rPr>
                    <a:t>업무 분담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222541" y="3899277"/>
                  <a:ext cx="16514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latin typeface="+mn-ea"/>
                    </a:rPr>
                    <a:t>시스템 구성도</a:t>
                  </a:r>
                </a:p>
              </p:txBody>
            </p:sp>
          </p:grp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640E7DD3-7040-4D49-BDB5-AA89D742B7A8}"/>
                </a:ext>
              </a:extLst>
            </p:cNvPr>
            <p:cNvGrpSpPr/>
            <p:nvPr/>
          </p:nvGrpSpPr>
          <p:grpSpPr>
            <a:xfrm>
              <a:off x="1355133" y="4105725"/>
              <a:ext cx="7253985" cy="1602000"/>
              <a:chOff x="1353997" y="2370187"/>
              <a:chExt cx="7253985" cy="1602000"/>
            </a:xfrm>
          </p:grpSpPr>
          <p:sp>
            <p:nvSpPr>
              <p:cNvPr id="41" name="원호 40">
                <a:extLst>
                  <a:ext uri="{FF2B5EF4-FFF2-40B4-BE49-F238E27FC236}">
                    <a16:creationId xmlns:a16="http://schemas.microsoft.com/office/drawing/2014/main" xmlns="" id="{95A28791-8356-4666-B66B-043B12B62339}"/>
                  </a:ext>
                </a:extLst>
              </p:cNvPr>
              <p:cNvSpPr/>
              <p:nvPr/>
            </p:nvSpPr>
            <p:spPr>
              <a:xfrm rot="2700000">
                <a:off x="1353997" y="2370187"/>
                <a:ext cx="719527" cy="719527"/>
              </a:xfrm>
              <a:prstGeom prst="arc">
                <a:avLst>
                  <a:gd name="adj1" fmla="val 10780558"/>
                  <a:gd name="adj2" fmla="val 0"/>
                </a:avLst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xmlns="" id="{F34A7FE7-515D-4373-A983-D5AD5D6FBE3A}"/>
                  </a:ext>
                </a:extLst>
              </p:cNvPr>
              <p:cNvSpPr/>
              <p:nvPr/>
            </p:nvSpPr>
            <p:spPr>
              <a:xfrm rot="13500000">
                <a:off x="1353997" y="2370187"/>
                <a:ext cx="719527" cy="719527"/>
              </a:xfrm>
              <a:prstGeom prst="arc">
                <a:avLst>
                  <a:gd name="adj1" fmla="val 10780558"/>
                  <a:gd name="adj2" fmla="val 0"/>
                </a:avLst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583C41CD-9037-4D62-B49C-EDF6FCC0669B}"/>
                  </a:ext>
                </a:extLst>
              </p:cNvPr>
              <p:cNvSpPr txBox="1"/>
              <p:nvPr/>
            </p:nvSpPr>
            <p:spPr>
              <a:xfrm>
                <a:off x="1403418" y="2468340"/>
                <a:ext cx="611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latin typeface="+mn-ea"/>
                  </a:rPr>
                  <a:t>03</a:t>
                </a:r>
                <a:endParaRPr lang="ko-KR" altLang="en-US" sz="2800" b="1" dirty="0">
                  <a:latin typeface="+mn-ea"/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xmlns="" id="{CBA6DADF-E218-4263-BBB0-D0FC95AC428E}"/>
                  </a:ext>
                </a:extLst>
              </p:cNvPr>
              <p:cNvSpPr/>
              <p:nvPr/>
            </p:nvSpPr>
            <p:spPr>
              <a:xfrm rot="2700000">
                <a:off x="5313773" y="2370187"/>
                <a:ext cx="719527" cy="719527"/>
              </a:xfrm>
              <a:prstGeom prst="arc">
                <a:avLst>
                  <a:gd name="adj1" fmla="val 10780558"/>
                  <a:gd name="adj2" fmla="val 0"/>
                </a:avLst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" name="원호 44">
                <a:extLst>
                  <a:ext uri="{FF2B5EF4-FFF2-40B4-BE49-F238E27FC236}">
                    <a16:creationId xmlns:a16="http://schemas.microsoft.com/office/drawing/2014/main" xmlns="" id="{CCF2A126-62A2-45E4-A889-027A62FA873B}"/>
                  </a:ext>
                </a:extLst>
              </p:cNvPr>
              <p:cNvSpPr/>
              <p:nvPr/>
            </p:nvSpPr>
            <p:spPr>
              <a:xfrm rot="13500000">
                <a:off x="5313773" y="2370187"/>
                <a:ext cx="719527" cy="719527"/>
              </a:xfrm>
              <a:prstGeom prst="arc">
                <a:avLst>
                  <a:gd name="adj1" fmla="val 10780558"/>
                  <a:gd name="adj2" fmla="val 0"/>
                </a:avLst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EEAC92A9-E858-4982-B1D5-39C41F5C6B45}"/>
                  </a:ext>
                </a:extLst>
              </p:cNvPr>
              <p:cNvSpPr txBox="1"/>
              <p:nvPr/>
            </p:nvSpPr>
            <p:spPr>
              <a:xfrm>
                <a:off x="5363194" y="2468340"/>
                <a:ext cx="611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latin typeface="+mn-ea"/>
                  </a:rPr>
                  <a:t>07</a:t>
                </a:r>
                <a:endParaRPr lang="ko-KR" altLang="en-US" sz="2800" b="1" dirty="0">
                  <a:latin typeface="+mn-ea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D1490C7F-32A5-4A02-A601-30FE23AACAC2}"/>
                  </a:ext>
                </a:extLst>
              </p:cNvPr>
              <p:cNvSpPr txBox="1"/>
              <p:nvPr/>
            </p:nvSpPr>
            <p:spPr>
              <a:xfrm>
                <a:off x="2222541" y="2463046"/>
                <a:ext cx="2425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+mn-ea"/>
                  </a:rPr>
                  <a:t>시스템 수행 시나리오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92757B4D-F078-46E4-AE3F-81A6AE613754}"/>
                  </a:ext>
                </a:extLst>
              </p:cNvPr>
              <p:cNvSpPr txBox="1"/>
              <p:nvPr/>
            </p:nvSpPr>
            <p:spPr>
              <a:xfrm>
                <a:off x="6182317" y="2463046"/>
                <a:ext cx="2276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+mn-ea"/>
                  </a:rPr>
                  <a:t>종합 설계 수행 일정</a:t>
                </a:r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xmlns="" id="{95135791-09CB-434D-952B-85DA9D4FB756}"/>
                  </a:ext>
                </a:extLst>
              </p:cNvPr>
              <p:cNvGrpSpPr/>
              <p:nvPr/>
            </p:nvGrpSpPr>
            <p:grpSpPr>
              <a:xfrm>
                <a:off x="1353997" y="3252658"/>
                <a:ext cx="7253985" cy="719529"/>
                <a:chOff x="1353997" y="3798573"/>
                <a:chExt cx="7253985" cy="719529"/>
              </a:xfrm>
            </p:grpSpPr>
            <p:sp>
              <p:nvSpPr>
                <p:cNvPr id="50" name="원호 49">
                  <a:extLst>
                    <a:ext uri="{FF2B5EF4-FFF2-40B4-BE49-F238E27FC236}">
                      <a16:creationId xmlns:a16="http://schemas.microsoft.com/office/drawing/2014/main" xmlns="" id="{FCF01EA1-E8D8-41D7-82F2-2839D73CE6A7}"/>
                    </a:ext>
                  </a:extLst>
                </p:cNvPr>
                <p:cNvSpPr/>
                <p:nvPr/>
              </p:nvSpPr>
              <p:spPr>
                <a:xfrm rot="2700000">
                  <a:off x="1353997" y="3798575"/>
                  <a:ext cx="719527" cy="719527"/>
                </a:xfrm>
                <a:prstGeom prst="arc">
                  <a:avLst>
                    <a:gd name="adj1" fmla="val 10780558"/>
                    <a:gd name="adj2" fmla="val 0"/>
                  </a:avLst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1" name="원호 50">
                  <a:extLst>
                    <a:ext uri="{FF2B5EF4-FFF2-40B4-BE49-F238E27FC236}">
                      <a16:creationId xmlns:a16="http://schemas.microsoft.com/office/drawing/2014/main" xmlns="" id="{20CDC8EC-499E-46CF-9105-CA73E5BED2D3}"/>
                    </a:ext>
                  </a:extLst>
                </p:cNvPr>
                <p:cNvSpPr/>
                <p:nvPr/>
              </p:nvSpPr>
              <p:spPr>
                <a:xfrm rot="13500000">
                  <a:off x="1353997" y="3798575"/>
                  <a:ext cx="719527" cy="719527"/>
                </a:xfrm>
                <a:prstGeom prst="arc">
                  <a:avLst>
                    <a:gd name="adj1" fmla="val 10780558"/>
                    <a:gd name="adj2" fmla="val 0"/>
                  </a:avLst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xmlns="" id="{4FB13A32-2F25-4A58-BCFA-2B229B9D6F83}"/>
                    </a:ext>
                  </a:extLst>
                </p:cNvPr>
                <p:cNvSpPr txBox="1"/>
                <p:nvPr/>
              </p:nvSpPr>
              <p:spPr>
                <a:xfrm>
                  <a:off x="1403418" y="3896728"/>
                  <a:ext cx="61106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b="1" dirty="0">
                      <a:latin typeface="+mn-ea"/>
                    </a:rPr>
                    <a:t>04</a:t>
                  </a:r>
                  <a:endParaRPr lang="ko-KR" altLang="en-US" sz="2800" b="1" dirty="0">
                    <a:latin typeface="+mn-ea"/>
                  </a:endParaRPr>
                </a:p>
              </p:txBody>
            </p:sp>
            <p:sp>
              <p:nvSpPr>
                <p:cNvPr id="53" name="원호 52">
                  <a:extLst>
                    <a:ext uri="{FF2B5EF4-FFF2-40B4-BE49-F238E27FC236}">
                      <a16:creationId xmlns:a16="http://schemas.microsoft.com/office/drawing/2014/main" xmlns="" id="{F9A6F854-E42C-4F7B-858C-E982750218E8}"/>
                    </a:ext>
                  </a:extLst>
                </p:cNvPr>
                <p:cNvSpPr/>
                <p:nvPr/>
              </p:nvSpPr>
              <p:spPr>
                <a:xfrm rot="2700000">
                  <a:off x="5313774" y="3798573"/>
                  <a:ext cx="719527" cy="719527"/>
                </a:xfrm>
                <a:prstGeom prst="arc">
                  <a:avLst>
                    <a:gd name="adj1" fmla="val 10780558"/>
                    <a:gd name="adj2" fmla="val 0"/>
                  </a:avLst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4" name="원호 53">
                  <a:extLst>
                    <a:ext uri="{FF2B5EF4-FFF2-40B4-BE49-F238E27FC236}">
                      <a16:creationId xmlns:a16="http://schemas.microsoft.com/office/drawing/2014/main" xmlns="" id="{25EEE322-2E91-486D-A9EA-510ED2AE9F79}"/>
                    </a:ext>
                  </a:extLst>
                </p:cNvPr>
                <p:cNvSpPr/>
                <p:nvPr/>
              </p:nvSpPr>
              <p:spPr>
                <a:xfrm rot="13500000">
                  <a:off x="5313774" y="3798573"/>
                  <a:ext cx="719527" cy="719527"/>
                </a:xfrm>
                <a:prstGeom prst="arc">
                  <a:avLst>
                    <a:gd name="adj1" fmla="val 10780558"/>
                    <a:gd name="adj2" fmla="val 0"/>
                  </a:avLst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xmlns="" id="{D4A32CC8-7BBA-4500-B447-C8E7A9766CA3}"/>
                    </a:ext>
                  </a:extLst>
                </p:cNvPr>
                <p:cNvSpPr txBox="1"/>
                <p:nvPr/>
              </p:nvSpPr>
              <p:spPr>
                <a:xfrm>
                  <a:off x="5363195" y="3896726"/>
                  <a:ext cx="61106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b="1" dirty="0">
                      <a:latin typeface="+mn-ea"/>
                    </a:rPr>
                    <a:t>08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xmlns="" id="{757EC89F-A93C-4670-9E90-2E497C40CF49}"/>
                    </a:ext>
                  </a:extLst>
                </p:cNvPr>
                <p:cNvSpPr txBox="1"/>
                <p:nvPr/>
              </p:nvSpPr>
              <p:spPr>
                <a:xfrm>
                  <a:off x="6182318" y="3899277"/>
                  <a:ext cx="24256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latin typeface="+mn-ea"/>
                    </a:rPr>
                    <a:t>필요기술 및 참고문헌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xmlns="" id="{5CE79FF3-90FF-4E06-9CBD-F25A66229EFF}"/>
                    </a:ext>
                  </a:extLst>
                </p:cNvPr>
                <p:cNvSpPr txBox="1"/>
                <p:nvPr/>
              </p:nvSpPr>
              <p:spPr>
                <a:xfrm>
                  <a:off x="2222541" y="3899277"/>
                  <a:ext cx="2589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latin typeface="+mn-ea"/>
                    </a:rPr>
                    <a:t>개발 환경 및 개발 방법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25195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98150" y="645771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56812" y="843956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종합 설계 개요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93E375F-25A5-4132-894A-6876F5FC803F}"/>
              </a:ext>
            </a:extLst>
          </p:cNvPr>
          <p:cNvGrpSpPr/>
          <p:nvPr/>
        </p:nvGrpSpPr>
        <p:grpSpPr>
          <a:xfrm>
            <a:off x="863968" y="2100531"/>
            <a:ext cx="3708870" cy="419728"/>
            <a:chOff x="1309525" y="2209012"/>
            <a:chExt cx="3708870" cy="419728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8CCA0669-8E6D-4C65-89BC-A33A9EE94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338658" y="2224259"/>
              <a:ext cx="375348" cy="43361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691F678E-7670-411F-BD2F-29CF206E1277}"/>
                </a:ext>
              </a:extLst>
            </p:cNvPr>
            <p:cNvSpPr txBox="1"/>
            <p:nvPr/>
          </p:nvSpPr>
          <p:spPr>
            <a:xfrm>
              <a:off x="1743139" y="2209012"/>
              <a:ext cx="3275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지난 발표에서의 지적 사항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FA84066-C4B9-47F4-B728-9B4EEA2B09E8}"/>
              </a:ext>
            </a:extLst>
          </p:cNvPr>
          <p:cNvSpPr txBox="1"/>
          <p:nvPr/>
        </p:nvSpPr>
        <p:spPr>
          <a:xfrm>
            <a:off x="1328062" y="3493691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지적 사항에 대한 답변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EA7E1EB-AD28-428C-9A7F-42DAAFA697FD}"/>
              </a:ext>
            </a:extLst>
          </p:cNvPr>
          <p:cNvSpPr txBox="1"/>
          <p:nvPr/>
        </p:nvSpPr>
        <p:spPr>
          <a:xfrm>
            <a:off x="1547068" y="2720935"/>
            <a:ext cx="297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A* </a:t>
            </a:r>
            <a:r>
              <a:rPr lang="ko-KR" altLang="en-US" dirty="0" smtClean="0">
                <a:latin typeface="+mn-ea"/>
              </a:rPr>
              <a:t>알고리즘 설명 필요</a:t>
            </a:r>
            <a:endParaRPr lang="ko-KR" altLang="en-US" dirty="0">
              <a:latin typeface="+mn-ea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5CF896AA-DF67-4D02-8402-D9E629B621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3101" y="3456176"/>
            <a:ext cx="375348" cy="433614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EF87C17E-981C-4B72-86B3-FB64412B11FF}"/>
              </a:ext>
            </a:extLst>
          </p:cNvPr>
          <p:cNvSpPr/>
          <p:nvPr/>
        </p:nvSpPr>
        <p:spPr>
          <a:xfrm>
            <a:off x="1318737" y="2848449"/>
            <a:ext cx="177873" cy="1778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EA7E1EB-AD28-428C-9A7F-42DAAFA697FD}"/>
              </a:ext>
            </a:extLst>
          </p:cNvPr>
          <p:cNvSpPr txBox="1"/>
          <p:nvPr/>
        </p:nvSpPr>
        <p:spPr>
          <a:xfrm>
            <a:off x="1547068" y="4142237"/>
            <a:ext cx="773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n-ea"/>
              </a:rPr>
              <a:t>출발꼭짓점부터</a:t>
            </a:r>
            <a:r>
              <a:rPr lang="ko-KR" altLang="en-US" dirty="0" smtClean="0">
                <a:latin typeface="+mn-ea"/>
              </a:rPr>
              <a:t> 목표 </a:t>
            </a:r>
            <a:r>
              <a:rPr lang="ko-KR" altLang="en-US" dirty="0" err="1" smtClean="0">
                <a:latin typeface="+mn-ea"/>
              </a:rPr>
              <a:t>꼭짓점까지의</a:t>
            </a:r>
            <a:r>
              <a:rPr lang="ko-KR" altLang="en-US" dirty="0" smtClean="0">
                <a:latin typeface="+mn-ea"/>
              </a:rPr>
              <a:t> 최적 경로를 탐색하기 위한 알고리즘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EA7E1EB-AD28-428C-9A7F-42DAAFA697FD}"/>
              </a:ext>
            </a:extLst>
          </p:cNvPr>
          <p:cNvSpPr txBox="1"/>
          <p:nvPr/>
        </p:nvSpPr>
        <p:spPr>
          <a:xfrm>
            <a:off x="1514733" y="4658051"/>
            <a:ext cx="63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게임에서 많이 사용되는 최단거리 </a:t>
            </a:r>
            <a:r>
              <a:rPr lang="ko-KR" altLang="en-US" dirty="0" err="1" smtClean="0">
                <a:latin typeface="+mn-ea"/>
              </a:rPr>
              <a:t>길찾기</a:t>
            </a:r>
            <a:r>
              <a:rPr lang="ko-KR" altLang="en-US" dirty="0" smtClean="0">
                <a:latin typeface="+mn-ea"/>
              </a:rPr>
              <a:t> 알고리즘</a:t>
            </a:r>
            <a:endParaRPr lang="ko-KR" altLang="en-US" dirty="0">
              <a:latin typeface="+mn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51DA88C3-5B33-4AAD-8A91-8624A92B0E6B}"/>
              </a:ext>
            </a:extLst>
          </p:cNvPr>
          <p:cNvSpPr/>
          <p:nvPr/>
        </p:nvSpPr>
        <p:spPr>
          <a:xfrm>
            <a:off x="1318737" y="4263432"/>
            <a:ext cx="177873" cy="17787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0CA910F9-224E-44F5-8F03-F35869189452}"/>
              </a:ext>
            </a:extLst>
          </p:cNvPr>
          <p:cNvSpPr/>
          <p:nvPr/>
        </p:nvSpPr>
        <p:spPr>
          <a:xfrm>
            <a:off x="1318737" y="4768068"/>
            <a:ext cx="177873" cy="17787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2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98150" y="6457717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56812" y="843956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종합 설계 개요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C2A4CEA-A8B4-4DF9-95D0-0CBC433757EC}"/>
              </a:ext>
            </a:extLst>
          </p:cNvPr>
          <p:cNvSpPr txBox="1"/>
          <p:nvPr/>
        </p:nvSpPr>
        <p:spPr>
          <a:xfrm>
            <a:off x="1663256" y="1987763"/>
            <a:ext cx="60486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프로그래밍 조기교육에 많은 관심이 쏠리고 있음</a:t>
            </a:r>
            <a:r>
              <a:rPr lang="ko-KR" altLang="en-US" sz="1500" dirty="0" smtClean="0">
                <a:latin typeface="+mn-ea"/>
              </a:rPr>
              <a:t>.</a:t>
            </a:r>
            <a:endParaRPr lang="en-US" altLang="ko-KR" sz="1500" dirty="0" smtClean="0">
              <a:latin typeface="+mn-ea"/>
            </a:endParaRPr>
          </a:p>
          <a:p>
            <a:endParaRPr lang="ko-KR" altLang="en-US" sz="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코딩에 앞서 알고리즘에 대한 이해가 꼭 필요함 </a:t>
            </a:r>
            <a:endParaRPr lang="en-US" altLang="ko-KR" sz="1500" dirty="0">
              <a:latin typeface="+mn-ea"/>
            </a:endParaRPr>
          </a:p>
          <a:p>
            <a:r>
              <a:rPr lang="en-US" altLang="ko-KR" sz="1500" dirty="0">
                <a:latin typeface="+mn-ea"/>
              </a:rPr>
              <a:t>     - </a:t>
            </a:r>
            <a:r>
              <a:rPr lang="ko-KR" altLang="en-US" sz="1500" dirty="0">
                <a:latin typeface="+mn-ea"/>
              </a:rPr>
              <a:t> 실생활 속에서 알고리즘을 쉽게 찾아 볼 수 있음 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최단경로</a:t>
            </a:r>
            <a:r>
              <a:rPr lang="en-US" altLang="ko-KR" sz="1500" dirty="0">
                <a:latin typeface="+mn-ea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7F1A97A-F9B2-43F0-9CBB-AD316B2F08DC}"/>
              </a:ext>
            </a:extLst>
          </p:cNvPr>
          <p:cNvSpPr txBox="1"/>
          <p:nvPr/>
        </p:nvSpPr>
        <p:spPr>
          <a:xfrm>
            <a:off x="1663256" y="3277405"/>
            <a:ext cx="60954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+mn-ea"/>
              </a:rPr>
              <a:t>길 </a:t>
            </a:r>
            <a:r>
              <a:rPr lang="ko-KR" altLang="en-US" sz="1500" dirty="0">
                <a:latin typeface="+mn-ea"/>
              </a:rPr>
              <a:t>찾기를 통해 경로 탐색 알고리즘을 배울 수 있음</a:t>
            </a:r>
            <a:endParaRPr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단어를 길 찾기를 통해 추론하는 방식을 유도하여 논리적 사고 뿐만 아니라 언어적 사고도 키울 수 있음</a:t>
            </a:r>
            <a:endParaRPr lang="en-US" altLang="ko-KR" sz="1500" dirty="0">
              <a:latin typeface="+mn-ea"/>
            </a:endParaRPr>
          </a:p>
          <a:p>
            <a:endParaRPr lang="en-US" altLang="ko-KR" sz="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경로 탐색 알고리즘을 쉽게 이해하고 실습할 수 있도록 개발된 </a:t>
            </a:r>
            <a:r>
              <a:rPr lang="ko-KR" altLang="en-US" sz="1500" dirty="0" err="1">
                <a:latin typeface="+mn-ea"/>
              </a:rPr>
              <a:t>블록형</a:t>
            </a:r>
            <a:r>
              <a:rPr lang="ko-KR" altLang="en-US" sz="1500" dirty="0">
                <a:latin typeface="+mn-ea"/>
              </a:rPr>
              <a:t> 언어인 만큼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퍼즐 맞추듯이 쉽게 사용할 수 있음</a:t>
            </a:r>
            <a:endParaRPr lang="en-US" altLang="ko-KR" sz="15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E97A2F0-3FA1-4FF3-A541-6C4181F210A2}"/>
              </a:ext>
            </a:extLst>
          </p:cNvPr>
          <p:cNvSpPr txBox="1"/>
          <p:nvPr/>
        </p:nvSpPr>
        <p:spPr>
          <a:xfrm>
            <a:off x="1663256" y="5154713"/>
            <a:ext cx="6095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경로 탐색 알고리즘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함수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순환의 개념을 익힐 수 있음</a:t>
            </a:r>
            <a:endParaRPr lang="en-US" altLang="ko-KR" sz="1500" dirty="0">
              <a:latin typeface="+mn-ea"/>
            </a:endParaRPr>
          </a:p>
          <a:p>
            <a:endParaRPr lang="en-US" altLang="ko-KR" sz="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다양한 목적으로 이용 가능 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교육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놀이</a:t>
            </a:r>
            <a:r>
              <a:rPr lang="en-US" altLang="ko-KR" sz="1500" dirty="0">
                <a:latin typeface="+mn-ea"/>
              </a:rPr>
              <a:t>)</a:t>
            </a:r>
          </a:p>
          <a:p>
            <a:endParaRPr lang="en-US" altLang="ko-KR" sz="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일 처리 순서를 설계하고 출발지에서 목적지로 가는 문제를 해결하는 것을 반복하면서 논리력과 사고력을 키워줌</a:t>
            </a:r>
            <a:endParaRPr lang="en-US" altLang="ko-KR" sz="1500" b="1" dirty="0"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092568" y="1576191"/>
            <a:ext cx="2336699" cy="400110"/>
            <a:chOff x="863968" y="1728591"/>
            <a:chExt cx="2336699" cy="40011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691F678E-7670-411F-BD2F-29CF206E1277}"/>
                </a:ext>
              </a:extLst>
            </p:cNvPr>
            <p:cNvSpPr txBox="1"/>
            <p:nvPr/>
          </p:nvSpPr>
          <p:spPr>
            <a:xfrm>
              <a:off x="1297582" y="1728591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연구 개발 배경</a:t>
              </a: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xmlns="" id="{30F0CDCB-5186-411C-A92B-C63028F1C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3101" y="1699458"/>
              <a:ext cx="375348" cy="433614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1092568" y="2861945"/>
            <a:ext cx="2336700" cy="400110"/>
            <a:chOff x="863968" y="2977478"/>
            <a:chExt cx="2336700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DE81CEF4-101E-4DEC-AB99-0209F2B9CFE8}"/>
                </a:ext>
              </a:extLst>
            </p:cNvPr>
            <p:cNvSpPr txBox="1"/>
            <p:nvPr/>
          </p:nvSpPr>
          <p:spPr>
            <a:xfrm>
              <a:off x="1297583" y="2977478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연구 개발 목표</a:t>
              </a: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xmlns="" id="{A58D5781-DB9C-448A-A448-407BE9E62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3101" y="2948345"/>
              <a:ext cx="375348" cy="433614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1092568" y="4728459"/>
            <a:ext cx="2336700" cy="400110"/>
            <a:chOff x="863968" y="4640823"/>
            <a:chExt cx="2336700" cy="40011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FA84066-C4B9-47F4-B728-9B4EEA2B09E8}"/>
                </a:ext>
              </a:extLst>
            </p:cNvPr>
            <p:cNvSpPr txBox="1"/>
            <p:nvPr/>
          </p:nvSpPr>
          <p:spPr>
            <a:xfrm>
              <a:off x="1297583" y="4640823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연구 개발 효과</a:t>
              </a: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xmlns="" id="{EC761B19-C673-498C-9CE3-E663B8C2E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3101" y="4611690"/>
              <a:ext cx="375348" cy="433614"/>
            </a:xfrm>
            <a:prstGeom prst="rect">
              <a:avLst/>
            </a:prstGeom>
          </p:spPr>
        </p:pic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51DA88C3-5B33-4AAD-8A91-8624A92B0E6B}"/>
              </a:ext>
            </a:extLst>
          </p:cNvPr>
          <p:cNvSpPr/>
          <p:nvPr/>
        </p:nvSpPr>
        <p:spPr>
          <a:xfrm>
            <a:off x="1686620" y="2405501"/>
            <a:ext cx="177873" cy="17787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0CA910F9-224E-44F5-8F03-F35869189452}"/>
              </a:ext>
            </a:extLst>
          </p:cNvPr>
          <p:cNvSpPr/>
          <p:nvPr/>
        </p:nvSpPr>
        <p:spPr>
          <a:xfrm>
            <a:off x="1686620" y="3287358"/>
            <a:ext cx="177873" cy="17787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EF87C17E-981C-4B72-86B3-FB64412B11FF}"/>
              </a:ext>
            </a:extLst>
          </p:cNvPr>
          <p:cNvSpPr/>
          <p:nvPr/>
        </p:nvSpPr>
        <p:spPr>
          <a:xfrm>
            <a:off x="1686620" y="2076507"/>
            <a:ext cx="177873" cy="1778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51DA88C3-5B33-4AAD-8A91-8624A92B0E6B}"/>
              </a:ext>
            </a:extLst>
          </p:cNvPr>
          <p:cNvSpPr/>
          <p:nvPr/>
        </p:nvSpPr>
        <p:spPr>
          <a:xfrm>
            <a:off x="1686620" y="4128084"/>
            <a:ext cx="177873" cy="17787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0CA910F9-224E-44F5-8F03-F35869189452}"/>
              </a:ext>
            </a:extLst>
          </p:cNvPr>
          <p:cNvSpPr/>
          <p:nvPr/>
        </p:nvSpPr>
        <p:spPr>
          <a:xfrm>
            <a:off x="1686620" y="5182648"/>
            <a:ext cx="177873" cy="17787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EF87C17E-981C-4B72-86B3-FB64412B11FF}"/>
              </a:ext>
            </a:extLst>
          </p:cNvPr>
          <p:cNvSpPr/>
          <p:nvPr/>
        </p:nvSpPr>
        <p:spPr>
          <a:xfrm>
            <a:off x="1686620" y="3613588"/>
            <a:ext cx="177873" cy="1778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51DA88C3-5B33-4AAD-8A91-8624A92B0E6B}"/>
              </a:ext>
            </a:extLst>
          </p:cNvPr>
          <p:cNvSpPr/>
          <p:nvPr/>
        </p:nvSpPr>
        <p:spPr>
          <a:xfrm>
            <a:off x="1686620" y="5802415"/>
            <a:ext cx="177873" cy="17787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EF87C17E-981C-4B72-86B3-FB64412B11FF}"/>
              </a:ext>
            </a:extLst>
          </p:cNvPr>
          <p:cNvSpPr/>
          <p:nvPr/>
        </p:nvSpPr>
        <p:spPr>
          <a:xfrm>
            <a:off x="1686620" y="5504465"/>
            <a:ext cx="177873" cy="1778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                                           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29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98150" y="6457717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20130" y="843956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시스템 구성도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87D418E4-AA25-48E7-A27B-A2E005578271}"/>
              </a:ext>
            </a:extLst>
          </p:cNvPr>
          <p:cNvGrpSpPr/>
          <p:nvPr/>
        </p:nvGrpSpPr>
        <p:grpSpPr>
          <a:xfrm>
            <a:off x="1053135" y="1483123"/>
            <a:ext cx="7799731" cy="4753532"/>
            <a:chOff x="1161389" y="1512516"/>
            <a:chExt cx="7583222" cy="4608192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D35D8966-C273-4FA7-B9EE-F40313FA473D}"/>
                </a:ext>
              </a:extLst>
            </p:cNvPr>
            <p:cNvGrpSpPr/>
            <p:nvPr/>
          </p:nvGrpSpPr>
          <p:grpSpPr>
            <a:xfrm>
              <a:off x="1161389" y="1512516"/>
              <a:ext cx="7583222" cy="4608192"/>
              <a:chOff x="646381" y="208275"/>
              <a:chExt cx="8121384" cy="4935224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id="{403912AB-1B95-448E-8014-BF36AA0B8C83}"/>
                  </a:ext>
                </a:extLst>
              </p:cNvPr>
              <p:cNvSpPr/>
              <p:nvPr/>
            </p:nvSpPr>
            <p:spPr>
              <a:xfrm>
                <a:off x="3943691" y="2400674"/>
                <a:ext cx="1780994" cy="108955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B8571A33-C5D1-492D-BBB0-9B8429A7F12F}"/>
                  </a:ext>
                </a:extLst>
              </p:cNvPr>
              <p:cNvSpPr/>
              <p:nvPr/>
            </p:nvSpPr>
            <p:spPr>
              <a:xfrm>
                <a:off x="776562" y="587046"/>
                <a:ext cx="2575608" cy="455645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86" name="TextBox 6">
                <a:extLst>
                  <a:ext uri="{FF2B5EF4-FFF2-40B4-BE49-F238E27FC236}">
                    <a16:creationId xmlns:a16="http://schemas.microsoft.com/office/drawing/2014/main" xmlns="" id="{676F4018-3B5E-4E7D-AB73-C3F7473D45C4}"/>
                  </a:ext>
                </a:extLst>
              </p:cNvPr>
              <p:cNvSpPr txBox="1"/>
              <p:nvPr/>
            </p:nvSpPr>
            <p:spPr>
              <a:xfrm>
                <a:off x="805534" y="208275"/>
                <a:ext cx="2520280" cy="346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>
                    <a:latin typeface="+mn-ea"/>
                  </a:rPr>
                  <a:t>Raspberry PI</a:t>
                </a:r>
                <a:r>
                  <a:rPr lang="ko-KR" altLang="en-US" sz="1500" dirty="0">
                    <a:latin typeface="+mn-ea"/>
                  </a:rPr>
                  <a:t> </a:t>
                </a:r>
                <a:r>
                  <a:rPr lang="en-US" altLang="ko-KR" sz="1500" dirty="0">
                    <a:latin typeface="+mn-ea"/>
                  </a:rPr>
                  <a:t>3 (Client)</a:t>
                </a:r>
                <a:endParaRPr lang="ko-KR" altLang="en-US" sz="1500" dirty="0">
                  <a:latin typeface="+mn-ea"/>
                </a:endParaRPr>
              </a:p>
            </p:txBody>
          </p:sp>
          <p:cxnSp>
            <p:nvCxnSpPr>
              <p:cNvPr id="87" name="직선 연결선 7">
                <a:extLst>
                  <a:ext uri="{FF2B5EF4-FFF2-40B4-BE49-F238E27FC236}">
                    <a16:creationId xmlns:a16="http://schemas.microsoft.com/office/drawing/2014/main" xmlns="" id="{41F9191C-169F-4713-916E-4FF9E22CA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428" y="537968"/>
                <a:ext cx="2520280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E5FDED87-7474-490D-92E6-D106365C05E8}"/>
                  </a:ext>
                </a:extLst>
              </p:cNvPr>
              <p:cNvSpPr/>
              <p:nvPr/>
            </p:nvSpPr>
            <p:spPr>
              <a:xfrm>
                <a:off x="1001136" y="1904103"/>
                <a:ext cx="2129077" cy="2417953"/>
              </a:xfrm>
              <a:prstGeom prst="rect">
                <a:avLst/>
              </a:prstGeom>
              <a:noFill/>
              <a:ln w="19050">
                <a:solidFill>
                  <a:srgbClr val="595959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89" name="텍스트 상자 12">
                <a:extLst>
                  <a:ext uri="{FF2B5EF4-FFF2-40B4-BE49-F238E27FC236}">
                    <a16:creationId xmlns:a16="http://schemas.microsoft.com/office/drawing/2014/main" xmlns="" id="{B6D46FB9-2AB4-4C2A-A2D6-3563907D5CE8}"/>
                  </a:ext>
                </a:extLst>
              </p:cNvPr>
              <p:cNvSpPr txBox="1"/>
              <p:nvPr/>
            </p:nvSpPr>
            <p:spPr>
              <a:xfrm>
                <a:off x="1829035" y="2110037"/>
                <a:ext cx="494772" cy="247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>
                    <a:latin typeface="+mn-ea"/>
                  </a:rPr>
                  <a:t>Block</a:t>
                </a:r>
                <a:endParaRPr kumimoji="1" lang="ko-KR" altLang="en-US" sz="900" dirty="0">
                  <a:latin typeface="+mn-ea"/>
                </a:endParaRPr>
              </a:p>
            </p:txBody>
          </p:sp>
          <p:sp>
            <p:nvSpPr>
              <p:cNvPr id="90" name="텍스트 상자 13">
                <a:extLst>
                  <a:ext uri="{FF2B5EF4-FFF2-40B4-BE49-F238E27FC236}">
                    <a16:creationId xmlns:a16="http://schemas.microsoft.com/office/drawing/2014/main" xmlns="" id="{D963DED6-4CA7-4AFC-930F-8DBDA620EA24}"/>
                  </a:ext>
                </a:extLst>
              </p:cNvPr>
              <p:cNvSpPr txBox="1"/>
              <p:nvPr/>
            </p:nvSpPr>
            <p:spPr>
              <a:xfrm>
                <a:off x="1373125" y="3297043"/>
                <a:ext cx="573743" cy="247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>
                    <a:latin typeface="+mn-ea"/>
                  </a:rPr>
                  <a:t>Button</a:t>
                </a:r>
                <a:endParaRPr kumimoji="1" lang="ko-KR" altLang="en-US" sz="900" dirty="0">
                  <a:latin typeface="+mn-ea"/>
                </a:endParaRPr>
              </a:p>
            </p:txBody>
          </p:sp>
          <p:sp>
            <p:nvSpPr>
              <p:cNvPr id="91" name="텍스트 상자 14">
                <a:extLst>
                  <a:ext uri="{FF2B5EF4-FFF2-40B4-BE49-F238E27FC236}">
                    <a16:creationId xmlns:a16="http://schemas.microsoft.com/office/drawing/2014/main" xmlns="" id="{C2A1CA61-499E-45CC-8C9B-86860F513895}"/>
                  </a:ext>
                </a:extLst>
              </p:cNvPr>
              <p:cNvSpPr txBox="1"/>
              <p:nvPr/>
            </p:nvSpPr>
            <p:spPr>
              <a:xfrm>
                <a:off x="2271300" y="3868318"/>
                <a:ext cx="568593" cy="2472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900" dirty="0">
                    <a:latin typeface="+mn-ea"/>
                  </a:rPr>
                  <a:t>스피커</a:t>
                </a:r>
              </a:p>
            </p:txBody>
          </p:sp>
          <p:sp>
            <p:nvSpPr>
              <p:cNvPr id="92" name="텍스트 상자 15">
                <a:extLst>
                  <a:ext uri="{FF2B5EF4-FFF2-40B4-BE49-F238E27FC236}">
                    <a16:creationId xmlns:a16="http://schemas.microsoft.com/office/drawing/2014/main" xmlns="" id="{238558A6-66DC-4AF9-9A43-720804189ED5}"/>
                  </a:ext>
                </a:extLst>
              </p:cNvPr>
              <p:cNvSpPr txBox="1"/>
              <p:nvPr/>
            </p:nvSpPr>
            <p:spPr>
              <a:xfrm>
                <a:off x="2178687" y="3529170"/>
                <a:ext cx="815806" cy="2472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900" dirty="0">
                    <a:latin typeface="+mn-ea"/>
                  </a:rPr>
                  <a:t>디스플레이</a:t>
                </a:r>
              </a:p>
            </p:txBody>
          </p:sp>
          <p:sp>
            <p:nvSpPr>
              <p:cNvPr id="93" name="텍스트 상자 16">
                <a:extLst>
                  <a:ext uri="{FF2B5EF4-FFF2-40B4-BE49-F238E27FC236}">
                    <a16:creationId xmlns:a16="http://schemas.microsoft.com/office/drawing/2014/main" xmlns="" id="{2B34EDBE-C069-4D78-AF48-CCA99B889A9B}"/>
                  </a:ext>
                </a:extLst>
              </p:cNvPr>
              <p:cNvSpPr txBox="1"/>
              <p:nvPr/>
            </p:nvSpPr>
            <p:spPr>
              <a:xfrm>
                <a:off x="1685155" y="4464303"/>
                <a:ext cx="829540" cy="247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>
                    <a:latin typeface="+mn-ea"/>
                  </a:rPr>
                  <a:t>Application</a:t>
                </a:r>
                <a:endParaRPr kumimoji="1" lang="ko-KR" altLang="en-US" sz="900" dirty="0">
                  <a:latin typeface="+mn-ea"/>
                </a:endParaRPr>
              </a:p>
            </p:txBody>
          </p:sp>
          <p:sp>
            <p:nvSpPr>
              <p:cNvPr id="94" name="오른쪽 화살표[R] 17">
                <a:extLst>
                  <a:ext uri="{FF2B5EF4-FFF2-40B4-BE49-F238E27FC236}">
                    <a16:creationId xmlns:a16="http://schemas.microsoft.com/office/drawing/2014/main" xmlns="" id="{90C97FB2-D63F-4FAD-99DA-31E054606F07}"/>
                  </a:ext>
                </a:extLst>
              </p:cNvPr>
              <p:cNvSpPr/>
              <p:nvPr/>
            </p:nvSpPr>
            <p:spPr>
              <a:xfrm rot="10800000">
                <a:off x="3500698" y="2944874"/>
                <a:ext cx="296351" cy="25713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+mn-ea"/>
                </a:endParaRPr>
              </a:p>
            </p:txBody>
          </p:sp>
          <p:sp>
            <p:nvSpPr>
              <p:cNvPr id="95" name="오른쪽 화살표[R] 18">
                <a:extLst>
                  <a:ext uri="{FF2B5EF4-FFF2-40B4-BE49-F238E27FC236}">
                    <a16:creationId xmlns:a16="http://schemas.microsoft.com/office/drawing/2014/main" xmlns="" id="{CE88DE77-628B-4DA9-9136-C4043C536F75}"/>
                  </a:ext>
                </a:extLst>
              </p:cNvPr>
              <p:cNvSpPr/>
              <p:nvPr/>
            </p:nvSpPr>
            <p:spPr>
              <a:xfrm>
                <a:off x="3503433" y="2681737"/>
                <a:ext cx="296351" cy="25713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+mn-ea"/>
                </a:endParaRPr>
              </a:p>
            </p:txBody>
          </p:sp>
          <p:sp>
            <p:nvSpPr>
              <p:cNvPr id="96" name="텍스트 상자 19">
                <a:extLst>
                  <a:ext uri="{FF2B5EF4-FFF2-40B4-BE49-F238E27FC236}">
                    <a16:creationId xmlns:a16="http://schemas.microsoft.com/office/drawing/2014/main" xmlns="" id="{59F60D3E-C824-411B-93D3-250B99EB2F26}"/>
                  </a:ext>
                </a:extLst>
              </p:cNvPr>
              <p:cNvSpPr txBox="1"/>
              <p:nvPr/>
            </p:nvSpPr>
            <p:spPr>
              <a:xfrm>
                <a:off x="1650894" y="772554"/>
                <a:ext cx="946280" cy="247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>
                    <a:latin typeface="+mn-ea"/>
                  </a:rPr>
                  <a:t>Device Driver</a:t>
                </a:r>
                <a:endParaRPr kumimoji="1" lang="ko-KR" altLang="en-US" sz="900" dirty="0">
                  <a:latin typeface="+mn-ea"/>
                </a:endParaRPr>
              </a:p>
            </p:txBody>
          </p:sp>
          <p:sp>
            <p:nvSpPr>
              <p:cNvPr id="97" name="TextBox 12">
                <a:extLst>
                  <a:ext uri="{FF2B5EF4-FFF2-40B4-BE49-F238E27FC236}">
                    <a16:creationId xmlns:a16="http://schemas.microsoft.com/office/drawing/2014/main" xmlns="" id="{95EEBC58-8153-47D4-874A-8EDC9C5C0A10}"/>
                  </a:ext>
                </a:extLst>
              </p:cNvPr>
              <p:cNvSpPr txBox="1"/>
              <p:nvPr/>
            </p:nvSpPr>
            <p:spPr>
              <a:xfrm>
                <a:off x="1503522" y="4277388"/>
                <a:ext cx="1080000" cy="296657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+mn-ea"/>
                  </a:rPr>
                  <a:t>Software</a:t>
                </a:r>
              </a:p>
            </p:txBody>
          </p:sp>
          <p:sp>
            <p:nvSpPr>
              <p:cNvPr id="98" name="TextBox 12">
                <a:extLst>
                  <a:ext uri="{FF2B5EF4-FFF2-40B4-BE49-F238E27FC236}">
                    <a16:creationId xmlns:a16="http://schemas.microsoft.com/office/drawing/2014/main" xmlns="" id="{BBC45A17-0489-467E-95A8-B229BBB795D2}"/>
                  </a:ext>
                </a:extLst>
              </p:cNvPr>
              <p:cNvSpPr txBox="1"/>
              <p:nvPr/>
            </p:nvSpPr>
            <p:spPr>
              <a:xfrm>
                <a:off x="803338" y="1357993"/>
                <a:ext cx="1080000" cy="296657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+mn-ea"/>
                  </a:rPr>
                  <a:t>OS(</a:t>
                </a:r>
                <a:r>
                  <a:rPr lang="en-US" altLang="ko-KR" sz="1200" dirty="0" err="1">
                    <a:latin typeface="+mn-ea"/>
                  </a:rPr>
                  <a:t>Rabian</a:t>
                </a:r>
                <a:r>
                  <a:rPr lang="en-US" altLang="ko-KR" sz="1200" dirty="0">
                    <a:latin typeface="+mn-ea"/>
                  </a:rPr>
                  <a:t>)</a:t>
                </a:r>
              </a:p>
            </p:txBody>
          </p:sp>
          <p:sp>
            <p:nvSpPr>
              <p:cNvPr id="99" name="TextBox 12">
                <a:extLst>
                  <a:ext uri="{FF2B5EF4-FFF2-40B4-BE49-F238E27FC236}">
                    <a16:creationId xmlns:a16="http://schemas.microsoft.com/office/drawing/2014/main" xmlns="" id="{0210E088-9B73-400C-A3BA-AD081F5B8C92}"/>
                  </a:ext>
                </a:extLst>
              </p:cNvPr>
              <p:cNvSpPr txBox="1"/>
              <p:nvPr/>
            </p:nvSpPr>
            <p:spPr>
              <a:xfrm>
                <a:off x="646381" y="539220"/>
                <a:ext cx="1080000" cy="296657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+mn-ea"/>
                  </a:rPr>
                  <a:t>Kernel</a:t>
                </a: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xmlns="" id="{81FA26D0-A4FC-4F04-A5A0-91FF42F952BF}"/>
                  </a:ext>
                </a:extLst>
              </p:cNvPr>
              <p:cNvSpPr/>
              <p:nvPr/>
            </p:nvSpPr>
            <p:spPr>
              <a:xfrm>
                <a:off x="928629" y="817890"/>
                <a:ext cx="2274092" cy="550953"/>
              </a:xfrm>
              <a:prstGeom prst="rect">
                <a:avLst/>
              </a:prstGeom>
              <a:noFill/>
              <a:ln w="19050">
                <a:solidFill>
                  <a:srgbClr val="595959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01" name="TextBox 12">
                <a:extLst>
                  <a:ext uri="{FF2B5EF4-FFF2-40B4-BE49-F238E27FC236}">
                    <a16:creationId xmlns:a16="http://schemas.microsoft.com/office/drawing/2014/main" xmlns="" id="{28F8558F-8AB8-4F52-99F1-D53C20FBFEAA}"/>
                  </a:ext>
                </a:extLst>
              </p:cNvPr>
              <p:cNvSpPr txBox="1"/>
              <p:nvPr/>
            </p:nvSpPr>
            <p:spPr>
              <a:xfrm>
                <a:off x="1547012" y="1619386"/>
                <a:ext cx="1080000" cy="296657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+mn-ea"/>
                  </a:rPr>
                  <a:t>Hardware</a:t>
                </a:r>
              </a:p>
            </p:txBody>
          </p:sp>
          <p:sp>
            <p:nvSpPr>
              <p:cNvPr id="102" name="TextBox 12">
                <a:extLst>
                  <a:ext uri="{FF2B5EF4-FFF2-40B4-BE49-F238E27FC236}">
                    <a16:creationId xmlns:a16="http://schemas.microsoft.com/office/drawing/2014/main" xmlns="" id="{942FD9FC-9B59-4581-B1A1-265E9F79B3F9}"/>
                  </a:ext>
                </a:extLst>
              </p:cNvPr>
              <p:cNvSpPr txBox="1"/>
              <p:nvPr/>
            </p:nvSpPr>
            <p:spPr>
              <a:xfrm>
                <a:off x="1516367" y="1884639"/>
                <a:ext cx="1191103" cy="247214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+mn-ea"/>
                  </a:rPr>
                  <a:t>I/O Device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123CABBA-7449-41C6-B2D9-322ECF34494C}"/>
                  </a:ext>
                </a:extLst>
              </p:cNvPr>
              <p:cNvSpPr/>
              <p:nvPr/>
            </p:nvSpPr>
            <p:spPr>
              <a:xfrm>
                <a:off x="928629" y="1611866"/>
                <a:ext cx="2274092" cy="3468030"/>
              </a:xfrm>
              <a:prstGeom prst="rect">
                <a:avLst/>
              </a:prstGeom>
              <a:noFill/>
              <a:ln w="19050">
                <a:solidFill>
                  <a:srgbClr val="595959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xmlns="" id="{8AAD29D6-82E2-4C74-AB4B-087DE229F9BE}"/>
                  </a:ext>
                </a:extLst>
              </p:cNvPr>
              <p:cNvSpPr/>
              <p:nvPr/>
            </p:nvSpPr>
            <p:spPr>
              <a:xfrm>
                <a:off x="999832" y="4488821"/>
                <a:ext cx="2129068" cy="544123"/>
              </a:xfrm>
              <a:prstGeom prst="rect">
                <a:avLst/>
              </a:prstGeom>
              <a:noFill/>
              <a:ln w="19050">
                <a:solidFill>
                  <a:srgbClr val="595959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xmlns="" id="{CC45754A-A55F-4555-8E2B-794DDFC7680F}"/>
                  </a:ext>
                </a:extLst>
              </p:cNvPr>
              <p:cNvSpPr/>
              <p:nvPr/>
            </p:nvSpPr>
            <p:spPr>
              <a:xfrm>
                <a:off x="1111110" y="4649189"/>
                <a:ext cx="1879704" cy="338988"/>
              </a:xfrm>
              <a:prstGeom prst="rect">
                <a:avLst/>
              </a:prstGeom>
              <a:noFill/>
              <a:ln w="19050">
                <a:solidFill>
                  <a:srgbClr val="595959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06" name="텍스트 상자 29">
                <a:extLst>
                  <a:ext uri="{FF2B5EF4-FFF2-40B4-BE49-F238E27FC236}">
                    <a16:creationId xmlns:a16="http://schemas.microsoft.com/office/drawing/2014/main" xmlns="" id="{6E4E5F3E-DB17-46CB-A65F-9C3D9E93E8B9}"/>
                  </a:ext>
                </a:extLst>
              </p:cNvPr>
              <p:cNvSpPr txBox="1"/>
              <p:nvPr/>
            </p:nvSpPr>
            <p:spPr>
              <a:xfrm>
                <a:off x="1272129" y="4702027"/>
                <a:ext cx="1682773" cy="2472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900" dirty="0">
                    <a:latin typeface="+mn-ea"/>
                  </a:rPr>
                  <a:t>교육용 프로그램 </a:t>
                </a:r>
                <a:r>
                  <a:rPr kumimoji="1" lang="en-US" altLang="ko-KR" sz="900" dirty="0">
                    <a:latin typeface="+mn-ea"/>
                  </a:rPr>
                  <a:t>[.jar(.exe)]</a:t>
                </a:r>
                <a:endParaRPr kumimoji="1" lang="ko-KR" altLang="en-US" sz="900" dirty="0">
                  <a:latin typeface="+mn-ea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xmlns="" id="{ADF2A377-B50F-4895-A040-D556989332B9}"/>
                  </a:ext>
                </a:extLst>
              </p:cNvPr>
              <p:cNvSpPr/>
              <p:nvPr/>
            </p:nvSpPr>
            <p:spPr>
              <a:xfrm>
                <a:off x="1081634" y="2102836"/>
                <a:ext cx="1968080" cy="2124238"/>
              </a:xfrm>
              <a:prstGeom prst="rect">
                <a:avLst/>
              </a:prstGeom>
              <a:noFill/>
              <a:ln w="19050">
                <a:solidFill>
                  <a:srgbClr val="595959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xmlns="" id="{B0B7F5C1-AECB-467B-BEA3-DFD42192EFCF}"/>
                  </a:ext>
                </a:extLst>
              </p:cNvPr>
              <p:cNvSpPr/>
              <p:nvPr/>
            </p:nvSpPr>
            <p:spPr>
              <a:xfrm>
                <a:off x="6240444" y="1645620"/>
                <a:ext cx="2520000" cy="261263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09" name="TextBox 6">
                <a:extLst>
                  <a:ext uri="{FF2B5EF4-FFF2-40B4-BE49-F238E27FC236}">
                    <a16:creationId xmlns:a16="http://schemas.microsoft.com/office/drawing/2014/main" xmlns="" id="{D052A842-9B72-45C4-B218-FCCC32F4C4B4}"/>
                  </a:ext>
                </a:extLst>
              </p:cNvPr>
              <p:cNvSpPr txBox="1"/>
              <p:nvPr/>
            </p:nvSpPr>
            <p:spPr>
              <a:xfrm>
                <a:off x="6238591" y="1275851"/>
                <a:ext cx="2520280" cy="346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>
                    <a:latin typeface="+mn-ea"/>
                  </a:rPr>
                  <a:t>Raspberry PI</a:t>
                </a:r>
                <a:r>
                  <a:rPr lang="ko-KR" altLang="en-US" sz="1500" dirty="0">
                    <a:latin typeface="+mn-ea"/>
                  </a:rPr>
                  <a:t> </a:t>
                </a:r>
                <a:r>
                  <a:rPr lang="en-US" altLang="ko-KR" sz="1500" dirty="0">
                    <a:latin typeface="+mn-ea"/>
                  </a:rPr>
                  <a:t>3 (Server)</a:t>
                </a:r>
                <a:endParaRPr lang="ko-KR" altLang="en-US" sz="1500" dirty="0">
                  <a:latin typeface="+mn-ea"/>
                </a:endParaRPr>
              </a:p>
            </p:txBody>
          </p:sp>
          <p:cxnSp>
            <p:nvCxnSpPr>
              <p:cNvPr id="110" name="직선 연결선 7">
                <a:extLst>
                  <a:ext uri="{FF2B5EF4-FFF2-40B4-BE49-F238E27FC236}">
                    <a16:creationId xmlns:a16="http://schemas.microsoft.com/office/drawing/2014/main" xmlns="" id="{29DFE57E-6D6C-4EE3-8F66-A63909BB02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7485" y="1605544"/>
                <a:ext cx="2520280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xmlns="" id="{53AB4A6A-0933-462C-BA5F-02448502E517}"/>
                  </a:ext>
                </a:extLst>
              </p:cNvPr>
              <p:cNvSpPr/>
              <p:nvPr/>
            </p:nvSpPr>
            <p:spPr>
              <a:xfrm>
                <a:off x="6589687" y="2459175"/>
                <a:ext cx="1821514" cy="1429665"/>
              </a:xfrm>
              <a:prstGeom prst="rect">
                <a:avLst/>
              </a:prstGeom>
              <a:noFill/>
              <a:ln w="19050">
                <a:solidFill>
                  <a:srgbClr val="595959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12" name="텍스트 상자 35">
                <a:extLst>
                  <a:ext uri="{FF2B5EF4-FFF2-40B4-BE49-F238E27FC236}">
                    <a16:creationId xmlns:a16="http://schemas.microsoft.com/office/drawing/2014/main" xmlns="" id="{AD11D0FD-0ED3-4EB2-8E88-CC38866977EA}"/>
                  </a:ext>
                </a:extLst>
              </p:cNvPr>
              <p:cNvSpPr txBox="1"/>
              <p:nvPr/>
            </p:nvSpPr>
            <p:spPr>
              <a:xfrm>
                <a:off x="7229513" y="2517041"/>
                <a:ext cx="560009" cy="247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>
                    <a:latin typeface="+mn-ea"/>
                  </a:rPr>
                  <a:t>Words</a:t>
                </a:r>
                <a:endParaRPr kumimoji="1" lang="ko-KR" altLang="en-US" sz="900" dirty="0">
                  <a:latin typeface="+mn-ea"/>
                </a:endParaRPr>
              </a:p>
            </p:txBody>
          </p:sp>
          <p:sp>
            <p:nvSpPr>
              <p:cNvPr id="113" name="텍스트 상자 36">
                <a:extLst>
                  <a:ext uri="{FF2B5EF4-FFF2-40B4-BE49-F238E27FC236}">
                    <a16:creationId xmlns:a16="http://schemas.microsoft.com/office/drawing/2014/main" xmlns="" id="{54D4D9D2-F643-4EEE-B3C4-B5941DE4B640}"/>
                  </a:ext>
                </a:extLst>
              </p:cNvPr>
              <p:cNvSpPr txBox="1"/>
              <p:nvPr/>
            </p:nvSpPr>
            <p:spPr>
              <a:xfrm>
                <a:off x="7179887" y="3200583"/>
                <a:ext cx="635546" cy="247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>
                    <a:latin typeface="+mn-ea"/>
                  </a:rPr>
                  <a:t>Pictures</a:t>
                </a:r>
                <a:endParaRPr kumimoji="1" lang="ko-KR" altLang="en-US" sz="900" dirty="0">
                  <a:latin typeface="+mn-ea"/>
                </a:endParaRPr>
              </a:p>
            </p:txBody>
          </p:sp>
          <p:sp>
            <p:nvSpPr>
              <p:cNvPr id="114" name="TextBox 12">
                <a:extLst>
                  <a:ext uri="{FF2B5EF4-FFF2-40B4-BE49-F238E27FC236}">
                    <a16:creationId xmlns:a16="http://schemas.microsoft.com/office/drawing/2014/main" xmlns="" id="{77AE2ED3-8D99-4F01-A398-4151D9DF74FE}"/>
                  </a:ext>
                </a:extLst>
              </p:cNvPr>
              <p:cNvSpPr txBox="1"/>
              <p:nvPr/>
            </p:nvSpPr>
            <p:spPr>
              <a:xfrm>
                <a:off x="6268583" y="1652149"/>
                <a:ext cx="1080000" cy="296657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+mn-ea"/>
                  </a:rPr>
                  <a:t>OS(Ubuntu)</a:t>
                </a:r>
              </a:p>
            </p:txBody>
          </p:sp>
          <p:sp>
            <p:nvSpPr>
              <p:cNvPr id="115" name="TextBox 12">
                <a:extLst>
                  <a:ext uri="{FF2B5EF4-FFF2-40B4-BE49-F238E27FC236}">
                    <a16:creationId xmlns:a16="http://schemas.microsoft.com/office/drawing/2014/main" xmlns="" id="{6FA97D03-45B9-4EC8-A504-AEF1A5585D11}"/>
                  </a:ext>
                </a:extLst>
              </p:cNvPr>
              <p:cNvSpPr txBox="1"/>
              <p:nvPr/>
            </p:nvSpPr>
            <p:spPr>
              <a:xfrm>
                <a:off x="6247884" y="1921829"/>
                <a:ext cx="1080000" cy="296657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+mn-ea"/>
                  </a:rPr>
                  <a:t>Database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xmlns="" id="{4297B8A9-FEEE-47F0-9149-2F243CA863A5}"/>
                  </a:ext>
                </a:extLst>
              </p:cNvPr>
              <p:cNvSpPr/>
              <p:nvPr/>
            </p:nvSpPr>
            <p:spPr>
              <a:xfrm>
                <a:off x="6363828" y="1905912"/>
                <a:ext cx="2273233" cy="2213760"/>
              </a:xfrm>
              <a:prstGeom prst="rect">
                <a:avLst/>
              </a:prstGeom>
              <a:noFill/>
              <a:ln w="19050">
                <a:solidFill>
                  <a:srgbClr val="595959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17" name="TextBox 12">
                <a:extLst>
                  <a:ext uri="{FF2B5EF4-FFF2-40B4-BE49-F238E27FC236}">
                    <a16:creationId xmlns:a16="http://schemas.microsoft.com/office/drawing/2014/main" xmlns="" id="{4AE1C317-0CED-4EA9-A955-2C99A2B14731}"/>
                  </a:ext>
                </a:extLst>
              </p:cNvPr>
              <p:cNvSpPr txBox="1"/>
              <p:nvPr/>
            </p:nvSpPr>
            <p:spPr>
              <a:xfrm>
                <a:off x="7019308" y="2187398"/>
                <a:ext cx="943311" cy="296657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+mn-ea"/>
                  </a:rPr>
                  <a:t>MySQL</a:t>
                </a: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xmlns="" id="{F54A4249-3ED4-4769-A1A7-5349E473B282}"/>
                  </a:ext>
                </a:extLst>
              </p:cNvPr>
              <p:cNvSpPr/>
              <p:nvPr/>
            </p:nvSpPr>
            <p:spPr>
              <a:xfrm>
                <a:off x="6492520" y="2171722"/>
                <a:ext cx="2015848" cy="1809422"/>
              </a:xfrm>
              <a:prstGeom prst="rect">
                <a:avLst/>
              </a:prstGeom>
              <a:noFill/>
              <a:ln w="19050">
                <a:solidFill>
                  <a:srgbClr val="595959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19" name="TextBox 12">
                <a:extLst>
                  <a:ext uri="{FF2B5EF4-FFF2-40B4-BE49-F238E27FC236}">
                    <a16:creationId xmlns:a16="http://schemas.microsoft.com/office/drawing/2014/main" xmlns="" id="{25EDD3A6-9D70-4895-9C7E-99AC77CC3246}"/>
                  </a:ext>
                </a:extLst>
              </p:cNvPr>
              <p:cNvSpPr txBox="1"/>
              <p:nvPr/>
            </p:nvSpPr>
            <p:spPr>
              <a:xfrm>
                <a:off x="4294186" y="2088311"/>
                <a:ext cx="1080000" cy="296657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+mn-ea"/>
                  </a:rPr>
                  <a:t>Network</a:t>
                </a: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xmlns="" id="{98FEF614-232D-4519-8CA4-46A297C007E7}"/>
                  </a:ext>
                </a:extLst>
              </p:cNvPr>
              <p:cNvSpPr/>
              <p:nvPr/>
            </p:nvSpPr>
            <p:spPr>
              <a:xfrm>
                <a:off x="1111110" y="1004260"/>
                <a:ext cx="1872799" cy="309508"/>
              </a:xfrm>
              <a:prstGeom prst="rect">
                <a:avLst/>
              </a:prstGeom>
              <a:noFill/>
              <a:ln w="19050">
                <a:solidFill>
                  <a:srgbClr val="595959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21" name="텍스트 상자 47">
                <a:extLst>
                  <a:ext uri="{FF2B5EF4-FFF2-40B4-BE49-F238E27FC236}">
                    <a16:creationId xmlns:a16="http://schemas.microsoft.com/office/drawing/2014/main" xmlns="" id="{EF8F34A3-B907-4D0A-8CF8-2904A70EDB6C}"/>
                  </a:ext>
                </a:extLst>
              </p:cNvPr>
              <p:cNvSpPr txBox="1"/>
              <p:nvPr/>
            </p:nvSpPr>
            <p:spPr>
              <a:xfrm>
                <a:off x="2342774" y="1032325"/>
                <a:ext cx="444985" cy="2472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900" dirty="0">
                    <a:latin typeface="+mn-ea"/>
                  </a:rPr>
                  <a:t>블록</a:t>
                </a:r>
              </a:p>
            </p:txBody>
          </p:sp>
          <p:sp>
            <p:nvSpPr>
              <p:cNvPr id="122" name="텍스트 상자 48">
                <a:extLst>
                  <a:ext uri="{FF2B5EF4-FFF2-40B4-BE49-F238E27FC236}">
                    <a16:creationId xmlns:a16="http://schemas.microsoft.com/office/drawing/2014/main" xmlns="" id="{055DA20F-01D2-425B-95BF-134F7AA2C175}"/>
                  </a:ext>
                </a:extLst>
              </p:cNvPr>
              <p:cNvSpPr txBox="1"/>
              <p:nvPr/>
            </p:nvSpPr>
            <p:spPr>
              <a:xfrm>
                <a:off x="1266696" y="1037575"/>
                <a:ext cx="898211" cy="2472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900" dirty="0">
                    <a:latin typeface="+mn-ea"/>
                  </a:rPr>
                  <a:t>스피커</a:t>
                </a:r>
                <a:r>
                  <a:rPr kumimoji="1" lang="en-US" altLang="ko-KR" sz="900" dirty="0">
                    <a:latin typeface="+mn-ea"/>
                  </a:rPr>
                  <a:t>(</a:t>
                </a:r>
                <a:r>
                  <a:rPr kumimoji="1" lang="ko-KR" altLang="en-US" sz="900" dirty="0">
                    <a:latin typeface="+mn-ea"/>
                  </a:rPr>
                  <a:t>버튼</a:t>
                </a:r>
                <a:r>
                  <a:rPr kumimoji="1" lang="en-US" altLang="ko-KR" sz="900" dirty="0">
                    <a:latin typeface="+mn-ea"/>
                  </a:rPr>
                  <a:t>)</a:t>
                </a:r>
                <a:endParaRPr kumimoji="1" lang="ko-KR" altLang="en-US" sz="900" dirty="0">
                  <a:latin typeface="+mn-ea"/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xmlns="" id="{45CE32BC-22BF-4C96-AC38-59DA812A477C}"/>
                  </a:ext>
                </a:extLst>
              </p:cNvPr>
              <p:cNvSpPr/>
              <p:nvPr/>
            </p:nvSpPr>
            <p:spPr>
              <a:xfrm>
                <a:off x="1269154" y="2341743"/>
                <a:ext cx="1581748" cy="985382"/>
              </a:xfrm>
              <a:prstGeom prst="rect">
                <a:avLst/>
              </a:prstGeom>
              <a:noFill/>
              <a:ln w="19050">
                <a:solidFill>
                  <a:srgbClr val="595959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24" name="텍스트 상자 50">
                <a:extLst>
                  <a:ext uri="{FF2B5EF4-FFF2-40B4-BE49-F238E27FC236}">
                    <a16:creationId xmlns:a16="http://schemas.microsoft.com/office/drawing/2014/main" xmlns="" id="{20329F5F-27B4-4F99-BAE6-EE707B063528}"/>
                  </a:ext>
                </a:extLst>
              </p:cNvPr>
              <p:cNvSpPr txBox="1"/>
              <p:nvPr/>
            </p:nvSpPr>
            <p:spPr>
              <a:xfrm>
                <a:off x="1356081" y="3015897"/>
                <a:ext cx="779808" cy="2396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900" dirty="0">
                    <a:latin typeface="+mn-ea"/>
                  </a:rPr>
                  <a:t>반복</a:t>
                </a:r>
                <a:r>
                  <a:rPr kumimoji="1" lang="en-US" altLang="ko-KR" sz="900" dirty="0">
                    <a:latin typeface="+mn-ea"/>
                  </a:rPr>
                  <a:t>(Loop)</a:t>
                </a:r>
                <a:endParaRPr kumimoji="1" lang="ko-KR" altLang="en-US" sz="900" dirty="0">
                  <a:latin typeface="+mn-ea"/>
                </a:endParaRPr>
              </a:p>
            </p:txBody>
          </p:sp>
          <p:sp>
            <p:nvSpPr>
              <p:cNvPr id="125" name="텍스트 상자 51">
                <a:extLst>
                  <a:ext uri="{FF2B5EF4-FFF2-40B4-BE49-F238E27FC236}">
                    <a16:creationId xmlns:a16="http://schemas.microsoft.com/office/drawing/2014/main" xmlns="" id="{AFB96836-D183-4471-A478-E855AC39120C}"/>
                  </a:ext>
                </a:extLst>
              </p:cNvPr>
              <p:cNvSpPr txBox="1"/>
              <p:nvPr/>
            </p:nvSpPr>
            <p:spPr>
              <a:xfrm>
                <a:off x="2330212" y="2400674"/>
                <a:ext cx="444985" cy="2472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900" dirty="0">
                    <a:latin typeface="+mn-ea"/>
                  </a:rPr>
                  <a:t>함수</a:t>
                </a:r>
              </a:p>
            </p:txBody>
          </p:sp>
          <p:sp>
            <p:nvSpPr>
              <p:cNvPr id="126" name="텍스트 상자 52">
                <a:extLst>
                  <a:ext uri="{FF2B5EF4-FFF2-40B4-BE49-F238E27FC236}">
                    <a16:creationId xmlns:a16="http://schemas.microsoft.com/office/drawing/2014/main" xmlns="" id="{FC05F10B-8D78-4429-8C89-0F28102187B0}"/>
                  </a:ext>
                </a:extLst>
              </p:cNvPr>
              <p:cNvSpPr txBox="1"/>
              <p:nvPr/>
            </p:nvSpPr>
            <p:spPr>
              <a:xfrm>
                <a:off x="1353470" y="2403497"/>
                <a:ext cx="982333" cy="2472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900" dirty="0">
                    <a:latin typeface="+mn-ea"/>
                  </a:rPr>
                  <a:t>시계방향 회전</a:t>
                </a:r>
              </a:p>
            </p:txBody>
          </p:sp>
          <p:sp>
            <p:nvSpPr>
              <p:cNvPr id="127" name="텍스트 상자 53">
                <a:extLst>
                  <a:ext uri="{FF2B5EF4-FFF2-40B4-BE49-F238E27FC236}">
                    <a16:creationId xmlns:a16="http://schemas.microsoft.com/office/drawing/2014/main" xmlns="" id="{5F044D5D-EE5A-426F-9868-3D2D49F02481}"/>
                  </a:ext>
                </a:extLst>
              </p:cNvPr>
              <p:cNvSpPr txBox="1"/>
              <p:nvPr/>
            </p:nvSpPr>
            <p:spPr>
              <a:xfrm>
                <a:off x="1574655" y="2711652"/>
                <a:ext cx="1105940" cy="2472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900" dirty="0">
                    <a:latin typeface="+mn-ea"/>
                  </a:rPr>
                  <a:t>반시계방향 회전</a:t>
                </a:r>
              </a:p>
            </p:txBody>
          </p:sp>
          <p:sp>
            <p:nvSpPr>
              <p:cNvPr id="128" name="텍스트 상자 54">
                <a:extLst>
                  <a:ext uri="{FF2B5EF4-FFF2-40B4-BE49-F238E27FC236}">
                    <a16:creationId xmlns:a16="http://schemas.microsoft.com/office/drawing/2014/main" xmlns="" id="{A85CD61F-8187-4975-B6BB-E6DCA03D6466}"/>
                  </a:ext>
                </a:extLst>
              </p:cNvPr>
              <p:cNvSpPr txBox="1"/>
              <p:nvPr/>
            </p:nvSpPr>
            <p:spPr>
              <a:xfrm>
                <a:off x="2326720" y="3022630"/>
                <a:ext cx="444985" cy="2472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900" dirty="0">
                    <a:latin typeface="+mn-ea"/>
                  </a:rPr>
                  <a:t>전진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xmlns="" id="{ACD5C5EF-EE85-401A-8ABA-3ED5EB89E11F}"/>
                  </a:ext>
                </a:extLst>
              </p:cNvPr>
              <p:cNvSpPr/>
              <p:nvPr/>
            </p:nvSpPr>
            <p:spPr>
              <a:xfrm>
                <a:off x="1264410" y="3527875"/>
                <a:ext cx="748341" cy="623137"/>
              </a:xfrm>
              <a:prstGeom prst="rect">
                <a:avLst/>
              </a:prstGeom>
              <a:noFill/>
              <a:ln w="19050">
                <a:solidFill>
                  <a:srgbClr val="595959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30" name="텍스트 상자 56">
                <a:extLst>
                  <a:ext uri="{FF2B5EF4-FFF2-40B4-BE49-F238E27FC236}">
                    <a16:creationId xmlns:a16="http://schemas.microsoft.com/office/drawing/2014/main" xmlns="" id="{738C0EB0-EDE2-4260-A853-9331BE0CB14E}"/>
                  </a:ext>
                </a:extLst>
              </p:cNvPr>
              <p:cNvSpPr txBox="1"/>
              <p:nvPr/>
            </p:nvSpPr>
            <p:spPr>
              <a:xfrm>
                <a:off x="1373125" y="3571621"/>
                <a:ext cx="568593" cy="2472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900" dirty="0">
                    <a:latin typeface="+mn-ea"/>
                  </a:rPr>
                  <a:t>스피커</a:t>
                </a:r>
              </a:p>
            </p:txBody>
          </p:sp>
          <p:sp>
            <p:nvSpPr>
              <p:cNvPr id="131" name="텍스트 상자 57">
                <a:extLst>
                  <a:ext uri="{FF2B5EF4-FFF2-40B4-BE49-F238E27FC236}">
                    <a16:creationId xmlns:a16="http://schemas.microsoft.com/office/drawing/2014/main" xmlns="" id="{75C7903C-9DB4-471B-AB9A-B922AEE2B1B9}"/>
                  </a:ext>
                </a:extLst>
              </p:cNvPr>
              <p:cNvSpPr txBox="1"/>
              <p:nvPr/>
            </p:nvSpPr>
            <p:spPr>
              <a:xfrm>
                <a:off x="1436082" y="3865081"/>
                <a:ext cx="444985" cy="2472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900" dirty="0">
                    <a:latin typeface="+mn-ea"/>
                  </a:rPr>
                  <a:t>전원</a:t>
                </a: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xmlns="" id="{84D0315E-868B-4DB3-A9CB-7320F6EB2329}"/>
                  </a:ext>
                </a:extLst>
              </p:cNvPr>
              <p:cNvSpPr/>
              <p:nvPr/>
            </p:nvSpPr>
            <p:spPr>
              <a:xfrm>
                <a:off x="7018288" y="3465242"/>
                <a:ext cx="915573" cy="361009"/>
              </a:xfrm>
              <a:prstGeom prst="rect">
                <a:avLst/>
              </a:prstGeom>
              <a:noFill/>
              <a:ln w="19050">
                <a:solidFill>
                  <a:srgbClr val="595959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33" name="텍스트 상자 61">
                <a:extLst>
                  <a:ext uri="{FF2B5EF4-FFF2-40B4-BE49-F238E27FC236}">
                    <a16:creationId xmlns:a16="http://schemas.microsoft.com/office/drawing/2014/main" xmlns="" id="{2149D6E6-CD09-472C-B233-6693BB7CC3EA}"/>
                  </a:ext>
                </a:extLst>
              </p:cNvPr>
              <p:cNvSpPr txBox="1"/>
              <p:nvPr/>
            </p:nvSpPr>
            <p:spPr>
              <a:xfrm>
                <a:off x="7210616" y="3520512"/>
                <a:ext cx="568593" cy="2472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900" dirty="0">
                    <a:latin typeface="+mn-ea"/>
                  </a:rPr>
                  <a:t>이미지</a:t>
                </a:r>
              </a:p>
            </p:txBody>
          </p:sp>
          <p:sp>
            <p:nvSpPr>
              <p:cNvPr id="134" name="텍스트 상자 63">
                <a:extLst>
                  <a:ext uri="{FF2B5EF4-FFF2-40B4-BE49-F238E27FC236}">
                    <a16:creationId xmlns:a16="http://schemas.microsoft.com/office/drawing/2014/main" xmlns="" id="{7C800620-F8BB-4334-B560-C4833BFD9815}"/>
                  </a:ext>
                </a:extLst>
              </p:cNvPr>
              <p:cNvSpPr txBox="1"/>
              <p:nvPr/>
            </p:nvSpPr>
            <p:spPr>
              <a:xfrm>
                <a:off x="6889217" y="2819443"/>
                <a:ext cx="444985" cy="2472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900" dirty="0">
                    <a:latin typeface="+mn-ea"/>
                  </a:rPr>
                  <a:t>영어</a:t>
                </a:r>
              </a:p>
            </p:txBody>
          </p:sp>
          <p:sp>
            <p:nvSpPr>
              <p:cNvPr id="135" name="텍스트 상자 64">
                <a:extLst>
                  <a:ext uri="{FF2B5EF4-FFF2-40B4-BE49-F238E27FC236}">
                    <a16:creationId xmlns:a16="http://schemas.microsoft.com/office/drawing/2014/main" xmlns="" id="{30F9ADCF-E307-4CE1-A973-6A38E9850242}"/>
                  </a:ext>
                </a:extLst>
              </p:cNvPr>
              <p:cNvSpPr txBox="1"/>
              <p:nvPr/>
            </p:nvSpPr>
            <p:spPr>
              <a:xfrm>
                <a:off x="7635976" y="2819443"/>
                <a:ext cx="444985" cy="2472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900" dirty="0">
                    <a:latin typeface="+mn-ea"/>
                  </a:rPr>
                  <a:t>한글</a:t>
                </a: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xmlns="" id="{41BBA319-7A26-40FA-A803-613B395C7D7E}"/>
                  </a:ext>
                </a:extLst>
              </p:cNvPr>
              <p:cNvSpPr/>
              <p:nvPr/>
            </p:nvSpPr>
            <p:spPr>
              <a:xfrm>
                <a:off x="6702968" y="2751461"/>
                <a:ext cx="1575990" cy="361009"/>
              </a:xfrm>
              <a:prstGeom prst="rect">
                <a:avLst/>
              </a:prstGeom>
              <a:noFill/>
              <a:ln w="19050">
                <a:solidFill>
                  <a:srgbClr val="595959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37" name="오른쪽 화살표[R] 66">
                <a:extLst>
                  <a:ext uri="{FF2B5EF4-FFF2-40B4-BE49-F238E27FC236}">
                    <a16:creationId xmlns:a16="http://schemas.microsoft.com/office/drawing/2014/main" xmlns="" id="{F21C1FD0-6BFB-4A54-BC8A-6E52B6C869D8}"/>
                  </a:ext>
                </a:extLst>
              </p:cNvPr>
              <p:cNvSpPr/>
              <p:nvPr/>
            </p:nvSpPr>
            <p:spPr>
              <a:xfrm rot="10800000">
                <a:off x="5837258" y="2944874"/>
                <a:ext cx="296351" cy="25713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+mn-ea"/>
                </a:endParaRPr>
              </a:p>
            </p:txBody>
          </p:sp>
          <p:sp>
            <p:nvSpPr>
              <p:cNvPr id="138" name="오른쪽 화살표[R] 67">
                <a:extLst>
                  <a:ext uri="{FF2B5EF4-FFF2-40B4-BE49-F238E27FC236}">
                    <a16:creationId xmlns:a16="http://schemas.microsoft.com/office/drawing/2014/main" xmlns="" id="{FCD3D04A-6362-4EA8-925D-4062F1A6AD2F}"/>
                  </a:ext>
                </a:extLst>
              </p:cNvPr>
              <p:cNvSpPr/>
              <p:nvPr/>
            </p:nvSpPr>
            <p:spPr>
              <a:xfrm>
                <a:off x="5839993" y="2681737"/>
                <a:ext cx="296351" cy="25713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+mn-ea"/>
                </a:endParaRPr>
              </a:p>
            </p:txBody>
          </p:sp>
        </p:grpSp>
        <p:sp>
          <p:nvSpPr>
            <p:cNvPr id="139" name="TextBox 12">
              <a:extLst>
                <a:ext uri="{FF2B5EF4-FFF2-40B4-BE49-F238E27FC236}">
                  <a16:creationId xmlns:a16="http://schemas.microsoft.com/office/drawing/2014/main" xmlns="" id="{2B64E540-F717-4E22-9669-5D2E6FF4F24A}"/>
                </a:ext>
              </a:extLst>
            </p:cNvPr>
            <p:cNvSpPr txBox="1"/>
            <p:nvPr/>
          </p:nvSpPr>
          <p:spPr>
            <a:xfrm>
              <a:off x="4452884" y="3947266"/>
              <a:ext cx="1237613" cy="276999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+mn-ea"/>
                </a:rPr>
                <a:t>TCP</a:t>
              </a:r>
              <a:r>
                <a:rPr lang="ko-KR" altLang="en-US" sz="1200" dirty="0">
                  <a:latin typeface="+mn-ea"/>
                </a:rPr>
                <a:t> 소켓 통신</a:t>
              </a:r>
              <a:endParaRPr lang="en-US" altLang="ko-KR" sz="1200" dirty="0">
                <a:latin typeface="+mn-ea"/>
              </a:endParaRPr>
            </a:p>
          </p:txBody>
        </p:sp>
        <p:cxnSp>
          <p:nvCxnSpPr>
            <p:cNvPr id="140" name="직선 연결선 7">
              <a:extLst>
                <a:ext uri="{FF2B5EF4-FFF2-40B4-BE49-F238E27FC236}">
                  <a16:creationId xmlns:a16="http://schemas.microsoft.com/office/drawing/2014/main" xmlns="" id="{8953948E-ACB6-4DD8-B68B-B690B1287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0203" y="3519297"/>
              <a:ext cx="1662977" cy="897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41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98150" y="6457717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68084" y="843956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시스템 수행 시나리오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71256" y="1784844"/>
            <a:ext cx="3096828" cy="3808688"/>
            <a:chOff x="352424" y="1784844"/>
            <a:chExt cx="3096828" cy="3808688"/>
          </a:xfrm>
        </p:grpSpPr>
        <p:sp>
          <p:nvSpPr>
            <p:cNvPr id="13" name="직사각형 12"/>
            <p:cNvSpPr/>
            <p:nvPr/>
          </p:nvSpPr>
          <p:spPr>
            <a:xfrm>
              <a:off x="352424" y="1784844"/>
              <a:ext cx="3096828" cy="380868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459" y="4034610"/>
              <a:ext cx="2929219" cy="13425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152" y="2044127"/>
              <a:ext cx="2649122" cy="1774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7" name="그룹 16"/>
          <p:cNvGrpSpPr/>
          <p:nvPr/>
        </p:nvGrpSpPr>
        <p:grpSpPr>
          <a:xfrm>
            <a:off x="3409054" y="1792918"/>
            <a:ext cx="3096828" cy="3808688"/>
            <a:chOff x="3665893" y="1792918"/>
            <a:chExt cx="3096828" cy="3808688"/>
          </a:xfrm>
        </p:grpSpPr>
        <p:sp>
          <p:nvSpPr>
            <p:cNvPr id="92" name="직사각형 91"/>
            <p:cNvSpPr/>
            <p:nvPr/>
          </p:nvSpPr>
          <p:spPr>
            <a:xfrm>
              <a:off x="3665893" y="1792918"/>
              <a:ext cx="3096828" cy="380868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pic>
          <p:nvPicPr>
            <p:cNvPr id="9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929" y="4042684"/>
              <a:ext cx="2929219" cy="13425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2012" y="2038639"/>
              <a:ext cx="2699051" cy="17876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그룹 15"/>
          <p:cNvGrpSpPr/>
          <p:nvPr/>
        </p:nvGrpSpPr>
        <p:grpSpPr>
          <a:xfrm>
            <a:off x="6646853" y="1784844"/>
            <a:ext cx="3096828" cy="3808688"/>
            <a:chOff x="6828021" y="1784844"/>
            <a:chExt cx="3096828" cy="3808688"/>
          </a:xfrm>
        </p:grpSpPr>
        <p:sp>
          <p:nvSpPr>
            <p:cNvPr id="95" name="직사각형 94"/>
            <p:cNvSpPr/>
            <p:nvPr/>
          </p:nvSpPr>
          <p:spPr>
            <a:xfrm>
              <a:off x="6828021" y="1784844"/>
              <a:ext cx="3096828" cy="380868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690" y="3991689"/>
              <a:ext cx="2951410" cy="1375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384" y="2489745"/>
            <a:ext cx="3445343" cy="271710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08" y="1992266"/>
            <a:ext cx="2753368" cy="185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6890178" y="4251370"/>
            <a:ext cx="341896" cy="320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5400000">
            <a:off x="7437864" y="4243723"/>
            <a:ext cx="341896" cy="320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5400000">
            <a:off x="8012443" y="4240469"/>
            <a:ext cx="341896" cy="320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5400000">
            <a:off x="8599916" y="4240469"/>
            <a:ext cx="341896" cy="320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98150" y="6457717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8203" y="843956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시스템 수행 시나리오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974015"/>
              </p:ext>
            </p:extLst>
          </p:nvPr>
        </p:nvGraphicFramePr>
        <p:xfrm>
          <a:off x="1196881" y="2753957"/>
          <a:ext cx="7460730" cy="193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455"/>
                <a:gridCol w="1243455"/>
                <a:gridCol w="1243455"/>
                <a:gridCol w="1243455"/>
                <a:gridCol w="1243455"/>
                <a:gridCol w="1243455"/>
              </a:tblGrid>
              <a:tr h="6264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Level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Level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Level 3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Level  4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Level  5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456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미로  크기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4*4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4*4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5*5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5*5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6*6</a:t>
                      </a:r>
                      <a:endParaRPr lang="ko-KR" altLang="en-US" dirty="0"/>
                    </a:p>
                  </a:txBody>
                  <a:tcPr/>
                </a:tc>
              </a:tr>
              <a:tr h="6456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폭탄 개수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개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개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4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98150" y="6457717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8203" y="843956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시스템 수행 시나리오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1522327" y="1839220"/>
            <a:ext cx="7158222" cy="4331589"/>
            <a:chOff x="1655839" y="1839220"/>
            <a:chExt cx="7158222" cy="433158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45C5A9B2-9A1A-41D6-AAA9-667502F58BD8}"/>
                </a:ext>
              </a:extLst>
            </p:cNvPr>
            <p:cNvGrpSpPr/>
            <p:nvPr/>
          </p:nvGrpSpPr>
          <p:grpSpPr>
            <a:xfrm>
              <a:off x="2040844" y="1839220"/>
              <a:ext cx="6629815" cy="2108036"/>
              <a:chOff x="894187" y="1007807"/>
              <a:chExt cx="8070625" cy="2566159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xmlns="" id="{A389516F-27F9-4F2F-AA94-41FAA826B1B8}"/>
                  </a:ext>
                </a:extLst>
              </p:cNvPr>
              <p:cNvGrpSpPr/>
              <p:nvPr/>
            </p:nvGrpSpPr>
            <p:grpSpPr>
              <a:xfrm>
                <a:off x="894187" y="1007807"/>
                <a:ext cx="1658295" cy="2566159"/>
                <a:chOff x="1053927" y="1007807"/>
                <a:chExt cx="1658295" cy="2566159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xmlns="" id="{A6A9BF90-BC1F-4F43-8B95-210B1E4B7C38}"/>
                    </a:ext>
                  </a:extLst>
                </p:cNvPr>
                <p:cNvSpPr/>
                <p:nvPr/>
              </p:nvSpPr>
              <p:spPr>
                <a:xfrm>
                  <a:off x="1053927" y="1007807"/>
                  <a:ext cx="943462" cy="50700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solidFill>
                        <a:schemeClr val="tx1"/>
                      </a:solidFill>
                      <a:latin typeface="+mn-ea"/>
                    </a:rPr>
                    <a:t>Level</a:t>
                  </a:r>
                  <a:r>
                    <a:rPr lang="ko-KR" altLang="en-US" sz="1100" dirty="0">
                      <a:solidFill>
                        <a:schemeClr val="tx1"/>
                      </a:solidFill>
                      <a:latin typeface="+mn-ea"/>
                    </a:rPr>
                    <a:t> </a:t>
                  </a:r>
                  <a:r>
                    <a:rPr lang="en-US" altLang="ko-KR" sz="1100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  <a:endParaRPr lang="ko-KR" altLang="en-US" sz="11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433BB3B2-3C65-4811-A5E8-A0D8A1944ECF}"/>
                    </a:ext>
                  </a:extLst>
                </p:cNvPr>
                <p:cNvGrpSpPr/>
                <p:nvPr/>
              </p:nvGrpSpPr>
              <p:grpSpPr>
                <a:xfrm>
                  <a:off x="1131780" y="3180570"/>
                  <a:ext cx="1580442" cy="393396"/>
                  <a:chOff x="1233829" y="3180570"/>
                  <a:chExt cx="1580442" cy="393396"/>
                </a:xfrm>
              </p:grpSpPr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xmlns="" id="{A4C04B0C-8A58-4D93-A143-12717E2715F1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968" y="3180570"/>
                    <a:ext cx="1089303" cy="3933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500" dirty="0" smtClean="0">
                        <a:latin typeface="+mn-ea"/>
                      </a:rPr>
                      <a:t>□</a:t>
                    </a:r>
                    <a:endParaRPr lang="ko-KR" altLang="en-US" sz="1500" dirty="0">
                      <a:latin typeface="+mn-ea"/>
                    </a:endParaRPr>
                  </a:p>
                </p:txBody>
              </p:sp>
              <p:pic>
                <p:nvPicPr>
                  <p:cNvPr id="35" name="그림 34">
                    <a:extLst>
                      <a:ext uri="{FF2B5EF4-FFF2-40B4-BE49-F238E27FC236}">
                        <a16:creationId xmlns:a16="http://schemas.microsoft.com/office/drawing/2014/main" xmlns="" id="{4DB32FFA-E3FF-4309-8981-CA14B42E95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33829" y="3181914"/>
                    <a:ext cx="375439" cy="375439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xmlns="" id="{435C7C61-2259-4E04-9357-61419FF8CBAE}"/>
                  </a:ext>
                </a:extLst>
              </p:cNvPr>
              <p:cNvGrpSpPr/>
              <p:nvPr/>
            </p:nvGrpSpPr>
            <p:grpSpPr>
              <a:xfrm>
                <a:off x="6613535" y="1007807"/>
                <a:ext cx="2351277" cy="2540569"/>
                <a:chOff x="6773275" y="1007807"/>
                <a:chExt cx="2351277" cy="2540569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xmlns="" id="{10D932DA-2C27-4C22-A742-CDE20B3D1333}"/>
                    </a:ext>
                  </a:extLst>
                </p:cNvPr>
                <p:cNvSpPr/>
                <p:nvPr/>
              </p:nvSpPr>
              <p:spPr>
                <a:xfrm>
                  <a:off x="7308443" y="1007807"/>
                  <a:ext cx="943463" cy="507002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solidFill>
                        <a:schemeClr val="tx1"/>
                      </a:solidFill>
                      <a:latin typeface="+mn-ea"/>
                    </a:rPr>
                    <a:t>Level</a:t>
                  </a:r>
                  <a:r>
                    <a:rPr lang="ko-KR" altLang="en-US" sz="1100" dirty="0">
                      <a:solidFill>
                        <a:schemeClr val="tx1"/>
                      </a:solidFill>
                      <a:latin typeface="+mn-ea"/>
                    </a:rPr>
                    <a:t> </a:t>
                  </a:r>
                  <a:r>
                    <a:rPr lang="en-US" altLang="ko-KR" sz="1100" dirty="0">
                      <a:solidFill>
                        <a:schemeClr val="tx1"/>
                      </a:solidFill>
                      <a:latin typeface="+mn-ea"/>
                    </a:rPr>
                    <a:t>5</a:t>
                  </a:r>
                  <a:endParaRPr lang="ko-KR" altLang="en-US" sz="11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xmlns="" id="{F4101823-DB4D-4314-A2F8-E783E2B86F6A}"/>
                    </a:ext>
                  </a:extLst>
                </p:cNvPr>
                <p:cNvGrpSpPr/>
                <p:nvPr/>
              </p:nvGrpSpPr>
              <p:grpSpPr>
                <a:xfrm>
                  <a:off x="6773275" y="3150342"/>
                  <a:ext cx="2351277" cy="398034"/>
                  <a:chOff x="7201013" y="3596879"/>
                  <a:chExt cx="2351277" cy="398034"/>
                </a:xfrm>
              </p:grpSpPr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xmlns="" id="{B5CBE9F6-1E22-4F36-AB39-A03BC95E1AB6}"/>
                      </a:ext>
                    </a:extLst>
                  </p:cNvPr>
                  <p:cNvSpPr txBox="1"/>
                  <p:nvPr/>
                </p:nvSpPr>
                <p:spPr>
                  <a:xfrm>
                    <a:off x="7627549" y="3596879"/>
                    <a:ext cx="1924741" cy="3933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500" dirty="0">
                        <a:latin typeface="+mn-ea"/>
                      </a:rPr>
                      <a:t>□ </a:t>
                    </a:r>
                    <a:r>
                      <a:rPr lang="en-US" altLang="ko-KR" sz="1500" dirty="0">
                        <a:latin typeface="+mn-ea"/>
                      </a:rPr>
                      <a:t>le </a:t>
                    </a:r>
                    <a:r>
                      <a:rPr lang="ko-KR" altLang="en-US" sz="1500" dirty="0">
                        <a:latin typeface="+mn-ea"/>
                      </a:rPr>
                      <a:t>□</a:t>
                    </a:r>
                    <a:r>
                      <a:rPr lang="en-US" altLang="ko-KR" sz="1500" dirty="0">
                        <a:latin typeface="+mn-ea"/>
                      </a:rPr>
                      <a:t> </a:t>
                    </a:r>
                    <a:r>
                      <a:rPr lang="en-US" altLang="ko-KR" sz="1500" dirty="0" err="1">
                        <a:latin typeface="+mn-ea"/>
                      </a:rPr>
                      <a:t>hant</a:t>
                    </a:r>
                    <a:endParaRPr lang="ko-KR" altLang="en-US" sz="1500" dirty="0">
                      <a:latin typeface="+mn-ea"/>
                    </a:endParaRPr>
                  </a:p>
                </p:txBody>
              </p:sp>
              <p:pic>
                <p:nvPicPr>
                  <p:cNvPr id="29" name="그림 28">
                    <a:extLst>
                      <a:ext uri="{FF2B5EF4-FFF2-40B4-BE49-F238E27FC236}">
                        <a16:creationId xmlns:a16="http://schemas.microsoft.com/office/drawing/2014/main" xmlns="" id="{D5F8FFD6-E723-4AB0-B2F3-64858ACA7D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1013" y="3619474"/>
                    <a:ext cx="375439" cy="37543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xmlns="" id="{8060DB30-16EC-4587-8344-85C4CAC40F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677" b="96616" l="1346" r="98250">
                              <a14:foregroundMark x1="54374" y1="31134" x2="54374" y2="31134"/>
                              <a14:foregroundMark x1="66218" y1="33503" x2="66218" y2="33503"/>
                              <a14:foregroundMark x1="3903" y1="44501" x2="3903" y2="44501"/>
                              <a14:foregroundMark x1="4038" y1="42301" x2="4038" y2="42301"/>
                              <a14:foregroundMark x1="1615" y1="43824" x2="1615" y2="43824"/>
                              <a14:foregroundMark x1="55585" y1="6261" x2="55585" y2="6261"/>
                              <a14:foregroundMark x1="62719" y1="677" x2="62719" y2="677"/>
                              <a14:foregroundMark x1="23957" y1="89679" x2="23957" y2="89679"/>
                              <a14:foregroundMark x1="44684" y1="96616" x2="44684" y2="96616"/>
                              <a14:foregroundMark x1="91655" y1="64805" x2="91655" y2="64805"/>
                              <a14:foregroundMark x1="98250" y1="61421" x2="98250" y2="61421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60995" y="1778557"/>
                  <a:ext cx="1450195" cy="1153520"/>
                </a:xfrm>
                <a:prstGeom prst="rect">
                  <a:avLst/>
                </a:prstGeom>
              </p:spPr>
            </p:pic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xmlns="" id="{2033E0BD-4343-408C-B8BE-DDBF47D84324}"/>
                  </a:ext>
                </a:extLst>
              </p:cNvPr>
              <p:cNvGrpSpPr/>
              <p:nvPr/>
            </p:nvGrpSpPr>
            <p:grpSpPr>
              <a:xfrm>
                <a:off x="3495403" y="1007807"/>
                <a:ext cx="1718549" cy="2549547"/>
                <a:chOff x="3666325" y="1007807"/>
                <a:chExt cx="1718549" cy="2549547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xmlns="" id="{CDE4190F-2E06-4629-9D53-CCDC06BDBB30}"/>
                    </a:ext>
                  </a:extLst>
                </p:cNvPr>
                <p:cNvSpPr/>
                <p:nvPr/>
              </p:nvSpPr>
              <p:spPr>
                <a:xfrm>
                  <a:off x="4013773" y="1007807"/>
                  <a:ext cx="943462" cy="50700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solidFill>
                        <a:schemeClr val="tx1"/>
                      </a:solidFill>
                      <a:latin typeface="+mn-ea"/>
                    </a:rPr>
                    <a:t>Level</a:t>
                  </a:r>
                  <a:r>
                    <a:rPr lang="ko-KR" altLang="en-US" sz="1100" dirty="0">
                      <a:solidFill>
                        <a:schemeClr val="tx1"/>
                      </a:solidFill>
                      <a:latin typeface="+mn-ea"/>
                    </a:rPr>
                    <a:t> </a:t>
                  </a:r>
                  <a:r>
                    <a:rPr lang="en-US" altLang="ko-KR" sz="1100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  <a:endParaRPr lang="ko-KR" altLang="en-US" sz="11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xmlns="" id="{43538597-33EC-4D3C-AC01-7E24C6762B4E}"/>
                    </a:ext>
                  </a:extLst>
                </p:cNvPr>
                <p:cNvGrpSpPr/>
                <p:nvPr/>
              </p:nvGrpSpPr>
              <p:grpSpPr>
                <a:xfrm>
                  <a:off x="3684656" y="3154686"/>
                  <a:ext cx="1700218" cy="402668"/>
                  <a:chOff x="3757592" y="3662465"/>
                  <a:chExt cx="1700218" cy="402668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xmlns="" id="{86230224-B06D-4950-8F99-621497FFAA91}"/>
                      </a:ext>
                    </a:extLst>
                  </p:cNvPr>
                  <p:cNvSpPr txBox="1"/>
                  <p:nvPr/>
                </p:nvSpPr>
                <p:spPr>
                  <a:xfrm>
                    <a:off x="4184129" y="3671737"/>
                    <a:ext cx="1273681" cy="3933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500" dirty="0">
                        <a:latin typeface="+mn-ea"/>
                      </a:rPr>
                      <a:t>□ </a:t>
                    </a:r>
                    <a:r>
                      <a:rPr lang="en-US" altLang="ko-KR" sz="1500" dirty="0" err="1">
                        <a:latin typeface="+mn-ea"/>
                      </a:rPr>
                      <a:t>ouse</a:t>
                    </a:r>
                    <a:endParaRPr lang="ko-KR" altLang="en-US" sz="1500" dirty="0">
                      <a:latin typeface="+mn-ea"/>
                    </a:endParaRPr>
                  </a:p>
                </p:txBody>
              </p:sp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xmlns="" id="{058FC05C-E42C-4376-98C7-365A00087E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57592" y="3662465"/>
                    <a:ext cx="375439" cy="37543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xmlns="" id="{6B05E4C3-937A-4C6D-9564-EE1BF86D3D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8438" b="91875" l="10000" r="90000">
                              <a14:foregroundMark x1="34844" y1="8438" x2="34844" y2="8438"/>
                              <a14:foregroundMark x1="32031" y1="61094" x2="32031" y2="61094"/>
                              <a14:foregroundMark x1="32344" y1="57031" x2="32344" y2="57031"/>
                              <a14:foregroundMark x1="36719" y1="91875" x2="36719" y2="9187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66325" y="1624224"/>
                  <a:ext cx="1450195" cy="145019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839" y="4160081"/>
              <a:ext cx="1581727" cy="1507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1776" y="4127697"/>
              <a:ext cx="1943100" cy="1943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8511" y="4027684"/>
              <a:ext cx="2495550" cy="2143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 descr="C:\Users\User\Desktop\alphabet (2)\A2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1044" y="2413925"/>
              <a:ext cx="1054630" cy="1054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85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EF87C17E-981C-4B72-86B3-FB64412B11FF}"/>
              </a:ext>
            </a:extLst>
          </p:cNvPr>
          <p:cNvSpPr/>
          <p:nvPr/>
        </p:nvSpPr>
        <p:spPr>
          <a:xfrm>
            <a:off x="1235664" y="5011148"/>
            <a:ext cx="177873" cy="1778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0CA910F9-224E-44F5-8F03-F35869189452}"/>
              </a:ext>
            </a:extLst>
          </p:cNvPr>
          <p:cNvSpPr/>
          <p:nvPr/>
        </p:nvSpPr>
        <p:spPr>
          <a:xfrm>
            <a:off x="1238679" y="4720669"/>
            <a:ext cx="177873" cy="17787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51DA88C3-5B33-4AAD-8A91-8624A92B0E6B}"/>
              </a:ext>
            </a:extLst>
          </p:cNvPr>
          <p:cNvSpPr/>
          <p:nvPr/>
        </p:nvSpPr>
        <p:spPr>
          <a:xfrm>
            <a:off x="5457654" y="3222389"/>
            <a:ext cx="177873" cy="17787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0CA910F9-224E-44F5-8F03-F35869189452}"/>
              </a:ext>
            </a:extLst>
          </p:cNvPr>
          <p:cNvSpPr/>
          <p:nvPr/>
        </p:nvSpPr>
        <p:spPr>
          <a:xfrm>
            <a:off x="5513218" y="4762433"/>
            <a:ext cx="177873" cy="17787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EF87C17E-981C-4B72-86B3-FB64412B11FF}"/>
              </a:ext>
            </a:extLst>
          </p:cNvPr>
          <p:cNvSpPr/>
          <p:nvPr/>
        </p:nvSpPr>
        <p:spPr>
          <a:xfrm>
            <a:off x="5466121" y="2930337"/>
            <a:ext cx="177873" cy="1778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4299" y="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81701" y="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4299" y="6747310"/>
            <a:ext cx="2781701" cy="115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81701" y="6747310"/>
            <a:ext cx="4342598" cy="115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6806" y="80391"/>
            <a:ext cx="452388" cy="5226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2685" y="6348159"/>
            <a:ext cx="240630" cy="5576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98150" y="6457717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91566" y="843956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개발 환경 및 개발 방법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1138189" y="2422594"/>
            <a:ext cx="7887487" cy="2863190"/>
            <a:chOff x="1182426" y="2422594"/>
            <a:chExt cx="7887487" cy="2863190"/>
          </a:xfrm>
        </p:grpSpPr>
        <p:grpSp>
          <p:nvGrpSpPr>
            <p:cNvPr id="45" name="그룹 44"/>
            <p:cNvGrpSpPr/>
            <p:nvPr/>
          </p:nvGrpSpPr>
          <p:grpSpPr>
            <a:xfrm>
              <a:off x="1182426" y="2422594"/>
              <a:ext cx="3243877" cy="1050765"/>
              <a:chOff x="1201122" y="2422594"/>
              <a:chExt cx="3243877" cy="105076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3C979F10-7619-4760-A42D-44AEE71EF631}"/>
                  </a:ext>
                </a:extLst>
              </p:cNvPr>
              <p:cNvSpPr txBox="1"/>
              <p:nvPr/>
            </p:nvSpPr>
            <p:spPr>
              <a:xfrm>
                <a:off x="1201122" y="2842417"/>
                <a:ext cx="3243877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n-ea"/>
                  </a:rPr>
                  <a:t>Rasbian</a:t>
                </a:r>
                <a:r>
                  <a:rPr lang="en-US" altLang="ko-KR" sz="15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n-ea"/>
                  </a:rPr>
                  <a:t>(OS)</a:t>
                </a:r>
                <a:r>
                  <a:rPr lang="ko-KR" altLang="en-US" sz="15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:r>
                  <a:rPr lang="ko-KR" altLang="en-US" sz="15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n-ea"/>
                  </a:rPr>
                  <a:t>환경에서 </a:t>
                </a:r>
                <a:r>
                  <a:rPr lang="en-US" altLang="ko-KR" sz="15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n-ea"/>
                  </a:rPr>
                  <a:t>C</a:t>
                </a:r>
                <a:r>
                  <a:rPr lang="ko-KR" altLang="en-US" sz="15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n-ea"/>
                  </a:rPr>
                  <a:t>로 개발</a:t>
                </a:r>
                <a:endParaRPr lang="en-US" altLang="ko-KR" sz="1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endParaRPr lang="en-US" altLang="ko-KR" sz="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n-ea"/>
                  </a:rPr>
                  <a:t>Rhinoceros 5</a:t>
                </a:r>
                <a:r>
                  <a:rPr lang="en-US" altLang="ko-KR" sz="1500" dirty="0">
                    <a:latin typeface="+mn-ea"/>
                  </a:rPr>
                  <a:t> </a:t>
                </a:r>
                <a:r>
                  <a:rPr lang="ko-KR" altLang="en-US" sz="1500" dirty="0">
                    <a:latin typeface="+mn-ea"/>
                  </a:rPr>
                  <a:t>를 이용한 모델링</a:t>
                </a:r>
                <a:endParaRPr lang="en-US" altLang="ko-KR" sz="1500" dirty="0">
                  <a:latin typeface="+mn-ea"/>
                </a:endParaRPr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1279901" y="2422594"/>
                <a:ext cx="607859" cy="986136"/>
                <a:chOff x="1279901" y="2422594"/>
                <a:chExt cx="607859" cy="986136"/>
              </a:xfrm>
            </p:grpSpPr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xmlns="" id="{45CD8859-4D4C-46E5-8C75-7011A25C91EB}"/>
                    </a:ext>
                  </a:extLst>
                </p:cNvPr>
                <p:cNvGrpSpPr/>
                <p:nvPr/>
              </p:nvGrpSpPr>
              <p:grpSpPr>
                <a:xfrm>
                  <a:off x="1279901" y="2422594"/>
                  <a:ext cx="607859" cy="369332"/>
                  <a:chOff x="572920" y="1190202"/>
                  <a:chExt cx="607859" cy="369332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xmlns="" id="{36A73605-219F-4454-80D5-650C5A768DA0}"/>
                      </a:ext>
                    </a:extLst>
                  </p:cNvPr>
                  <p:cNvSpPr txBox="1"/>
                  <p:nvPr/>
                </p:nvSpPr>
                <p:spPr>
                  <a:xfrm>
                    <a:off x="572920" y="1190202"/>
                    <a:ext cx="60785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4800" b="1" spc="-15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defRPr>
                    </a:lvl1pPr>
                  </a:lstStyle>
                  <a:p>
                    <a:r>
                      <a: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rPr>
                      <a:t>보드</a:t>
                    </a:r>
                  </a:p>
                </p:txBody>
              </p:sp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xmlns="" id="{8F42FCF5-7D99-4CCE-AE95-E4716BC68B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3568" y="1493885"/>
                    <a:ext cx="407140" cy="0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ysDash"/>
                  </a:ln>
                  <a:effectLst>
                    <a:outerShdw blurRad="50800" dist="38100" dir="2700000" algn="tl" rotWithShape="0">
                      <a:prstClr val="black">
                        <a:alpha val="49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xmlns="" id="{51DA88C3-5B33-4AAD-8A91-8624A92B0E6B}"/>
                    </a:ext>
                  </a:extLst>
                </p:cNvPr>
                <p:cNvSpPr/>
                <p:nvPr/>
              </p:nvSpPr>
              <p:spPr>
                <a:xfrm>
                  <a:off x="1279901" y="3230857"/>
                  <a:ext cx="177873" cy="1778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xmlns="" id="{EF87C17E-981C-4B72-86B3-FB64412B11FF}"/>
                    </a:ext>
                  </a:extLst>
                </p:cNvPr>
                <p:cNvSpPr/>
                <p:nvPr/>
              </p:nvSpPr>
              <p:spPr>
                <a:xfrm>
                  <a:off x="1279901" y="2901683"/>
                  <a:ext cx="177873" cy="17787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2" name="그룹 41"/>
            <p:cNvGrpSpPr/>
            <p:nvPr/>
          </p:nvGrpSpPr>
          <p:grpSpPr>
            <a:xfrm>
              <a:off x="5501891" y="2422594"/>
              <a:ext cx="3244815" cy="1281597"/>
              <a:chOff x="5027118" y="2422594"/>
              <a:chExt cx="3244815" cy="1281597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xmlns="" id="{305E06F6-D052-470F-B5FE-3ADE6E705A7A}"/>
                  </a:ext>
                </a:extLst>
              </p:cNvPr>
              <p:cNvGrpSpPr/>
              <p:nvPr/>
            </p:nvGrpSpPr>
            <p:grpSpPr>
              <a:xfrm>
                <a:off x="5027118" y="2422594"/>
                <a:ext cx="1728358" cy="369332"/>
                <a:chOff x="3883957" y="1126148"/>
                <a:chExt cx="1728358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08B67BF4-4356-4B15-B7CB-3FA125B8B4A6}"/>
                    </a:ext>
                  </a:extLst>
                </p:cNvPr>
                <p:cNvSpPr txBox="1"/>
                <p:nvPr/>
              </p:nvSpPr>
              <p:spPr>
                <a:xfrm>
                  <a:off x="3883957" y="1126148"/>
                  <a:ext cx="172835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algn="ctr">
                    <a:defRPr sz="4800" b="1" spc="-15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itchFamily="50" charset="-127"/>
                      <a:ea typeface="나눔고딕" pitchFamily="50" charset="-127"/>
                    </a:defRPr>
                  </a:lvl1pPr>
                </a:lstStyle>
                <a:p>
                  <a:r>
                    <a:rPr lang="ko-KR" altLang="en-US" sz="180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교육용 프로그램</a:t>
                  </a:r>
                </a:p>
              </p:txBody>
            </p: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xmlns="" id="{6230FC34-6EE1-47F0-B7F5-5927D94CD7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277" y="1438298"/>
                  <a:ext cx="1578762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  <a:effectLst>
                  <a:outerShdw blurRad="50800" dist="38100" dir="2700000" algn="tl" rotWithShape="0">
                    <a:prstClr val="black">
                      <a:alpha val="49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EF86AA75-88F2-4AB4-88CE-231D9153AB2A}"/>
                  </a:ext>
                </a:extLst>
              </p:cNvPr>
              <p:cNvSpPr txBox="1"/>
              <p:nvPr/>
            </p:nvSpPr>
            <p:spPr>
              <a:xfrm>
                <a:off x="5284981" y="2842417"/>
                <a:ext cx="298695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+mn-ea"/>
                  </a:rPr>
                  <a:t>Eclipse</a:t>
                </a:r>
                <a:r>
                  <a:rPr lang="ko-KR" altLang="en-US" sz="1500" dirty="0">
                    <a:latin typeface="+mn-ea"/>
                  </a:rPr>
                  <a:t> 환경에서</a:t>
                </a:r>
                <a:r>
                  <a:rPr lang="en-US" altLang="ko-KR" sz="1500" dirty="0">
                    <a:latin typeface="+mn-ea"/>
                  </a:rPr>
                  <a:t> JAVA</a:t>
                </a:r>
                <a:r>
                  <a:rPr lang="ko-KR" altLang="en-US" sz="1500" dirty="0">
                    <a:latin typeface="+mn-ea"/>
                  </a:rPr>
                  <a:t>로 </a:t>
                </a:r>
                <a:r>
                  <a:rPr lang="ko-KR" altLang="en-US" sz="1500" dirty="0" smtClean="0">
                    <a:latin typeface="+mn-ea"/>
                  </a:rPr>
                  <a:t>개발</a:t>
                </a:r>
                <a:endParaRPr lang="en-US" altLang="ko-KR" sz="1500" dirty="0">
                  <a:latin typeface="+mn-ea"/>
                </a:endParaRPr>
              </a:p>
              <a:p>
                <a:endParaRPr lang="en-US" altLang="ko-KR" sz="500" dirty="0">
                  <a:latin typeface="+mn-ea"/>
                </a:endParaRPr>
              </a:p>
              <a:p>
                <a:r>
                  <a:rPr lang="ko-KR" altLang="en-US" sz="1500" dirty="0" smtClean="0">
                    <a:latin typeface="+mn-ea"/>
                  </a:rPr>
                  <a:t>최적경로알고리즘 </a:t>
                </a:r>
                <a:r>
                  <a:rPr lang="ko-KR" altLang="en-US" sz="1500" dirty="0">
                    <a:latin typeface="+mn-ea"/>
                  </a:rPr>
                  <a:t>중 </a:t>
                </a:r>
                <a:r>
                  <a:rPr lang="en-US" altLang="ko-KR" sz="1500" dirty="0">
                    <a:latin typeface="+mn-ea"/>
                  </a:rPr>
                  <a:t>A*</a:t>
                </a:r>
                <a:r>
                  <a:rPr lang="ko-KR" altLang="en-US" sz="1500" dirty="0">
                    <a:latin typeface="+mn-ea"/>
                  </a:rPr>
                  <a:t>알고리즘 참고하여 구현</a:t>
                </a:r>
                <a:endParaRPr lang="en-US" altLang="ko-KR" sz="1500" dirty="0">
                  <a:latin typeface="+mn-ea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5567496" y="4229039"/>
              <a:ext cx="3502417" cy="988266"/>
              <a:chOff x="5278214" y="4229039"/>
              <a:chExt cx="3909156" cy="988266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xmlns="" id="{F1A7EEE3-0810-4BA5-B834-278706F7B9F2}"/>
                  </a:ext>
                </a:extLst>
              </p:cNvPr>
              <p:cNvGrpSpPr/>
              <p:nvPr/>
            </p:nvGrpSpPr>
            <p:grpSpPr>
              <a:xfrm>
                <a:off x="5278214" y="4229039"/>
                <a:ext cx="607859" cy="369332"/>
                <a:chOff x="7235698" y="1073503"/>
                <a:chExt cx="607859" cy="369332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4CA83614-10E6-4FE1-A0C2-8926A796DEAE}"/>
                    </a:ext>
                  </a:extLst>
                </p:cNvPr>
                <p:cNvSpPr txBox="1"/>
                <p:nvPr/>
              </p:nvSpPr>
              <p:spPr>
                <a:xfrm>
                  <a:off x="7235698" y="1073503"/>
                  <a:ext cx="60785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algn="ctr">
                    <a:defRPr sz="4800" b="1" spc="-15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itchFamily="50" charset="-127"/>
                      <a:ea typeface="나눔고딕" pitchFamily="50" charset="-127"/>
                    </a:defRPr>
                  </a:lvl1pPr>
                </a:lstStyle>
                <a:p>
                  <a:r>
                    <a:rPr lang="ko-KR" altLang="en-US" sz="180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서버</a:t>
                  </a:r>
                </a:p>
              </p:txBody>
            </p: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xmlns="" id="{59EA7E02-8376-43C8-8545-FB8131FA0F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4270" y="1394120"/>
                  <a:ext cx="407140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  <a:effectLst>
                  <a:outerShdw blurRad="50800" dist="38100" dir="2700000" algn="tl" rotWithShape="0">
                    <a:prstClr val="black">
                      <a:alpha val="49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A0068DFA-7862-4DCD-8D1A-DCC35CD2E024}"/>
                  </a:ext>
                </a:extLst>
              </p:cNvPr>
              <p:cNvSpPr txBox="1"/>
              <p:nvPr/>
            </p:nvSpPr>
            <p:spPr>
              <a:xfrm>
                <a:off x="5492800" y="4663307"/>
                <a:ext cx="36945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n-ea"/>
                  </a:rPr>
                  <a:t>Raspberry PI </a:t>
                </a:r>
                <a:r>
                  <a:rPr lang="ko-KR" altLang="en-US" sz="1500" dirty="0">
                    <a:latin typeface="+mn-ea"/>
                  </a:rPr>
                  <a:t>에</a:t>
                </a:r>
                <a:r>
                  <a:rPr lang="en-US" altLang="ko-KR" sz="1500" dirty="0">
                    <a:latin typeface="+mn-ea"/>
                  </a:rPr>
                  <a:t> Apache, </a:t>
                </a:r>
                <a:r>
                  <a:rPr lang="en-US" altLang="ko-KR" sz="1500" dirty="0" err="1">
                    <a:latin typeface="+mn-ea"/>
                  </a:rPr>
                  <a:t>php</a:t>
                </a:r>
                <a:r>
                  <a:rPr lang="en-US" altLang="ko-KR" sz="1500" dirty="0">
                    <a:latin typeface="+mn-ea"/>
                  </a:rPr>
                  <a:t>, Maria DB</a:t>
                </a:r>
                <a:r>
                  <a:rPr lang="ko-KR" altLang="en-US" sz="1500" dirty="0">
                    <a:latin typeface="+mn-ea"/>
                  </a:rPr>
                  <a:t>로 구축 </a:t>
                </a:r>
                <a:endParaRPr lang="en-US" altLang="ko-KR" sz="1500" dirty="0">
                  <a:latin typeface="+mn-ea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279901" y="4229039"/>
              <a:ext cx="3562486" cy="1056745"/>
              <a:chOff x="1279901" y="4262337"/>
              <a:chExt cx="3562486" cy="105674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98D26DEB-1943-4933-8299-66C0A0E53729}"/>
                  </a:ext>
                </a:extLst>
              </p:cNvPr>
              <p:cNvSpPr txBox="1"/>
              <p:nvPr/>
            </p:nvSpPr>
            <p:spPr>
              <a:xfrm>
                <a:off x="1478213" y="4688140"/>
                <a:ext cx="3364174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n-ea"/>
                  </a:rPr>
                  <a:t>개발 툴 </a:t>
                </a:r>
                <a:r>
                  <a:rPr lang="en-US" altLang="ko-KR" sz="15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n-ea"/>
                  </a:rPr>
                  <a:t>Arduino</a:t>
                </a:r>
                <a:r>
                  <a:rPr lang="ko-KR" altLang="en-US" sz="15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n-ea"/>
                  </a:rPr>
                  <a:t> 환경에서의 개발</a:t>
                </a:r>
                <a:endParaRPr lang="en-US" altLang="ko-KR" sz="1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endParaRPr lang="en-US" altLang="ko-KR" sz="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r>
                  <a:rPr lang="en-US" altLang="ko-KR" sz="15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+mn-ea"/>
                  </a:rPr>
                  <a:t>Rhinoceros 5</a:t>
                </a:r>
                <a:r>
                  <a:rPr lang="en-US" altLang="ko-KR" sz="1500" dirty="0">
                    <a:latin typeface="+mn-ea"/>
                  </a:rPr>
                  <a:t> </a:t>
                </a:r>
                <a:r>
                  <a:rPr lang="ko-KR" altLang="en-US" sz="1500" dirty="0">
                    <a:latin typeface="+mn-ea"/>
                  </a:rPr>
                  <a:t>를 이용한 모델링</a:t>
                </a:r>
                <a:endParaRPr lang="en-US" altLang="ko-KR" sz="1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xmlns="" id="{4B203472-4A18-4016-9B7C-BA1433CB144B}"/>
                  </a:ext>
                </a:extLst>
              </p:cNvPr>
              <p:cNvGrpSpPr/>
              <p:nvPr/>
            </p:nvGrpSpPr>
            <p:grpSpPr>
              <a:xfrm>
                <a:off x="1279901" y="4262337"/>
                <a:ext cx="607859" cy="369332"/>
                <a:chOff x="2306985" y="1118873"/>
                <a:chExt cx="607859" cy="369332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xmlns="" id="{75D131EC-6BEF-4FA5-B5CC-6369F3F55EEC}"/>
                    </a:ext>
                  </a:extLst>
                </p:cNvPr>
                <p:cNvSpPr txBox="1"/>
                <p:nvPr/>
              </p:nvSpPr>
              <p:spPr>
                <a:xfrm>
                  <a:off x="2306985" y="1118873"/>
                  <a:ext cx="60785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algn="ctr">
                    <a:defRPr sz="4800" b="1" spc="-15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itchFamily="50" charset="-127"/>
                      <a:ea typeface="나눔고딕" pitchFamily="50" charset="-127"/>
                    </a:defRPr>
                  </a:lvl1pPr>
                </a:lstStyle>
                <a:p>
                  <a:r>
                    <a:rPr lang="ko-KR" altLang="en-US" sz="180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블록</a:t>
                  </a:r>
                </a:p>
              </p:txBody>
            </p: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xmlns="" id="{6C3A66C2-B9F1-4B5E-AD32-480F3EDD10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1760" y="1431023"/>
                  <a:ext cx="407140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  <a:effectLst>
                  <a:outerShdw blurRad="50800" dist="38100" dir="2700000" algn="tl" rotWithShape="0">
                    <a:prstClr val="black">
                      <a:alpha val="49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092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</TotalTime>
  <Words>639</Words>
  <Application>Microsoft Office PowerPoint</Application>
  <PresentationFormat>A4 용지(210x297mm)</PresentationFormat>
  <Paragraphs>220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User</cp:lastModifiedBy>
  <cp:revision>70</cp:revision>
  <dcterms:created xsi:type="dcterms:W3CDTF">2016-10-14T04:09:56Z</dcterms:created>
  <dcterms:modified xsi:type="dcterms:W3CDTF">2018-05-03T05:12:58Z</dcterms:modified>
</cp:coreProperties>
</file>