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7" r:id="rId1"/>
  </p:sldMasterIdLst>
  <p:notesMasterIdLst>
    <p:notesMasterId r:id="rId23"/>
  </p:notesMasterIdLst>
  <p:sldIdLst>
    <p:sldId id="256" r:id="rId2"/>
    <p:sldId id="301" r:id="rId3"/>
    <p:sldId id="299" r:id="rId4"/>
    <p:sldId id="269" r:id="rId5"/>
    <p:sldId id="270" r:id="rId6"/>
    <p:sldId id="257" r:id="rId7"/>
    <p:sldId id="261" r:id="rId8"/>
    <p:sldId id="273" r:id="rId9"/>
    <p:sldId id="259" r:id="rId10"/>
    <p:sldId id="271" r:id="rId11"/>
    <p:sldId id="272" r:id="rId12"/>
    <p:sldId id="298" r:id="rId13"/>
    <p:sldId id="264" r:id="rId14"/>
    <p:sldId id="303" r:id="rId15"/>
    <p:sldId id="302" r:id="rId16"/>
    <p:sldId id="305" r:id="rId17"/>
    <p:sldId id="307" r:id="rId18"/>
    <p:sldId id="277" r:id="rId19"/>
    <p:sldId id="266" r:id="rId20"/>
    <p:sldId id="267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A537"/>
    <a:srgbClr val="0A0C11"/>
    <a:srgbClr val="99CB38"/>
    <a:srgbClr val="FFFF00"/>
    <a:srgbClr val="FF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2" autoAdjust="0"/>
    <p:restoredTop sz="94660"/>
  </p:normalViewPr>
  <p:slideViewPr>
    <p:cSldViewPr snapToGrid="0">
      <p:cViewPr varScale="1">
        <p:scale>
          <a:sx n="64" d="100"/>
          <a:sy n="64" d="100"/>
        </p:scale>
        <p:origin x="1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356F2-8845-425B-AC48-38F803C4E8EA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36658-06DA-49DF-B863-2B87D4198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548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5D99-94F5-43D9-8970-150E06601E6A}" type="datetime1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95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C170-B904-4DD4-BE84-CEA6F0E108C6}" type="datetime1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26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165A-82E0-4AAA-8452-B3FFC31DCA17}" type="datetime1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76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44FC-BCAC-4F32-94CF-102E36C04E0E}" type="datetime1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38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475A-A981-48CA-9A61-92687527355E}" type="datetime1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19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D4DA-5656-4214-87A3-7A06C2C65F93}" type="datetime1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8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41CD-4AA8-45CC-95E7-755724A89C2F}" type="datetime1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95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7052-5EBB-4083-8D51-4FB72F34B398}" type="datetime1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06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7D6F-B883-4BBB-A62E-81CB176EEE1D}" type="datetime1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77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B77004-E0D1-4D62-AC8E-CD6F9B1B59FA}" type="datetime1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9224-4757-420A-A5BD-49A859CCDDBB}" type="datetime1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6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090BFC-B908-4FF8-8260-9112C2839C11}" type="datetime1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46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hf hd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24.jpg"/><Relationship Id="rId12" Type="http://schemas.openxmlformats.org/officeDocument/2006/relationships/image" Target="../media/image2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3.jpg"/><Relationship Id="rId10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1.png"/><Relationship Id="rId7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2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PU-SATEH/Burn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3.JP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2836061"/>
            <a:ext cx="10058400" cy="944602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/>
              <a:t>시각장애인용 교육 콘텐츠 저작 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3794015"/>
            <a:ext cx="10058400" cy="615142"/>
          </a:xfrm>
        </p:spPr>
        <p:txBody>
          <a:bodyPr/>
          <a:lstStyle/>
          <a:p>
            <a:pPr algn="ctr"/>
            <a:r>
              <a:rPr lang="en-US" altLang="ko-KR" b="1"/>
              <a:t>Tool of education contents production for blind</a:t>
            </a:r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7631084" y="4785820"/>
            <a:ext cx="3684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2014150034 </a:t>
            </a:r>
            <a:r>
              <a:rPr lang="ko-KR" altLang="en-US"/>
              <a:t>정혜진 전광일 교수님</a:t>
            </a:r>
            <a:endParaRPr lang="en-US" altLang="ko-KR"/>
          </a:p>
          <a:p>
            <a:r>
              <a:rPr lang="en-US" altLang="ko-KR"/>
              <a:t>2014150002 </a:t>
            </a:r>
            <a:r>
              <a:rPr lang="ko-KR" altLang="en-US"/>
              <a:t>김남주 전광일 교수님</a:t>
            </a:r>
            <a:endParaRPr lang="en-US" altLang="ko-KR"/>
          </a:p>
          <a:p>
            <a:r>
              <a:rPr lang="en-US" altLang="ko-KR"/>
              <a:t>2011151028 </a:t>
            </a:r>
            <a:r>
              <a:rPr lang="ko-KR" altLang="en-US" err="1"/>
              <a:t>이지열</a:t>
            </a:r>
            <a:r>
              <a:rPr lang="ko-KR" altLang="en-US"/>
              <a:t> 전광일 교수님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9" y="264904"/>
            <a:ext cx="1257132" cy="4077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77" y="131022"/>
            <a:ext cx="432436" cy="19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74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/>
              <a:t>시스템 수행 시나리오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4" y="2049948"/>
            <a:ext cx="8525169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</a:rPr>
              <a:t>교육 컨텐츠 제작자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3290303" y="2972361"/>
            <a:ext cx="2299855" cy="2082017"/>
            <a:chOff x="3131970" y="3310793"/>
            <a:chExt cx="2299855" cy="2082017"/>
          </a:xfrm>
        </p:grpSpPr>
        <p:sp>
          <p:nvSpPr>
            <p:cNvPr id="9" name="TextBox 8"/>
            <p:cNvSpPr txBox="1"/>
            <p:nvPr/>
          </p:nvSpPr>
          <p:spPr>
            <a:xfrm>
              <a:off x="3131970" y="5054256"/>
              <a:ext cx="22998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/>
                <a:t>교육 컨텐츠 제작자</a:t>
              </a: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3442344" y="3310793"/>
              <a:ext cx="1679108" cy="1769052"/>
              <a:chOff x="3442344" y="3310793"/>
              <a:chExt cx="1679108" cy="1769052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442344" y="3310793"/>
                <a:ext cx="1679108" cy="1769052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39040" y="3556979"/>
                <a:ext cx="573617" cy="442383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14" name="사각형: 둥근 모서리 13"/>
              <p:cNvSpPr/>
              <p:nvPr/>
            </p:nvSpPr>
            <p:spPr>
              <a:xfrm>
                <a:off x="4339040" y="3537930"/>
                <a:ext cx="573617" cy="480483"/>
              </a:xfrm>
              <a:prstGeom prst="round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131" y="2856190"/>
            <a:ext cx="3163733" cy="1892188"/>
          </a:xfrm>
          <a:prstGeom prst="rect">
            <a:avLst/>
          </a:prstGeom>
        </p:spPr>
      </p:pic>
      <p:sp>
        <p:nvSpPr>
          <p:cNvPr id="52" name="사각형: 둥근 모서리 51"/>
          <p:cNvSpPr/>
          <p:nvPr/>
        </p:nvSpPr>
        <p:spPr>
          <a:xfrm>
            <a:off x="5644131" y="2846031"/>
            <a:ext cx="3163733" cy="1892188"/>
          </a:xfrm>
          <a:prstGeom prst="roundRect">
            <a:avLst>
              <a:gd name="adj" fmla="val 5743"/>
            </a:avLst>
          </a:prstGeom>
          <a:noFill/>
          <a:ln w="825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117996" y="4700549"/>
            <a:ext cx="216000" cy="3604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위쪽 모서리 53"/>
          <p:cNvSpPr/>
          <p:nvPr/>
        </p:nvSpPr>
        <p:spPr>
          <a:xfrm flipV="1">
            <a:off x="6561024" y="4931771"/>
            <a:ext cx="1329944" cy="216000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>
            <a:cxnSpLocks/>
          </p:cNvCxnSpPr>
          <p:nvPr/>
        </p:nvCxnSpPr>
        <p:spPr>
          <a:xfrm>
            <a:off x="5130265" y="3416277"/>
            <a:ext cx="54274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화살표: 오른쪽 57"/>
          <p:cNvSpPr/>
          <p:nvPr/>
        </p:nvSpPr>
        <p:spPr>
          <a:xfrm>
            <a:off x="3069763" y="3783264"/>
            <a:ext cx="311493" cy="304800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오른쪽 58"/>
          <p:cNvSpPr/>
          <p:nvPr/>
        </p:nvSpPr>
        <p:spPr>
          <a:xfrm>
            <a:off x="9046249" y="3783264"/>
            <a:ext cx="311493" cy="304800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1826505" y="3294847"/>
            <a:ext cx="1272305" cy="1297511"/>
            <a:chOff x="1826505" y="3294847"/>
            <a:chExt cx="1272305" cy="1297511"/>
          </a:xfrm>
        </p:grpSpPr>
        <p:grpSp>
          <p:nvGrpSpPr>
            <p:cNvPr id="47" name="그룹 46"/>
            <p:cNvGrpSpPr/>
            <p:nvPr/>
          </p:nvGrpSpPr>
          <p:grpSpPr>
            <a:xfrm>
              <a:off x="1826505" y="3294847"/>
              <a:ext cx="1272305" cy="1297511"/>
              <a:chOff x="442802" y="3649132"/>
              <a:chExt cx="1272305" cy="1297511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563559" y="3712228"/>
                <a:ext cx="992820" cy="871414"/>
                <a:chOff x="563559" y="3712228"/>
                <a:chExt cx="992820" cy="871414"/>
              </a:xfrm>
            </p:grpSpPr>
            <p:pic>
              <p:nvPicPr>
                <p:cNvPr id="20" name="그림 1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4262" y="3712228"/>
                  <a:ext cx="871414" cy="871414"/>
                </a:xfrm>
                <a:prstGeom prst="rect">
                  <a:avLst/>
                </a:prstGeom>
              </p:spPr>
            </p:pic>
            <p:sp>
              <p:nvSpPr>
                <p:cNvPr id="35" name="TextBox 34"/>
                <p:cNvSpPr txBox="1"/>
                <p:nvPr/>
              </p:nvSpPr>
              <p:spPr>
                <a:xfrm>
                  <a:off x="563559" y="3879772"/>
                  <a:ext cx="9928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/>
                    <a:t>e-Book</a:t>
                  </a:r>
                  <a:endParaRPr lang="ko-KR" altLang="en-US" sz="1600" b="1"/>
                </a:p>
              </p:txBody>
            </p:sp>
          </p:grpSp>
          <p:sp>
            <p:nvSpPr>
              <p:cNvPr id="45" name="직사각형 44"/>
              <p:cNvSpPr/>
              <p:nvPr/>
            </p:nvSpPr>
            <p:spPr>
              <a:xfrm>
                <a:off x="638239" y="3649132"/>
                <a:ext cx="871414" cy="12816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42802" y="4638866"/>
                <a:ext cx="12723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/>
                  <a:t>.</a:t>
                </a:r>
                <a:r>
                  <a:rPr lang="en-US" altLang="ko-KR" sz="1400" b="1" err="1"/>
                  <a:t>epub</a:t>
                </a:r>
                <a:r>
                  <a:rPr lang="en-US" altLang="ko-KR" sz="1400" b="1"/>
                  <a:t> </a:t>
                </a:r>
                <a:r>
                  <a:rPr lang="ko-KR" altLang="en-US" sz="1400"/>
                  <a:t>형식</a:t>
                </a:r>
              </a:p>
            </p:txBody>
          </p:sp>
        </p:grpSp>
        <p:cxnSp>
          <p:nvCxnSpPr>
            <p:cNvPr id="60" name="직선 연결선 59"/>
            <p:cNvCxnSpPr>
              <a:cxnSpLocks/>
            </p:cNvCxnSpPr>
            <p:nvPr/>
          </p:nvCxnSpPr>
          <p:spPr>
            <a:xfrm>
              <a:off x="2021942" y="4296709"/>
              <a:ext cx="864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9310493" y="2458789"/>
            <a:ext cx="1272305" cy="3144088"/>
            <a:chOff x="9310493" y="2458789"/>
            <a:chExt cx="1272305" cy="3144088"/>
          </a:xfrm>
        </p:grpSpPr>
        <p:grpSp>
          <p:nvGrpSpPr>
            <p:cNvPr id="48" name="그룹 47"/>
            <p:cNvGrpSpPr/>
            <p:nvPr/>
          </p:nvGrpSpPr>
          <p:grpSpPr>
            <a:xfrm>
              <a:off x="9310493" y="2458789"/>
              <a:ext cx="1272305" cy="3144088"/>
              <a:chOff x="9610431" y="2353733"/>
              <a:chExt cx="1272305" cy="3144088"/>
            </a:xfrm>
          </p:grpSpPr>
          <p:pic>
            <p:nvPicPr>
              <p:cNvPr id="32" name="그림 31"/>
              <p:cNvPicPr preferRelativeResize="0">
                <a:picLocks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26" r="3819"/>
              <a:stretch/>
            </p:blipFill>
            <p:spPr>
              <a:xfrm>
                <a:off x="9938105" y="3437369"/>
                <a:ext cx="612000" cy="75600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grpSp>
            <p:nvGrpSpPr>
              <p:cNvPr id="38" name="그룹 37"/>
              <p:cNvGrpSpPr/>
              <p:nvPr/>
            </p:nvGrpSpPr>
            <p:grpSpPr>
              <a:xfrm>
                <a:off x="9750174" y="2449967"/>
                <a:ext cx="992820" cy="871414"/>
                <a:chOff x="563559" y="3744613"/>
                <a:chExt cx="992820" cy="871414"/>
              </a:xfrm>
            </p:grpSpPr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4262" y="3744613"/>
                  <a:ext cx="871414" cy="871414"/>
                </a:xfrm>
                <a:prstGeom prst="rect">
                  <a:avLst/>
                </a:prstGeom>
              </p:spPr>
            </p:pic>
            <p:sp>
              <p:nvSpPr>
                <p:cNvPr id="40" name="TextBox 39"/>
                <p:cNvSpPr txBox="1"/>
                <p:nvPr/>
              </p:nvSpPr>
              <p:spPr>
                <a:xfrm>
                  <a:off x="563559" y="3912157"/>
                  <a:ext cx="9928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/>
                    <a:t>e-Book</a:t>
                  </a:r>
                  <a:endParaRPr lang="ko-KR" altLang="en-US" sz="1600" b="1"/>
                </a:p>
              </p:txBody>
            </p:sp>
          </p:grpSp>
          <p:grpSp>
            <p:nvGrpSpPr>
              <p:cNvPr id="42" name="그룹 41"/>
              <p:cNvGrpSpPr/>
              <p:nvPr/>
            </p:nvGrpSpPr>
            <p:grpSpPr>
              <a:xfrm>
                <a:off x="9938105" y="4334158"/>
                <a:ext cx="612000" cy="756000"/>
                <a:chOff x="10672541" y="4465778"/>
                <a:chExt cx="612000" cy="756000"/>
              </a:xfrm>
            </p:grpSpPr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34361" y="4623117"/>
                  <a:ext cx="522227" cy="473478"/>
                </a:xfrm>
                <a:prstGeom prst="rect">
                  <a:avLst/>
                </a:prstGeom>
              </p:spPr>
            </p:pic>
            <p:sp>
              <p:nvSpPr>
                <p:cNvPr id="34" name="직사각형 33"/>
                <p:cNvSpPr/>
                <p:nvPr/>
              </p:nvSpPr>
              <p:spPr>
                <a:xfrm>
                  <a:off x="10672541" y="4465778"/>
                  <a:ext cx="612000" cy="7560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직사각형 42"/>
              <p:cNvSpPr/>
              <p:nvPr/>
            </p:nvSpPr>
            <p:spPr>
              <a:xfrm>
                <a:off x="9802410" y="2353733"/>
                <a:ext cx="871414" cy="310916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9610431" y="5190044"/>
                <a:ext cx="12723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/>
                  <a:t>.</a:t>
                </a:r>
                <a:r>
                  <a:rPr lang="en-US" altLang="ko-KR" sz="1400" b="1" err="1"/>
                  <a:t>epub</a:t>
                </a:r>
                <a:r>
                  <a:rPr lang="en-US" altLang="ko-KR" sz="1400" b="1"/>
                  <a:t> </a:t>
                </a:r>
                <a:r>
                  <a:rPr lang="ko-KR" altLang="en-US" sz="1400"/>
                  <a:t>형식</a:t>
                </a:r>
              </a:p>
            </p:txBody>
          </p:sp>
        </p:grpSp>
        <p:cxnSp>
          <p:nvCxnSpPr>
            <p:cNvPr id="61" name="직선 연결선 60"/>
            <p:cNvCxnSpPr>
              <a:cxnSpLocks/>
            </p:cNvCxnSpPr>
            <p:nvPr/>
          </p:nvCxnSpPr>
          <p:spPr>
            <a:xfrm>
              <a:off x="9502472" y="5309696"/>
              <a:ext cx="864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502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0.35378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474 -1.48148E-6 L 4.375E-6 7.40741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/>
              <a:t>시스템 수행 시나리오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74980" y="2049948"/>
            <a:ext cx="8525169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</a:rPr>
              <a:t>시나리오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104" y="3431553"/>
            <a:ext cx="1566143" cy="1071538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280248" y="3193967"/>
            <a:ext cx="1277994" cy="1456756"/>
            <a:chOff x="5331176" y="2777670"/>
            <a:chExt cx="1735419" cy="1532822"/>
          </a:xfrm>
        </p:grpSpPr>
        <p:pic>
          <p:nvPicPr>
            <p:cNvPr id="12" name="Picture 2" descr="http://cfile21.uf.tistory.com/image/21016C4F5260194D175C3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176" y="2777670"/>
              <a:ext cx="1532822" cy="1532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http://365psd.com/images/previews/ded/database-backup-icons-psd-png-image-2318database-51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8923" y="3445868"/>
              <a:ext cx="767672" cy="767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/>
          <p:cNvGrpSpPr/>
          <p:nvPr/>
        </p:nvGrpSpPr>
        <p:grpSpPr>
          <a:xfrm>
            <a:off x="1045527" y="2460709"/>
            <a:ext cx="1272305" cy="3144088"/>
            <a:chOff x="9310493" y="2458789"/>
            <a:chExt cx="1272305" cy="3144088"/>
          </a:xfrm>
        </p:grpSpPr>
        <p:grpSp>
          <p:nvGrpSpPr>
            <p:cNvPr id="15" name="그룹 14"/>
            <p:cNvGrpSpPr/>
            <p:nvPr/>
          </p:nvGrpSpPr>
          <p:grpSpPr>
            <a:xfrm>
              <a:off x="9310493" y="2458789"/>
              <a:ext cx="1272305" cy="3144088"/>
              <a:chOff x="9610431" y="2353733"/>
              <a:chExt cx="1272305" cy="3144088"/>
            </a:xfrm>
          </p:grpSpPr>
          <p:pic>
            <p:nvPicPr>
              <p:cNvPr id="17" name="그림 16"/>
              <p:cNvPicPr preferRelativeResize="0">
                <a:picLocks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26" r="3819"/>
              <a:stretch/>
            </p:blipFill>
            <p:spPr>
              <a:xfrm>
                <a:off x="9938105" y="3437369"/>
                <a:ext cx="612000" cy="756000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</p:pic>
          <p:grpSp>
            <p:nvGrpSpPr>
              <p:cNvPr id="18" name="그룹 17"/>
              <p:cNvGrpSpPr/>
              <p:nvPr/>
            </p:nvGrpSpPr>
            <p:grpSpPr>
              <a:xfrm>
                <a:off x="9750174" y="2449967"/>
                <a:ext cx="992820" cy="871414"/>
                <a:chOff x="563559" y="3744613"/>
                <a:chExt cx="992820" cy="871414"/>
              </a:xfrm>
            </p:grpSpPr>
            <p:pic>
              <p:nvPicPr>
                <p:cNvPr id="28" name="그림 27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4262" y="3744613"/>
                  <a:ext cx="871414" cy="871414"/>
                </a:xfrm>
                <a:prstGeom prst="rect">
                  <a:avLst/>
                </a:prstGeom>
              </p:spPr>
            </p:pic>
            <p:sp>
              <p:nvSpPr>
                <p:cNvPr id="29" name="TextBox 28"/>
                <p:cNvSpPr txBox="1"/>
                <p:nvPr/>
              </p:nvSpPr>
              <p:spPr>
                <a:xfrm>
                  <a:off x="563559" y="3912157"/>
                  <a:ext cx="9928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/>
                    <a:t>e-Book</a:t>
                  </a:r>
                  <a:endParaRPr lang="ko-KR" altLang="en-US" sz="1600" b="1"/>
                </a:p>
              </p:txBody>
            </p:sp>
          </p:grpSp>
          <p:grpSp>
            <p:nvGrpSpPr>
              <p:cNvPr id="19" name="그룹 18"/>
              <p:cNvGrpSpPr/>
              <p:nvPr/>
            </p:nvGrpSpPr>
            <p:grpSpPr>
              <a:xfrm>
                <a:off x="9938105" y="4334158"/>
                <a:ext cx="612000" cy="756000"/>
                <a:chOff x="10672541" y="4465778"/>
                <a:chExt cx="612000" cy="756000"/>
              </a:xfrm>
            </p:grpSpPr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34361" y="4623117"/>
                  <a:ext cx="522227" cy="473478"/>
                </a:xfrm>
                <a:prstGeom prst="rect">
                  <a:avLst/>
                </a:prstGeom>
              </p:spPr>
            </p:pic>
            <p:sp>
              <p:nvSpPr>
                <p:cNvPr id="23" name="직사각형 22"/>
                <p:cNvSpPr/>
                <p:nvPr/>
              </p:nvSpPr>
              <p:spPr>
                <a:xfrm>
                  <a:off x="10672541" y="4465778"/>
                  <a:ext cx="612000" cy="7560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9802410" y="2353733"/>
                <a:ext cx="871414" cy="310916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10431" y="5190044"/>
                <a:ext cx="12723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/>
                  <a:t>.</a:t>
                </a:r>
                <a:r>
                  <a:rPr lang="en-US" altLang="ko-KR" sz="1400" b="1" err="1"/>
                  <a:t>epub</a:t>
                </a:r>
                <a:r>
                  <a:rPr lang="en-US" altLang="ko-KR" sz="1400" b="1"/>
                  <a:t> </a:t>
                </a:r>
                <a:r>
                  <a:rPr lang="ko-KR" altLang="en-US" sz="1400"/>
                  <a:t>형식</a:t>
                </a:r>
              </a:p>
            </p:txBody>
          </p:sp>
        </p:grp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9502472" y="5309696"/>
              <a:ext cx="864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연결선 30"/>
          <p:cNvCxnSpPr>
            <a:cxnSpLocks/>
          </p:cNvCxnSpPr>
          <p:nvPr/>
        </p:nvCxnSpPr>
        <p:spPr>
          <a:xfrm flipV="1">
            <a:off x="2108920" y="4441134"/>
            <a:ext cx="317930" cy="11462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cxnSpLocks/>
          </p:cNvCxnSpPr>
          <p:nvPr/>
        </p:nvCxnSpPr>
        <p:spPr>
          <a:xfrm flipH="1" flipV="1">
            <a:off x="2107860" y="2454361"/>
            <a:ext cx="318990" cy="9739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화살표: 오른쪽 45"/>
          <p:cNvSpPr/>
          <p:nvPr/>
        </p:nvSpPr>
        <p:spPr>
          <a:xfrm>
            <a:off x="3705036" y="3783264"/>
            <a:ext cx="311493" cy="304800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185133" y="3437982"/>
            <a:ext cx="1226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.</a:t>
            </a:r>
            <a:r>
              <a:rPr lang="en-US" altLang="ko-KR" sz="1600" b="1" err="1"/>
              <a:t>epub</a:t>
            </a:r>
            <a:r>
              <a:rPr lang="ko-KR" altLang="en-US" sz="1600" b="1"/>
              <a:t>파일</a:t>
            </a:r>
          </a:p>
        </p:txBody>
      </p:sp>
      <p:sp>
        <p:nvSpPr>
          <p:cNvPr id="50" name="화살표: 오른쪽 49"/>
          <p:cNvSpPr/>
          <p:nvPr/>
        </p:nvSpPr>
        <p:spPr>
          <a:xfrm>
            <a:off x="6603563" y="3783264"/>
            <a:ext cx="311493" cy="304800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043" y="2349056"/>
            <a:ext cx="433128" cy="433128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9606879" y="2396343"/>
            <a:ext cx="1046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블루투스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6945289" y="2161548"/>
            <a:ext cx="2393411" cy="3759325"/>
            <a:chOff x="7194661" y="2161548"/>
            <a:chExt cx="2393411" cy="3759325"/>
          </a:xfrm>
        </p:grpSpPr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4661" y="2161548"/>
              <a:ext cx="2393411" cy="3759325"/>
            </a:xfrm>
            <a:prstGeom prst="rect">
              <a:avLst/>
            </a:prstGeom>
          </p:spPr>
        </p:pic>
        <p:pic>
          <p:nvPicPr>
            <p:cNvPr id="57" name="그래픽 56" descr="음량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665954" y="4605665"/>
              <a:ext cx="328590" cy="32859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7951131" y="4605665"/>
              <a:ext cx="880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/>
                <a:t>토끼</a:t>
              </a:r>
            </a:p>
          </p:txBody>
        </p:sp>
      </p:grpSp>
      <p:sp>
        <p:nvSpPr>
          <p:cNvPr id="60" name="화살표: 오른쪽 59"/>
          <p:cNvSpPr/>
          <p:nvPr/>
        </p:nvSpPr>
        <p:spPr>
          <a:xfrm>
            <a:off x="9413124" y="3783264"/>
            <a:ext cx="311493" cy="304800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9826460" y="3387064"/>
            <a:ext cx="1550892" cy="1097199"/>
            <a:chOff x="9826460" y="3387064"/>
            <a:chExt cx="1550892" cy="1097199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6460" y="3387064"/>
              <a:ext cx="1550892" cy="1097199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4615" y="3462601"/>
              <a:ext cx="462903" cy="619786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</p:grpSp>
      <p:grpSp>
        <p:nvGrpSpPr>
          <p:cNvPr id="6" name="그룹 5"/>
          <p:cNvGrpSpPr/>
          <p:nvPr/>
        </p:nvGrpSpPr>
        <p:grpSpPr>
          <a:xfrm>
            <a:off x="3139940" y="2431202"/>
            <a:ext cx="1108612" cy="918485"/>
            <a:chOff x="3139940" y="2431202"/>
            <a:chExt cx="1108612" cy="918485"/>
          </a:xfrm>
        </p:grpSpPr>
        <p:sp>
          <p:nvSpPr>
            <p:cNvPr id="41" name="TextBox 40"/>
            <p:cNvSpPr txBox="1"/>
            <p:nvPr/>
          </p:nvSpPr>
          <p:spPr>
            <a:xfrm>
              <a:off x="3139940" y="2431202"/>
              <a:ext cx="46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42734" y="2641801"/>
              <a:ext cx="11058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rgbClr val="FF0000"/>
                  </a:solidFill>
                </a:rPr>
                <a:t>교육 컨텐츠 제작자가 제작한 이미지를 가진 텍스트 </a:t>
              </a:r>
              <a:r>
                <a:rPr lang="ko-KR" altLang="en-US" sz="1000" b="1" u="sng">
                  <a:highlight>
                    <a:srgbClr val="FFFF00"/>
                  </a:highlight>
                </a:rPr>
                <a:t>토끼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152001" y="2133840"/>
            <a:ext cx="2400951" cy="3759325"/>
            <a:chOff x="4152001" y="2133840"/>
            <a:chExt cx="2400951" cy="3759325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62"/>
            <a:stretch/>
          </p:blipFill>
          <p:spPr>
            <a:xfrm>
              <a:off x="4152001" y="2133840"/>
              <a:ext cx="2400951" cy="3759325"/>
            </a:xfrm>
            <a:prstGeom prst="rect">
              <a:avLst/>
            </a:prstGeom>
          </p:spPr>
        </p:pic>
        <p:sp>
          <p:nvSpPr>
            <p:cNvPr id="38" name="직사각형 37"/>
            <p:cNvSpPr/>
            <p:nvPr/>
          </p:nvSpPr>
          <p:spPr>
            <a:xfrm>
              <a:off x="5107846" y="3236827"/>
              <a:ext cx="243405" cy="1597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233045" y="3029446"/>
              <a:ext cx="46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rgbClr val="FF0000"/>
                  </a:solidFill>
                </a:rPr>
                <a:t>①</a:t>
              </a: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354472" y="3527767"/>
            <a:ext cx="647542" cy="792000"/>
          </a:xfrm>
          <a:prstGeom prst="rect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0824066" y="3443623"/>
            <a:ext cx="504000" cy="656359"/>
          </a:xfrm>
          <a:prstGeom prst="rect">
            <a:avLst/>
          </a:prstGeom>
          <a:solidFill>
            <a:srgbClr val="FF0000">
              <a:alpha val="50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64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5" grpId="0"/>
      <p:bldP spid="60" grpId="0" animBg="1"/>
      <p:bldP spid="24" grpId="0" animBg="1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/>
              <a:t>시스템 수행 시나리오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74980" y="2049948"/>
            <a:ext cx="8525169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</a:rPr>
              <a:t>시나리오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2280248" y="3193967"/>
            <a:ext cx="1277994" cy="1456756"/>
            <a:chOff x="5331176" y="2777670"/>
            <a:chExt cx="1735419" cy="1532822"/>
          </a:xfrm>
        </p:grpSpPr>
        <p:pic>
          <p:nvPicPr>
            <p:cNvPr id="12" name="Picture 2" descr="http://cfile21.uf.tistory.com/image/21016C4F5260194D175C3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176" y="2777670"/>
              <a:ext cx="1532822" cy="1532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http://365psd.com/images/previews/ded/database-backup-icons-psd-png-image-2318database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8923" y="3445868"/>
              <a:ext cx="767672" cy="767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2"/>
          <a:stretch/>
        </p:blipFill>
        <p:spPr>
          <a:xfrm>
            <a:off x="4931650" y="2133840"/>
            <a:ext cx="2400951" cy="3759325"/>
          </a:xfrm>
          <a:prstGeom prst="rect">
            <a:avLst/>
          </a:prstGeom>
        </p:spPr>
      </p:pic>
      <p:sp>
        <p:nvSpPr>
          <p:cNvPr id="46" name="화살표: 오른쪽 45"/>
          <p:cNvSpPr/>
          <p:nvPr/>
        </p:nvSpPr>
        <p:spPr>
          <a:xfrm>
            <a:off x="4041917" y="3783264"/>
            <a:ext cx="311493" cy="304800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695270" y="3437982"/>
            <a:ext cx="1226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.</a:t>
            </a:r>
            <a:r>
              <a:rPr lang="en-US" altLang="ko-KR" sz="1600" b="1" err="1"/>
              <a:t>epub</a:t>
            </a:r>
            <a:r>
              <a:rPr lang="ko-KR" altLang="en-US" sz="1600" b="1"/>
              <a:t>파일</a:t>
            </a: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818" y="2355170"/>
            <a:ext cx="433128" cy="433128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7653654" y="2402457"/>
            <a:ext cx="1046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블루투스</a:t>
            </a:r>
          </a:p>
        </p:txBody>
      </p:sp>
      <p:sp>
        <p:nvSpPr>
          <p:cNvPr id="60" name="화살표: 오른쪽 59"/>
          <p:cNvSpPr/>
          <p:nvPr/>
        </p:nvSpPr>
        <p:spPr>
          <a:xfrm>
            <a:off x="7853828" y="3783264"/>
            <a:ext cx="311493" cy="304800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6213060" y="3526449"/>
            <a:ext cx="923863" cy="628845"/>
            <a:chOff x="815951" y="2095186"/>
            <a:chExt cx="923863" cy="628845"/>
          </a:xfrm>
        </p:grpSpPr>
        <p:sp>
          <p:nvSpPr>
            <p:cNvPr id="38" name="TextBox 37"/>
            <p:cNvSpPr txBox="1"/>
            <p:nvPr/>
          </p:nvSpPr>
          <p:spPr>
            <a:xfrm>
              <a:off x="815951" y="2095186"/>
              <a:ext cx="46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54403" y="2323921"/>
              <a:ext cx="8854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rgbClr val="FF0000"/>
                  </a:solidFill>
                </a:rPr>
                <a:t>전자책의</a:t>
              </a:r>
              <a:endParaRPr lang="en-US" altLang="ko-KR" sz="1000">
                <a:solidFill>
                  <a:srgbClr val="FF0000"/>
                </a:solidFill>
              </a:endParaRPr>
            </a:p>
            <a:p>
              <a:r>
                <a:rPr lang="ko-KR" altLang="en-US" sz="1000">
                  <a:solidFill>
                    <a:srgbClr val="FF0000"/>
                  </a:solidFill>
                </a:rPr>
                <a:t>원래 이미지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653945" y="3387064"/>
            <a:ext cx="1597248" cy="1116027"/>
            <a:chOff x="8653945" y="3387064"/>
            <a:chExt cx="1597248" cy="111602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3945" y="3431553"/>
              <a:ext cx="1566143" cy="1071538"/>
            </a:xfrm>
            <a:prstGeom prst="rect">
              <a:avLst/>
            </a:prstGeom>
          </p:spPr>
        </p:pic>
        <p:grpSp>
          <p:nvGrpSpPr>
            <p:cNvPr id="9" name="그룹 8"/>
            <p:cNvGrpSpPr/>
            <p:nvPr/>
          </p:nvGrpSpPr>
          <p:grpSpPr>
            <a:xfrm>
              <a:off x="8700301" y="3387064"/>
              <a:ext cx="1550892" cy="1097199"/>
              <a:chOff x="9826460" y="3387064"/>
              <a:chExt cx="1550892" cy="1097199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26460" y="3387064"/>
                <a:ext cx="1550892" cy="1097199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44615" y="3462601"/>
                <a:ext cx="462903" cy="619786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</p:pic>
        </p:grpSp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25" r="27069"/>
            <a:stretch/>
          </p:blipFill>
          <p:spPr>
            <a:xfrm>
              <a:off x="9740627" y="3483579"/>
              <a:ext cx="418560" cy="5739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931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/>
              <a:t>개발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5" y="2049948"/>
            <a:ext cx="4716000" cy="4023360"/>
          </a:xfrm>
        </p:spPr>
        <p:txBody>
          <a:bodyPr>
            <a:normAutofit/>
          </a:bodyPr>
          <a:lstStyle/>
          <a:p>
            <a:r>
              <a:rPr lang="ko-KR" altLang="en-US" b="1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en-US" altLang="ko-KR" sz="2800" b="1">
                <a:solidFill>
                  <a:srgbClr val="63A537"/>
                </a:solidFill>
              </a:rPr>
              <a:t>Application</a:t>
            </a:r>
          </a:p>
          <a:p>
            <a:pPr lvl="1"/>
            <a:r>
              <a:rPr lang="en-US" altLang="ko-KR" sz="2200" b="1"/>
              <a:t>Tool</a:t>
            </a:r>
          </a:p>
          <a:p>
            <a:pPr lvl="2"/>
            <a:r>
              <a:rPr lang="ko-KR" altLang="en-US" sz="1600"/>
              <a:t>개발 도구</a:t>
            </a:r>
            <a:r>
              <a:rPr lang="en-US" altLang="ko-KR" sz="1600"/>
              <a:t>: </a:t>
            </a:r>
            <a:r>
              <a:rPr lang="ko-KR" altLang="en-US" sz="1600"/>
              <a:t>비주얼 스튜디오</a:t>
            </a:r>
            <a:endParaRPr lang="en-US" altLang="ko-KR" sz="1600"/>
          </a:p>
          <a:p>
            <a:pPr lvl="2"/>
            <a:r>
              <a:rPr lang="ko-KR" altLang="en-US" sz="1600"/>
              <a:t>개발 언어</a:t>
            </a:r>
            <a:r>
              <a:rPr lang="en-US" altLang="ko-KR" sz="1600"/>
              <a:t>: C# (WPF)</a:t>
            </a:r>
          </a:p>
          <a:p>
            <a:pPr lvl="2"/>
            <a:r>
              <a:rPr lang="ko-KR" altLang="en-US" sz="1600"/>
              <a:t>오픈 소스</a:t>
            </a:r>
            <a:r>
              <a:rPr lang="en-US" altLang="ko-KR" sz="1600"/>
              <a:t>: OpenCV</a:t>
            </a:r>
          </a:p>
          <a:p>
            <a:pPr lvl="2"/>
            <a:r>
              <a:rPr lang="ko-KR" altLang="en-US" sz="1600"/>
              <a:t>요구 사항</a:t>
            </a:r>
            <a:r>
              <a:rPr lang="en-US" altLang="ko-KR" sz="1600"/>
              <a:t>: </a:t>
            </a:r>
            <a:r>
              <a:rPr lang="ko-KR" altLang="en-US" sz="1600"/>
              <a:t>전자책 표준 형식인 </a:t>
            </a:r>
            <a:r>
              <a:rPr lang="en-US" altLang="ko-KR" sz="1600"/>
              <a:t>EPUB</a:t>
            </a:r>
            <a:r>
              <a:rPr lang="ko-KR" altLang="en-US" sz="1600"/>
              <a:t> 내부 수정</a:t>
            </a:r>
            <a:endParaRPr lang="en-US" altLang="ko-KR" sz="1600"/>
          </a:p>
          <a:p>
            <a:pPr lvl="2"/>
            <a:endParaRPr lang="en-US" altLang="ko-KR" sz="1600"/>
          </a:p>
          <a:p>
            <a:r>
              <a:rPr lang="ko-KR" altLang="en-US" b="1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en-US" altLang="ko-KR" sz="2800" b="1">
                <a:solidFill>
                  <a:srgbClr val="63A537"/>
                </a:solidFill>
              </a:rPr>
              <a:t>Server</a:t>
            </a:r>
          </a:p>
          <a:p>
            <a:pPr lvl="1"/>
            <a:r>
              <a:rPr lang="en-US" altLang="ko-KR" sz="2200" b="1"/>
              <a:t>Ubuntu</a:t>
            </a:r>
            <a:r>
              <a:rPr lang="ko-KR" altLang="en-US" sz="2200"/>
              <a:t> </a:t>
            </a:r>
            <a:r>
              <a:rPr lang="en-US" altLang="ko-KR" sz="2200"/>
              <a:t>(MySQL DB)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393150" y="2049948"/>
            <a:ext cx="409012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en-US" altLang="ko-KR" sz="2800">
                <a:solidFill>
                  <a:srgbClr val="FFFFFF"/>
                </a:solidFill>
              </a:rPr>
              <a:t>Application</a:t>
            </a:r>
          </a:p>
          <a:p>
            <a:pPr lvl="1"/>
            <a:r>
              <a:rPr lang="en-US" altLang="ko-KR" sz="2200" b="1"/>
              <a:t>App</a:t>
            </a:r>
          </a:p>
          <a:p>
            <a:pPr lvl="2"/>
            <a:r>
              <a:rPr lang="ko-KR" altLang="en-US" sz="1600"/>
              <a:t>개발</a:t>
            </a:r>
            <a:r>
              <a:rPr lang="en-US" altLang="ko-KR" sz="1600"/>
              <a:t> </a:t>
            </a:r>
            <a:r>
              <a:rPr lang="ko-KR" altLang="en-US" sz="1600"/>
              <a:t>도구</a:t>
            </a:r>
            <a:r>
              <a:rPr lang="en-US" altLang="ko-KR" sz="1600"/>
              <a:t>: </a:t>
            </a:r>
            <a:r>
              <a:rPr lang="ko-KR" altLang="en-US" sz="1600"/>
              <a:t>안드로이드 스튜디오 </a:t>
            </a:r>
            <a:r>
              <a:rPr lang="en-US" altLang="ko-KR" sz="1600"/>
              <a:t>2.2.3</a:t>
            </a:r>
          </a:p>
          <a:p>
            <a:pPr lvl="2"/>
            <a:r>
              <a:rPr lang="ko-KR" altLang="en-US" sz="1600"/>
              <a:t>개발 언어</a:t>
            </a:r>
            <a:r>
              <a:rPr lang="en-US" altLang="ko-KR" sz="1600"/>
              <a:t>: JAVA</a:t>
            </a:r>
          </a:p>
          <a:p>
            <a:pPr lvl="2"/>
            <a:r>
              <a:rPr lang="ko-KR" altLang="en-US" sz="1600"/>
              <a:t>라이브러리</a:t>
            </a:r>
            <a:r>
              <a:rPr lang="en-US" altLang="ko-KR" sz="1600"/>
              <a:t>: </a:t>
            </a:r>
            <a:r>
              <a:rPr lang="en-US" altLang="ko-KR" sz="1600" err="1"/>
              <a:t>epublib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599856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/>
              <a:t>개발 현황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1958102" y="2049948"/>
            <a:ext cx="852517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ko-KR" altLang="en-US" b="1">
                <a:solidFill>
                  <a:schemeClr val="tx1"/>
                </a:solidFill>
              </a:rPr>
              <a:t>개발 </a:t>
            </a:r>
            <a:r>
              <a:rPr lang="ko-KR" altLang="en-US" b="1">
                <a:solidFill>
                  <a:srgbClr val="63A537"/>
                </a:solidFill>
              </a:rPr>
              <a:t>완료</a:t>
            </a:r>
            <a:r>
              <a:rPr lang="ko-KR" altLang="en-US" b="1">
                <a:solidFill>
                  <a:schemeClr val="tx1"/>
                </a:solidFill>
              </a:rPr>
              <a:t>한 기능 </a:t>
            </a:r>
            <a:r>
              <a:rPr lang="en-US" altLang="ko-KR" b="1">
                <a:solidFill>
                  <a:schemeClr val="tx1"/>
                </a:solidFill>
              </a:rPr>
              <a:t>(</a:t>
            </a:r>
            <a:r>
              <a:rPr lang="ko-KR" altLang="en-US" b="1">
                <a:solidFill>
                  <a:schemeClr val="tx1"/>
                </a:solidFill>
              </a:rPr>
              <a:t>툴</a:t>
            </a:r>
            <a:r>
              <a:rPr lang="en-US" altLang="ko-KR" b="1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b="1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ko-KR" altLang="en-US" b="1">
                <a:solidFill>
                  <a:srgbClr val="FF0000"/>
                </a:solidFill>
              </a:rPr>
              <a:t>개발할 기능</a:t>
            </a:r>
            <a:r>
              <a:rPr lang="ko-KR" altLang="en-US" b="1">
                <a:solidFill>
                  <a:schemeClr val="tx1"/>
                </a:solidFill>
              </a:rPr>
              <a:t> </a:t>
            </a:r>
            <a:r>
              <a:rPr lang="en-US" altLang="ko-KR" b="1">
                <a:solidFill>
                  <a:schemeClr val="tx1"/>
                </a:solidFill>
              </a:rPr>
              <a:t>(</a:t>
            </a:r>
            <a:r>
              <a:rPr lang="ko-KR" altLang="en-US" b="1">
                <a:solidFill>
                  <a:schemeClr val="tx1"/>
                </a:solidFill>
              </a:rPr>
              <a:t>툴</a:t>
            </a:r>
            <a:r>
              <a:rPr lang="en-US" altLang="ko-KR" b="1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b="1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ko-KR" altLang="en-US" b="1">
                <a:solidFill>
                  <a:schemeClr val="tx1"/>
                </a:solidFill>
              </a:rPr>
              <a:t>개발에서 제외할 기능 </a:t>
            </a:r>
            <a:r>
              <a:rPr lang="en-US" altLang="ko-KR" b="1">
                <a:solidFill>
                  <a:schemeClr val="tx1"/>
                </a:solidFill>
              </a:rPr>
              <a:t>(</a:t>
            </a:r>
            <a:r>
              <a:rPr lang="ko-KR" altLang="en-US" b="1">
                <a:solidFill>
                  <a:schemeClr val="tx1"/>
                </a:solidFill>
              </a:rPr>
              <a:t>툴</a:t>
            </a:r>
            <a:r>
              <a:rPr lang="en-US" altLang="ko-KR" b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958104" y="2049948"/>
            <a:ext cx="852516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30980" y="3432956"/>
            <a:ext cx="2052000" cy="720000"/>
          </a:xfrm>
          <a:prstGeom prst="rect">
            <a:avLst/>
          </a:prstGeom>
          <a:solidFill>
            <a:schemeClr val="bg1"/>
          </a:solidFill>
          <a:ln w="25400">
            <a:solidFill>
              <a:srgbClr val="63A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1.1 </a:t>
            </a:r>
            <a:r>
              <a:rPr lang="ko-KR" altLang="en-US" sz="2000">
                <a:solidFill>
                  <a:schemeClr val="tx1"/>
                </a:solidFill>
              </a:rPr>
              <a:t>파일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100480" y="3432956"/>
            <a:ext cx="2052000" cy="720000"/>
          </a:xfrm>
          <a:prstGeom prst="rect">
            <a:avLst/>
          </a:prstGeom>
          <a:solidFill>
            <a:schemeClr val="bg1"/>
          </a:solidFill>
          <a:ln w="25400">
            <a:solidFill>
              <a:srgbClr val="63A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1.2 </a:t>
            </a:r>
            <a:r>
              <a:rPr lang="ko-KR" altLang="en-US" sz="2000">
                <a:solidFill>
                  <a:schemeClr val="tx1"/>
                </a:solidFill>
              </a:rPr>
              <a:t>편집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364836" y="3432956"/>
            <a:ext cx="2052000" cy="720000"/>
          </a:xfrm>
          <a:prstGeom prst="rect">
            <a:avLst/>
          </a:prstGeom>
          <a:solidFill>
            <a:schemeClr val="bg1"/>
          </a:solidFill>
          <a:ln w="25400">
            <a:solidFill>
              <a:srgbClr val="63A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1.3 </a:t>
            </a:r>
            <a:r>
              <a:rPr lang="ko-KR" altLang="en-US" sz="2000">
                <a:solidFill>
                  <a:schemeClr val="tx1"/>
                </a:solidFill>
              </a:rPr>
              <a:t>삽입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30980" y="4235245"/>
            <a:ext cx="2052000" cy="1764000"/>
          </a:xfrm>
          <a:prstGeom prst="rect">
            <a:avLst/>
          </a:prstGeom>
          <a:solidFill>
            <a:schemeClr val="bg1"/>
          </a:solidFill>
          <a:ln w="25400">
            <a:solidFill>
              <a:srgbClr val="63A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0A0C11"/>
                </a:solidFill>
              </a:rPr>
              <a:t>파일정보</a:t>
            </a:r>
            <a:endParaRPr lang="en-US" altLang="ko-KR" sz="1400">
              <a:solidFill>
                <a:srgbClr val="0A0C1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63A537"/>
                </a:solidFill>
              </a:rPr>
              <a:t>새로 만들기 </a:t>
            </a:r>
            <a:r>
              <a:rPr lang="en-US" altLang="ko-KR" sz="1400">
                <a:solidFill>
                  <a:srgbClr val="63A537"/>
                </a:solidFill>
              </a:rPr>
              <a:t>(</a:t>
            </a:r>
            <a:r>
              <a:rPr lang="en-US" altLang="ko-KR" sz="1400" err="1">
                <a:solidFill>
                  <a:srgbClr val="63A537"/>
                </a:solidFill>
              </a:rPr>
              <a:t>Ctrl+N</a:t>
            </a:r>
            <a:r>
              <a:rPr lang="en-US" altLang="ko-KR" sz="1400">
                <a:solidFill>
                  <a:srgbClr val="63A537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63A537"/>
                </a:solidFill>
              </a:rPr>
              <a:t>열기 </a:t>
            </a:r>
            <a:r>
              <a:rPr lang="en-US" altLang="ko-KR" sz="1400">
                <a:solidFill>
                  <a:srgbClr val="63A537"/>
                </a:solidFill>
              </a:rPr>
              <a:t>(</a:t>
            </a:r>
            <a:r>
              <a:rPr lang="en-US" altLang="ko-KR" sz="1400" err="1">
                <a:solidFill>
                  <a:srgbClr val="63A537"/>
                </a:solidFill>
              </a:rPr>
              <a:t>Ctrl+O</a:t>
            </a:r>
            <a:r>
              <a:rPr lang="en-US" altLang="ko-KR" sz="1400">
                <a:solidFill>
                  <a:srgbClr val="63A537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err="1">
                <a:solidFill>
                  <a:srgbClr val="63A537"/>
                </a:solidFill>
              </a:rPr>
              <a:t>OpenFileDialog</a:t>
            </a:r>
            <a:endParaRPr lang="en-US" altLang="ko-KR" sz="1400">
              <a:solidFill>
                <a:srgbClr val="63A53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63A537"/>
                </a:solidFill>
              </a:rPr>
              <a:t>저장 </a:t>
            </a:r>
            <a:r>
              <a:rPr lang="en-US" altLang="ko-KR" sz="1400">
                <a:solidFill>
                  <a:srgbClr val="63A537"/>
                </a:solidFill>
              </a:rPr>
              <a:t>(</a:t>
            </a:r>
            <a:r>
              <a:rPr lang="en-US" altLang="ko-KR" sz="1400" err="1">
                <a:solidFill>
                  <a:srgbClr val="63A537"/>
                </a:solidFill>
              </a:rPr>
              <a:t>Ctrl+S</a:t>
            </a:r>
            <a:r>
              <a:rPr lang="en-US" altLang="ko-KR" sz="1400">
                <a:solidFill>
                  <a:srgbClr val="63A537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err="1">
                <a:solidFill>
                  <a:srgbClr val="63A537"/>
                </a:solidFill>
              </a:rPr>
              <a:t>SaveFileDialog</a:t>
            </a:r>
            <a:endParaRPr lang="en-US" altLang="ko-KR" sz="1400">
              <a:solidFill>
                <a:srgbClr val="63A53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63A537"/>
                </a:solidFill>
              </a:rPr>
              <a:t>다른 이름으로 저장</a:t>
            </a:r>
            <a:endParaRPr lang="en-US" altLang="ko-KR" sz="1400">
              <a:solidFill>
                <a:srgbClr val="63A53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63A537"/>
                </a:solidFill>
              </a:rPr>
              <a:t>공유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097908" y="4235420"/>
            <a:ext cx="2052000" cy="1764000"/>
          </a:xfrm>
          <a:prstGeom prst="rect">
            <a:avLst/>
          </a:prstGeom>
          <a:solidFill>
            <a:schemeClr val="bg1"/>
          </a:solidFill>
          <a:ln w="25400">
            <a:solidFill>
              <a:srgbClr val="63A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63A537"/>
                </a:solidFill>
              </a:rPr>
              <a:t>지우기 </a:t>
            </a:r>
            <a:r>
              <a:rPr lang="en-US" altLang="ko-KR" sz="1400">
                <a:solidFill>
                  <a:srgbClr val="63A537"/>
                </a:solidFill>
              </a:rPr>
              <a:t>(</a:t>
            </a:r>
            <a:r>
              <a:rPr lang="en-US" altLang="ko-KR" sz="1400" err="1">
                <a:solidFill>
                  <a:srgbClr val="63A537"/>
                </a:solidFill>
              </a:rPr>
              <a:t>Ctrl+R</a:t>
            </a:r>
            <a:r>
              <a:rPr lang="en-US" altLang="ko-KR" sz="1400">
                <a:solidFill>
                  <a:srgbClr val="63A537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63A537"/>
                </a:solidFill>
              </a:rPr>
              <a:t>Medium eraser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63A537"/>
                </a:solidFill>
              </a:rPr>
              <a:t>Stroke eraser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63A537"/>
                </a:solidFill>
              </a:rPr>
              <a:t>되돌리기 </a:t>
            </a:r>
            <a:r>
              <a:rPr lang="en-US" altLang="ko-KR" sz="1400">
                <a:solidFill>
                  <a:srgbClr val="63A537"/>
                </a:solidFill>
              </a:rPr>
              <a:t>(</a:t>
            </a:r>
            <a:r>
              <a:rPr lang="en-US" altLang="ko-KR" sz="1400" err="1">
                <a:solidFill>
                  <a:srgbClr val="63A537"/>
                </a:solidFill>
              </a:rPr>
              <a:t>Ctrl+Z</a:t>
            </a:r>
            <a:r>
              <a:rPr lang="en-US" altLang="ko-KR" sz="1400">
                <a:solidFill>
                  <a:srgbClr val="63A537"/>
                </a:solidFill>
              </a:rPr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63A537"/>
                </a:solidFill>
              </a:rPr>
              <a:t>+</a:t>
            </a:r>
            <a:r>
              <a:rPr lang="ko-KR" altLang="en-US" sz="1400">
                <a:solidFill>
                  <a:srgbClr val="63A537"/>
                </a:solidFill>
              </a:rPr>
              <a:t> </a:t>
            </a:r>
            <a:r>
              <a:rPr lang="en-US" altLang="ko-KR" sz="1400">
                <a:solidFill>
                  <a:srgbClr val="63A537"/>
                </a:solidFill>
              </a:rPr>
              <a:t>/ -</a:t>
            </a:r>
            <a:r>
              <a:rPr lang="ko-KR" altLang="en-US" sz="1400">
                <a:solidFill>
                  <a:srgbClr val="63A537"/>
                </a:solidFill>
              </a:rPr>
              <a:t> </a:t>
            </a:r>
            <a:r>
              <a:rPr lang="en-US" altLang="ko-KR" sz="1400">
                <a:solidFill>
                  <a:srgbClr val="63A537"/>
                </a:solidFill>
              </a:rPr>
              <a:t>: 5</a:t>
            </a:r>
            <a:r>
              <a:rPr lang="ko-KR" altLang="en-US" sz="1400">
                <a:solidFill>
                  <a:srgbClr val="63A537"/>
                </a:solidFill>
              </a:rPr>
              <a:t>번</a:t>
            </a:r>
            <a:endParaRPr lang="en-US" altLang="ko-KR" sz="1400">
              <a:solidFill>
                <a:srgbClr val="63A53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63A537"/>
                </a:solidFill>
              </a:rPr>
              <a:t>되살리기 </a:t>
            </a:r>
            <a:r>
              <a:rPr lang="en-US" altLang="ko-KR" sz="1400">
                <a:solidFill>
                  <a:srgbClr val="63A537"/>
                </a:solidFill>
              </a:rPr>
              <a:t>(</a:t>
            </a:r>
            <a:r>
              <a:rPr lang="en-US" altLang="ko-KR" sz="1400" err="1">
                <a:solidFill>
                  <a:srgbClr val="63A537"/>
                </a:solidFill>
              </a:rPr>
              <a:t>Ctrl+Y</a:t>
            </a:r>
            <a:r>
              <a:rPr lang="en-US" altLang="ko-KR" sz="1400">
                <a:solidFill>
                  <a:srgbClr val="63A537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63A537"/>
                </a:solidFill>
              </a:rPr>
              <a:t>+ / - : 5</a:t>
            </a:r>
            <a:r>
              <a:rPr lang="ko-KR" altLang="en-US" sz="1400">
                <a:solidFill>
                  <a:srgbClr val="63A537"/>
                </a:solidFill>
              </a:rPr>
              <a:t>번</a:t>
            </a:r>
            <a:endParaRPr lang="en-US" altLang="ko-KR" sz="1400">
              <a:solidFill>
                <a:srgbClr val="63A537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64836" y="4235246"/>
            <a:ext cx="2052000" cy="1764000"/>
          </a:xfrm>
          <a:prstGeom prst="rect">
            <a:avLst/>
          </a:prstGeom>
          <a:solidFill>
            <a:schemeClr val="bg1"/>
          </a:solidFill>
          <a:ln w="25400">
            <a:solidFill>
              <a:srgbClr val="63A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FF0000"/>
                </a:solidFill>
              </a:rPr>
              <a:t>이미지 </a:t>
            </a:r>
            <a:r>
              <a:rPr lang="en-US" altLang="ko-KR" sz="1400">
                <a:solidFill>
                  <a:srgbClr val="FF0000"/>
                </a:solidFill>
              </a:rPr>
              <a:t>(</a:t>
            </a:r>
            <a:r>
              <a:rPr lang="en-US" altLang="ko-KR" sz="1400" err="1">
                <a:solidFill>
                  <a:srgbClr val="FF0000"/>
                </a:solidFill>
              </a:rPr>
              <a:t>Ctrl+I</a:t>
            </a:r>
            <a:r>
              <a:rPr lang="en-US" altLang="ko-KR" sz="140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err="1">
                <a:solidFill>
                  <a:srgbClr val="FF0000"/>
                </a:solidFill>
              </a:rPr>
              <a:t>Daum</a:t>
            </a:r>
            <a:r>
              <a:rPr lang="en-US" altLang="ko-KR" sz="1400">
                <a:solidFill>
                  <a:srgbClr val="FF0000"/>
                </a:solidFill>
              </a:rPr>
              <a:t>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FF0000"/>
                </a:solidFill>
              </a:rPr>
              <a:t>Image Dialog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FF0000"/>
                </a:solidFill>
              </a:rPr>
              <a:t>도형 </a:t>
            </a:r>
            <a:r>
              <a:rPr lang="en-US" altLang="ko-KR" sz="1400">
                <a:solidFill>
                  <a:srgbClr val="FF0000"/>
                </a:solidFill>
              </a:rPr>
              <a:t>(</a:t>
            </a:r>
            <a:r>
              <a:rPr lang="en-US" altLang="ko-KR" sz="1400" err="1">
                <a:solidFill>
                  <a:srgbClr val="FF0000"/>
                </a:solidFill>
              </a:rPr>
              <a:t>Ctrl+F</a:t>
            </a:r>
            <a:r>
              <a:rPr lang="en-US" altLang="ko-KR" sz="140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FF0000"/>
                </a:solidFill>
              </a:rPr>
              <a:t>모양</a:t>
            </a:r>
            <a:r>
              <a:rPr lang="en-US" altLang="ko-KR" sz="1400">
                <a:solidFill>
                  <a:srgbClr val="FF0000"/>
                </a:solidFill>
              </a:rPr>
              <a:t>/</a:t>
            </a:r>
            <a:r>
              <a:rPr lang="ko-KR" altLang="en-US" sz="1400">
                <a:solidFill>
                  <a:srgbClr val="FF0000"/>
                </a:solidFill>
              </a:rPr>
              <a:t>크기 수정 가능</a:t>
            </a:r>
            <a:endParaRPr lang="en-US" altLang="ko-KR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828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/>
              <a:t>개발 현황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1958102" y="2049948"/>
            <a:ext cx="852517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ko-KR" altLang="en-US" sz="2400" b="1">
                <a:solidFill>
                  <a:srgbClr val="63A537"/>
                </a:solidFill>
              </a:rPr>
              <a:t>개발 완료한 기능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(</a:t>
            </a:r>
            <a:r>
              <a:rPr lang="ko-KR" altLang="en-US" sz="2400" b="1">
                <a:solidFill>
                  <a:schemeClr val="tx1"/>
                </a:solidFill>
              </a:rPr>
              <a:t>툴</a:t>
            </a:r>
            <a:r>
              <a:rPr lang="en-US" altLang="ko-KR" sz="2400" b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204731" y="2569253"/>
            <a:ext cx="2052000" cy="329876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chemeClr val="tx1"/>
                </a:solidFill>
              </a:rPr>
              <a:t>새로 만들기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  <a:r>
              <a:rPr lang="en-US" altLang="ko-KR" sz="1400">
                <a:solidFill>
                  <a:schemeClr val="tx1"/>
                </a:solidFill>
              </a:rPr>
              <a:t>(</a:t>
            </a:r>
            <a:r>
              <a:rPr lang="en-US" altLang="ko-KR" sz="1400" err="1">
                <a:solidFill>
                  <a:schemeClr val="tx1"/>
                </a:solidFill>
              </a:rPr>
              <a:t>Ctrl+N</a:t>
            </a:r>
            <a:r>
              <a:rPr lang="en-US" altLang="ko-KR" sz="140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chemeClr val="tx1"/>
                </a:solidFill>
              </a:rPr>
              <a:t>열기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  <a:r>
              <a:rPr lang="en-US" altLang="ko-KR" sz="1400">
                <a:solidFill>
                  <a:schemeClr val="tx1"/>
                </a:solidFill>
              </a:rPr>
              <a:t>(</a:t>
            </a:r>
            <a:r>
              <a:rPr lang="en-US" altLang="ko-KR" sz="1400" err="1">
                <a:solidFill>
                  <a:schemeClr val="tx1"/>
                </a:solidFill>
              </a:rPr>
              <a:t>Ctrl+O</a:t>
            </a:r>
            <a:r>
              <a:rPr lang="en-US" altLang="ko-KR" sz="1400">
                <a:solidFill>
                  <a:schemeClr val="tx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err="1">
                <a:solidFill>
                  <a:schemeClr val="tx1"/>
                </a:solidFill>
              </a:rPr>
              <a:t>OpenFileDialog</a:t>
            </a:r>
            <a:endParaRPr lang="en-US" altLang="ko-KR" sz="14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chemeClr val="tx1"/>
                </a:solidFill>
              </a:rPr>
              <a:t>저장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  <a:r>
              <a:rPr lang="en-US" altLang="ko-KR" sz="1400">
                <a:solidFill>
                  <a:schemeClr val="tx1"/>
                </a:solidFill>
              </a:rPr>
              <a:t>(</a:t>
            </a:r>
            <a:r>
              <a:rPr lang="en-US" altLang="ko-KR" sz="1400" err="1">
                <a:solidFill>
                  <a:schemeClr val="tx1"/>
                </a:solidFill>
              </a:rPr>
              <a:t>Ctrl+S</a:t>
            </a:r>
            <a:r>
              <a:rPr lang="en-US" altLang="ko-KR" sz="1400">
                <a:solidFill>
                  <a:schemeClr val="tx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err="1">
                <a:solidFill>
                  <a:schemeClr val="tx1"/>
                </a:solidFill>
              </a:rPr>
              <a:t>SaveFileDialog</a:t>
            </a:r>
            <a:endParaRPr lang="en-US" altLang="ko-KR" sz="14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chemeClr val="tx1"/>
                </a:solidFill>
              </a:rPr>
              <a:t>다른 이름으로 저장</a:t>
            </a:r>
            <a:endParaRPr lang="en-US" altLang="ko-KR" sz="1400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chemeClr val="tx1"/>
                </a:solidFill>
              </a:rPr>
              <a:t>공유</a:t>
            </a:r>
            <a:endParaRPr lang="en-US" altLang="ko-KR" sz="1400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chemeClr val="tx1"/>
                </a:solidFill>
              </a:rPr>
              <a:t>지우기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  <a:r>
              <a:rPr lang="en-US" altLang="ko-KR" sz="1400">
                <a:solidFill>
                  <a:schemeClr val="tx1"/>
                </a:solidFill>
              </a:rPr>
              <a:t>(Ctrl+R)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tx1"/>
                </a:solidFill>
              </a:rPr>
              <a:t>Medium eraser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tx1"/>
                </a:solidFill>
              </a:rPr>
              <a:t>Stroke eraser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chemeClr val="tx1"/>
                </a:solidFill>
              </a:rPr>
              <a:t>되돌리기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  <a:r>
              <a:rPr lang="en-US" altLang="ko-KR" sz="1400">
                <a:solidFill>
                  <a:schemeClr val="tx1"/>
                </a:solidFill>
              </a:rPr>
              <a:t>(Ctrl+Z)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tx1"/>
                </a:solidFill>
              </a:rPr>
              <a:t>+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  <a:r>
              <a:rPr lang="en-US" altLang="ko-KR" sz="1400">
                <a:solidFill>
                  <a:schemeClr val="tx1"/>
                </a:solidFill>
              </a:rPr>
              <a:t>/ -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  <a:r>
              <a:rPr lang="en-US" altLang="ko-KR" sz="1400">
                <a:solidFill>
                  <a:schemeClr val="tx1"/>
                </a:solidFill>
              </a:rPr>
              <a:t>: 5</a:t>
            </a:r>
            <a:r>
              <a:rPr lang="ko-KR" altLang="en-US" sz="1400">
                <a:solidFill>
                  <a:schemeClr val="tx1"/>
                </a:solidFill>
              </a:rPr>
              <a:t>번</a:t>
            </a:r>
            <a:endParaRPr lang="en-US" altLang="ko-KR" sz="14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chemeClr val="tx1"/>
                </a:solidFill>
              </a:rPr>
              <a:t>되살리기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  <a:r>
              <a:rPr lang="en-US" altLang="ko-KR" sz="1400">
                <a:solidFill>
                  <a:schemeClr val="tx1"/>
                </a:solidFill>
              </a:rPr>
              <a:t>(Ctrl+Y)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tx1"/>
                </a:solidFill>
              </a:rPr>
              <a:t>+ / - : 5</a:t>
            </a:r>
            <a:r>
              <a:rPr lang="ko-KR" altLang="en-US" sz="1400">
                <a:solidFill>
                  <a:schemeClr val="tx1"/>
                </a:solidFill>
              </a:rPr>
              <a:t>번</a:t>
            </a:r>
            <a:endParaRPr lang="en-US" altLang="ko-KR" sz="14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579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/>
              <a:t>개발 현황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1958102" y="2049948"/>
            <a:ext cx="852517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ko-KR" altLang="en-US" sz="2400" b="1">
                <a:solidFill>
                  <a:srgbClr val="63A537"/>
                </a:solidFill>
              </a:rPr>
              <a:t>개발 완료한 기능 </a:t>
            </a:r>
            <a:r>
              <a:rPr lang="en-US" altLang="ko-KR" sz="2400" b="1">
                <a:solidFill>
                  <a:schemeClr val="tx1"/>
                </a:solidFill>
              </a:rPr>
              <a:t>(</a:t>
            </a:r>
            <a:r>
              <a:rPr lang="ko-KR" altLang="en-US" sz="2400" b="1">
                <a:solidFill>
                  <a:schemeClr val="tx1"/>
                </a:solidFill>
              </a:rPr>
              <a:t>앱</a:t>
            </a:r>
            <a:r>
              <a:rPr lang="en-US" altLang="ko-KR" sz="2400" b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0818" y="2541014"/>
            <a:ext cx="32937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* </a:t>
            </a:r>
            <a:r>
              <a:rPr lang="ko-KR" altLang="en-US"/>
              <a:t>시각장애인 접근성 지침 적용</a:t>
            </a:r>
            <a:endParaRPr lang="en-US" altLang="ko-KR"/>
          </a:p>
          <a:p>
            <a:r>
              <a:rPr lang="en-US" altLang="ko-KR"/>
              <a:t>* E-Book </a:t>
            </a:r>
            <a:r>
              <a:rPr lang="ko-KR" altLang="en-US"/>
              <a:t>불러오기</a:t>
            </a:r>
            <a:endParaRPr lang="en-US" altLang="ko-KR"/>
          </a:p>
          <a:p>
            <a:r>
              <a:rPr lang="en-US" altLang="ko-KR"/>
              <a:t>  - </a:t>
            </a:r>
            <a:r>
              <a:rPr lang="ko-KR" altLang="en-US"/>
              <a:t>웹으로부터 파싱</a:t>
            </a:r>
            <a:endParaRPr lang="en-US" altLang="ko-KR"/>
          </a:p>
          <a:p>
            <a:r>
              <a:rPr lang="en-US" altLang="ko-KR"/>
              <a:t>* E-Book </a:t>
            </a:r>
            <a:r>
              <a:rPr lang="ko-KR" altLang="en-US"/>
              <a:t>열기</a:t>
            </a:r>
            <a:endParaRPr lang="en-US" altLang="ko-KR"/>
          </a:p>
          <a:p>
            <a:r>
              <a:rPr lang="en-US" altLang="ko-KR"/>
              <a:t>  - Epublib </a:t>
            </a:r>
            <a:r>
              <a:rPr lang="ko-KR" altLang="en-US"/>
              <a:t>사용</a:t>
            </a:r>
            <a:endParaRPr lang="en-US" altLang="ko-KR"/>
          </a:p>
          <a:p>
            <a:r>
              <a:rPr lang="en-US" altLang="ko-KR"/>
              <a:t>* E-Book TTS</a:t>
            </a:r>
          </a:p>
          <a:p>
            <a:r>
              <a:rPr lang="en-US" altLang="ko-KR"/>
              <a:t>  - Epublib </a:t>
            </a:r>
            <a:r>
              <a:rPr lang="ko-KR" altLang="en-US"/>
              <a:t>사용</a:t>
            </a:r>
            <a:endParaRPr lang="en-US" altLang="ko-KR"/>
          </a:p>
          <a:p>
            <a:r>
              <a:rPr lang="en-US" altLang="ko-KR"/>
              <a:t>* E-Book STT</a:t>
            </a:r>
          </a:p>
          <a:p>
            <a:r>
              <a:rPr lang="en-US" altLang="ko-KR"/>
              <a:t>  - Google’s STT </a:t>
            </a:r>
            <a:r>
              <a:rPr lang="ko-KR" altLang="en-US"/>
              <a:t>사용</a:t>
            </a:r>
            <a:endParaRPr lang="en-US" altLang="ko-KR"/>
          </a:p>
          <a:p>
            <a:r>
              <a:rPr lang="en-US" altLang="ko-KR"/>
              <a:t>* </a:t>
            </a:r>
            <a:r>
              <a:rPr lang="ko-KR" altLang="en-US"/>
              <a:t>블루투스 연결</a:t>
            </a:r>
          </a:p>
        </p:txBody>
      </p:sp>
    </p:spTree>
    <p:extLst>
      <p:ext uri="{BB962C8B-B14F-4D97-AF65-F5344CB8AC3E}">
        <p14:creationId xmlns:p14="http://schemas.microsoft.com/office/powerpoint/2010/main" val="1144795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/>
              <a:t>개발 현황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1958102" y="2049948"/>
            <a:ext cx="852517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ko-KR" altLang="en-US" sz="2400" b="1">
                <a:solidFill>
                  <a:srgbClr val="63A537"/>
                </a:solidFill>
              </a:rPr>
              <a:t>개발할 기능 </a:t>
            </a:r>
            <a:r>
              <a:rPr lang="en-US" altLang="ko-KR" sz="2400" b="1">
                <a:solidFill>
                  <a:schemeClr val="tx1"/>
                </a:solidFill>
              </a:rPr>
              <a:t>(</a:t>
            </a:r>
            <a:r>
              <a:rPr lang="ko-KR" altLang="en-US" sz="2400" b="1">
                <a:solidFill>
                  <a:schemeClr val="tx1"/>
                </a:solidFill>
              </a:rPr>
              <a:t>앱</a:t>
            </a:r>
            <a:r>
              <a:rPr lang="en-US" altLang="ko-KR" sz="2400" b="1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tx1"/>
                </a:solidFill>
              </a:rPr>
              <a:t>     * STT </a:t>
            </a:r>
            <a:r>
              <a:rPr lang="ko-KR" altLang="en-US">
                <a:solidFill>
                  <a:schemeClr val="tx1"/>
                </a:solidFill>
              </a:rPr>
              <a:t>기능 보완</a:t>
            </a:r>
            <a:endParaRPr lang="en-US" altLang="ko-KR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tx1"/>
                </a:solidFill>
              </a:rPr>
              <a:t>     * </a:t>
            </a:r>
            <a:r>
              <a:rPr lang="ko-KR" altLang="en-US">
                <a:solidFill>
                  <a:schemeClr val="tx1"/>
                </a:solidFill>
              </a:rPr>
              <a:t>촉각그래픽 디스플레이 역할 테블릿에서 시각장애인 접근성 지침 적용</a:t>
            </a:r>
            <a:endParaRPr lang="en-US" altLang="ko-KR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tx1"/>
                </a:solidFill>
              </a:rPr>
              <a:t>     * </a:t>
            </a:r>
            <a:r>
              <a:rPr lang="ko-KR" altLang="en-US">
                <a:solidFill>
                  <a:schemeClr val="tx1"/>
                </a:solidFill>
              </a:rPr>
              <a:t>촉각그래픽 디스플레이 역할 테블릿에서 이미지 인지 기능 보완</a:t>
            </a:r>
            <a:endParaRPr lang="en-US" altLang="ko-KR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ko-KR" altLang="en-US" sz="2400" b="1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ko-KR" altLang="en-US" sz="2400" b="1">
                <a:solidFill>
                  <a:srgbClr val="63A537"/>
                </a:solidFill>
              </a:rPr>
              <a:t>개발에서 제외할 기능 </a:t>
            </a:r>
            <a:r>
              <a:rPr lang="en-US" altLang="ko-KR" sz="2400" b="1">
                <a:solidFill>
                  <a:schemeClr val="tx1"/>
                </a:solidFill>
              </a:rPr>
              <a:t>(</a:t>
            </a:r>
            <a:r>
              <a:rPr lang="ko-KR" altLang="en-US" sz="2400" b="1">
                <a:solidFill>
                  <a:schemeClr val="tx1"/>
                </a:solidFill>
              </a:rPr>
              <a:t>앱</a:t>
            </a:r>
            <a:r>
              <a:rPr lang="en-US" altLang="ko-KR" sz="2400" b="1">
                <a:solidFill>
                  <a:schemeClr val="tx1"/>
                </a:solidFill>
              </a:rPr>
              <a:t>)</a:t>
            </a:r>
            <a:endParaRPr lang="en-US" altLang="ko-KR" sz="2400" b="1">
              <a:solidFill>
                <a:srgbClr val="63A537"/>
              </a:solidFill>
            </a:endParaRPr>
          </a:p>
          <a:p>
            <a:pPr marL="0" indent="0">
              <a:buNone/>
            </a:pPr>
            <a:r>
              <a:rPr lang="ko-KR" altLang="en-US">
                <a:solidFill>
                  <a:schemeClr val="tx1"/>
                </a:solidFill>
              </a:rPr>
              <a:t>     </a:t>
            </a:r>
            <a:r>
              <a:rPr lang="en-US" altLang="ko-KR">
                <a:solidFill>
                  <a:schemeClr val="tx1"/>
                </a:solidFill>
              </a:rPr>
              <a:t>* </a:t>
            </a:r>
            <a:r>
              <a:rPr lang="ko-KR" altLang="en-US">
                <a:solidFill>
                  <a:schemeClr val="tx1"/>
                </a:solidFill>
              </a:rPr>
              <a:t>이미지 저장 후 수정 불가</a:t>
            </a:r>
          </a:p>
          <a:p>
            <a:pPr marL="0" indent="0">
              <a:buNone/>
            </a:pPr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752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/>
              <a:t>개발 현황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5696" y="2049948"/>
            <a:ext cx="8783782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2800" b="1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ko-KR" sz="2800" b="1">
                <a:solidFill>
                  <a:srgbClr val="63A537"/>
                </a:solidFill>
              </a:rPr>
              <a:t>GitHub</a:t>
            </a:r>
            <a:r>
              <a:rPr lang="en-US" altLang="ko-KR" sz="2600">
                <a:solidFill>
                  <a:schemeClr val="tx1"/>
                </a:solidFill>
              </a:rPr>
              <a:t> : </a:t>
            </a:r>
            <a:r>
              <a:rPr lang="en-US" altLang="ko-KR" sz="2600">
                <a:solidFill>
                  <a:schemeClr val="tx1"/>
                </a:solidFill>
                <a:hlinkClick r:id="rId2"/>
              </a:rPr>
              <a:t>https://github.com/KPU-SATEH/Burning</a:t>
            </a:r>
            <a:endParaRPr lang="en-US" altLang="ko-KR" sz="260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800" b="1">
                <a:solidFill>
                  <a:srgbClr val="63A537"/>
                </a:solidFill>
              </a:rPr>
              <a:t> GitHub ID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000">
                <a:solidFill>
                  <a:schemeClr val="tx1"/>
                </a:solidFill>
              </a:rPr>
              <a:t> 팀장</a:t>
            </a:r>
            <a:r>
              <a:rPr lang="en-US" altLang="ko-KR" sz="2000">
                <a:solidFill>
                  <a:schemeClr val="tx1"/>
                </a:solidFill>
              </a:rPr>
              <a:t>: </a:t>
            </a:r>
            <a:r>
              <a:rPr lang="ko-KR" altLang="en-US" sz="2000">
                <a:solidFill>
                  <a:schemeClr val="tx1"/>
                </a:solidFill>
              </a:rPr>
              <a:t>정혜진</a:t>
            </a:r>
            <a:endParaRPr lang="en-US" altLang="ko-KR" sz="200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1600">
                <a:solidFill>
                  <a:schemeClr val="tx1"/>
                </a:solidFill>
              </a:rPr>
              <a:t> ID : Hyejin95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>
                <a:solidFill>
                  <a:schemeClr val="tx1"/>
                </a:solidFill>
              </a:rPr>
              <a:t> </a:t>
            </a:r>
            <a:r>
              <a:rPr lang="ko-KR" altLang="en-US" sz="2000">
                <a:solidFill>
                  <a:schemeClr val="tx1"/>
                </a:solidFill>
              </a:rPr>
              <a:t>팀원</a:t>
            </a:r>
            <a:r>
              <a:rPr lang="en-US" altLang="ko-KR" sz="2000">
                <a:solidFill>
                  <a:schemeClr val="tx1"/>
                </a:solidFill>
              </a:rPr>
              <a:t>: </a:t>
            </a:r>
            <a:r>
              <a:rPr lang="ko-KR" altLang="en-US" sz="2000">
                <a:solidFill>
                  <a:schemeClr val="tx1"/>
                </a:solidFill>
              </a:rPr>
              <a:t>김남주</a:t>
            </a:r>
            <a:endParaRPr lang="en-US" altLang="ko-KR" sz="200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1600">
                <a:solidFill>
                  <a:schemeClr val="tx1"/>
                </a:solidFill>
              </a:rPr>
              <a:t> ID : namju94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000">
                <a:solidFill>
                  <a:schemeClr val="tx1"/>
                </a:solidFill>
              </a:rPr>
              <a:t> 팀원</a:t>
            </a:r>
            <a:r>
              <a:rPr lang="en-US" altLang="ko-KR" sz="2000">
                <a:solidFill>
                  <a:schemeClr val="tx1"/>
                </a:solidFill>
              </a:rPr>
              <a:t>: </a:t>
            </a:r>
            <a:r>
              <a:rPr lang="ko-KR" altLang="en-US" sz="2000" err="1">
                <a:solidFill>
                  <a:schemeClr val="tx1"/>
                </a:solidFill>
              </a:rPr>
              <a:t>이지열</a:t>
            </a:r>
            <a:endParaRPr lang="en-US" altLang="ko-KR" sz="200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1600">
                <a:solidFill>
                  <a:schemeClr val="tx1"/>
                </a:solidFill>
              </a:rPr>
              <a:t> ID : ljyok117</a:t>
            </a:r>
          </a:p>
          <a:p>
            <a:pPr marL="0" indent="0">
              <a:buNone/>
            </a:pPr>
            <a:endParaRPr lang="en-US" altLang="ko-KR" sz="2800">
              <a:solidFill>
                <a:schemeClr val="tx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6405158" y="3984185"/>
            <a:ext cx="973561" cy="360000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App</a:t>
            </a:r>
            <a:endParaRPr lang="ko-KR" altLang="en-US" sz="2400" b="1"/>
          </a:p>
        </p:txBody>
      </p:sp>
      <p:sp>
        <p:nvSpPr>
          <p:cNvPr id="7" name="사각형: 둥근 모서리 6"/>
          <p:cNvSpPr/>
          <p:nvPr/>
        </p:nvSpPr>
        <p:spPr>
          <a:xfrm>
            <a:off x="6405159" y="3301720"/>
            <a:ext cx="973561" cy="360000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Tool</a:t>
            </a:r>
            <a:endParaRPr lang="ko-KR" alt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7310321" y="3190093"/>
            <a:ext cx="3179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1168" lvl="1" indent="0">
              <a:buNone/>
            </a:pPr>
            <a:r>
              <a:rPr lang="en-US" altLang="ko-KR"/>
              <a:t>Window XP </a:t>
            </a:r>
            <a:r>
              <a:rPr lang="ko-KR" altLang="en-US"/>
              <a:t>이상의 </a:t>
            </a:r>
            <a:r>
              <a:rPr lang="en-US" altLang="ko-KR"/>
              <a:t>PC</a:t>
            </a:r>
          </a:p>
          <a:p>
            <a:pPr marL="201168" lvl="1" indent="0">
              <a:buNone/>
            </a:pPr>
            <a:r>
              <a:rPr lang="en-US" altLang="ko-KR"/>
              <a:t>64</a:t>
            </a:r>
            <a:r>
              <a:rPr lang="ko-KR" altLang="en-US"/>
              <a:t>비트</a:t>
            </a:r>
            <a:endParaRPr lang="en-US" altLang="ko-KR"/>
          </a:p>
        </p:txBody>
      </p:sp>
      <p:sp>
        <p:nvSpPr>
          <p:cNvPr id="9" name="TextBox 8"/>
          <p:cNvSpPr txBox="1"/>
          <p:nvPr/>
        </p:nvSpPr>
        <p:spPr>
          <a:xfrm>
            <a:off x="7310321" y="3853360"/>
            <a:ext cx="3179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1168" lvl="1" indent="0">
              <a:buNone/>
            </a:pPr>
            <a:r>
              <a:rPr lang="en-US" altLang="ko-KR"/>
              <a:t>Android studio 2.2.3 version</a:t>
            </a:r>
            <a:endParaRPr lang="en-US" altLang="ko-KR" u="sng"/>
          </a:p>
          <a:p>
            <a:pPr marL="201168" lvl="1" indent="0">
              <a:buNone/>
            </a:pPr>
            <a:r>
              <a:rPr lang="en-US" altLang="ko-KR"/>
              <a:t>Android</a:t>
            </a:r>
            <a:r>
              <a:rPr lang="ko-KR" altLang="en-US"/>
              <a:t> </a:t>
            </a:r>
            <a:r>
              <a:rPr lang="en-US" altLang="ko-KR"/>
              <a:t>Smartphone</a:t>
            </a:r>
            <a:r>
              <a:rPr lang="ko-KR" altLang="en-US"/>
              <a:t> </a:t>
            </a:r>
            <a:r>
              <a:rPr lang="en-US" altLang="ko-KR"/>
              <a:t>5.0</a:t>
            </a:r>
            <a:r>
              <a:rPr lang="ko-KR" altLang="en-US"/>
              <a:t>이상</a:t>
            </a:r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3644878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/>
              <a:t>업무 분담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005246"/>
              </p:ext>
            </p:extLst>
          </p:nvPr>
        </p:nvGraphicFramePr>
        <p:xfrm>
          <a:off x="1096963" y="2049463"/>
          <a:ext cx="10058400" cy="369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25478578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60187032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0013825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076843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정혜진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김남주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이지열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018275"/>
                  </a:ext>
                </a:extLst>
              </a:tr>
              <a:tr h="9643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자료수집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촉각그래픽 디스플레이</a:t>
                      </a:r>
                      <a:endParaRPr lang="en-US" altLang="ko-KR" sz="1600"/>
                    </a:p>
                    <a:p>
                      <a:pPr latinLnBrk="1"/>
                      <a:r>
                        <a:rPr lang="en-US" altLang="ko-KR" sz="1600" err="1"/>
                        <a:t>Epub</a:t>
                      </a:r>
                      <a:r>
                        <a:rPr lang="ko-KR" altLang="en-US" sz="1600"/>
                        <a:t>관련 자료 수집</a:t>
                      </a:r>
                      <a:endParaRPr lang="en-US" altLang="ko-KR" sz="1600"/>
                    </a:p>
                    <a:p>
                      <a:pPr latinLnBrk="1"/>
                      <a:r>
                        <a:rPr lang="en-US" altLang="ko-KR" sz="1600" err="1"/>
                        <a:t>Tss</a:t>
                      </a:r>
                      <a:r>
                        <a:rPr lang="en-US" altLang="ko-KR" sz="1600"/>
                        <a:t>, </a:t>
                      </a:r>
                      <a:r>
                        <a:rPr lang="en-US" altLang="ko-KR" sz="1600" err="1"/>
                        <a:t>sst</a:t>
                      </a:r>
                      <a:r>
                        <a:rPr lang="en-US" altLang="ko-KR" sz="1600"/>
                        <a:t> </a:t>
                      </a:r>
                      <a:r>
                        <a:rPr lang="ko-KR" altLang="en-US" sz="1600"/>
                        <a:t>관련 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시각장애인용 </a:t>
                      </a:r>
                      <a:r>
                        <a:rPr lang="ko-KR" altLang="en-US" sz="1600" err="1"/>
                        <a:t>교육컨텐츠</a:t>
                      </a:r>
                      <a:endParaRPr lang="en-US" altLang="ko-KR" sz="1600"/>
                    </a:p>
                    <a:p>
                      <a:pPr latinLnBrk="1"/>
                      <a:r>
                        <a:rPr lang="en-US" altLang="ko-KR" sz="1600" err="1"/>
                        <a:t>Epub</a:t>
                      </a:r>
                      <a:r>
                        <a:rPr lang="ko-KR" altLang="en-US" sz="1600"/>
                        <a:t>관련 자료 수집</a:t>
                      </a:r>
                      <a:endParaRPr lang="en-US" altLang="ko-KR" sz="1600"/>
                    </a:p>
                    <a:p>
                      <a:pPr latinLnBrk="1"/>
                      <a:r>
                        <a:rPr lang="en-US" altLang="ko-KR" sz="1600" err="1"/>
                        <a:t>Ebook</a:t>
                      </a:r>
                      <a:r>
                        <a:rPr lang="en-US" altLang="ko-KR" sz="1600"/>
                        <a:t> reader </a:t>
                      </a:r>
                      <a:r>
                        <a:rPr lang="ko-KR" altLang="en-US" sz="1600"/>
                        <a:t>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기존 사례 조사</a:t>
                      </a:r>
                      <a:endParaRPr lang="en-US" altLang="ko-KR" sz="1600"/>
                    </a:p>
                    <a:p>
                      <a:pPr latinLnBrk="1"/>
                      <a:r>
                        <a:rPr lang="ko-KR" altLang="en-US" sz="1600"/>
                        <a:t>시스템 구성도</a:t>
                      </a:r>
                      <a:endParaRPr lang="en-US" altLang="ko-KR" sz="1600"/>
                    </a:p>
                    <a:p>
                      <a:pPr latinLnBrk="1"/>
                      <a:r>
                        <a:rPr lang="en-US" altLang="ko-KR" sz="1600" err="1"/>
                        <a:t>Epub</a:t>
                      </a:r>
                      <a:r>
                        <a:rPr lang="ko-KR" altLang="en-US" sz="1600"/>
                        <a:t>관련 자료 수집</a:t>
                      </a:r>
                      <a:endParaRPr lang="en-US" altLang="ko-KR" sz="1600"/>
                    </a:p>
                    <a:p>
                      <a:pPr latinLnBrk="1"/>
                      <a:r>
                        <a:rPr lang="en-US" altLang="ko-KR" sz="1600"/>
                        <a:t>C# </a:t>
                      </a:r>
                      <a:r>
                        <a:rPr lang="ko-KR" altLang="en-US" sz="1600"/>
                        <a:t>관련 오픈 소스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89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객체 지향 분석 설계</a:t>
                      </a:r>
                      <a:endParaRPr lang="en-US" altLang="ko-KR" sz="1600"/>
                    </a:p>
                    <a:p>
                      <a:pPr latinLnBrk="1"/>
                      <a:r>
                        <a:rPr lang="en-US" altLang="ko-KR" sz="1600" err="1"/>
                        <a:t>Usecase</a:t>
                      </a:r>
                      <a:r>
                        <a:rPr lang="ko-KR" altLang="en-US" sz="1600"/>
                        <a:t> 다이어그램</a:t>
                      </a:r>
                      <a:endParaRPr lang="en-US" altLang="ko-KR" sz="1600"/>
                    </a:p>
                    <a:p>
                      <a:pPr latinLnBrk="1"/>
                      <a:r>
                        <a:rPr lang="ko-KR" altLang="en-US" sz="1600"/>
                        <a:t>활동 다이어그램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객체 지향 분석 설계</a:t>
                      </a:r>
                      <a:endParaRPr lang="en-US" altLang="ko-KR" sz="1600"/>
                    </a:p>
                    <a:p>
                      <a:pPr latinLnBrk="1"/>
                      <a:r>
                        <a:rPr lang="en-US" altLang="ko-KR" sz="1600" err="1"/>
                        <a:t>Usecase</a:t>
                      </a:r>
                      <a:r>
                        <a:rPr lang="en-US" altLang="ko-KR" sz="1600"/>
                        <a:t> </a:t>
                      </a:r>
                      <a:r>
                        <a:rPr lang="ko-KR" altLang="en-US" sz="1600"/>
                        <a:t>다이어그램</a:t>
                      </a:r>
                      <a:endParaRPr lang="en-US" altLang="ko-KR" sz="1600"/>
                    </a:p>
                    <a:p>
                      <a:pPr latinLnBrk="1"/>
                      <a:r>
                        <a:rPr lang="ko-KR" altLang="en-US" sz="1600"/>
                        <a:t>활동 다이어그램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절차 지향 분석 설계</a:t>
                      </a:r>
                      <a:endParaRPr lang="en-US" altLang="ko-KR" sz="1600"/>
                    </a:p>
                    <a:p>
                      <a:pPr latinLnBrk="1"/>
                      <a:r>
                        <a:rPr lang="ko-KR" altLang="en-US" sz="1600"/>
                        <a:t>데이터베이스 설계</a:t>
                      </a:r>
                      <a:endParaRPr lang="en-US" altLang="ko-KR" sz="1600"/>
                    </a:p>
                    <a:p>
                      <a:pPr latinLnBrk="1"/>
                      <a:r>
                        <a:rPr lang="en-US" altLang="ko-KR" sz="1600" err="1"/>
                        <a:t>Epub</a:t>
                      </a:r>
                      <a:r>
                        <a:rPr lang="ko-KR" altLang="en-US" sz="1600"/>
                        <a:t>구조 수정 설계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17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Android App </a:t>
                      </a:r>
                      <a:r>
                        <a:rPr lang="ko-KR" altLang="en-US" sz="1600"/>
                        <a:t>개발</a:t>
                      </a:r>
                      <a:endParaRPr lang="en-US" altLang="ko-KR" sz="1600"/>
                    </a:p>
                    <a:p>
                      <a:pPr latinLnBrk="1"/>
                      <a:r>
                        <a:rPr lang="ko-KR" altLang="en-US" sz="1600"/>
                        <a:t>서버</a:t>
                      </a:r>
                      <a:r>
                        <a:rPr lang="en-US" altLang="ko-KR" sz="1600"/>
                        <a:t>-</a:t>
                      </a:r>
                      <a:r>
                        <a:rPr lang="ko-KR" altLang="en-US" sz="1600"/>
                        <a:t>어플 통신</a:t>
                      </a:r>
                      <a:endParaRPr lang="en-US" altLang="ko-KR" sz="1600"/>
                    </a:p>
                    <a:p>
                      <a:pPr latinLnBrk="1"/>
                      <a:r>
                        <a:rPr lang="en-US" altLang="ko-KR" sz="1600"/>
                        <a:t>TTS </a:t>
                      </a:r>
                      <a:r>
                        <a:rPr lang="ko-KR" altLang="en-US" sz="1600"/>
                        <a:t>구현</a:t>
                      </a:r>
                      <a:endParaRPr lang="en-US" altLang="ko-KR" sz="1600"/>
                    </a:p>
                    <a:p>
                      <a:pPr latinLnBrk="1"/>
                      <a:r>
                        <a:rPr lang="ko-KR" altLang="en-US" sz="1600"/>
                        <a:t>전자책 불러오기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Android App </a:t>
                      </a:r>
                      <a:r>
                        <a:rPr lang="ko-KR" altLang="en-US" sz="1600"/>
                        <a:t>개발</a:t>
                      </a:r>
                      <a:endParaRPr lang="en-US" altLang="ko-KR" sz="1600"/>
                    </a:p>
                    <a:p>
                      <a:pPr latinLnBrk="1"/>
                      <a:r>
                        <a:rPr lang="ko-KR" altLang="en-US" sz="1600"/>
                        <a:t>시각장애인 모드 구현</a:t>
                      </a:r>
                      <a:endParaRPr lang="en-US" altLang="ko-KR" sz="1600"/>
                    </a:p>
                    <a:p>
                      <a:pPr latinLnBrk="1"/>
                      <a:r>
                        <a:rPr lang="en-US" altLang="ko-KR" sz="1600"/>
                        <a:t>SST </a:t>
                      </a:r>
                      <a:r>
                        <a:rPr lang="ko-KR" altLang="en-US" sz="1600"/>
                        <a:t>구현</a:t>
                      </a:r>
                      <a:endParaRPr lang="en-US" altLang="ko-KR" sz="1600"/>
                    </a:p>
                    <a:p>
                      <a:pPr latinLnBrk="1"/>
                      <a:r>
                        <a:rPr lang="ko-KR" altLang="en-US" sz="1600"/>
                        <a:t>전자책 검색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서버</a:t>
                      </a:r>
                      <a:r>
                        <a:rPr lang="en-US" altLang="ko-KR" sz="1600"/>
                        <a:t>&amp;DB</a:t>
                      </a:r>
                    </a:p>
                    <a:p>
                      <a:pPr latinLnBrk="1"/>
                      <a:r>
                        <a:rPr lang="ko-KR" altLang="en-US" sz="1600"/>
                        <a:t>툴 개발</a:t>
                      </a:r>
                      <a:endParaRPr lang="en-US" altLang="ko-KR" sz="1600"/>
                    </a:p>
                    <a:p>
                      <a:pPr latinLnBrk="1"/>
                      <a:r>
                        <a:rPr lang="en-US" altLang="ko-KR" sz="1600" err="1"/>
                        <a:t>Epub</a:t>
                      </a:r>
                      <a:r>
                        <a:rPr lang="ko-KR" altLang="en-US" sz="1600"/>
                        <a:t>구조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383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테스트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단위 테스트 </a:t>
                      </a:r>
                      <a:r>
                        <a:rPr lang="en-US" altLang="ko-KR" sz="1600"/>
                        <a:t>/ </a:t>
                      </a:r>
                      <a:r>
                        <a:rPr lang="ko-KR" altLang="en-US" sz="1600"/>
                        <a:t>통합 테스트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858004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26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/>
              <a:t>차례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4" y="2049948"/>
            <a:ext cx="8525169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☞ </a:t>
            </a:r>
            <a:r>
              <a:rPr lang="ko-KR" altLang="en-US"/>
              <a:t>종합설계 개요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         </a:t>
            </a:r>
            <a:r>
              <a:rPr lang="ko-KR" altLang="en-US" b="1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ko-KR" altLang="en-US"/>
              <a:t>시스템 구성도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               </a:t>
            </a:r>
            <a:r>
              <a:rPr lang="ko-KR" altLang="en-US" b="1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ko-KR" altLang="en-US"/>
              <a:t>시스템 수행 시나리오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                     </a:t>
            </a:r>
            <a:r>
              <a:rPr lang="ko-KR" altLang="en-US" b="1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ko-KR" altLang="en-US"/>
              <a:t>개발 환경 및 개발 방법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                           </a:t>
            </a:r>
            <a:r>
              <a:rPr lang="ko-KR" altLang="en-US" b="1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ko-KR" altLang="en-US"/>
              <a:t>개발 현황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                                 </a:t>
            </a:r>
            <a:r>
              <a:rPr lang="ko-KR" altLang="en-US" b="1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ko-KR" altLang="en-US"/>
              <a:t>업무 분담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                                       </a:t>
            </a:r>
            <a:r>
              <a:rPr lang="ko-KR" altLang="en-US" b="1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ko-KR" altLang="en-US"/>
              <a:t>종합 설계 수행 일정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                                             </a:t>
            </a:r>
            <a:r>
              <a:rPr lang="ko-KR" altLang="en-US" b="1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ko-KR" altLang="en-US"/>
              <a:t>필요기술 및 참고문헌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979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/>
              <a:t>종합설계 수행일정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92821"/>
              </p:ext>
            </p:extLst>
          </p:nvPr>
        </p:nvGraphicFramePr>
        <p:xfrm>
          <a:off x="1096963" y="2049463"/>
          <a:ext cx="1005839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102">
                  <a:extLst>
                    <a:ext uri="{9D8B030D-6E8A-4147-A177-3AD203B41FA5}">
                      <a16:colId xmlns:a16="http://schemas.microsoft.com/office/drawing/2014/main" val="1703745233"/>
                    </a:ext>
                  </a:extLst>
                </a:gridCol>
                <a:gridCol w="578527">
                  <a:extLst>
                    <a:ext uri="{9D8B030D-6E8A-4147-A177-3AD203B41FA5}">
                      <a16:colId xmlns:a16="http://schemas.microsoft.com/office/drawing/2014/main" val="3214802125"/>
                    </a:ext>
                  </a:extLst>
                </a:gridCol>
                <a:gridCol w="578527">
                  <a:extLst>
                    <a:ext uri="{9D8B030D-6E8A-4147-A177-3AD203B41FA5}">
                      <a16:colId xmlns:a16="http://schemas.microsoft.com/office/drawing/2014/main" val="121281489"/>
                    </a:ext>
                  </a:extLst>
                </a:gridCol>
                <a:gridCol w="578527">
                  <a:extLst>
                    <a:ext uri="{9D8B030D-6E8A-4147-A177-3AD203B41FA5}">
                      <a16:colId xmlns:a16="http://schemas.microsoft.com/office/drawing/2014/main" val="3478766458"/>
                    </a:ext>
                  </a:extLst>
                </a:gridCol>
                <a:gridCol w="576533">
                  <a:extLst>
                    <a:ext uri="{9D8B030D-6E8A-4147-A177-3AD203B41FA5}">
                      <a16:colId xmlns:a16="http://schemas.microsoft.com/office/drawing/2014/main" val="370386863"/>
                    </a:ext>
                  </a:extLst>
                </a:gridCol>
                <a:gridCol w="576532">
                  <a:extLst>
                    <a:ext uri="{9D8B030D-6E8A-4147-A177-3AD203B41FA5}">
                      <a16:colId xmlns:a16="http://schemas.microsoft.com/office/drawing/2014/main" val="1809661673"/>
                    </a:ext>
                  </a:extLst>
                </a:gridCol>
                <a:gridCol w="580523">
                  <a:extLst>
                    <a:ext uri="{9D8B030D-6E8A-4147-A177-3AD203B41FA5}">
                      <a16:colId xmlns:a16="http://schemas.microsoft.com/office/drawing/2014/main" val="2120921020"/>
                    </a:ext>
                  </a:extLst>
                </a:gridCol>
                <a:gridCol w="578527">
                  <a:extLst>
                    <a:ext uri="{9D8B030D-6E8A-4147-A177-3AD203B41FA5}">
                      <a16:colId xmlns:a16="http://schemas.microsoft.com/office/drawing/2014/main" val="85757892"/>
                    </a:ext>
                  </a:extLst>
                </a:gridCol>
                <a:gridCol w="579616">
                  <a:extLst>
                    <a:ext uri="{9D8B030D-6E8A-4147-A177-3AD203B41FA5}">
                      <a16:colId xmlns:a16="http://schemas.microsoft.com/office/drawing/2014/main" val="1114035227"/>
                    </a:ext>
                  </a:extLst>
                </a:gridCol>
                <a:gridCol w="579434">
                  <a:extLst>
                    <a:ext uri="{9D8B030D-6E8A-4147-A177-3AD203B41FA5}">
                      <a16:colId xmlns:a16="http://schemas.microsoft.com/office/drawing/2014/main" val="960547752"/>
                    </a:ext>
                  </a:extLst>
                </a:gridCol>
                <a:gridCol w="578347">
                  <a:extLst>
                    <a:ext uri="{9D8B030D-6E8A-4147-A177-3AD203B41FA5}">
                      <a16:colId xmlns:a16="http://schemas.microsoft.com/office/drawing/2014/main" val="2241238190"/>
                    </a:ext>
                  </a:extLst>
                </a:gridCol>
                <a:gridCol w="581203">
                  <a:extLst>
                    <a:ext uri="{9D8B030D-6E8A-4147-A177-3AD203B41FA5}">
                      <a16:colId xmlns:a16="http://schemas.microsoft.com/office/drawing/2014/main" val="4262982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76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주제조사 및 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50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요구사항 정의 및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23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시스템 설계 및 상세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0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97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구현 및 프로토타입 데모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41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통합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558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문서화 및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162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최종보고서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35199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20</a:t>
            </a:fld>
            <a:endParaRPr lang="ko-KR" altLang="en-US"/>
          </a:p>
        </p:txBody>
      </p:sp>
      <p:cxnSp>
        <p:nvCxnSpPr>
          <p:cNvPr id="9" name="직선 화살표 연결선 8"/>
          <p:cNvCxnSpPr>
            <a:cxnSpLocks/>
          </p:cNvCxnSpPr>
          <p:nvPr/>
        </p:nvCxnSpPr>
        <p:spPr>
          <a:xfrm flipV="1">
            <a:off x="4787900" y="2614083"/>
            <a:ext cx="589492" cy="4233"/>
          </a:xfrm>
          <a:prstGeom prst="straightConnector1">
            <a:avLst/>
          </a:prstGeom>
          <a:ln w="508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cxnSpLocks/>
          </p:cNvCxnSpPr>
          <p:nvPr/>
        </p:nvCxnSpPr>
        <p:spPr>
          <a:xfrm flipV="1">
            <a:off x="5367232" y="2990003"/>
            <a:ext cx="589492" cy="4233"/>
          </a:xfrm>
          <a:prstGeom prst="straightConnector1">
            <a:avLst/>
          </a:prstGeom>
          <a:ln w="508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</p:cNvCxnSpPr>
          <p:nvPr/>
        </p:nvCxnSpPr>
        <p:spPr>
          <a:xfrm flipV="1">
            <a:off x="5941484" y="3354493"/>
            <a:ext cx="589492" cy="4233"/>
          </a:xfrm>
          <a:prstGeom prst="straightConnector1">
            <a:avLst/>
          </a:prstGeom>
          <a:ln w="508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</p:cNvCxnSpPr>
          <p:nvPr/>
        </p:nvCxnSpPr>
        <p:spPr>
          <a:xfrm flipV="1">
            <a:off x="6522510" y="3714010"/>
            <a:ext cx="589492" cy="423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</p:cNvCxnSpPr>
          <p:nvPr/>
        </p:nvCxnSpPr>
        <p:spPr>
          <a:xfrm flipV="1">
            <a:off x="7095070" y="4092223"/>
            <a:ext cx="589492" cy="423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</p:cNvCxnSpPr>
          <p:nvPr/>
        </p:nvCxnSpPr>
        <p:spPr>
          <a:xfrm flipV="1">
            <a:off x="7696549" y="4457983"/>
            <a:ext cx="1152000" cy="4233"/>
          </a:xfrm>
          <a:prstGeom prst="straightConnector1">
            <a:avLst/>
          </a:prstGeom>
          <a:ln w="508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</p:cNvCxnSpPr>
          <p:nvPr/>
        </p:nvCxnSpPr>
        <p:spPr>
          <a:xfrm flipV="1">
            <a:off x="8845374" y="4832633"/>
            <a:ext cx="1152000" cy="4233"/>
          </a:xfrm>
          <a:prstGeom prst="straightConnector1">
            <a:avLst/>
          </a:prstGeom>
          <a:ln w="508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</p:cNvCxnSpPr>
          <p:nvPr/>
        </p:nvCxnSpPr>
        <p:spPr>
          <a:xfrm flipV="1">
            <a:off x="10001640" y="5200932"/>
            <a:ext cx="1152000" cy="4233"/>
          </a:xfrm>
          <a:prstGeom prst="straightConnector1">
            <a:avLst/>
          </a:prstGeom>
          <a:ln w="508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205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/>
              <a:t>필요기술 및 참고 문헌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161913"/>
              </p:ext>
            </p:extLst>
          </p:nvPr>
        </p:nvGraphicFramePr>
        <p:xfrm>
          <a:off x="1096963" y="2049463"/>
          <a:ext cx="100584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170">
                  <a:extLst>
                    <a:ext uri="{9D8B030D-6E8A-4147-A177-3AD203B41FA5}">
                      <a16:colId xmlns:a16="http://schemas.microsoft.com/office/drawing/2014/main" val="2050378798"/>
                    </a:ext>
                  </a:extLst>
                </a:gridCol>
                <a:gridCol w="6363230">
                  <a:extLst>
                    <a:ext uri="{9D8B030D-6E8A-4147-A177-3AD203B41FA5}">
                      <a16:colId xmlns:a16="http://schemas.microsoft.com/office/drawing/2014/main" val="3223090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참고 사이트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40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C# </a:t>
                      </a:r>
                      <a:r>
                        <a:rPr lang="en-US" altLang="ko-KR" err="1"/>
                        <a:t>epub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epubreader.codeplex.com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1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/>
                        <a:t>Epub</a:t>
                      </a:r>
                      <a:r>
                        <a:rPr lang="en-US" altLang="ko-KR"/>
                        <a:t> article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http://www.ablenews.co.kr/News/NewsContent.aspx?CategoryCode=0006&amp;NewsCode=000620160211095725632622#z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846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EPUB definition _ wiki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https://en.wikipedia.org/wiki/EPUB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59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err="1"/>
                        <a:t>PageTurner</a:t>
                      </a:r>
                      <a:r>
                        <a:rPr lang="en-US" altLang="ko-KR"/>
                        <a:t> Reader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http://www.pageturner-reader.org/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18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err="1"/>
                        <a:t>epublib_github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https://github.com/psiegman/epublib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5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/>
                        <a:t>epublib</a:t>
                      </a:r>
                      <a:r>
                        <a:rPr lang="en-US" altLang="ko-KR"/>
                        <a:t> </a:t>
                      </a:r>
                      <a:r>
                        <a:rPr lang="en-US" altLang="ko-KR" err="1"/>
                        <a:t>book_java</a:t>
                      </a:r>
                      <a:r>
                        <a:rPr lang="en-US" altLang="ko-KR"/>
                        <a:t> </a:t>
                      </a:r>
                      <a:r>
                        <a:rPr lang="en-US" altLang="ko-KR" err="1"/>
                        <a:t>apidocs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http://www.siegmann.nl/static/epublib/apidocs/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62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Android app on </a:t>
                      </a:r>
                      <a:r>
                        <a:rPr lang="en-US" altLang="ko-KR" err="1"/>
                        <a:t>epub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http://aroundck.tistory.com/742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84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Android app asset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http://evnt-hrzn.tistory.com/23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72664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97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/>
              <a:t>종합 설계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3" y="2049948"/>
            <a:ext cx="852517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/>
              <a:t> 지난 발표에서의 지적 사항</a:t>
            </a:r>
            <a:endParaRPr lang="en-US" altLang="ko-KR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/>
              <a:t> 전체적인 </a:t>
            </a:r>
            <a:r>
              <a:rPr lang="ko-KR" altLang="en-US" b="1"/>
              <a:t>개발 내용</a:t>
            </a:r>
            <a:r>
              <a:rPr lang="ko-KR" altLang="en-US"/>
              <a:t>을 잘 정해서 추진</a:t>
            </a:r>
            <a:endParaRPr lang="en-US" altLang="ko-KR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/>
              <a:t> 지적 사항에 대한 답변</a:t>
            </a:r>
            <a:endParaRPr lang="en-US" altLang="ko-KR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/>
              <a:t> 전체적인 모듈에 대한 상세 설계 추가</a:t>
            </a:r>
            <a:endParaRPr lang="en-US" altLang="ko-KR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/>
              <a:t> 개발 내용을 확실하게 함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779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/>
              <a:t>종합설계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5" y="2049948"/>
            <a:ext cx="8525168" cy="4023360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ko-KR" altLang="en-US" sz="2600" b="1">
                <a:solidFill>
                  <a:srgbClr val="63A537"/>
                </a:solidFill>
              </a:rPr>
              <a:t>연구 개발 배경</a:t>
            </a:r>
            <a:endParaRPr lang="en-US" altLang="ko-KR" sz="2600" b="1">
              <a:solidFill>
                <a:srgbClr val="63A537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844" y="2716366"/>
            <a:ext cx="2154357" cy="1473987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2144725" y="2604324"/>
            <a:ext cx="4208003" cy="814845"/>
            <a:chOff x="1422740" y="2815946"/>
            <a:chExt cx="4208003" cy="81484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40" y="2815946"/>
              <a:ext cx="4208003" cy="814845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6475" y="3112237"/>
              <a:ext cx="2381372" cy="222261"/>
            </a:xfrm>
            <a:prstGeom prst="rect">
              <a:avLst/>
            </a:prstGeom>
          </p:spPr>
        </p:pic>
      </p:grpSp>
      <p:sp>
        <p:nvSpPr>
          <p:cNvPr id="17" name="직사각형 16"/>
          <p:cNvSpPr/>
          <p:nvPr/>
        </p:nvSpPr>
        <p:spPr>
          <a:xfrm>
            <a:off x="0" y="4543823"/>
            <a:ext cx="6151418" cy="6985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</a:rPr>
              <a:t>시각장애인의 물체 인지를 위해 </a:t>
            </a:r>
            <a:endParaRPr lang="en-US" altLang="ko-KR" sz="1600">
              <a:solidFill>
                <a:schemeClr val="bg1"/>
              </a:solidFill>
            </a:endParaRPr>
          </a:p>
          <a:p>
            <a:pPr algn="ctr"/>
            <a:r>
              <a:rPr lang="ko-KR" altLang="en-US" sz="1600" u="sng">
                <a:solidFill>
                  <a:schemeClr val="bg1"/>
                </a:solidFill>
              </a:rPr>
              <a:t>촉각그래픽 디스플레이를 활용한 </a:t>
            </a:r>
            <a:r>
              <a:rPr lang="ko-KR" altLang="en-US" b="1" i="1">
                <a:solidFill>
                  <a:schemeClr val="bg1"/>
                </a:solidFill>
              </a:rPr>
              <a:t>교육 컨텐츠 필요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653821" y="3363879"/>
            <a:ext cx="3924502" cy="463574"/>
            <a:chOff x="333460" y="924634"/>
            <a:chExt cx="3924502" cy="463574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60" y="924634"/>
              <a:ext cx="3924502" cy="463574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77" b="22540"/>
            <a:stretch/>
          </p:blipFill>
          <p:spPr>
            <a:xfrm>
              <a:off x="1880054" y="1215340"/>
              <a:ext cx="2368672" cy="127138"/>
            </a:xfrm>
            <a:prstGeom prst="rect">
              <a:avLst/>
            </a:prstGeom>
          </p:spPr>
        </p:pic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190" y="4285499"/>
            <a:ext cx="3502197" cy="1215243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cxnSp>
        <p:nvCxnSpPr>
          <p:cNvPr id="15" name="직선 연결선 14"/>
          <p:cNvCxnSpPr>
            <a:cxnSpLocks/>
          </p:cNvCxnSpPr>
          <p:nvPr/>
        </p:nvCxnSpPr>
        <p:spPr>
          <a:xfrm>
            <a:off x="8516317" y="5404865"/>
            <a:ext cx="1135683" cy="0"/>
          </a:xfrm>
          <a:prstGeom prst="line">
            <a:avLst/>
          </a:prstGeom>
          <a:ln w="254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cxnSpLocks/>
          </p:cNvCxnSpPr>
          <p:nvPr/>
        </p:nvCxnSpPr>
        <p:spPr>
          <a:xfrm>
            <a:off x="8125157" y="4866385"/>
            <a:ext cx="1867203" cy="0"/>
          </a:xfrm>
          <a:prstGeom prst="line">
            <a:avLst/>
          </a:prstGeom>
          <a:ln w="254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/>
              <a:t>종합설계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4" y="2049948"/>
            <a:ext cx="8525169" cy="4023360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ko-KR" altLang="en-US" sz="2600" b="1">
                <a:solidFill>
                  <a:srgbClr val="63A537"/>
                </a:solidFill>
              </a:rPr>
              <a:t>연구 개발 목표</a:t>
            </a:r>
            <a:endParaRPr lang="en-US" altLang="ko-KR" sz="2600" b="1">
              <a:solidFill>
                <a:srgbClr val="63A537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사각형: 둥근 모서리 6"/>
          <p:cNvSpPr/>
          <p:nvPr/>
        </p:nvSpPr>
        <p:spPr>
          <a:xfrm>
            <a:off x="2094806" y="4089292"/>
            <a:ext cx="973561" cy="360000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App</a:t>
            </a:r>
            <a:endParaRPr lang="ko-KR" altLang="en-US" sz="2400" b="1"/>
          </a:p>
        </p:txBody>
      </p:sp>
      <p:sp>
        <p:nvSpPr>
          <p:cNvPr id="8" name="사각형: 둥근 모서리 7"/>
          <p:cNvSpPr/>
          <p:nvPr/>
        </p:nvSpPr>
        <p:spPr>
          <a:xfrm>
            <a:off x="2094807" y="3037376"/>
            <a:ext cx="973561" cy="360000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Tool</a:t>
            </a:r>
            <a:endParaRPr lang="ko-KR" altLang="en-US" sz="2400" b="1"/>
          </a:p>
        </p:txBody>
      </p:sp>
      <p:sp>
        <p:nvSpPr>
          <p:cNvPr id="6" name="TextBox 5"/>
          <p:cNvSpPr txBox="1"/>
          <p:nvPr/>
        </p:nvSpPr>
        <p:spPr>
          <a:xfrm>
            <a:off x="2999969" y="2925749"/>
            <a:ext cx="7274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1168" lvl="1" indent="0">
              <a:buNone/>
            </a:pPr>
            <a:r>
              <a:rPr lang="ko-KR" altLang="en-US" u="sng"/>
              <a:t>교육 컨텐츠 제작자</a:t>
            </a:r>
            <a:r>
              <a:rPr lang="ko-KR" altLang="en-US"/>
              <a:t>가 </a:t>
            </a:r>
            <a:r>
              <a:rPr lang="ko-KR" altLang="en-US" u="sng"/>
              <a:t>전자책을 활용</a:t>
            </a:r>
            <a:r>
              <a:rPr lang="ko-KR" altLang="en-US"/>
              <a:t>하여 시각장애인의 물체 인지를 </a:t>
            </a:r>
            <a:endParaRPr lang="en-US" altLang="ko-KR"/>
          </a:p>
          <a:p>
            <a:pPr marL="201168" lvl="1" indent="0">
              <a:buNone/>
            </a:pPr>
            <a:r>
              <a:rPr lang="ko-KR" altLang="en-US"/>
              <a:t>위한 </a:t>
            </a:r>
            <a:r>
              <a:rPr lang="ko-KR" altLang="en-US" b="1"/>
              <a:t>교육 컨텐츠를 쉽게 제작</a:t>
            </a:r>
            <a:r>
              <a:rPr lang="ko-KR" altLang="en-US"/>
              <a:t>할 수 있는 </a:t>
            </a:r>
            <a:r>
              <a:rPr lang="ko-KR" altLang="en-US" b="1"/>
              <a:t>툴 개발</a:t>
            </a:r>
            <a:endParaRPr lang="en-US" altLang="ko-KR" b="1"/>
          </a:p>
        </p:txBody>
      </p:sp>
      <p:sp>
        <p:nvSpPr>
          <p:cNvPr id="10" name="TextBox 9"/>
          <p:cNvSpPr txBox="1"/>
          <p:nvPr/>
        </p:nvSpPr>
        <p:spPr>
          <a:xfrm>
            <a:off x="2999969" y="3958467"/>
            <a:ext cx="732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01168" lvl="1" indent="0">
              <a:buNone/>
            </a:pPr>
            <a:r>
              <a:rPr lang="ko-KR" altLang="en-US"/>
              <a:t>시각장애인이 스마트폰과 촉각그래픽 디스플레이에서 </a:t>
            </a:r>
            <a:r>
              <a:rPr lang="ko-KR" altLang="en-US" u="sng"/>
              <a:t>제작된 교육 </a:t>
            </a:r>
            <a:endParaRPr lang="en-US" altLang="ko-KR" u="sng"/>
          </a:p>
          <a:p>
            <a:pPr marL="201168" lvl="1" indent="0">
              <a:buNone/>
            </a:pPr>
            <a:r>
              <a:rPr lang="ko-KR" altLang="en-US" u="sng"/>
              <a:t>컨텐츠를 쉽게 사용</a:t>
            </a:r>
            <a:r>
              <a:rPr lang="ko-KR" altLang="en-US"/>
              <a:t>할 수 있도록 </a:t>
            </a:r>
            <a:r>
              <a:rPr lang="ko-KR" altLang="en-US" b="1"/>
              <a:t>전자책을 활용</a:t>
            </a:r>
            <a:r>
              <a:rPr lang="ko-KR" altLang="en-US"/>
              <a:t>한</a:t>
            </a:r>
            <a:r>
              <a:rPr lang="ko-KR" altLang="en-US" b="1"/>
              <a:t> 안드로이드 앱 개발</a:t>
            </a:r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227803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/>
              <a:t>종합설계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4" y="2049948"/>
            <a:ext cx="8525169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ko-KR" altLang="en-US" sz="2600" b="1">
                <a:solidFill>
                  <a:srgbClr val="63A537"/>
                </a:solidFill>
              </a:rPr>
              <a:t>연구 개발 효과</a:t>
            </a:r>
            <a:endParaRPr lang="en-US" altLang="ko-KR" sz="2600" b="1">
              <a:solidFill>
                <a:srgbClr val="63A537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사각형: 둥근 모서리 7"/>
          <p:cNvSpPr/>
          <p:nvPr/>
        </p:nvSpPr>
        <p:spPr>
          <a:xfrm>
            <a:off x="2094806" y="4089292"/>
            <a:ext cx="973561" cy="360000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App</a:t>
            </a:r>
            <a:endParaRPr lang="ko-KR" altLang="en-US" sz="2400" b="1"/>
          </a:p>
        </p:txBody>
      </p:sp>
      <p:sp>
        <p:nvSpPr>
          <p:cNvPr id="9" name="사각형: 둥근 모서리 8"/>
          <p:cNvSpPr/>
          <p:nvPr/>
        </p:nvSpPr>
        <p:spPr>
          <a:xfrm>
            <a:off x="2094807" y="3037376"/>
            <a:ext cx="973561" cy="360000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Tool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2999969" y="2925749"/>
            <a:ext cx="7274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1168" lvl="1" indent="0">
              <a:buNone/>
            </a:pPr>
            <a:r>
              <a:rPr lang="ko-KR" altLang="en-US"/>
              <a:t>시각장애인을 위한 </a:t>
            </a:r>
            <a:r>
              <a:rPr lang="ko-KR" altLang="en-US" b="1"/>
              <a:t>교육 컨텐츠 제작</a:t>
            </a:r>
            <a:r>
              <a:rPr lang="ko-KR" altLang="en-US"/>
              <a:t>이 </a:t>
            </a:r>
            <a:r>
              <a:rPr lang="ko-KR" altLang="en-US" b="1"/>
              <a:t>활성화</a:t>
            </a:r>
            <a:r>
              <a:rPr lang="ko-KR" altLang="en-US"/>
              <a:t> 되어</a:t>
            </a:r>
            <a:r>
              <a:rPr lang="en-US" altLang="ko-KR"/>
              <a:t>, </a:t>
            </a:r>
            <a:r>
              <a:rPr lang="ko-KR" altLang="en-US"/>
              <a:t>시각장애인의 물체 인지를</a:t>
            </a:r>
            <a:r>
              <a:rPr lang="en-US" altLang="ko-KR"/>
              <a:t> </a:t>
            </a:r>
            <a:r>
              <a:rPr lang="ko-KR" altLang="en-US"/>
              <a:t>위해 </a:t>
            </a:r>
            <a:r>
              <a:rPr lang="ko-KR" altLang="en-US" b="1"/>
              <a:t>다양하고 우수한 교육 컨텐츠 제공</a:t>
            </a:r>
            <a:endParaRPr lang="en-US" altLang="ko-KR" b="1">
              <a:solidFill>
                <a:srgbClr val="63A537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99969" y="3958467"/>
            <a:ext cx="7483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1168" lvl="1" indent="0">
              <a:buNone/>
            </a:pPr>
            <a:r>
              <a:rPr lang="ko-KR" altLang="en-US"/>
              <a:t>시각장애인이 전자책을 읽다가 물체의 모양을 알고 싶은 단어를 발견했을 때</a:t>
            </a:r>
            <a:r>
              <a:rPr lang="en-US" altLang="ko-KR"/>
              <a:t>, </a:t>
            </a:r>
            <a:r>
              <a:rPr lang="ko-KR" altLang="en-US" b="1"/>
              <a:t>그 단어를 나타내는 물체의 이미지</a:t>
            </a:r>
            <a:r>
              <a:rPr lang="ko-KR" altLang="en-US"/>
              <a:t>가 </a:t>
            </a:r>
            <a:r>
              <a:rPr lang="ko-KR" altLang="en-US" b="1"/>
              <a:t>바로 촉각그래픽 디스플레이로 전송</a:t>
            </a:r>
            <a:r>
              <a:rPr lang="ko-KR" altLang="en-US"/>
              <a:t>되어 쉽고 편리하게 </a:t>
            </a:r>
            <a:r>
              <a:rPr lang="ko-KR" altLang="en-US" b="1"/>
              <a:t>물체 인지 학습 가능</a:t>
            </a:r>
            <a:endParaRPr lang="en-US" altLang="ko-KR" b="1"/>
          </a:p>
          <a:p>
            <a:pPr marL="201168" lvl="1" indent="0">
              <a:buNone/>
            </a:pPr>
            <a:endParaRPr lang="en-US" altLang="ko-KR"/>
          </a:p>
          <a:p>
            <a:pPr marL="201168" lvl="1"/>
            <a:r>
              <a:rPr lang="ko-KR" altLang="en-US" b="1"/>
              <a:t>시각장애인 모바일 접근성 지침</a:t>
            </a:r>
            <a:r>
              <a:rPr lang="ko-KR" altLang="en-US"/>
              <a:t>을 참고하여 앱을 개발하므로</a:t>
            </a:r>
            <a:r>
              <a:rPr lang="en-US" altLang="ko-KR"/>
              <a:t> </a:t>
            </a:r>
          </a:p>
          <a:p>
            <a:pPr marL="201168" lvl="1"/>
            <a:r>
              <a:rPr lang="ko-KR" altLang="en-US" b="1"/>
              <a:t>시각장애인이 편리하게 앱 이용 가능</a:t>
            </a:r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295318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244" y="3997543"/>
            <a:ext cx="458634" cy="458634"/>
          </a:xfrm>
          <a:prstGeom prst="rect">
            <a:avLst/>
          </a:prstGeom>
        </p:spPr>
      </p:pic>
      <p:cxnSp>
        <p:nvCxnSpPr>
          <p:cNvPr id="37" name="직선 연결선 36"/>
          <p:cNvCxnSpPr>
            <a:cxnSpLocks/>
          </p:cNvCxnSpPr>
          <p:nvPr/>
        </p:nvCxnSpPr>
        <p:spPr>
          <a:xfrm flipH="1">
            <a:off x="8938561" y="3514532"/>
            <a:ext cx="1" cy="46800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/>
              <a:t>시스템 구성도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3" y="2049948"/>
            <a:ext cx="852516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1200"/>
              <a:t> 제작한</a:t>
            </a:r>
            <a:r>
              <a:rPr lang="en-US" altLang="ko-KR" sz="1200"/>
              <a:t>/</a:t>
            </a:r>
            <a:r>
              <a:rPr lang="ko-KR" altLang="en-US" sz="1200"/>
              <a:t>제작된 교육 컨텐츠들은 </a:t>
            </a:r>
            <a:r>
              <a:rPr lang="en-US" altLang="ko-KR" sz="1200" b="1"/>
              <a:t>.</a:t>
            </a:r>
            <a:r>
              <a:rPr lang="en-US" altLang="ko-KR" sz="1200" b="1" err="1"/>
              <a:t>epub</a:t>
            </a:r>
            <a:r>
              <a:rPr lang="ko-KR" altLang="en-US" sz="1200" b="1"/>
              <a:t>형식안에</a:t>
            </a:r>
            <a:r>
              <a:rPr lang="ko-KR" altLang="en-US" sz="1200"/>
              <a:t> 존재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308925" y="3089206"/>
            <a:ext cx="1577323" cy="1480997"/>
            <a:chOff x="5331176" y="2777670"/>
            <a:chExt cx="1735419" cy="1532822"/>
          </a:xfrm>
        </p:grpSpPr>
        <p:pic>
          <p:nvPicPr>
            <p:cNvPr id="6" name="Picture 2" descr="http://cfile21.uf.tistory.com/image/21016C4F5260194D175C3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176" y="2777670"/>
              <a:ext cx="1532822" cy="1532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 descr="http://365psd.com/images/previews/ded/database-backup-icons-psd-png-image-2318database-51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8923" y="3445868"/>
              <a:ext cx="767672" cy="767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059" y="5012639"/>
            <a:ext cx="1355004" cy="927079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1690233" y="4135456"/>
            <a:ext cx="2299855" cy="1499965"/>
            <a:chOff x="2873300" y="3310793"/>
            <a:chExt cx="2299855" cy="1499965"/>
          </a:xfrm>
        </p:grpSpPr>
        <p:sp>
          <p:nvSpPr>
            <p:cNvPr id="15" name="TextBox 14"/>
            <p:cNvSpPr txBox="1"/>
            <p:nvPr/>
          </p:nvSpPr>
          <p:spPr>
            <a:xfrm>
              <a:off x="2873300" y="4502981"/>
              <a:ext cx="2299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/>
                <a:t>교육 컨텐츠 제작자</a:t>
              </a: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3442346" y="3310793"/>
              <a:ext cx="1161765" cy="1224000"/>
              <a:chOff x="3442346" y="3310793"/>
              <a:chExt cx="1161765" cy="1224000"/>
            </a:xfrm>
          </p:grpSpPr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442346" y="3310793"/>
                <a:ext cx="1161765" cy="1224000"/>
              </a:xfrm>
              <a:prstGeom prst="rect">
                <a:avLst/>
              </a:prstGeom>
            </p:spPr>
          </p:pic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059" y="3483488"/>
                <a:ext cx="425018" cy="302972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19" name="사각형: 둥근 모서리 18"/>
              <p:cNvSpPr/>
              <p:nvPr/>
            </p:nvSpPr>
            <p:spPr>
              <a:xfrm>
                <a:off x="4046058" y="3442311"/>
                <a:ext cx="425018" cy="368110"/>
              </a:xfrm>
              <a:prstGeom prst="round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7" name="그룹 26"/>
          <p:cNvGrpSpPr/>
          <p:nvPr/>
        </p:nvGrpSpPr>
        <p:grpSpPr>
          <a:xfrm>
            <a:off x="9027312" y="3267260"/>
            <a:ext cx="1530417" cy="1557958"/>
            <a:chOff x="10861908" y="2843794"/>
            <a:chExt cx="1530417" cy="1557958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4516" y="2843794"/>
              <a:ext cx="744517" cy="126827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0861908" y="4093975"/>
              <a:ext cx="1530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/>
                <a:t>시각장애인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690234" y="2432089"/>
            <a:ext cx="2299855" cy="1499965"/>
            <a:chOff x="2873300" y="3310793"/>
            <a:chExt cx="2299855" cy="1499965"/>
          </a:xfrm>
        </p:grpSpPr>
        <p:sp>
          <p:nvSpPr>
            <p:cNvPr id="22" name="TextBox 21"/>
            <p:cNvSpPr txBox="1"/>
            <p:nvPr/>
          </p:nvSpPr>
          <p:spPr>
            <a:xfrm>
              <a:off x="2873300" y="4502981"/>
              <a:ext cx="2299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/>
                <a:t>교육 컨텐츠 제작자</a:t>
              </a: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3442346" y="3310793"/>
              <a:ext cx="1161765" cy="1224000"/>
              <a:chOff x="3442346" y="3310793"/>
              <a:chExt cx="1161765" cy="1224000"/>
            </a:xfrm>
          </p:grpSpPr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442346" y="3310793"/>
                <a:ext cx="1161765" cy="1224000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059" y="3483488"/>
                <a:ext cx="425018" cy="302972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26" name="사각형: 둥근 모서리 25"/>
              <p:cNvSpPr/>
              <p:nvPr/>
            </p:nvSpPr>
            <p:spPr>
              <a:xfrm>
                <a:off x="4046058" y="3442311"/>
                <a:ext cx="425018" cy="368110"/>
              </a:xfrm>
              <a:prstGeom prst="round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 rot="1364801">
            <a:off x="3505430" y="3270992"/>
            <a:ext cx="21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제작</a:t>
            </a:r>
            <a:r>
              <a:rPr lang="ko-KR" altLang="en-US" sz="1400" b="1"/>
              <a:t>한</a:t>
            </a:r>
            <a:r>
              <a:rPr lang="ko-KR" altLang="en-US" sz="1400"/>
              <a:t> 교육 콘텐츠 </a:t>
            </a:r>
            <a:r>
              <a:rPr lang="ko-KR" altLang="en-US" sz="1400" b="1">
                <a:solidFill>
                  <a:srgbClr val="63A537"/>
                </a:solidFill>
              </a:rPr>
              <a:t>업로드</a:t>
            </a:r>
            <a:r>
              <a:rPr lang="ko-KR" altLang="en-US" sz="1400"/>
              <a:t> </a:t>
            </a:r>
            <a:r>
              <a:rPr lang="en-US" altLang="ko-KR" sz="1400"/>
              <a:t>to Server</a:t>
            </a:r>
            <a:endParaRPr lang="ko-KR" altLang="en-US" sz="1400"/>
          </a:p>
        </p:txBody>
      </p:sp>
      <p:sp>
        <p:nvSpPr>
          <p:cNvPr id="29" name="TextBox 28"/>
          <p:cNvSpPr txBox="1"/>
          <p:nvPr/>
        </p:nvSpPr>
        <p:spPr>
          <a:xfrm rot="20248870">
            <a:off x="3529433" y="4153612"/>
            <a:ext cx="2328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제작</a:t>
            </a:r>
            <a:r>
              <a:rPr lang="ko-KR" altLang="en-US" sz="1400" b="1"/>
              <a:t>된</a:t>
            </a:r>
            <a:r>
              <a:rPr lang="ko-KR" altLang="en-US" sz="1400"/>
              <a:t> 교육 콘텐츠 </a:t>
            </a:r>
            <a:r>
              <a:rPr lang="ko-KR" altLang="en-US" sz="1400" b="1">
                <a:solidFill>
                  <a:srgbClr val="63A537"/>
                </a:solidFill>
              </a:rPr>
              <a:t>다운로드</a:t>
            </a:r>
            <a:r>
              <a:rPr lang="ko-KR" altLang="en-US" sz="1400"/>
              <a:t> </a:t>
            </a:r>
            <a:r>
              <a:rPr lang="en-US" altLang="ko-KR" sz="1400"/>
              <a:t>from Server</a:t>
            </a:r>
            <a:endParaRPr lang="ko-KR" altLang="en-US" sz="1400"/>
          </a:p>
        </p:txBody>
      </p:sp>
      <p:sp>
        <p:nvSpPr>
          <p:cNvPr id="31" name="TextBox 30"/>
          <p:cNvSpPr txBox="1"/>
          <p:nvPr/>
        </p:nvSpPr>
        <p:spPr>
          <a:xfrm rot="20248870">
            <a:off x="6661873" y="2903775"/>
            <a:ext cx="2337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제작</a:t>
            </a:r>
            <a:r>
              <a:rPr lang="ko-KR" altLang="en-US" sz="1400" b="1"/>
              <a:t>된</a:t>
            </a:r>
            <a:r>
              <a:rPr lang="ko-KR" altLang="en-US" sz="1400"/>
              <a:t> 교육 콘텐츠 </a:t>
            </a:r>
            <a:r>
              <a:rPr lang="ko-KR" altLang="en-US" sz="1400" b="1">
                <a:solidFill>
                  <a:srgbClr val="63A537"/>
                </a:solidFill>
              </a:rPr>
              <a:t>다운로드</a:t>
            </a:r>
            <a:r>
              <a:rPr lang="ko-KR" altLang="en-US" sz="1400"/>
              <a:t> </a:t>
            </a:r>
            <a:r>
              <a:rPr lang="en-US" altLang="ko-KR" sz="1400"/>
              <a:t>from Server</a:t>
            </a:r>
            <a:endParaRPr lang="ko-KR" altLang="en-US" sz="14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2"/>
          <a:stretch/>
        </p:blipFill>
        <p:spPr>
          <a:xfrm>
            <a:off x="8514476" y="2123837"/>
            <a:ext cx="848171" cy="1328037"/>
          </a:xfrm>
          <a:prstGeom prst="rect">
            <a:avLst/>
          </a:prstGeom>
        </p:spPr>
      </p:pic>
      <p:cxnSp>
        <p:nvCxnSpPr>
          <p:cNvPr id="36" name="직선 연결선 35"/>
          <p:cNvCxnSpPr>
            <a:cxnSpLocks/>
          </p:cNvCxnSpPr>
          <p:nvPr/>
        </p:nvCxnSpPr>
        <p:spPr>
          <a:xfrm flipH="1">
            <a:off x="8938892" y="4494176"/>
            <a:ext cx="1" cy="54000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39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/>
              <a:t>시스템 수행 시나리오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4" y="2049948"/>
            <a:ext cx="8525169" cy="4023360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시각장애인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550" y="2062648"/>
            <a:ext cx="2394073" cy="3791145"/>
          </a:xfrm>
          <a:prstGeom prst="rect">
            <a:avLst/>
          </a:prstGeom>
        </p:spPr>
      </p:pic>
      <p:pic>
        <p:nvPicPr>
          <p:cNvPr id="8" name="그래픽 7" descr="오른쪽을 가리키는 검지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927505" y="3449789"/>
            <a:ext cx="414050" cy="414050"/>
          </a:xfrm>
          <a:prstGeom prst="rect">
            <a:avLst/>
          </a:prstGeom>
        </p:spPr>
      </p:pic>
      <p:pic>
        <p:nvPicPr>
          <p:cNvPr id="23" name="그래픽 22" descr="오른쪽을 가리키는 검지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379761" y="4285679"/>
            <a:ext cx="414050" cy="414050"/>
          </a:xfrm>
          <a:prstGeom prst="rect">
            <a:avLst/>
          </a:prstGeom>
        </p:spPr>
      </p:pic>
      <p:sp>
        <p:nvSpPr>
          <p:cNvPr id="24" name="화살표: 오른쪽 23"/>
          <p:cNvSpPr/>
          <p:nvPr/>
        </p:nvSpPr>
        <p:spPr>
          <a:xfrm>
            <a:off x="7476073" y="3783264"/>
            <a:ext cx="311493" cy="304800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7895463" y="2049947"/>
            <a:ext cx="2394073" cy="3803845"/>
            <a:chOff x="7895463" y="2049947"/>
            <a:chExt cx="2394073" cy="380384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5463" y="2049947"/>
              <a:ext cx="2394073" cy="380384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574656" y="3652980"/>
              <a:ext cx="5518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.</a:t>
              </a:r>
              <a:r>
                <a:rPr lang="en-US" altLang="ko-KR" sz="1000" err="1"/>
                <a:t>epub</a:t>
              </a:r>
              <a:endParaRPr lang="ko-KR" altLang="en-US" sz="1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49239" y="3805518"/>
              <a:ext cx="5518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.</a:t>
              </a:r>
              <a:r>
                <a:rPr lang="en-US" altLang="ko-KR" sz="1000" err="1"/>
                <a:t>epub</a:t>
              </a:r>
              <a:endParaRPr lang="ko-KR" altLang="en-US" sz="10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704539" y="3959370"/>
              <a:ext cx="5518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.</a:t>
              </a:r>
              <a:r>
                <a:rPr lang="en-US" altLang="ko-KR" sz="1000" err="1"/>
                <a:t>epub</a:t>
              </a:r>
              <a:endParaRPr lang="ko-KR" altLang="en-US" sz="10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577258" y="4115423"/>
              <a:ext cx="5518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.</a:t>
              </a:r>
              <a:r>
                <a:rPr lang="en-US" altLang="ko-KR" sz="1000" err="1"/>
                <a:t>epub</a:t>
              </a:r>
              <a:endParaRPr lang="ko-KR" altLang="en-US" sz="1000"/>
            </a:p>
          </p:txBody>
        </p:sp>
      </p:grpSp>
      <p:pic>
        <p:nvPicPr>
          <p:cNvPr id="21" name="그래픽 20" descr="오른쪽을 가리키는 검지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379761" y="4309251"/>
            <a:ext cx="414050" cy="41405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519577" y="2372335"/>
            <a:ext cx="1539997" cy="2623368"/>
            <a:chOff x="2519577" y="2640186"/>
            <a:chExt cx="1539997" cy="2623368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9577" y="2640186"/>
              <a:ext cx="1539997" cy="2623368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2543175" y="3726559"/>
              <a:ext cx="342900" cy="3447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3108800" y="3885066"/>
              <a:ext cx="113825" cy="186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00" y="5152533"/>
            <a:ext cx="324000" cy="324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72756" y="5052923"/>
            <a:ext cx="3032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'</a:t>
            </a:r>
            <a:r>
              <a:rPr lang="ko-KR" altLang="en-US" sz="1400" b="1"/>
              <a:t>한 손가락</a:t>
            </a:r>
            <a:r>
              <a:rPr lang="en-US" altLang="ko-KR" sz="1400"/>
              <a:t>'</a:t>
            </a:r>
            <a:r>
              <a:rPr lang="ko-KR" altLang="en-US" sz="1400"/>
              <a:t>으로 </a:t>
            </a:r>
            <a:r>
              <a:rPr lang="en-US" altLang="ko-KR" sz="1400" b="1"/>
              <a:t>'</a:t>
            </a:r>
            <a:r>
              <a:rPr lang="en-US" altLang="ko-KR" sz="1400" b="1">
                <a:highlight>
                  <a:srgbClr val="99CB38"/>
                </a:highlight>
              </a:rPr>
              <a:t>1</a:t>
            </a:r>
            <a:r>
              <a:rPr lang="ko-KR" altLang="en-US" sz="1400" b="1">
                <a:highlight>
                  <a:srgbClr val="99CB38"/>
                </a:highlight>
              </a:rPr>
              <a:t>번</a:t>
            </a:r>
            <a:r>
              <a:rPr lang="ko-KR" altLang="en-US" sz="1400" b="1"/>
              <a:t> 탭</a:t>
            </a:r>
            <a:r>
              <a:rPr lang="en-US" altLang="ko-KR" sz="1400"/>
              <a:t>' : </a:t>
            </a:r>
            <a:r>
              <a:rPr lang="ko-KR" altLang="en-US" sz="1400"/>
              <a:t>아이템 </a:t>
            </a:r>
            <a:r>
              <a:rPr lang="ko-KR" altLang="en-US" sz="1400" b="1">
                <a:highlight>
                  <a:srgbClr val="99CB38"/>
                </a:highlight>
              </a:rPr>
              <a:t>읽기</a:t>
            </a:r>
          </a:p>
          <a:p>
            <a:r>
              <a:rPr lang="en-US" altLang="ko-KR" sz="1400"/>
              <a:t>'</a:t>
            </a:r>
            <a:r>
              <a:rPr lang="ko-KR" altLang="en-US" sz="1400" b="1"/>
              <a:t>한 손가락</a:t>
            </a:r>
            <a:r>
              <a:rPr lang="en-US" altLang="ko-KR" sz="1400"/>
              <a:t>'</a:t>
            </a:r>
            <a:r>
              <a:rPr lang="ko-KR" altLang="en-US" sz="1400"/>
              <a:t>으로 </a:t>
            </a:r>
            <a:r>
              <a:rPr lang="en-US" altLang="ko-KR" sz="1400" b="1"/>
              <a:t>'</a:t>
            </a:r>
            <a:r>
              <a:rPr lang="en-US" altLang="ko-KR" sz="1400" b="1">
                <a:highlight>
                  <a:srgbClr val="99CB38"/>
                </a:highlight>
              </a:rPr>
              <a:t>2</a:t>
            </a:r>
            <a:r>
              <a:rPr lang="ko-KR" altLang="en-US" sz="1400" b="1">
                <a:highlight>
                  <a:srgbClr val="99CB38"/>
                </a:highlight>
              </a:rPr>
              <a:t>번</a:t>
            </a:r>
            <a:r>
              <a:rPr lang="ko-KR" altLang="en-US" sz="1400" b="1"/>
              <a:t> 탭</a:t>
            </a:r>
            <a:r>
              <a:rPr lang="en-US" altLang="ko-KR" sz="1400"/>
              <a:t>' : </a:t>
            </a:r>
            <a:r>
              <a:rPr lang="ko-KR" altLang="en-US" sz="1400"/>
              <a:t>아이템 </a:t>
            </a:r>
            <a:r>
              <a:rPr lang="ko-KR" altLang="en-US" sz="1400" b="1">
                <a:highlight>
                  <a:srgbClr val="99CB38"/>
                </a:highlight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220437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/>
              <a:t>시스템 수행 시나리오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4" y="2049948"/>
            <a:ext cx="8525169" cy="4023360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시각장애인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807" y="2606416"/>
            <a:ext cx="1539997" cy="262336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77"/>
          <a:stretch/>
        </p:blipFill>
        <p:spPr>
          <a:xfrm>
            <a:off x="5502035" y="2354168"/>
            <a:ext cx="1434758" cy="792165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5926965" y="2598344"/>
            <a:ext cx="583200" cy="583200"/>
          </a:xfrm>
          <a:prstGeom prst="ellipse">
            <a:avLst/>
          </a:prstGeom>
          <a:solidFill>
            <a:srgbClr val="0A0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: 도형 40"/>
          <p:cNvSpPr/>
          <p:nvPr/>
        </p:nvSpPr>
        <p:spPr>
          <a:xfrm flipH="1">
            <a:off x="4233333" y="3016327"/>
            <a:ext cx="1537352" cy="2935199"/>
          </a:xfrm>
          <a:custGeom>
            <a:avLst/>
            <a:gdLst>
              <a:gd name="connsiteX0" fmla="*/ 0 w 1718734"/>
              <a:gd name="connsiteY0" fmla="*/ 0 h 3016720"/>
              <a:gd name="connsiteX1" fmla="*/ 482600 w 1718734"/>
              <a:gd name="connsiteY1" fmla="*/ 364067 h 3016720"/>
              <a:gd name="connsiteX2" fmla="*/ 465667 w 1718734"/>
              <a:gd name="connsiteY2" fmla="*/ 1049867 h 3016720"/>
              <a:gd name="connsiteX3" fmla="*/ 905934 w 1718734"/>
              <a:gd name="connsiteY3" fmla="*/ 2159000 h 3016720"/>
              <a:gd name="connsiteX4" fmla="*/ 863600 w 1718734"/>
              <a:gd name="connsiteY4" fmla="*/ 2853267 h 3016720"/>
              <a:gd name="connsiteX5" fmla="*/ 1540934 w 1718734"/>
              <a:gd name="connsiteY5" fmla="*/ 3014134 h 3016720"/>
              <a:gd name="connsiteX6" fmla="*/ 1718734 w 1718734"/>
              <a:gd name="connsiteY6" fmla="*/ 2777067 h 301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8734" h="3016720">
                <a:moveTo>
                  <a:pt x="0" y="0"/>
                </a:moveTo>
                <a:cubicBezTo>
                  <a:pt x="202494" y="94544"/>
                  <a:pt x="404989" y="189089"/>
                  <a:pt x="482600" y="364067"/>
                </a:cubicBezTo>
                <a:cubicBezTo>
                  <a:pt x="560211" y="539045"/>
                  <a:pt x="395111" y="750712"/>
                  <a:pt x="465667" y="1049867"/>
                </a:cubicBezTo>
                <a:cubicBezTo>
                  <a:pt x="536223" y="1349022"/>
                  <a:pt x="839612" y="1858433"/>
                  <a:pt x="905934" y="2159000"/>
                </a:cubicBezTo>
                <a:cubicBezTo>
                  <a:pt x="972256" y="2459567"/>
                  <a:pt x="757767" y="2710745"/>
                  <a:pt x="863600" y="2853267"/>
                </a:cubicBezTo>
                <a:cubicBezTo>
                  <a:pt x="969433" y="2995789"/>
                  <a:pt x="1398412" y="3026834"/>
                  <a:pt x="1540934" y="3014134"/>
                </a:cubicBezTo>
                <a:cubicBezTo>
                  <a:pt x="1683456" y="3001434"/>
                  <a:pt x="1689101" y="2836334"/>
                  <a:pt x="1718734" y="2777067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2"/>
          <a:stretch/>
        </p:blipFill>
        <p:spPr>
          <a:xfrm>
            <a:off x="1977837" y="2031875"/>
            <a:ext cx="2400951" cy="375932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189573" y="2298006"/>
            <a:ext cx="2097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u="sng">
                <a:highlight>
                  <a:srgbClr val="FFFF00"/>
                </a:highlight>
              </a:rPr>
              <a:t>토끼</a:t>
            </a:r>
            <a:r>
              <a:rPr lang="ko-KR" altLang="en-US"/>
              <a:t>는</a:t>
            </a:r>
            <a:endParaRPr lang="en-US" altLang="ko-KR"/>
          </a:p>
          <a:p>
            <a:pPr algn="ctr"/>
            <a:r>
              <a:rPr lang="ko-KR" altLang="en-US"/>
              <a:t>어떻게 생겼을까</a:t>
            </a:r>
            <a:r>
              <a:rPr lang="en-US" altLang="ko-KR" b="1"/>
              <a:t>??</a:t>
            </a:r>
            <a:endParaRPr lang="ko-KR" altLang="en-US" b="1"/>
          </a:p>
        </p:txBody>
      </p:sp>
      <p:sp>
        <p:nvSpPr>
          <p:cNvPr id="45" name="타원 44"/>
          <p:cNvSpPr/>
          <p:nvPr/>
        </p:nvSpPr>
        <p:spPr>
          <a:xfrm>
            <a:off x="7712687" y="2569882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7378462" y="2614770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7070758" y="2651624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7996363" y="2059182"/>
            <a:ext cx="2484000" cy="11343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520823" y="5028534"/>
            <a:ext cx="4671187" cy="486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</a:rPr>
              <a:t>시각장애인은 </a:t>
            </a:r>
            <a:r>
              <a:rPr lang="ko-KR" altLang="en-US" sz="1600" b="1">
                <a:solidFill>
                  <a:srgbClr val="FFFF00"/>
                </a:solidFill>
              </a:rPr>
              <a:t>전자책의 이미지</a:t>
            </a:r>
            <a:r>
              <a:rPr lang="ko-KR" altLang="en-US" sz="1600">
                <a:solidFill>
                  <a:schemeClr val="bg1"/>
                </a:solidFill>
              </a:rPr>
              <a:t>를 볼 수 없다</a:t>
            </a:r>
            <a:endParaRPr lang="ko-KR" altLang="en-US" b="1" i="1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395841" y="3810973"/>
            <a:ext cx="141355" cy="1874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769097" y="3871040"/>
            <a:ext cx="128465" cy="1739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861" y="2059142"/>
            <a:ext cx="324000" cy="32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99562" y="2071472"/>
            <a:ext cx="208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>
                <a:highlight>
                  <a:srgbClr val="FFFF00"/>
                </a:highlight>
              </a:rPr>
              <a:t>토끼</a:t>
            </a:r>
            <a:r>
              <a:rPr lang="ko-KR" altLang="en-US" sz="1400"/>
              <a:t> </a:t>
            </a:r>
            <a:r>
              <a:rPr lang="ko-KR" altLang="en-US" sz="1400" i="1"/>
              <a:t>이미지가 있습니다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91726" y="2927425"/>
            <a:ext cx="46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18185" y="3439679"/>
            <a:ext cx="46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9586" y="3670985"/>
            <a:ext cx="885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rgbClr val="FF0000"/>
                </a:solidFill>
              </a:rPr>
              <a:t>전자책의</a:t>
            </a:r>
            <a:endParaRPr lang="en-US" altLang="ko-KR" sz="1000">
              <a:solidFill>
                <a:srgbClr val="FF0000"/>
              </a:solidFill>
            </a:endParaRPr>
          </a:p>
          <a:p>
            <a:r>
              <a:rPr lang="ko-KR" altLang="en-US" sz="1000">
                <a:solidFill>
                  <a:srgbClr val="FF0000"/>
                </a:solidFill>
              </a:rPr>
              <a:t>원래 이미지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94520" y="3138024"/>
            <a:ext cx="1105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rgbClr val="FF0000"/>
                </a:solidFill>
              </a:rPr>
              <a:t>교육 컨텐츠 제작자가 제작한 이미지를 가진 텍스트 </a:t>
            </a:r>
            <a:r>
              <a:rPr lang="ko-KR" altLang="en-US" sz="1000" b="1" u="sng">
                <a:highlight>
                  <a:srgbClr val="FFFF00"/>
                </a:highlight>
              </a:rPr>
              <a:t>토끼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33701" y="3136805"/>
            <a:ext cx="243405" cy="1597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cxnSpLocks/>
          </p:cNvCxnSpPr>
          <p:nvPr/>
        </p:nvCxnSpPr>
        <p:spPr>
          <a:xfrm>
            <a:off x="3149600" y="3082738"/>
            <a:ext cx="124355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151121" y="3073631"/>
            <a:ext cx="0" cy="72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84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1461</TotalTime>
  <Words>1120</Words>
  <Application>Microsoft Office PowerPoint</Application>
  <PresentationFormat>와이드스크린</PresentationFormat>
  <Paragraphs>305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맑은 고딕</vt:lpstr>
      <vt:lpstr>Batang</vt:lpstr>
      <vt:lpstr>Arial</vt:lpstr>
      <vt:lpstr>Calibri</vt:lpstr>
      <vt:lpstr>Calibri Light</vt:lpstr>
      <vt:lpstr>Wingdings</vt:lpstr>
      <vt:lpstr>추억</vt:lpstr>
      <vt:lpstr>시각장애인용 교육 콘텐츠 저작 툴</vt:lpstr>
      <vt:lpstr>차례</vt:lpstr>
      <vt:lpstr>종합 설계 개요</vt:lpstr>
      <vt:lpstr>종합설계 개요</vt:lpstr>
      <vt:lpstr>종합설계 개요</vt:lpstr>
      <vt:lpstr>종합설계 개요</vt:lpstr>
      <vt:lpstr>시스템 구성도</vt:lpstr>
      <vt:lpstr>시스템 수행 시나리오</vt:lpstr>
      <vt:lpstr>시스템 수행 시나리오</vt:lpstr>
      <vt:lpstr>시스템 수행 시나리오</vt:lpstr>
      <vt:lpstr>시스템 수행 시나리오</vt:lpstr>
      <vt:lpstr>시스템 수행 시나리오</vt:lpstr>
      <vt:lpstr>개발 방법</vt:lpstr>
      <vt:lpstr>개발 현황</vt:lpstr>
      <vt:lpstr>개발 현황</vt:lpstr>
      <vt:lpstr>개발 현황</vt:lpstr>
      <vt:lpstr>개발 현황</vt:lpstr>
      <vt:lpstr>개발 현황</vt:lpstr>
      <vt:lpstr>업무 분담</vt:lpstr>
      <vt:lpstr>종합설계 수행일정</vt:lpstr>
      <vt:lpstr>필요기술 및 참고 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namju kim</dc:creator>
  <cp:lastModifiedBy>namju kim</cp:lastModifiedBy>
  <cp:revision>2934</cp:revision>
  <dcterms:created xsi:type="dcterms:W3CDTF">2017-02-08T00:35:06Z</dcterms:created>
  <dcterms:modified xsi:type="dcterms:W3CDTF">2017-04-13T11:41:05Z</dcterms:modified>
</cp:coreProperties>
</file>