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27"/>
  </p:notesMasterIdLst>
  <p:sldIdLst>
    <p:sldId id="256" r:id="rId2"/>
    <p:sldId id="257" r:id="rId3"/>
    <p:sldId id="277" r:id="rId4"/>
    <p:sldId id="280" r:id="rId5"/>
    <p:sldId id="281" r:id="rId6"/>
    <p:sldId id="283" r:id="rId7"/>
    <p:sldId id="282" r:id="rId8"/>
    <p:sldId id="287" r:id="rId9"/>
    <p:sldId id="258" r:id="rId10"/>
    <p:sldId id="284" r:id="rId11"/>
    <p:sldId id="259" r:id="rId12"/>
    <p:sldId id="285" r:id="rId13"/>
    <p:sldId id="286" r:id="rId14"/>
    <p:sldId id="276" r:id="rId15"/>
    <p:sldId id="288" r:id="rId16"/>
    <p:sldId id="261" r:id="rId17"/>
    <p:sldId id="265" r:id="rId18"/>
    <p:sldId id="262" r:id="rId19"/>
    <p:sldId id="263" r:id="rId20"/>
    <p:sldId id="264" r:id="rId21"/>
    <p:sldId id="266" r:id="rId22"/>
    <p:sldId id="267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ju kim" initials="nk" lastIdx="0" clrIdx="0">
    <p:extLst>
      <p:ext uri="{19B8F6BF-5375-455C-9EA6-DF929625EA0E}">
        <p15:presenceInfo xmlns:p15="http://schemas.microsoft.com/office/powerpoint/2012/main" userId="0ff46a0b716275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  <a:srgbClr val="E4E4E4"/>
    <a:srgbClr val="2C8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9833-D610-4B7A-A5E6-0534B7872305}" type="datetimeFigureOut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37049-760F-4DAD-87D0-CF671DF01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8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97B3-A4CF-4616-BCAB-E5F4506A8FC7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4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AFFA-471A-4DCD-9B92-A7B3BA14DB60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21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FA6-D5CA-459B-9CFF-5B1CF9942C02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9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D274-1BB8-4553-B572-BE55553CF4D0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9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609F9-F6B9-4512-9F4F-465A2F43BE32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4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C11CD-3A5A-454C-B162-F022C25883EE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06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1519-7678-4B2F-A08E-961289FF66A3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E78BB-46D9-4FE6-9BD3-938B4E21A732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4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2637-D626-4799-9CF0-B37EBD2BED13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7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03AA-DA79-46BE-878D-71B47500E1C3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6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0113-75E8-439A-9CCA-D07CBA3CD7D1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72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7186D5-EF63-4530-AE08-484A41AE7D8D}" type="datetime1">
              <a:rPr lang="ko-KR" altLang="en-US" smtClean="0"/>
              <a:t>2016-12-23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/>
              <a:t>종합설계제안서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78A7A5-0D33-4651-9334-5A34C788C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1208997"/>
            <a:ext cx="9125147" cy="2398909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시각장애인용 교육 콘텐츠 저작 툴</a:t>
            </a:r>
            <a:b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700" dirty="0"/>
              <a:t>Tool of</a:t>
            </a:r>
            <a:r>
              <a:rPr lang="ko-KR" altLang="en-US" sz="2700" dirty="0"/>
              <a:t> </a:t>
            </a:r>
            <a:r>
              <a:rPr lang="en-US" altLang="ko-KR" sz="2700" dirty="0"/>
              <a:t>education contents production for blind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01805" y="4670246"/>
            <a:ext cx="3296460" cy="91440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2014150034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정혜진 전광일 교수님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2014150002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김남주 전광일 교수님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2011151028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이지열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전광일 교수님</a:t>
            </a: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447" y="311085"/>
            <a:ext cx="1257132" cy="407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95" y="177203"/>
            <a:ext cx="432436" cy="19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목표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시각장애인의 물체 인지 교육을 위해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 추출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명사를 나타내는 이미지와 매칭하여 윤곽선을 추출하여 제공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함으로써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제작자들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컨텐츠를 쉽게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제작할 수 있는 툴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효과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전자책을 활용한 시각장애인용 물체 인지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개발이 더욱 활성화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전자책 내용을 더 정확하게 이해할 수 있고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다양하고 우수한 컨텐츠를 접할 수 있음</a:t>
            </a:r>
            <a:endParaRPr lang="en-US" altLang="ko-KR" sz="1800" b="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587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기존 관련 사례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5623"/>
          <a:stretch/>
        </p:blipFill>
        <p:spPr>
          <a:xfrm>
            <a:off x="4099850" y="1722335"/>
            <a:ext cx="2984767" cy="30985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2870" y="1471397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9268" y="5078689"/>
            <a:ext cx="344593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TTS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(Text to Speech)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기술을 이용한 시각장애인용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1849" y="5078688"/>
            <a:ext cx="373806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점자를 출력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시각장애인에게 정보를 전달하는 점자 </a:t>
            </a:r>
            <a:r>
              <a:rPr lang="ko-KR" altLang="en-US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디스플레이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2318" y="2075853"/>
            <a:ext cx="3537127" cy="19529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93263" y="1066261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</p:spTree>
    <p:extLst>
      <p:ext uri="{BB962C8B-B14F-4D97-AF65-F5344CB8AC3E}">
        <p14:creationId xmlns:p14="http://schemas.microsoft.com/office/powerpoint/2010/main" val="32528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기존 관련 사례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88718" y="4308926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86" y="1878909"/>
            <a:ext cx="3551563" cy="24300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9255" y="5078689"/>
            <a:ext cx="7555224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이미지의 그림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삽화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도표 등의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윤곽선을 추출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촉각 정보로 자동으로 변환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340979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사례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9" r="15623"/>
          <a:stretch/>
        </p:blipFill>
        <p:spPr>
          <a:xfrm>
            <a:off x="4418742" y="1283752"/>
            <a:ext cx="2984767" cy="309854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89108" y="2075853"/>
            <a:ext cx="3537127" cy="195292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086" y="3167288"/>
            <a:ext cx="3551563" cy="2430017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30375" y="2031924"/>
            <a:ext cx="4392119" cy="2840636"/>
          </a:xfrm>
          <a:solidFill>
            <a:srgbClr val="40BAD2">
              <a:alpha val="95000"/>
            </a:srgbClr>
          </a:solidFill>
          <a:ln w="38100">
            <a:solidFill>
              <a:srgbClr val="2C889A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텍스트에서 고유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명사를 추출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고유 명사를 나타내는 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매칭해서 윤곽선을 추출</a:t>
            </a:r>
            <a:r>
              <a:rPr lang="ko-KR" altLang="en-US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제공</a:t>
            </a:r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5388666" y="2036190"/>
            <a:ext cx="3793250" cy="640835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ko-KR" altLang="en-US" sz="2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개발할 시스템의 차별성</a:t>
            </a:r>
            <a:endParaRPr lang="en-US" altLang="ko-KR" sz="2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78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55"/>
          <a:stretch/>
        </p:blipFill>
        <p:spPr>
          <a:xfrm>
            <a:off x="3557999" y="1473792"/>
            <a:ext cx="8172732" cy="3901267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595"/>
          <a:stretch/>
        </p:blipFill>
        <p:spPr>
          <a:xfrm>
            <a:off x="3557999" y="1473793"/>
            <a:ext cx="327800" cy="39012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83361" y="759223"/>
            <a:ext cx="310740" cy="53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73571" y="759223"/>
            <a:ext cx="3456932" cy="5330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30731" y="759223"/>
            <a:ext cx="310740" cy="53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14743" y="759204"/>
            <a:ext cx="453457" cy="533044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124741" y="4237567"/>
            <a:ext cx="506091" cy="1820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1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95"/>
          <a:stretch/>
        </p:blipFill>
        <p:spPr>
          <a:xfrm>
            <a:off x="3480605" y="1473792"/>
            <a:ext cx="8446818" cy="3901267"/>
          </a:xfrm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595"/>
          <a:stretch/>
        </p:blipFill>
        <p:spPr>
          <a:xfrm>
            <a:off x="3557999" y="1473793"/>
            <a:ext cx="327800" cy="39012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83361" y="759223"/>
            <a:ext cx="310740" cy="53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73571" y="759223"/>
            <a:ext cx="3456932" cy="53304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b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시나리오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730731" y="759223"/>
            <a:ext cx="310740" cy="533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14743" y="759204"/>
            <a:ext cx="453457" cy="5330446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47396" y="4726864"/>
            <a:ext cx="609937" cy="182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8291" y="2322332"/>
            <a:ext cx="677175" cy="1820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44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37" y="2253491"/>
            <a:ext cx="5225680" cy="2813223"/>
          </a:xfrm>
        </p:spPr>
      </p:pic>
      <p:sp>
        <p:nvSpPr>
          <p:cNvPr id="11" name="TextBox 10"/>
          <p:cNvSpPr txBox="1"/>
          <p:nvPr/>
        </p:nvSpPr>
        <p:spPr>
          <a:xfrm>
            <a:off x="8383523" y="2474299"/>
            <a:ext cx="1043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08529" y="2474300"/>
            <a:ext cx="67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57588" y="4626828"/>
            <a:ext cx="19661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 </a:t>
            </a:r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2614" y="4198511"/>
            <a:ext cx="671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22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말풍선: 사각형 16"/>
          <p:cNvSpPr/>
          <p:nvPr/>
        </p:nvSpPr>
        <p:spPr>
          <a:xfrm>
            <a:off x="7837953" y="1360939"/>
            <a:ext cx="3346515" cy="923330"/>
          </a:xfrm>
          <a:prstGeom prst="wedgeRectCallou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 제작자들끼리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들을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목적으로 </a:t>
            </a:r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원격 저장소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이용</a:t>
            </a:r>
          </a:p>
        </p:txBody>
      </p:sp>
      <p:sp>
        <p:nvSpPr>
          <p:cNvPr id="19" name="말풍선: 사각형 18"/>
          <p:cNvSpPr/>
          <p:nvPr/>
        </p:nvSpPr>
        <p:spPr>
          <a:xfrm>
            <a:off x="3987541" y="5171932"/>
            <a:ext cx="2434208" cy="619670"/>
          </a:xfrm>
          <a:prstGeom prst="wedgeRectCallout">
            <a:avLst>
              <a:gd name="adj1" fmla="val 20012"/>
              <a:gd name="adj2" fmla="val -6409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제작한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업로드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말풍선: 사각형 20"/>
          <p:cNvSpPr/>
          <p:nvPr/>
        </p:nvSpPr>
        <p:spPr>
          <a:xfrm>
            <a:off x="8493552" y="4766750"/>
            <a:ext cx="2434208" cy="618583"/>
          </a:xfrm>
          <a:prstGeom prst="wedgeRectCallout">
            <a:avLst>
              <a:gd name="adj1" fmla="val 20423"/>
              <a:gd name="adj2" fmla="val -6867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제작된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콘텐츠</a:t>
            </a:r>
            <a:endParaRPr lang="en-US" altLang="ko-KR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093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구성도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270" y="863600"/>
            <a:ext cx="6684135" cy="5121275"/>
          </a:xfrm>
        </p:spPr>
      </p:pic>
    </p:spTree>
    <p:extLst>
      <p:ext uri="{BB962C8B-B14F-4D97-AF65-F5344CB8AC3E}">
        <p14:creationId xmlns:p14="http://schemas.microsoft.com/office/powerpoint/2010/main" val="302879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개발도구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eclipse, MySQL Workbench</a:t>
            </a: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운영체제</a:t>
            </a: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Window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503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개발언어는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Swing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윤곽선 추출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Tesseract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 소스를 이용하여 문자열 인식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인식된 문자열 데이터를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출력</a:t>
            </a:r>
            <a:endParaRPr lang="en-US" altLang="ko-KR" sz="1800" b="1" dirty="0">
              <a:solidFill>
                <a:srgbClr val="40BAD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Ubuntu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0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종합설계 개요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관련 사례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시스템 수행 시나리오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시스템 구성도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개발환경 및 개발방법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업무 분담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종합설계 수행 일정</a:t>
            </a:r>
            <a:endParaRPr lang="en-US" altLang="ko-KR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 필요기술 및 참고문헌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051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요구사항</a:t>
            </a:r>
            <a:endParaRPr lang="en-US" altLang="ko-KR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표준화된 문서에 대한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호환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가능하도록 구현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사용하기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쉽고 편리한 </a:t>
            </a:r>
            <a:r>
              <a:rPr lang="en-US" altLang="ko-KR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구성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윤관선이 추출될 이미지는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물체의 특성을 잘 표현하도록 선별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797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분담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583326"/>
              </p:ext>
            </p:extLst>
          </p:nvPr>
        </p:nvGraphicFramePr>
        <p:xfrm>
          <a:off x="3869268" y="1659128"/>
          <a:ext cx="7315200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62953755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477449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547436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07798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정혜진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김남주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이지열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38315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촉각그래픽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Swing(Java)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시각장애인용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교육컨텐츠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Methods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사례 조사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구성도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18465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지향 분석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객제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지향 분석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Usecase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Sequence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방법 구상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(Application,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Server,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Algorithm)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9984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기능 구현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기능 구현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  <a:r>
                        <a:rPr lang="ko-KR" altLang="en-US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(remote repo)</a:t>
                      </a:r>
                    </a:p>
                    <a:p>
                      <a:pPr algn="ctr" latinLnBrk="1"/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 Processing on Live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4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 </a:t>
                      </a: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63300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95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일정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52430"/>
              </p:ext>
            </p:extLst>
          </p:nvPr>
        </p:nvGraphicFramePr>
        <p:xfrm>
          <a:off x="3869268" y="1488948"/>
          <a:ext cx="73152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37">
                  <a:extLst>
                    <a:ext uri="{9D8B030D-6E8A-4147-A177-3AD203B41FA5}">
                      <a16:colId xmlns:a16="http://schemas.microsoft.com/office/drawing/2014/main" val="3115386690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5805372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3000909103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3149308900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8451622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609180100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1383715878"/>
                    </a:ext>
                  </a:extLst>
                </a:gridCol>
                <a:gridCol w="424207">
                  <a:extLst>
                    <a:ext uri="{9D8B030D-6E8A-4147-A177-3AD203B41FA5}">
                      <a16:colId xmlns:a16="http://schemas.microsoft.com/office/drawing/2014/main" val="608685135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753625722"/>
                    </a:ext>
                  </a:extLst>
                </a:gridCol>
                <a:gridCol w="433633">
                  <a:extLst>
                    <a:ext uri="{9D8B030D-6E8A-4147-A177-3AD203B41FA5}">
                      <a16:colId xmlns:a16="http://schemas.microsoft.com/office/drawing/2014/main" val="277510364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688350261"/>
                    </a:ext>
                  </a:extLst>
                </a:gridCol>
                <a:gridCol w="409105">
                  <a:extLst>
                    <a:ext uri="{9D8B030D-6E8A-4147-A177-3AD203B41FA5}">
                      <a16:colId xmlns:a16="http://schemas.microsoft.com/office/drawing/2014/main" val="14805286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40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주제조사 및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67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정의 및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182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설계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상세 설계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57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002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프로토타입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96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및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4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최종보고서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5477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538453" y="2034713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6975834" y="2409622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403210" y="2920000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7832021" y="3425298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8249082" y="3934395"/>
            <a:ext cx="437381" cy="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671223" y="442825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9510876" y="480925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0359573" y="5175012"/>
            <a:ext cx="8486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80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02679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https://github.com/hyejin95/BurningTeam.git</a:t>
            </a:r>
            <a:endParaRPr lang="ko-KR" altLang="en-US" sz="2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269" y="1453416"/>
            <a:ext cx="7315199" cy="4529770"/>
          </a:xfrm>
          <a:prstGeom prst="rect">
            <a:avLst/>
          </a:prstGeom>
          <a:ln w="19050">
            <a:solidFill>
              <a:srgbClr val="E4E4E4"/>
            </a:solidFill>
          </a:ln>
        </p:spPr>
      </p:pic>
    </p:spTree>
    <p:extLst>
      <p:ext uri="{BB962C8B-B14F-4D97-AF65-F5344CB8AC3E}">
        <p14:creationId xmlns:p14="http://schemas.microsoft.com/office/powerpoint/2010/main" val="3198359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필요기술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73708"/>
              </p:ext>
            </p:extLst>
          </p:nvPr>
        </p:nvGraphicFramePr>
        <p:xfrm>
          <a:off x="3869268" y="2418588"/>
          <a:ext cx="73152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807">
                  <a:extLst>
                    <a:ext uri="{9D8B030D-6E8A-4147-A177-3AD203B41FA5}">
                      <a16:colId xmlns:a16="http://schemas.microsoft.com/office/drawing/2014/main" val="1220800756"/>
                    </a:ext>
                  </a:extLst>
                </a:gridCol>
                <a:gridCol w="4956393">
                  <a:extLst>
                    <a:ext uri="{9D8B030D-6E8A-4147-A177-3AD203B41FA5}">
                      <a16:colId xmlns:a16="http://schemas.microsoft.com/office/drawing/2014/main" val="17058833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필요기술 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6941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findCoutours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drawContours</a:t>
                      </a:r>
                      <a:endParaRPr lang="en-US" altLang="ko-KR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윤곽선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http://docs.opencv.org/2.4/modules/imgproc/doc/structural_analysis_and_shape_descriptors.html?highlight=findcontours#findcontours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05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Tesseract</a:t>
                      </a:r>
                    </a:p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문자열 인식 오픈 소스</a:t>
                      </a:r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https://github.com/tesseract-ocr/tesseract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439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형태소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http://naggingmachine.tistory.com/823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30135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8174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 문헌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09724"/>
              </p:ext>
            </p:extLst>
          </p:nvPr>
        </p:nvGraphicFramePr>
        <p:xfrm>
          <a:off x="3869268" y="1755648"/>
          <a:ext cx="7315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462">
                  <a:extLst>
                    <a:ext uri="{9D8B030D-6E8A-4147-A177-3AD203B41FA5}">
                      <a16:colId xmlns:a16="http://schemas.microsoft.com/office/drawing/2014/main" val="228628770"/>
                    </a:ext>
                  </a:extLst>
                </a:gridCol>
                <a:gridCol w="5646738">
                  <a:extLst>
                    <a:ext uri="{9D8B030D-6E8A-4147-A177-3AD203B41FA5}">
                      <a16:colId xmlns:a16="http://schemas.microsoft.com/office/drawing/2014/main" val="14099352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참고 사이트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2023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기사자료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http://www.ablenews.co.kr/News/NewsContent.aspx?CategoryCode=0002&amp;NewsCode=000220150506091322196036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2396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https://www.nist.gov/pba/nist-pins-down-imaging-system-blind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0828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촉각그래픽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디스플레이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Tactisplay</a:t>
                      </a:r>
                      <a:r>
                        <a:rPr lang="en-US" altLang="ko-KR" sz="15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Corp</a:t>
                      </a:r>
                      <a:endParaRPr lang="en-US" altLang="ko-KR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http://www.tactisplay.com/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48337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http://codens.info/583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247287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Examples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http://www.programcreek.com/java-api-examples/index.php?class=org.opencv.imgproc.Imgproc&amp;method=findContours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89602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6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49800"/>
            <a:ext cx="7315200" cy="718478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시각장애인이 </a:t>
            </a:r>
            <a:r>
              <a:rPr lang="ko-KR" altLang="en-US" sz="18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물체 인지를 위해 촉각그래픽 디스플레이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refreshble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tactile graphic display)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가지고 있음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65" y="1412037"/>
            <a:ext cx="3556099" cy="24330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560725" y="1279038"/>
            <a:ext cx="3386665" cy="269904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 디스플레이란</a:t>
            </a:r>
            <a:r>
              <a:rPr lang="en-US" altLang="ko-KR" sz="1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algn="ctr"/>
            <a:endParaRPr lang="en-US" altLang="ko-KR" sz="1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장치 내부의 </a:t>
            </a:r>
            <a:r>
              <a:rPr lang="ko-KR" altLang="en-US" sz="17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프로세싱 엔진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요약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 중요한 </a:t>
            </a:r>
            <a:r>
              <a:rPr lang="ko-KR" altLang="en-US" sz="17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그래픽 정보를 추출</a:t>
            </a:r>
            <a:r>
              <a:rPr lang="ko-KR" altLang="en-US" sz="1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7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돌출 핀 형태로 표시</a:t>
            </a:r>
          </a:p>
        </p:txBody>
      </p:sp>
    </p:spTree>
    <p:extLst>
      <p:ext uri="{BB962C8B-B14F-4D97-AF65-F5344CB8AC3E}">
        <p14:creationId xmlns:p14="http://schemas.microsoft.com/office/powerpoint/2010/main" val="225801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4792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시각장애인의 물체 인지 교육을 위한 </a:t>
            </a:r>
            <a:r>
              <a:rPr lang="ko-KR" altLang="en-US" sz="1800" b="1" u="sng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필요</a:t>
            </a:r>
            <a:endParaRPr lang="ko-KR" altLang="en-US" sz="1800" u="sng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57" y="1386029"/>
            <a:ext cx="3871670" cy="2893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87313" y="4281421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</p:spTree>
    <p:extLst>
      <p:ext uri="{BB962C8B-B14F-4D97-AF65-F5344CB8AC3E}">
        <p14:creationId xmlns:p14="http://schemas.microsoft.com/office/powerpoint/2010/main" val="210785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2953" y="1160414"/>
            <a:ext cx="3236902" cy="4583496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사용해서 </a:t>
            </a: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시각장애인의 물체 인지 교육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위해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종이 책이 아닌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전자책을 활용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</a:t>
            </a:r>
            <a:r>
              <a:rPr lang="ko-KR" altLang="en-US" sz="1800" u="sng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들이 </a:t>
            </a:r>
            <a:r>
              <a:rPr lang="ko-KR" altLang="en-US" sz="2200" b="1" dirty="0" err="1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교육컨텐츠를</a:t>
            </a:r>
            <a:r>
              <a:rPr lang="ko-KR" altLang="en-US" sz="2200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쉽게 제작할 수 있는 툴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14" y="1160414"/>
            <a:ext cx="3337088" cy="4583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88088" y="5743909"/>
            <a:ext cx="1521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구글 이미지</a:t>
            </a:r>
          </a:p>
        </p:txBody>
      </p:sp>
    </p:spTree>
    <p:extLst>
      <p:ext uri="{BB962C8B-B14F-4D97-AF65-F5344CB8AC3E}">
        <p14:creationId xmlns:p14="http://schemas.microsoft.com/office/powerpoint/2010/main" val="206157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내용 개체 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660827"/>
            <a:ext cx="7315200" cy="4111021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69268" y="1141194"/>
            <a:ext cx="7315200" cy="422934"/>
          </a:xfrm>
          <a:prstGeom prst="rect">
            <a:avLst/>
          </a:prstGeom>
          <a:noFill/>
          <a:ln w="25400">
            <a:solidFill>
              <a:srgbClr val="E4E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교육용 컨텐츠 제작 툴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프로토타입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56696" y="396663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86829" y="3790953"/>
            <a:ext cx="774621" cy="222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62196" y="3890434"/>
            <a:ext cx="768270" cy="152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 텍스트 파일을 불러옴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전자책의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명사 추출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이미지를 나타낼 명사 선택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5830" y="1248962"/>
            <a:ext cx="5760533" cy="31393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옛날 어느 숲 속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가족이 살고 있었습니다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말하였습니다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맛있는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먹고 싶어요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."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만들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하였습니다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아빠토끼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툭툭 털고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싹싹 쓸어서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줌만큼의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모았습니다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구워서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두고 식혔습니다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그런데 그 때 갑자기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b="1" dirty="0">
                <a:solidFill>
                  <a:srgbClr val="40BAD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냄새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맡고 뛰어나왔습니다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91305" y="1272045"/>
            <a:ext cx="1229096" cy="30931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냄새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마을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밀가루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빵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준비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창가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5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토끼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62187" y="4018951"/>
            <a:ext cx="10241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E-Book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76018" y="4605786"/>
            <a:ext cx="3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4943" y="4605786"/>
            <a:ext cx="4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15255" y="4605786"/>
            <a:ext cx="74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35476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69268" y="4767368"/>
            <a:ext cx="7315200" cy="700910"/>
          </a:xfrm>
          <a:ln w="19050">
            <a:solidFill>
              <a:srgbClr val="E4E4E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선택된 명사의 이미지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윤관선이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되어 작업 공간에 보여 짐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컨텐츠 제작자가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대로 수정</a:t>
            </a:r>
            <a:r>
              <a:rPr lang="en-US" altLang="ko-KR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 저장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내용 개체 틀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4" t="15340" r="15316" b="2410"/>
          <a:stretch/>
        </p:blipFill>
        <p:spPr>
          <a:xfrm>
            <a:off x="3875089" y="1620110"/>
            <a:ext cx="3763808" cy="264964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443" y="1638964"/>
            <a:ext cx="3447025" cy="2576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95327" y="4582702"/>
            <a:ext cx="88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13062" y="4582702"/>
            <a:ext cx="6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2697" y="3524487"/>
            <a:ext cx="3685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윤곽선이 추출되어 보여지는 공간</a:t>
            </a:r>
            <a:endParaRPr lang="en-US" altLang="ko-KR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윤곽선 수정 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보완 가능</a:t>
            </a:r>
            <a:r>
              <a:rPr lang="en-US" altLang="ko-KR" sz="13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3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9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종합설계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☞ 연구 개발 배경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이미지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삽화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수식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도표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자체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시각장애인에게 </a:t>
            </a:r>
            <a:r>
              <a:rPr lang="ko-KR" altLang="en-US" sz="1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촉각그래픽디스플레이를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이용하여 제공하고 있음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그러나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전자책의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고유 명사를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 고유 명사를 나타내는 </a:t>
            </a:r>
            <a:r>
              <a:rPr lang="ko-KR" altLang="en-US" sz="1800" b="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매칭해서 윤곽선을 추출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하여 제공하는 것은 없음</a:t>
            </a:r>
            <a:endParaRPr lang="en-US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종합설계제안서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8A7A5-0D33-4651-9334-5A34C788CA7A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307687"/>
      </p:ext>
    </p:extLst>
  </p:cSld>
  <p:clrMapOvr>
    <a:masterClrMapping/>
  </p:clrMapOvr>
</p:sld>
</file>

<file path=ppt/theme/theme1.xml><?xml version="1.0" encoding="utf-8"?>
<a:theme xmlns:a="http://schemas.openxmlformats.org/drawingml/2006/main" name="틀">
  <a:themeElements>
    <a:clrScheme name="틀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틀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틀</Template>
  <TotalTime>962</TotalTime>
  <Words>933</Words>
  <Application>Microsoft Office PowerPoint</Application>
  <PresentationFormat>와이드스크린</PresentationFormat>
  <Paragraphs>248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HY중고딕</vt:lpstr>
      <vt:lpstr>맑은 고딕</vt:lpstr>
      <vt:lpstr>Corbel</vt:lpstr>
      <vt:lpstr>Wingdings</vt:lpstr>
      <vt:lpstr>Wingdings 2</vt:lpstr>
      <vt:lpstr>틀</vt:lpstr>
      <vt:lpstr>시각장애인용 교육 콘텐츠 저작 툴 Tool of education contents production for blind</vt:lpstr>
      <vt:lpstr>차례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종합설계 개요</vt:lpstr>
      <vt:lpstr>관련 사례</vt:lpstr>
      <vt:lpstr>관련 사례</vt:lpstr>
      <vt:lpstr>관련 사례</vt:lpstr>
      <vt:lpstr>시스템 수행 시나리오</vt:lpstr>
      <vt:lpstr>시스템 수행 시나리오</vt:lpstr>
      <vt:lpstr>시스템 구성도</vt:lpstr>
      <vt:lpstr>시스템 구성도</vt:lpstr>
      <vt:lpstr>개발환경</vt:lpstr>
      <vt:lpstr>개발방법</vt:lpstr>
      <vt:lpstr>개발방법</vt:lpstr>
      <vt:lpstr>업무 분담</vt:lpstr>
      <vt:lpstr>수행 일정</vt:lpstr>
      <vt:lpstr>GitHub</vt:lpstr>
      <vt:lpstr>필요기술</vt:lpstr>
      <vt:lpstr>참고 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시각장애인용 물체 인지 교육 콘텐츠 저작 툴</dc:title>
  <dc:creator>namju kim</dc:creator>
  <cp:lastModifiedBy>namju kim</cp:lastModifiedBy>
  <cp:revision>1144</cp:revision>
  <dcterms:created xsi:type="dcterms:W3CDTF">2016-12-19T03:34:17Z</dcterms:created>
  <dcterms:modified xsi:type="dcterms:W3CDTF">2016-12-23T07:17:32Z</dcterms:modified>
</cp:coreProperties>
</file>