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8"/>
  </p:notesMasterIdLst>
  <p:sldIdLst>
    <p:sldId id="256" r:id="rId2"/>
    <p:sldId id="257" r:id="rId3"/>
    <p:sldId id="289" r:id="rId4"/>
    <p:sldId id="277" r:id="rId5"/>
    <p:sldId id="280" r:id="rId6"/>
    <p:sldId id="281" r:id="rId7"/>
    <p:sldId id="283" r:id="rId8"/>
    <p:sldId id="288" r:id="rId9"/>
    <p:sldId id="282" r:id="rId10"/>
    <p:sldId id="287" r:id="rId11"/>
    <p:sldId id="258" r:id="rId12"/>
    <p:sldId id="284" r:id="rId13"/>
    <p:sldId id="259" r:id="rId14"/>
    <p:sldId id="285" r:id="rId15"/>
    <p:sldId id="286" r:id="rId16"/>
    <p:sldId id="276" r:id="rId17"/>
    <p:sldId id="261" r:id="rId18"/>
    <p:sldId id="265" r:id="rId19"/>
    <p:sldId id="262" r:id="rId20"/>
    <p:sldId id="263" r:id="rId21"/>
    <p:sldId id="264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E4E4E4"/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833-D610-4B7A-A5E6-0534B787230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37049-760F-4DAD-87D0-CF671DF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8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97B3-A4CF-4616-BCAB-E5F4506A8FC7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AFFA-471A-4DCD-9B92-A7B3BA14DB60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FA6-D5CA-459B-9CFF-5B1CF9942C0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274-1BB8-4553-B572-BE55553CF4D0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9F9-F6B9-4512-9F4F-465A2F43BE3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1CD-3A5A-454C-B162-F022C25883EE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1519-7678-4B2F-A08E-961289FF66A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78BB-46D9-4FE6-9BD3-938B4E21A73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637-D626-4799-9CF0-B37EBD2BED1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3AA-DA79-46BE-878D-71B47500E1C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113-75E8-439A-9CCA-D07CBA3CD7D1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7186D5-EF63-4530-AE08-484A41AE7D8D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208997"/>
            <a:ext cx="9125147" cy="23989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시각장애인용 교육 콘텐츠 저작 툴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dirty="0"/>
              <a:t>Tool of</a:t>
            </a:r>
            <a:r>
              <a:rPr lang="ko-KR" altLang="en-US" sz="2700" dirty="0"/>
              <a:t> </a:t>
            </a:r>
            <a:r>
              <a:rPr lang="en-US" altLang="ko-KR" sz="2700" dirty="0"/>
              <a:t>education contents production for blind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1805" y="4670246"/>
            <a:ext cx="3296460" cy="9144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2014150034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정혜진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2014150002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김남주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2011151028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이지열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전광일 교수님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7" y="311085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95" y="177203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명사의 이미지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작업 공간에 보여 짐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대로 수정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4" t="15340" r="15316" b="2410"/>
          <a:stretch/>
        </p:blipFill>
        <p:spPr>
          <a:xfrm>
            <a:off x="3875089" y="1620110"/>
            <a:ext cx="3763808" cy="26496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43" y="1638964"/>
            <a:ext cx="3447025" cy="257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5327" y="4582702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3062" y="4582702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2697" y="3524487"/>
            <a:ext cx="3685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윤곽선이 추출되어 보여지는 공간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 수정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가능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도표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자체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시각장애인에게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제공하고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고유 명사를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제공하는 것은 없음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목표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위해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 추출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명사를 나타내는 이미지와 매칭하여 윤곽선을 추출하여 제공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제작자들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컨텐츠를 쉽게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제작할 수 있는 툴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효과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전자책을 활용한 시각장애인용 물체 인지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개발이 더욱 활성화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전자책 내용을 더 정확하게 이해할 수 있고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다양하고 우수한 컨텐츠를 접할 수 있음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099850" y="1722335"/>
            <a:ext cx="2984767" cy="3098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70" y="1471397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5078689"/>
            <a:ext cx="3445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to Speech)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시각장애인용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849" y="5078688"/>
            <a:ext cx="37380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점자를 출력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시각장애인에게 정보를 전달하는 점자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318" y="2075853"/>
            <a:ext cx="3537127" cy="19529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93263" y="1066261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3252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8718" y="4308926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1878909"/>
            <a:ext cx="3551563" cy="2430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9255" y="5078689"/>
            <a:ext cx="755522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이미지의 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등의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윤곽선을 추출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촉각 정보로 자동으로 변환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40979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418742" y="1283752"/>
            <a:ext cx="2984767" cy="30985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89108" y="2075853"/>
            <a:ext cx="3537127" cy="19529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3167288"/>
            <a:ext cx="3551563" cy="2430017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966818" y="1706127"/>
            <a:ext cx="5146666" cy="3548001"/>
          </a:xfrm>
          <a:solidFill>
            <a:srgbClr val="40BAD2">
              <a:alpha val="95000"/>
            </a:srgbClr>
          </a:solidFill>
          <a:ln w="38100">
            <a:solidFill>
              <a:srgbClr val="2C889A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텍스트에서 고유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명사를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이미지를 활용하여 평면인 </a:t>
            </a:r>
            <a:r>
              <a:rPr lang="ko-KR" alt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촉각그래픽디스플레이의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단점을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5022076" y="1756761"/>
            <a:ext cx="3793250" cy="64083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개발할 시스템의 차별성</a:t>
            </a:r>
            <a:endParaRPr lang="en-US" altLang="ko-KR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99" y="1473792"/>
            <a:ext cx="13983658" cy="3901267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95"/>
          <a:stretch/>
        </p:blipFill>
        <p:spPr>
          <a:xfrm>
            <a:off x="3557999" y="1473793"/>
            <a:ext cx="327800" cy="3901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8336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73571" y="759223"/>
            <a:ext cx="3456932" cy="533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3073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14743" y="759204"/>
            <a:ext cx="453457" cy="533044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24741" y="4237567"/>
            <a:ext cx="506091" cy="182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47396" y="4726864"/>
            <a:ext cx="609937" cy="18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8291" y="2322332"/>
            <a:ext cx="677175" cy="182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46158 -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7" y="2253491"/>
            <a:ext cx="5225680" cy="2813223"/>
          </a:xfrm>
        </p:spPr>
      </p:pic>
      <p:sp>
        <p:nvSpPr>
          <p:cNvPr id="11" name="TextBox 10"/>
          <p:cNvSpPr txBox="1"/>
          <p:nvPr/>
        </p:nvSpPr>
        <p:spPr>
          <a:xfrm>
            <a:off x="8383523" y="2474299"/>
            <a:ext cx="104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8529" y="2474300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7588" y="4626828"/>
            <a:ext cx="196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 </a:t>
            </a:r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2614" y="4198511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말풍선: 사각형 16"/>
          <p:cNvSpPr/>
          <p:nvPr/>
        </p:nvSpPr>
        <p:spPr>
          <a:xfrm>
            <a:off x="7837953" y="1360939"/>
            <a:ext cx="3346515" cy="923330"/>
          </a:xfrm>
          <a:prstGeom prst="wedge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 제작자들끼리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목적으로 </a:t>
            </a:r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이용</a:t>
            </a:r>
          </a:p>
        </p:txBody>
      </p:sp>
      <p:sp>
        <p:nvSpPr>
          <p:cNvPr id="19" name="말풍선: 사각형 18"/>
          <p:cNvSpPr/>
          <p:nvPr/>
        </p:nvSpPr>
        <p:spPr>
          <a:xfrm>
            <a:off x="3987541" y="5171932"/>
            <a:ext cx="2434208" cy="619670"/>
          </a:xfrm>
          <a:prstGeom prst="wedgeRectCallout">
            <a:avLst>
              <a:gd name="adj1" fmla="val 20012"/>
              <a:gd name="adj2" fmla="val -6409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사각형 20"/>
          <p:cNvSpPr/>
          <p:nvPr/>
        </p:nvSpPr>
        <p:spPr>
          <a:xfrm>
            <a:off x="8493552" y="4766750"/>
            <a:ext cx="2434208" cy="618583"/>
          </a:xfrm>
          <a:prstGeom prst="wedgeRectCallout">
            <a:avLst>
              <a:gd name="adj1" fmla="val 20423"/>
              <a:gd name="adj2" fmla="val -686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3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42" y="863600"/>
            <a:ext cx="6872591" cy="5121275"/>
          </a:xfrm>
        </p:spPr>
      </p:pic>
    </p:spTree>
    <p:extLst>
      <p:ext uri="{BB962C8B-B14F-4D97-AF65-F5344CB8AC3E}">
        <p14:creationId xmlns:p14="http://schemas.microsoft.com/office/powerpoint/2010/main" val="30287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개발도구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eclipse, MySQL Workbench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운영체제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Window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3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개요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관련 사례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수행 시나리오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구성도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개발환경 및 개발방법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업무 분담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수행 일정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필요기술 및 참고문헌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51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개발언어는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 추출</a:t>
            </a:r>
            <a:endParaRPr lang="en-US" altLang="ko-KR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Tesseract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소스를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인식</a:t>
            </a:r>
            <a:endParaRPr lang="en-US" altLang="ko-KR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인식된 문자열 데이터를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bing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search </a:t>
            </a:r>
            <a:r>
              <a:rPr lang="en-US" altLang="ko-KR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선택</a:t>
            </a:r>
            <a:endParaRPr lang="en-US" altLang="ko-KR" sz="1800" u="sng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요구사항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문서에 대한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가능하도록 구현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편리한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추출될 이미지는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물체의 특성을 잘 표현하도록 선별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4)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 필요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추출될 이미지와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정보와 이미지 필요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9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130694"/>
              </p:ext>
            </p:extLst>
          </p:nvPr>
        </p:nvGraphicFramePr>
        <p:xfrm>
          <a:off x="3869268" y="1544828"/>
          <a:ext cx="7315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295375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477449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4743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779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8315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Swing(Java)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시각장애인용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교육컨텐츠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사례 조사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184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방법 구상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(Application,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984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(remote repo)</a:t>
                      </a:r>
                    </a:p>
                    <a:p>
                      <a:pPr algn="ctr" latinLnBrk="1"/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 on Live Video</a:t>
                      </a:r>
                    </a:p>
                    <a:p>
                      <a:pPr algn="ctr" latinLnBrk="1"/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각도의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633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5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52430"/>
              </p:ext>
            </p:extLst>
          </p:nvPr>
        </p:nvGraphicFramePr>
        <p:xfrm>
          <a:off x="3869268" y="1488948"/>
          <a:ext cx="73152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37">
                  <a:extLst>
                    <a:ext uri="{9D8B030D-6E8A-4147-A177-3AD203B41FA5}">
                      <a16:colId xmlns:a16="http://schemas.microsoft.com/office/drawing/2014/main" val="3115386690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580537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3000909103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31493089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8451622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6091801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1383715878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608685135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753625722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77510364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688350261"/>
                    </a:ext>
                  </a:extLst>
                </a:gridCol>
                <a:gridCol w="409105">
                  <a:extLst>
                    <a:ext uri="{9D8B030D-6E8A-4147-A177-3AD203B41FA5}">
                      <a16:colId xmlns:a16="http://schemas.microsoft.com/office/drawing/2014/main" val="1480528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0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82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상세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00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547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8453" y="2034713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75834" y="2409622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403210" y="2920000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832021" y="3425298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49082" y="3934395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71223" y="4428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510876" y="4809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359573" y="517501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267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https://github.com/KPU-SATEH/Burning.git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5510" t="9191" r="8908" b="9385"/>
          <a:stretch/>
        </p:blipFill>
        <p:spPr>
          <a:xfrm>
            <a:off x="3869268" y="1480912"/>
            <a:ext cx="7315200" cy="452826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9835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42432"/>
              </p:ext>
            </p:extLst>
          </p:nvPr>
        </p:nvGraphicFramePr>
        <p:xfrm>
          <a:off x="3869268" y="2144268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807">
                  <a:extLst>
                    <a:ext uri="{9D8B030D-6E8A-4147-A177-3AD203B41FA5}">
                      <a16:colId xmlns:a16="http://schemas.microsoft.com/office/drawing/2014/main" val="1220800756"/>
                    </a:ext>
                  </a:extLst>
                </a:gridCol>
                <a:gridCol w="4956393">
                  <a:extLst>
                    <a:ext uri="{9D8B030D-6E8A-4147-A177-3AD203B41FA5}">
                      <a16:colId xmlns:a16="http://schemas.microsoft.com/office/drawing/2014/main" val="17058833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필요기술 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6941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findCoutours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drawContours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윤곽선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http://docs.opencv.org/2.4/modules/imgproc/doc/structural_analysis_and_shape_descriptors.html?highlight=findcontours#findcontours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05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Tesseract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인식 오픈 소스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https://github.com/tesseract-ocr/tesseract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439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형태소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http://naggingmachine.tistory.com/823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301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image search </a:t>
                      </a:r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https://www.microsoft.com/cognitive-services/en-us/bing-image-search-api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687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7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09724"/>
              </p:ext>
            </p:extLst>
          </p:nvPr>
        </p:nvGraphicFramePr>
        <p:xfrm>
          <a:off x="3869268" y="1755648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2">
                  <a:extLst>
                    <a:ext uri="{9D8B030D-6E8A-4147-A177-3AD203B41FA5}">
                      <a16:colId xmlns:a16="http://schemas.microsoft.com/office/drawing/2014/main" val="228628770"/>
                    </a:ext>
                  </a:extLst>
                </a:gridCol>
                <a:gridCol w="5646738">
                  <a:extLst>
                    <a:ext uri="{9D8B030D-6E8A-4147-A177-3AD203B41FA5}">
                      <a16:colId xmlns:a16="http://schemas.microsoft.com/office/drawing/2014/main" val="14099352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2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http://www.ablenews.co.kr/News/NewsContent.aspx?CategoryCode=0002&amp;NewsCode=000220150506091322196036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396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https://www.nist.gov/pba/nist-pins-down-imaging-system-blind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828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Tactisplay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Corp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http://www.tactisplay.com/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833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http://codens.info/583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728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http://www.programcreek.com/java-api-examples/index.php?class=org.opencv.imgproc.Imgproc&amp;method=findContours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896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재심사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42052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지난 발표에서의 지적 사항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범위가 너무 적어서 보완하여야 함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지적 사항에 대한 답변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고유명사에 해당하는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검색어 찾기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각도에서 물체를 인지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하는 기능을 추가 함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전자책 뿐만 아니라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삽입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가능하게 하고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물체의 움직임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느낄 수 있도록 기능 추가 함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49800"/>
            <a:ext cx="7315200" cy="718478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인지를 위해 촉각그래픽 디스플레이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refreshble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tactile graphic display)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18" y="1654411"/>
            <a:ext cx="3556099" cy="24330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 디스플레이란</a:t>
            </a:r>
            <a:r>
              <a:rPr lang="en-US" altLang="ko-KR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내부의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프로세싱 엔진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요약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중요한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정보를 추출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돌출 핀 형태로 표시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촉각그래픽 디스플레이로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원함</a:t>
            </a:r>
          </a:p>
        </p:txBody>
      </p:sp>
    </p:spTree>
    <p:extLst>
      <p:ext uri="{BB962C8B-B14F-4D97-AF65-F5344CB8AC3E}">
        <p14:creationId xmlns:p14="http://schemas.microsoft.com/office/powerpoint/2010/main" val="22580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1496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4792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위한 </a:t>
            </a:r>
            <a:r>
              <a:rPr lang="ko-KR" altLang="en-US" sz="1800" b="1" u="sng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필요</a:t>
            </a:r>
            <a:endParaRPr lang="ko-KR" altLang="en-US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7" y="1485182"/>
            <a:ext cx="3871670" cy="2893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7313" y="4380574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</p:spTree>
    <p:extLst>
      <p:ext uri="{BB962C8B-B14F-4D97-AF65-F5344CB8AC3E}">
        <p14:creationId xmlns:p14="http://schemas.microsoft.com/office/powerpoint/2010/main" val="21078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2953" y="1160414"/>
            <a:ext cx="3236902" cy="4583496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물체 인지 교육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책이 아닌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전자책을 활용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</a:t>
            </a:r>
            <a:r>
              <a:rPr lang="ko-KR" altLang="en-US" sz="2200" b="1" dirty="0" err="1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교육컨텐츠를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쉽게 제작할 수 있는 툴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14" y="1160414"/>
            <a:ext cx="3337088" cy="4583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8088" y="5743909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268" y="864108"/>
            <a:ext cx="7315200" cy="5120640"/>
          </a:xfrm>
          <a:prstGeom prst="rect">
            <a:avLst/>
          </a:prstGeom>
          <a:solidFill>
            <a:schemeClr val="bg2">
              <a:alpha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17375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76389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835403" y="2070623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</a:t>
            </a:r>
            <a:endParaRPr lang="en-US" altLang="ko-KR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툴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0615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60827"/>
            <a:ext cx="7315200" cy="41110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9268" y="1141194"/>
            <a:ext cx="7315200" cy="422934"/>
          </a:xfrm>
          <a:prstGeom prst="rect">
            <a:avLst/>
          </a:prstGeom>
          <a:noFill/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 제작 툴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51926"/>
            <a:ext cx="7315200" cy="41199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56696" y="394631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86829" y="3775713"/>
            <a:ext cx="774621" cy="22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62196" y="289983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62196" y="484928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1536138"/>
            <a:ext cx="4470507" cy="431381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파일정보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제목과 파일크기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수정한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공간을 새로 만듦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최근항목을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파일 불러오는 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저장된 파일은 그 경로와 파일이름 그대로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과정 동일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지정 창을 보여줌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180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941063" y="1435372"/>
            <a:ext cx="2016086" cy="1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되돌리기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Ctrl+Z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되살리기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0945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61207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9306738" y="1435372"/>
            <a:ext cx="1788244" cy="123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Ctrl+B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61206" y="3126939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9306738" y="3496298"/>
            <a:ext cx="1738318" cy="1689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(Ctrl+’+’)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(Ctrl+’-’)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검색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9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텍스트 파일을 불러옴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전자책의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명사 추출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이미지를 나타낼 명사 선택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830" y="1248962"/>
            <a:ext cx="5760533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숲 속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 살고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말하였습니다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먹고 싶어요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툭툭 털고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싹싹 쓸어서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줌만큼의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구워서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두고 식혔습니다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그 때 갑자기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맡고 뛰어나왔습니다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1305" y="1272045"/>
            <a:ext cx="1229096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2187" y="4018951"/>
            <a:ext cx="102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018" y="460578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4943" y="4605786"/>
            <a:ext cx="4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5255" y="4605786"/>
            <a:ext cx="7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1173" y="3534202"/>
            <a:ext cx="35922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명사추출</a:t>
            </a:r>
          </a:p>
        </p:txBody>
      </p:sp>
    </p:spTree>
    <p:extLst>
      <p:ext uri="{BB962C8B-B14F-4D97-AF65-F5344CB8AC3E}">
        <p14:creationId xmlns:p14="http://schemas.microsoft.com/office/powerpoint/2010/main" val="23547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4104</TotalTime>
  <Words>1215</Words>
  <Application>Microsoft Office PowerPoint</Application>
  <PresentationFormat>와이드스크린</PresentationFormat>
  <Paragraphs>311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HY중고딕</vt:lpstr>
      <vt:lpstr>맑은 고딕</vt:lpstr>
      <vt:lpstr>Corbel</vt:lpstr>
      <vt:lpstr>Wingdings</vt:lpstr>
      <vt:lpstr>Wingdings 2</vt:lpstr>
      <vt:lpstr>틀</vt:lpstr>
      <vt:lpstr>시각장애인용 교육 콘텐츠 저작 툴 Tool of education contents production for blind</vt:lpstr>
      <vt:lpstr>차례</vt:lpstr>
      <vt:lpstr>재심사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관련 사례</vt:lpstr>
      <vt:lpstr>관련 사례</vt:lpstr>
      <vt:lpstr>관련 사례</vt:lpstr>
      <vt:lpstr>시스템 수행 시나리오</vt:lpstr>
      <vt:lpstr>시스템 구성도</vt:lpstr>
      <vt:lpstr>시스템 구성도</vt:lpstr>
      <vt:lpstr>개발환경</vt:lpstr>
      <vt:lpstr>개발방법</vt:lpstr>
      <vt:lpstr>개발방법</vt:lpstr>
      <vt:lpstr>업무 분담</vt:lpstr>
      <vt:lpstr>수행 일정</vt:lpstr>
      <vt:lpstr>GitHub</vt:lpstr>
      <vt:lpstr>필요기술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시각장애인용 물체 인지 교육 콘텐츠 저작 툴</dc:title>
  <dc:creator>namju kim</dc:creator>
  <cp:lastModifiedBy>JungHyejin</cp:lastModifiedBy>
  <cp:revision>1277</cp:revision>
  <dcterms:created xsi:type="dcterms:W3CDTF">2016-12-19T03:34:17Z</dcterms:created>
  <dcterms:modified xsi:type="dcterms:W3CDTF">2017-01-06T15:12:30Z</dcterms:modified>
</cp:coreProperties>
</file>