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7" r:id="rId1"/>
  </p:sldMasterIdLst>
  <p:notesMasterIdLst>
    <p:notesMasterId r:id="rId41"/>
  </p:notesMasterIdLst>
  <p:sldIdLst>
    <p:sldId id="256" r:id="rId2"/>
    <p:sldId id="260" r:id="rId3"/>
    <p:sldId id="269" r:id="rId4"/>
    <p:sldId id="270" r:id="rId5"/>
    <p:sldId id="257" r:id="rId6"/>
    <p:sldId id="258" r:id="rId7"/>
    <p:sldId id="273" r:id="rId8"/>
    <p:sldId id="259" r:id="rId9"/>
    <p:sldId id="271" r:id="rId10"/>
    <p:sldId id="272" r:id="rId11"/>
    <p:sldId id="298" r:id="rId12"/>
    <p:sldId id="261" r:id="rId13"/>
    <p:sldId id="262" r:id="rId14"/>
    <p:sldId id="278" r:id="rId15"/>
    <p:sldId id="279" r:id="rId16"/>
    <p:sldId id="294" r:id="rId17"/>
    <p:sldId id="280" r:id="rId18"/>
    <p:sldId id="292" r:id="rId19"/>
    <p:sldId id="293" r:id="rId20"/>
    <p:sldId id="290" r:id="rId21"/>
    <p:sldId id="291" r:id="rId22"/>
    <p:sldId id="297" r:id="rId23"/>
    <p:sldId id="295" r:id="rId24"/>
    <p:sldId id="282" r:id="rId25"/>
    <p:sldId id="283" r:id="rId26"/>
    <p:sldId id="286" r:id="rId27"/>
    <p:sldId id="287" r:id="rId28"/>
    <p:sldId id="288" r:id="rId29"/>
    <p:sldId id="296" r:id="rId30"/>
    <p:sldId id="284" r:id="rId31"/>
    <p:sldId id="289" r:id="rId32"/>
    <p:sldId id="277" r:id="rId33"/>
    <p:sldId id="264" r:id="rId34"/>
    <p:sldId id="275" r:id="rId35"/>
    <p:sldId id="276" r:id="rId36"/>
    <p:sldId id="274" r:id="rId37"/>
    <p:sldId id="266" r:id="rId38"/>
    <p:sldId id="267" r:id="rId39"/>
    <p:sldId id="26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38"/>
    <a:srgbClr val="FFFF00"/>
    <a:srgbClr val="63A537"/>
    <a:srgbClr val="FFFF66"/>
    <a:srgbClr val="FFFFFF"/>
    <a:srgbClr val="0A0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356F2-8845-425B-AC48-38F803C4E8EA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36658-06DA-49DF-B863-2B87D4198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4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5D99-94F5-43D9-8970-150E06601E6A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5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C170-B904-4DD4-BE84-CEA6F0E108C6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6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65A-82E0-4AAA-8452-B3FFC31DCA17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6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44FC-BCAC-4F32-94CF-102E36C04E0E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8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475A-A981-48CA-9A61-92687527355E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19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D4DA-5656-4214-87A3-7A06C2C65F93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8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41CD-4AA8-45CC-95E7-755724A89C2F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7052-5EBB-4083-8D51-4FB72F34B398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06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7D6F-B883-4BBB-A62E-81CB176EEE1D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7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B77004-E0D1-4D62-AC8E-CD6F9B1B59FA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9224-4757-420A-A5BD-49A859CCDDBB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6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090BFC-B908-4FF8-8260-9112C2839C11}" type="datetime1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3C5E8D-A75B-42AE-BF89-0851C0BAE76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6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9.PNG"/><Relationship Id="rId3" Type="http://schemas.openxmlformats.org/officeDocument/2006/relationships/image" Target="../media/image25.png"/><Relationship Id="rId7" Type="http://schemas.openxmlformats.org/officeDocument/2006/relationships/image" Target="../media/image24.jpg"/><Relationship Id="rId12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0.svg"/><Relationship Id="rId5" Type="http://schemas.openxmlformats.org/officeDocument/2006/relationships/image" Target="../media/image23.jp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3.JP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PU-SATEH/Burni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2836061"/>
            <a:ext cx="10058400" cy="944602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시각장애인용 교육 콘텐츠 저작 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3794015"/>
            <a:ext cx="10058400" cy="615142"/>
          </a:xfrm>
        </p:spPr>
        <p:txBody>
          <a:bodyPr/>
          <a:lstStyle/>
          <a:p>
            <a:pPr algn="ctr"/>
            <a:r>
              <a:rPr lang="en-US" altLang="ko-KR" b="1" dirty="0"/>
              <a:t>Tool of education contents production for blind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31084" y="4785820"/>
            <a:ext cx="368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2014150034 </a:t>
            </a:r>
            <a:r>
              <a:rPr lang="ko-KR" altLang="en-US" dirty="0"/>
              <a:t>정혜진 전광일 교수님</a:t>
            </a:r>
            <a:endParaRPr lang="en-US" altLang="ko-KR" dirty="0"/>
          </a:p>
          <a:p>
            <a:r>
              <a:rPr lang="en-US" altLang="ko-KR" dirty="0"/>
              <a:t>2014150002 </a:t>
            </a:r>
            <a:r>
              <a:rPr lang="ko-KR" altLang="en-US" dirty="0"/>
              <a:t>김남주 전광일 교수님</a:t>
            </a:r>
            <a:endParaRPr lang="en-US" altLang="ko-KR" dirty="0"/>
          </a:p>
          <a:p>
            <a:r>
              <a:rPr lang="en-US" altLang="ko-KR" dirty="0"/>
              <a:t>2011151028 </a:t>
            </a:r>
            <a:r>
              <a:rPr lang="ko-KR" altLang="en-US" dirty="0" err="1"/>
              <a:t>이지열</a:t>
            </a:r>
            <a:r>
              <a:rPr lang="ko-KR" altLang="en-US" dirty="0"/>
              <a:t> 전광일 교수님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9" y="264904"/>
            <a:ext cx="1257132" cy="4077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77" y="131022"/>
            <a:ext cx="432436" cy="1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7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수행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4980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시나리오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104" y="3431553"/>
            <a:ext cx="1566143" cy="107153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280248" y="3193967"/>
            <a:ext cx="1277994" cy="1456756"/>
            <a:chOff x="5331176" y="2777670"/>
            <a:chExt cx="1735419" cy="1532822"/>
          </a:xfrm>
        </p:grpSpPr>
        <p:pic>
          <p:nvPicPr>
            <p:cNvPr id="12" name="Picture 2" descr="http://cfile21.uf.tistory.com/image/21016C4F5260194D175C3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176" y="2777670"/>
              <a:ext cx="1532822" cy="1532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http://365psd.com/images/previews/ded/database-backup-icons-psd-png-image-2318database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923" y="3445868"/>
              <a:ext cx="767672" cy="76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1045527" y="2460709"/>
            <a:ext cx="1272305" cy="3144088"/>
            <a:chOff x="9310493" y="2458789"/>
            <a:chExt cx="1272305" cy="3144088"/>
          </a:xfrm>
        </p:grpSpPr>
        <p:grpSp>
          <p:nvGrpSpPr>
            <p:cNvPr id="15" name="그룹 14"/>
            <p:cNvGrpSpPr/>
            <p:nvPr/>
          </p:nvGrpSpPr>
          <p:grpSpPr>
            <a:xfrm>
              <a:off x="9310493" y="2458789"/>
              <a:ext cx="1272305" cy="3144088"/>
              <a:chOff x="9610431" y="2353733"/>
              <a:chExt cx="1272305" cy="3144088"/>
            </a:xfrm>
          </p:grpSpPr>
          <p:pic>
            <p:nvPicPr>
              <p:cNvPr id="17" name="그림 16"/>
              <p:cNvPicPr preferRelativeResize="0">
                <a:picLocks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26" r="3819"/>
              <a:stretch/>
            </p:blipFill>
            <p:spPr>
              <a:xfrm>
                <a:off x="9938105" y="3437369"/>
                <a:ext cx="612000" cy="756000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</p:pic>
          <p:grpSp>
            <p:nvGrpSpPr>
              <p:cNvPr id="18" name="그룹 17"/>
              <p:cNvGrpSpPr/>
              <p:nvPr/>
            </p:nvGrpSpPr>
            <p:grpSpPr>
              <a:xfrm>
                <a:off x="9750174" y="2449967"/>
                <a:ext cx="992820" cy="871414"/>
                <a:chOff x="563559" y="3744613"/>
                <a:chExt cx="992820" cy="871414"/>
              </a:xfrm>
            </p:grpSpPr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262" y="3744613"/>
                  <a:ext cx="871414" cy="871414"/>
                </a:xfrm>
                <a:prstGeom prst="rect">
                  <a:avLst/>
                </a:prstGeom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563559" y="3912157"/>
                  <a:ext cx="9928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e-Book</a:t>
                  </a:r>
                  <a:endParaRPr lang="ko-KR" altLang="en-US" sz="1600" b="1" dirty="0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9938105" y="4334158"/>
                <a:ext cx="612000" cy="756000"/>
                <a:chOff x="10672541" y="4465778"/>
                <a:chExt cx="612000" cy="756000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34361" y="4623117"/>
                  <a:ext cx="522227" cy="473478"/>
                </a:xfrm>
                <a:prstGeom prst="rect">
                  <a:avLst/>
                </a:prstGeom>
              </p:spPr>
            </p:pic>
            <p:sp>
              <p:nvSpPr>
                <p:cNvPr id="23" name="직사각형 22"/>
                <p:cNvSpPr/>
                <p:nvPr/>
              </p:nvSpPr>
              <p:spPr>
                <a:xfrm>
                  <a:off x="10672541" y="4465778"/>
                  <a:ext cx="612000" cy="756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9802410" y="2353733"/>
                <a:ext cx="871414" cy="31091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10431" y="5190044"/>
                <a:ext cx="12723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.</a:t>
                </a:r>
                <a:r>
                  <a:rPr lang="en-US" altLang="ko-KR" sz="1400" b="1" dirty="0" err="1"/>
                  <a:t>epub</a:t>
                </a:r>
                <a:r>
                  <a:rPr lang="en-US" altLang="ko-KR" sz="1400" b="1" dirty="0"/>
                  <a:t> </a:t>
                </a:r>
                <a:r>
                  <a:rPr lang="ko-KR" altLang="en-US" sz="1400" dirty="0"/>
                  <a:t>형식</a:t>
                </a:r>
              </a:p>
            </p:txBody>
          </p:sp>
        </p:grp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9502472" y="5309696"/>
              <a:ext cx="86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>
            <a:cxnSpLocks/>
          </p:cNvCxnSpPr>
          <p:nvPr/>
        </p:nvCxnSpPr>
        <p:spPr>
          <a:xfrm flipV="1">
            <a:off x="2108920" y="4441134"/>
            <a:ext cx="317930" cy="11462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cxnSpLocks/>
          </p:cNvCxnSpPr>
          <p:nvPr/>
        </p:nvCxnSpPr>
        <p:spPr>
          <a:xfrm flipH="1" flipV="1">
            <a:off x="2107860" y="2454361"/>
            <a:ext cx="318990" cy="973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 45"/>
          <p:cNvSpPr/>
          <p:nvPr/>
        </p:nvSpPr>
        <p:spPr>
          <a:xfrm>
            <a:off x="3705036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185133" y="3437982"/>
            <a:ext cx="122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.</a:t>
            </a:r>
            <a:r>
              <a:rPr lang="en-US" altLang="ko-KR" sz="1600" b="1" dirty="0" err="1"/>
              <a:t>epub</a:t>
            </a:r>
            <a:r>
              <a:rPr lang="ko-KR" altLang="en-US" sz="1600" b="1" dirty="0"/>
              <a:t>파일</a:t>
            </a:r>
          </a:p>
        </p:txBody>
      </p:sp>
      <p:sp>
        <p:nvSpPr>
          <p:cNvPr id="50" name="화살표: 오른쪽 49"/>
          <p:cNvSpPr/>
          <p:nvPr/>
        </p:nvSpPr>
        <p:spPr>
          <a:xfrm>
            <a:off x="6603563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43" y="2349056"/>
            <a:ext cx="433128" cy="43312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9606879" y="2396343"/>
            <a:ext cx="1046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블루투스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6945289" y="2161548"/>
            <a:ext cx="2393411" cy="3759325"/>
            <a:chOff x="7194661" y="2161548"/>
            <a:chExt cx="2393411" cy="3759325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661" y="2161548"/>
              <a:ext cx="2393411" cy="3759325"/>
            </a:xfrm>
            <a:prstGeom prst="rect">
              <a:avLst/>
            </a:prstGeom>
          </p:spPr>
        </p:pic>
        <p:pic>
          <p:nvPicPr>
            <p:cNvPr id="57" name="그래픽 56" descr="음량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65954" y="4605665"/>
              <a:ext cx="328590" cy="32859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7951131" y="4605665"/>
              <a:ext cx="880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토끼</a:t>
              </a:r>
            </a:p>
          </p:txBody>
        </p:sp>
      </p:grpSp>
      <p:sp>
        <p:nvSpPr>
          <p:cNvPr id="60" name="화살표: 오른쪽 59"/>
          <p:cNvSpPr/>
          <p:nvPr/>
        </p:nvSpPr>
        <p:spPr>
          <a:xfrm>
            <a:off x="9413124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9826460" y="3387064"/>
            <a:ext cx="1550892" cy="1097199"/>
            <a:chOff x="9826460" y="3387064"/>
            <a:chExt cx="1550892" cy="1097199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6460" y="3387064"/>
              <a:ext cx="1550892" cy="109719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4615" y="3462601"/>
              <a:ext cx="462903" cy="61978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</p:grpSp>
      <p:grpSp>
        <p:nvGrpSpPr>
          <p:cNvPr id="6" name="그룹 5"/>
          <p:cNvGrpSpPr/>
          <p:nvPr/>
        </p:nvGrpSpPr>
        <p:grpSpPr>
          <a:xfrm>
            <a:off x="3139940" y="2431202"/>
            <a:ext cx="1108612" cy="918485"/>
            <a:chOff x="3139940" y="2431202"/>
            <a:chExt cx="1108612" cy="918485"/>
          </a:xfrm>
        </p:grpSpPr>
        <p:sp>
          <p:nvSpPr>
            <p:cNvPr id="41" name="TextBox 40"/>
            <p:cNvSpPr txBox="1"/>
            <p:nvPr/>
          </p:nvSpPr>
          <p:spPr>
            <a:xfrm>
              <a:off x="3139940" y="2431202"/>
              <a:ext cx="46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42734" y="2641801"/>
              <a:ext cx="1105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교육 컨텐츠 제작자가 제작한 이미지를 가진 텍스트 </a:t>
              </a:r>
              <a:r>
                <a:rPr lang="ko-KR" altLang="en-US" sz="1000" b="1" u="sng" dirty="0">
                  <a:highlight>
                    <a:srgbClr val="FFFF00"/>
                  </a:highlight>
                </a:rPr>
                <a:t>토끼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152001" y="2133840"/>
            <a:ext cx="2400951" cy="3759325"/>
            <a:chOff x="4152001" y="2133840"/>
            <a:chExt cx="2400951" cy="3759325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2"/>
            <a:stretch/>
          </p:blipFill>
          <p:spPr>
            <a:xfrm>
              <a:off x="4152001" y="2133840"/>
              <a:ext cx="2400951" cy="3759325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>
            <a:xfrm>
              <a:off x="5107846" y="3236827"/>
              <a:ext cx="243405" cy="1597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233045" y="3029446"/>
              <a:ext cx="46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①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354472" y="3527767"/>
            <a:ext cx="647542" cy="792000"/>
          </a:xfrm>
          <a:prstGeom prst="rect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0824066" y="3443623"/>
            <a:ext cx="504000" cy="656359"/>
          </a:xfrm>
          <a:prstGeom prst="rect">
            <a:avLst/>
          </a:prstGeom>
          <a:solidFill>
            <a:srgbClr val="FF0000">
              <a:alpha val="50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4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 animBg="1"/>
      <p:bldP spid="55" grpId="0"/>
      <p:bldP spid="60" grpId="0" animBg="1"/>
      <p:bldP spid="24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수행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4980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시나리오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280248" y="3193967"/>
            <a:ext cx="1277994" cy="1456756"/>
            <a:chOff x="5331176" y="2777670"/>
            <a:chExt cx="1735419" cy="1532822"/>
          </a:xfrm>
        </p:grpSpPr>
        <p:pic>
          <p:nvPicPr>
            <p:cNvPr id="12" name="Picture 2" descr="http://cfile21.uf.tistory.com/image/21016C4F5260194D175C3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176" y="2777670"/>
              <a:ext cx="1532822" cy="1532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http://365psd.com/images/previews/ded/database-backup-icons-psd-png-image-2318database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923" y="3445868"/>
              <a:ext cx="767672" cy="76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"/>
          <a:stretch/>
        </p:blipFill>
        <p:spPr>
          <a:xfrm>
            <a:off x="4931650" y="2133840"/>
            <a:ext cx="2400951" cy="3759325"/>
          </a:xfrm>
          <a:prstGeom prst="rect">
            <a:avLst/>
          </a:prstGeom>
        </p:spPr>
      </p:pic>
      <p:sp>
        <p:nvSpPr>
          <p:cNvPr id="46" name="화살표: 오른쪽 45"/>
          <p:cNvSpPr/>
          <p:nvPr/>
        </p:nvSpPr>
        <p:spPr>
          <a:xfrm>
            <a:off x="4041917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695270" y="3437982"/>
            <a:ext cx="122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.</a:t>
            </a:r>
            <a:r>
              <a:rPr lang="en-US" altLang="ko-KR" sz="1600" b="1" dirty="0" err="1"/>
              <a:t>epub</a:t>
            </a:r>
            <a:r>
              <a:rPr lang="ko-KR" altLang="en-US" sz="1600" b="1" dirty="0"/>
              <a:t>파일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18" y="2355170"/>
            <a:ext cx="433128" cy="43312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653654" y="2402457"/>
            <a:ext cx="1046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블루투스</a:t>
            </a:r>
          </a:p>
        </p:txBody>
      </p:sp>
      <p:sp>
        <p:nvSpPr>
          <p:cNvPr id="60" name="화살표: 오른쪽 59"/>
          <p:cNvSpPr/>
          <p:nvPr/>
        </p:nvSpPr>
        <p:spPr>
          <a:xfrm>
            <a:off x="7853828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190111" y="3523878"/>
            <a:ext cx="946812" cy="631416"/>
            <a:chOff x="793002" y="2092615"/>
            <a:chExt cx="946812" cy="631416"/>
          </a:xfrm>
        </p:grpSpPr>
        <p:sp>
          <p:nvSpPr>
            <p:cNvPr id="38" name="TextBox 37"/>
            <p:cNvSpPr txBox="1"/>
            <p:nvPr/>
          </p:nvSpPr>
          <p:spPr>
            <a:xfrm>
              <a:off x="793002" y="2092615"/>
              <a:ext cx="468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54403" y="2323921"/>
              <a:ext cx="885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전자책의</a:t>
              </a:r>
              <a:endParaRPr lang="en-US" altLang="ko-KR" sz="1000" dirty="0">
                <a:solidFill>
                  <a:srgbClr val="FF0000"/>
                </a:solidFill>
              </a:endParaRPr>
            </a:p>
            <a:p>
              <a:r>
                <a:rPr lang="ko-KR" altLang="en-US" sz="1000" dirty="0">
                  <a:solidFill>
                    <a:srgbClr val="FF0000"/>
                  </a:solidFill>
                </a:rPr>
                <a:t>원래 이미지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653945" y="3387064"/>
            <a:ext cx="1597248" cy="1116027"/>
            <a:chOff x="8653945" y="3387064"/>
            <a:chExt cx="1597248" cy="111602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3945" y="3431553"/>
              <a:ext cx="1566143" cy="1071538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8700301" y="3387064"/>
              <a:ext cx="1550892" cy="1097199"/>
              <a:chOff x="9826460" y="3387064"/>
              <a:chExt cx="1550892" cy="1097199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6460" y="3387064"/>
                <a:ext cx="1550892" cy="1097199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44615" y="3462601"/>
                <a:ext cx="462903" cy="619786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</p:pic>
        </p:grp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25" r="27069"/>
            <a:stretch/>
          </p:blipFill>
          <p:spPr>
            <a:xfrm>
              <a:off x="9740627" y="3483579"/>
              <a:ext cx="418560" cy="573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93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5" grpId="0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244" y="3997543"/>
            <a:ext cx="458634" cy="458634"/>
          </a:xfrm>
          <a:prstGeom prst="rect">
            <a:avLst/>
          </a:prstGeom>
        </p:spPr>
      </p:pic>
      <p:cxnSp>
        <p:nvCxnSpPr>
          <p:cNvPr id="37" name="직선 연결선 36"/>
          <p:cNvCxnSpPr>
            <a:cxnSpLocks/>
          </p:cNvCxnSpPr>
          <p:nvPr/>
        </p:nvCxnSpPr>
        <p:spPr>
          <a:xfrm flipH="1">
            <a:off x="8938561" y="3514532"/>
            <a:ext cx="1" cy="4680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구성도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3" y="2049948"/>
            <a:ext cx="852516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200" dirty="0"/>
              <a:t> 제작한</a:t>
            </a:r>
            <a:r>
              <a:rPr lang="en-US" altLang="ko-KR" sz="1200" dirty="0"/>
              <a:t>/</a:t>
            </a:r>
            <a:r>
              <a:rPr lang="ko-KR" altLang="en-US" sz="1200" dirty="0"/>
              <a:t>제작된 교육 컨텐츠들은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epub</a:t>
            </a:r>
            <a:r>
              <a:rPr lang="ko-KR" altLang="en-US" sz="1200" b="1" dirty="0"/>
              <a:t>형식안에</a:t>
            </a:r>
            <a:r>
              <a:rPr lang="ko-KR" altLang="en-US" sz="1200" dirty="0"/>
              <a:t> 존재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308925" y="3089206"/>
            <a:ext cx="1577323" cy="1480997"/>
            <a:chOff x="5331176" y="2777670"/>
            <a:chExt cx="1735419" cy="1532822"/>
          </a:xfrm>
        </p:grpSpPr>
        <p:pic>
          <p:nvPicPr>
            <p:cNvPr id="6" name="Picture 2" descr="http://cfile21.uf.tistory.com/image/21016C4F5260194D175C3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176" y="2777670"/>
              <a:ext cx="1532822" cy="1532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http://365psd.com/images/previews/ded/database-backup-icons-psd-png-image-2318database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923" y="3445868"/>
              <a:ext cx="767672" cy="76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059" y="5012639"/>
            <a:ext cx="1355004" cy="92707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1690233" y="4135456"/>
            <a:ext cx="2299855" cy="1530742"/>
            <a:chOff x="2873300" y="3310793"/>
            <a:chExt cx="2299855" cy="1530742"/>
          </a:xfrm>
        </p:grpSpPr>
        <p:sp>
          <p:nvSpPr>
            <p:cNvPr id="15" name="TextBox 14"/>
            <p:cNvSpPr txBox="1"/>
            <p:nvPr/>
          </p:nvSpPr>
          <p:spPr>
            <a:xfrm>
              <a:off x="2873300" y="4502981"/>
              <a:ext cx="2299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교육 컨텐츠 제작자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442346" y="3310793"/>
              <a:ext cx="1161765" cy="1224000"/>
              <a:chOff x="3442346" y="3310793"/>
              <a:chExt cx="1161765" cy="1224000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442346" y="3310793"/>
                <a:ext cx="1161765" cy="1224000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059" y="3483488"/>
                <a:ext cx="425018" cy="302972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9" name="사각형: 둥근 모서리 18"/>
              <p:cNvSpPr/>
              <p:nvPr/>
            </p:nvSpPr>
            <p:spPr>
              <a:xfrm>
                <a:off x="4046058" y="3442311"/>
                <a:ext cx="425018" cy="368110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9027312" y="3248788"/>
            <a:ext cx="1530417" cy="1625679"/>
            <a:chOff x="10861908" y="2825322"/>
            <a:chExt cx="1530417" cy="162567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4516" y="2825322"/>
              <a:ext cx="744517" cy="126827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0861908" y="4112447"/>
              <a:ext cx="15304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시각장애인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690234" y="2432089"/>
            <a:ext cx="2299855" cy="1530742"/>
            <a:chOff x="2873300" y="3310793"/>
            <a:chExt cx="2299855" cy="1530742"/>
          </a:xfrm>
        </p:grpSpPr>
        <p:sp>
          <p:nvSpPr>
            <p:cNvPr id="22" name="TextBox 21"/>
            <p:cNvSpPr txBox="1"/>
            <p:nvPr/>
          </p:nvSpPr>
          <p:spPr>
            <a:xfrm>
              <a:off x="2873300" y="4502981"/>
              <a:ext cx="2299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교육 컨텐츠 제작자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3442346" y="3310793"/>
              <a:ext cx="1161765" cy="1224000"/>
              <a:chOff x="3442346" y="3310793"/>
              <a:chExt cx="1161765" cy="1224000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442346" y="3310793"/>
                <a:ext cx="1161765" cy="1224000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059" y="3483488"/>
                <a:ext cx="425018" cy="302972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26" name="사각형: 둥근 모서리 25"/>
              <p:cNvSpPr/>
              <p:nvPr/>
            </p:nvSpPr>
            <p:spPr>
              <a:xfrm>
                <a:off x="4046058" y="3442311"/>
                <a:ext cx="425018" cy="368110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 rot="1364801">
            <a:off x="3505430" y="3270992"/>
            <a:ext cx="21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제작</a:t>
            </a:r>
            <a:r>
              <a:rPr lang="ko-KR" altLang="en-US" sz="1400" b="1" dirty="0"/>
              <a:t>한</a:t>
            </a:r>
            <a:r>
              <a:rPr lang="ko-KR" altLang="en-US" sz="1400" dirty="0"/>
              <a:t> 교육 콘텐츠 </a:t>
            </a:r>
            <a:r>
              <a:rPr lang="ko-KR" altLang="en-US" sz="1400" b="1" dirty="0">
                <a:solidFill>
                  <a:srgbClr val="63A537"/>
                </a:solidFill>
              </a:rPr>
              <a:t>업로드</a:t>
            </a:r>
            <a:r>
              <a:rPr lang="ko-KR" altLang="en-US" sz="1400" dirty="0"/>
              <a:t> </a:t>
            </a:r>
            <a:r>
              <a:rPr lang="en-US" altLang="ko-KR" sz="1400" dirty="0"/>
              <a:t>to Server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 rot="20248870">
            <a:off x="3529433" y="4153612"/>
            <a:ext cx="232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제작</a:t>
            </a:r>
            <a:r>
              <a:rPr lang="ko-KR" altLang="en-US" sz="1400" b="1" dirty="0"/>
              <a:t>된</a:t>
            </a:r>
            <a:r>
              <a:rPr lang="ko-KR" altLang="en-US" sz="1400" dirty="0"/>
              <a:t> 교육 콘텐츠 </a:t>
            </a:r>
            <a:r>
              <a:rPr lang="ko-KR" altLang="en-US" sz="1400" b="1" dirty="0">
                <a:solidFill>
                  <a:srgbClr val="63A537"/>
                </a:solidFill>
              </a:rPr>
              <a:t>다운로드</a:t>
            </a:r>
            <a:r>
              <a:rPr lang="ko-KR" altLang="en-US" sz="1400" dirty="0"/>
              <a:t> </a:t>
            </a:r>
            <a:r>
              <a:rPr lang="en-US" altLang="ko-KR" sz="1400" dirty="0"/>
              <a:t>from Server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 rot="20248870">
            <a:off x="6661873" y="2903775"/>
            <a:ext cx="233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제작</a:t>
            </a:r>
            <a:r>
              <a:rPr lang="ko-KR" altLang="en-US" sz="1400" b="1" dirty="0"/>
              <a:t>된</a:t>
            </a:r>
            <a:r>
              <a:rPr lang="ko-KR" altLang="en-US" sz="1400" dirty="0"/>
              <a:t> 교육 콘텐츠 </a:t>
            </a:r>
            <a:r>
              <a:rPr lang="ko-KR" altLang="en-US" sz="1400" b="1" dirty="0">
                <a:solidFill>
                  <a:srgbClr val="63A537"/>
                </a:solidFill>
              </a:rPr>
              <a:t>다운로드</a:t>
            </a:r>
            <a:r>
              <a:rPr lang="ko-KR" altLang="en-US" sz="1400" dirty="0"/>
              <a:t> </a:t>
            </a:r>
            <a:r>
              <a:rPr lang="en-US" altLang="ko-KR" sz="1400" dirty="0"/>
              <a:t>from Server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"/>
          <a:stretch/>
        </p:blipFill>
        <p:spPr>
          <a:xfrm>
            <a:off x="8514476" y="2123837"/>
            <a:ext cx="848171" cy="1328037"/>
          </a:xfrm>
          <a:prstGeom prst="rect">
            <a:avLst/>
          </a:prstGeom>
        </p:spPr>
      </p:pic>
      <p:cxnSp>
        <p:nvCxnSpPr>
          <p:cNvPr id="36" name="직선 연결선 35"/>
          <p:cNvCxnSpPr>
            <a:cxnSpLocks/>
          </p:cNvCxnSpPr>
          <p:nvPr/>
        </p:nvCxnSpPr>
        <p:spPr>
          <a:xfrm flipH="1">
            <a:off x="8938892" y="4494176"/>
            <a:ext cx="1" cy="5400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9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모듈 상세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EPUB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EPUB </a:t>
            </a:r>
            <a:r>
              <a:rPr lang="ko-KR" altLang="en-US" dirty="0"/>
              <a:t>파일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Tool </a:t>
            </a:r>
            <a:r>
              <a:rPr lang="ko-KR" altLang="en-US" dirty="0"/>
              <a:t>상세 설계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App </a:t>
            </a:r>
            <a:r>
              <a:rPr lang="ko-KR" altLang="en-US" dirty="0"/>
              <a:t>상세 설계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0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/>
              <a:t>시스템 모듈 상세 설계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676890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sz="2600" b="1" dirty="0">
                <a:solidFill>
                  <a:srgbClr val="63A537"/>
                </a:solidFill>
              </a:rPr>
              <a:t>EPUB</a:t>
            </a:r>
            <a:r>
              <a:rPr lang="ko-KR" altLang="en-US" sz="2600" b="1" dirty="0">
                <a:solidFill>
                  <a:srgbClr val="63A537"/>
                </a:solidFill>
              </a:rPr>
              <a:t>이란</a:t>
            </a:r>
            <a:r>
              <a:rPr lang="en-US" altLang="ko-KR" sz="2600" b="1" dirty="0">
                <a:solidFill>
                  <a:srgbClr val="63A537"/>
                </a:solidFill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/>
              <a:t>E-Book </a:t>
            </a:r>
            <a:r>
              <a:rPr lang="ko-KR" altLang="en-US" b="1" dirty="0"/>
              <a:t>파일의 형식</a:t>
            </a:r>
            <a:endParaRPr lang="en-US" altLang="ko-K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 err="1"/>
              <a:t>테블릿</a:t>
            </a:r>
            <a:r>
              <a:rPr lang="en-US" altLang="ko-KR" dirty="0"/>
              <a:t>, </a:t>
            </a:r>
            <a:r>
              <a:rPr lang="ko-KR" altLang="en-US" dirty="0"/>
              <a:t>컴퓨터 또는 </a:t>
            </a:r>
            <a:r>
              <a:rPr lang="en-US" altLang="ko-KR" dirty="0"/>
              <a:t>e-reader</a:t>
            </a:r>
            <a:r>
              <a:rPr lang="ko-KR" altLang="en-US" dirty="0"/>
              <a:t>와 같은 기기에서 다운로드하여 읽을 수 있음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IDPF(International Digital Publishing Forum)</a:t>
            </a:r>
            <a:r>
              <a:rPr lang="ko-KR" altLang="en-US" dirty="0"/>
              <a:t>에서 발행 한 </a:t>
            </a:r>
            <a:r>
              <a:rPr lang="ko-KR" altLang="en-US" b="1" dirty="0"/>
              <a:t>기술 표준</a:t>
            </a:r>
            <a:endParaRPr lang="en-US" altLang="ko-K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2007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월에 </a:t>
            </a:r>
            <a:r>
              <a:rPr lang="en-US" altLang="ko-KR" dirty="0"/>
              <a:t>IDPF</a:t>
            </a:r>
            <a:r>
              <a:rPr lang="ko-KR" altLang="en-US" dirty="0"/>
              <a:t>의 공식 표준이 됨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가장 많이 지원되는 </a:t>
            </a:r>
            <a:r>
              <a:rPr lang="en-US" altLang="ko-KR" b="1" dirty="0"/>
              <a:t>XML</a:t>
            </a:r>
            <a:r>
              <a:rPr lang="ko-KR" altLang="en-US" b="1" dirty="0"/>
              <a:t>기반</a:t>
            </a:r>
            <a:r>
              <a:rPr lang="en-US" altLang="ko-KR" dirty="0"/>
              <a:t>(PDF</a:t>
            </a:r>
            <a:r>
              <a:rPr lang="ko-KR" altLang="en-US" dirty="0"/>
              <a:t>와 반대</a:t>
            </a:r>
            <a:r>
              <a:rPr lang="en-US" altLang="ko-KR" dirty="0"/>
              <a:t>) e-Book </a:t>
            </a:r>
            <a:r>
              <a:rPr lang="ko-KR" altLang="en-US" dirty="0"/>
              <a:t>형식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가장 많은 하드웨어 </a:t>
            </a:r>
            <a:r>
              <a:rPr lang="en-US" altLang="ko-KR" dirty="0"/>
              <a:t>reader</a:t>
            </a:r>
            <a:r>
              <a:rPr lang="ko-KR" altLang="en-US" dirty="0"/>
              <a:t>들이 지원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3C5E8D-A75B-42AE-BF89-0851C0BAE76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" b="3"/>
          <a:stretch/>
        </p:blipFill>
        <p:spPr>
          <a:xfrm>
            <a:off x="8727005" y="2418914"/>
            <a:ext cx="1832844" cy="21161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925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모듈 상세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494146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sz="2600" b="1" dirty="0">
                <a:solidFill>
                  <a:srgbClr val="63A537"/>
                </a:solidFill>
              </a:rPr>
              <a:t>EPUB</a:t>
            </a:r>
            <a:r>
              <a:rPr lang="ko-KR" altLang="en-US" sz="2600" b="1" dirty="0">
                <a:solidFill>
                  <a:srgbClr val="63A537"/>
                </a:solidFill>
              </a:rPr>
              <a:t> 파일</a:t>
            </a:r>
            <a:endParaRPr lang="en-US" altLang="ko-KR" sz="2600" b="1" dirty="0">
              <a:solidFill>
                <a:srgbClr val="63A537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/>
              <a:t>E-Book </a:t>
            </a:r>
            <a:r>
              <a:rPr lang="ko-KR" altLang="en-US" b="1" dirty="0"/>
              <a:t>파일</a:t>
            </a:r>
            <a:r>
              <a:rPr lang="ko-KR" altLang="en-US" dirty="0"/>
              <a:t>은 </a:t>
            </a:r>
            <a:r>
              <a:rPr lang="ko-KR" altLang="en-US" b="1" dirty="0"/>
              <a:t>하나의 </a:t>
            </a:r>
            <a:r>
              <a:rPr lang="en-US" altLang="ko-KR" b="1" u="sng" dirty="0"/>
              <a:t>ZIP archive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/>
              <a:t>ZIP</a:t>
            </a:r>
            <a:r>
              <a:rPr lang="ko-KR" altLang="en-US" b="1" dirty="0"/>
              <a:t>파일</a:t>
            </a:r>
            <a:r>
              <a:rPr lang="ko-KR" altLang="en-US" dirty="0"/>
              <a:t>은 </a:t>
            </a:r>
            <a:r>
              <a:rPr lang="en-US" altLang="ko-KR" b="1" dirty="0"/>
              <a:t>HTML files</a:t>
            </a:r>
            <a:r>
              <a:rPr lang="en-US" altLang="ko-KR" dirty="0"/>
              <a:t>, </a:t>
            </a:r>
            <a:r>
              <a:rPr lang="en-US" altLang="ko-KR" b="1" dirty="0"/>
              <a:t>images</a:t>
            </a:r>
            <a:r>
              <a:rPr lang="en-US" altLang="ko-KR" dirty="0"/>
              <a:t>, </a:t>
            </a:r>
            <a:r>
              <a:rPr lang="en-US" altLang="ko-KR" b="1" dirty="0"/>
              <a:t>CSS style sheets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b="1" dirty="0"/>
              <a:t>Metadata</a:t>
            </a:r>
            <a:r>
              <a:rPr lang="en-US" altLang="ko-KR" dirty="0"/>
              <a:t> </a:t>
            </a:r>
            <a:r>
              <a:rPr lang="ko-KR" altLang="en-US" dirty="0"/>
              <a:t>포함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/>
              <a:t>EPUB3</a:t>
            </a:r>
            <a:r>
              <a:rPr lang="ko-KR" altLang="en-US" dirty="0"/>
              <a:t>이 가장 최근의 버전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u="sng" dirty="0"/>
              <a:t>EPUB</a:t>
            </a:r>
            <a:r>
              <a:rPr lang="ko-KR" altLang="en-US" u="sng" dirty="0"/>
              <a:t>에 이미지를 추가할 때</a:t>
            </a:r>
            <a:r>
              <a:rPr lang="en-US" altLang="ko-KR" dirty="0"/>
              <a:t>, XXX.zip/OEBPS/ </a:t>
            </a:r>
            <a:r>
              <a:rPr lang="ko-KR" altLang="en-US" dirty="0"/>
              <a:t>에 추가 해 놓으면 </a:t>
            </a:r>
            <a:r>
              <a:rPr lang="en-US" altLang="ko-KR" dirty="0"/>
              <a:t>XXX.html </a:t>
            </a:r>
            <a:r>
              <a:rPr lang="ko-KR" altLang="en-US" dirty="0"/>
              <a:t>파일에서 </a:t>
            </a:r>
            <a:r>
              <a:rPr lang="en-US" altLang="ko-KR" dirty="0"/>
              <a:t>&lt;div&gt;</a:t>
            </a:r>
            <a:r>
              <a:rPr lang="ko-KR" altLang="en-US" dirty="0"/>
              <a:t>사이에 이미지 경로를 넣어두고 사용가능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3C5E8D-A75B-42AE-BF89-0851C0BAE761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" b="3"/>
          <a:stretch/>
        </p:blipFill>
        <p:spPr>
          <a:xfrm>
            <a:off x="8727005" y="2418914"/>
            <a:ext cx="1832844" cy="2116142"/>
          </a:xfrm>
          <a:prstGeom prst="rect">
            <a:avLst/>
          </a:prstGeom>
          <a:effectLst/>
        </p:spPr>
      </p:pic>
      <p:sp>
        <p:nvSpPr>
          <p:cNvPr id="7" name="직사각형 6"/>
          <p:cNvSpPr/>
          <p:nvPr/>
        </p:nvSpPr>
        <p:spPr>
          <a:xfrm>
            <a:off x="6996541" y="2623127"/>
            <a:ext cx="1417785" cy="204191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>
                <a:solidFill>
                  <a:schemeClr val="bg1"/>
                </a:solidFill>
              </a:rPr>
              <a:t>mimetype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>
                <a:solidFill>
                  <a:schemeClr val="bg1"/>
                </a:solidFill>
              </a:rPr>
              <a:t>META-INF/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container.xml</a:t>
            </a:r>
          </a:p>
          <a:p>
            <a:r>
              <a:rPr lang="en-US" altLang="ko-KR" sz="1200" b="1" dirty="0">
                <a:solidFill>
                  <a:srgbClr val="FFFF66"/>
                </a:solidFill>
              </a:rPr>
              <a:t>OEBPS/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</a:rPr>
              <a:t>content.opf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chapter1</a:t>
            </a:r>
            <a:r>
              <a:rPr lang="en-US" altLang="ko-KR" sz="1200" dirty="0">
                <a:solidFill>
                  <a:srgbClr val="FFFF66"/>
                </a:solidFill>
              </a:rPr>
              <a:t>.xhtml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ch1-pic</a:t>
            </a:r>
            <a:r>
              <a:rPr lang="en-US" altLang="ko-KR" sz="1200" dirty="0">
                <a:solidFill>
                  <a:srgbClr val="FFFF66"/>
                </a:solidFill>
              </a:rPr>
              <a:t>.png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</a:rPr>
              <a:t>css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style.css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myfont.otf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</a:rPr>
              <a:t>toc.ncx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96540" y="2299854"/>
            <a:ext cx="1417785" cy="26680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FF66"/>
                </a:solidFill>
              </a:rPr>
              <a:t>ZIP Container</a:t>
            </a:r>
          </a:p>
        </p:txBody>
      </p:sp>
    </p:spTree>
    <p:extLst>
      <p:ext uri="{BB962C8B-B14F-4D97-AF65-F5344CB8AC3E}">
        <p14:creationId xmlns:p14="http://schemas.microsoft.com/office/powerpoint/2010/main" val="328278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400" dirty="0"/>
              <a:t>Tool – UI </a:t>
            </a:r>
            <a:r>
              <a:rPr lang="ko-KR" altLang="en-US" sz="4400" dirty="0"/>
              <a:t>프로토타입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631" y="2049463"/>
            <a:ext cx="7143975" cy="4024312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56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모듈 상세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FFFFFF"/>
                </a:solidFill>
              </a:rPr>
              <a:t>모듈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3171196" y="2211902"/>
            <a:ext cx="366" cy="165600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 flipH="1">
            <a:off x="9233638" y="2193768"/>
            <a:ext cx="366" cy="165600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 flipH="1">
            <a:off x="6131160" y="2222790"/>
            <a:ext cx="366" cy="165600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145196" y="3176070"/>
            <a:ext cx="2052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1.1 </a:t>
            </a:r>
            <a:r>
              <a:rPr lang="ko-KR" altLang="en-US" sz="2000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00480" y="3176070"/>
            <a:ext cx="2052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1.2 </a:t>
            </a:r>
            <a:r>
              <a:rPr lang="ko-KR" altLang="en-US" sz="2000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207638" y="3176070"/>
            <a:ext cx="2052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1.3 </a:t>
            </a:r>
            <a:r>
              <a:rPr lang="ko-KR" altLang="en-US" sz="2000" dirty="0">
                <a:solidFill>
                  <a:schemeClr val="tx1"/>
                </a:solidFill>
              </a:rPr>
              <a:t>삽입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45196" y="2122883"/>
            <a:ext cx="8114442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교육 컨텐츠 저작 툴 </a:t>
            </a:r>
            <a:r>
              <a:rPr lang="en-US" altLang="ko-KR" sz="2800" b="1" dirty="0">
                <a:solidFill>
                  <a:schemeClr val="tx1"/>
                </a:solidFill>
              </a:rPr>
              <a:t>(Tool)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45196" y="3978359"/>
            <a:ext cx="2052000" cy="1764000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파일정보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새로 만들기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Ctrl+N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열기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Ctrl+O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OpenFileDialog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저장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Ctrl+S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SaveFileDialog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다른 이름으로 저장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공유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097908" y="3978534"/>
            <a:ext cx="2052000" cy="1764000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지우기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Ctrl+R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Medium eraser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Stroke eraser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되돌리기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Ctrl+Z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+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/ -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5</a:t>
            </a:r>
            <a:r>
              <a:rPr lang="ko-KR" altLang="en-US" sz="1400" dirty="0">
                <a:solidFill>
                  <a:schemeClr val="tx1"/>
                </a:solidFill>
              </a:rPr>
              <a:t>번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되살리기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Ctrl+Y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+ / - : 5</a:t>
            </a:r>
            <a:r>
              <a:rPr lang="ko-KR" altLang="en-US" sz="1400" dirty="0">
                <a:solidFill>
                  <a:schemeClr val="tx1"/>
                </a:solidFill>
              </a:rPr>
              <a:t>번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07638" y="3978360"/>
            <a:ext cx="2052000" cy="1764000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이미지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Ctrl+I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Daum</a:t>
            </a:r>
            <a:r>
              <a:rPr lang="en-US" altLang="ko-KR" sz="1400" dirty="0">
                <a:solidFill>
                  <a:schemeClr val="tx1"/>
                </a:solidFill>
              </a:rPr>
              <a:t>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Image Dialog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도형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Ctrl+F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모양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크기 수정 가능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7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설계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모듈 상세 설계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58104" y="2049948"/>
            <a:ext cx="2052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1.1 </a:t>
            </a:r>
            <a:r>
              <a:rPr lang="ko-KR" altLang="en-US" sz="2000" dirty="0">
                <a:solidFill>
                  <a:schemeClr val="tx1"/>
                </a:solidFill>
              </a:rPr>
              <a:t>파일</a:t>
            </a:r>
          </a:p>
        </p:txBody>
      </p:sp>
      <p:graphicFrame>
        <p:nvGraphicFramePr>
          <p:cNvPr id="1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857364"/>
              </p:ext>
            </p:extLst>
          </p:nvPr>
        </p:nvGraphicFramePr>
        <p:xfrm>
          <a:off x="1958104" y="3000177"/>
          <a:ext cx="85251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084">
                  <a:extLst>
                    <a:ext uri="{9D8B030D-6E8A-4147-A177-3AD203B41FA5}">
                      <a16:colId xmlns:a16="http://schemas.microsoft.com/office/drawing/2014/main" val="1233100175"/>
                    </a:ext>
                  </a:extLst>
                </a:gridCol>
                <a:gridCol w="2184564">
                  <a:extLst>
                    <a:ext uri="{9D8B030D-6E8A-4147-A177-3AD203B41FA5}">
                      <a16:colId xmlns:a16="http://schemas.microsoft.com/office/drawing/2014/main" val="2779533724"/>
                    </a:ext>
                  </a:extLst>
                </a:gridCol>
                <a:gridCol w="4605520">
                  <a:extLst>
                    <a:ext uri="{9D8B030D-6E8A-4147-A177-3AD203B41FA5}">
                      <a16:colId xmlns:a16="http://schemas.microsoft.com/office/drawing/2014/main" val="2722252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Method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5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Epub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Epub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</a:t>
                      </a:r>
                      <a:r>
                        <a:rPr lang="en-US" altLang="ko-KR" sz="1600" dirty="0" err="1"/>
                        <a:t>init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epub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ogject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Epub.Title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get book title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5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Epub.Creator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get book authors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5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GetContentAsPlanText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get all book contents as plaintext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1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GetContentAsHtml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get all book contents as </a:t>
                      </a:r>
                      <a:r>
                        <a:rPr lang="en-US" altLang="ko-KR" sz="1600" dirty="0" err="1"/>
                        <a:t>htmltext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6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ContentData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Content </a:t>
                      </a:r>
                      <a:r>
                        <a:rPr lang="en-US" altLang="ko-KR" sz="1600" dirty="0" err="1"/>
                        <a:t>contentData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get some part of book content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3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List&lt;</a:t>
                      </a:r>
                      <a:r>
                        <a:rPr lang="en-US" altLang="ko-KR" sz="1600" dirty="0" err="1"/>
                        <a:t>NavPoint</a:t>
                      </a:r>
                      <a:r>
                        <a:rPr lang="en-US" altLang="ko-KR" sz="1600" dirty="0"/>
                        <a:t>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 get table of contents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2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466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설계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모듈 상세 설계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58104" y="2049948"/>
            <a:ext cx="205200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기타</a:t>
            </a:r>
          </a:p>
        </p:txBody>
      </p:sp>
      <p:graphicFrame>
        <p:nvGraphicFramePr>
          <p:cNvPr id="1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560215"/>
              </p:ext>
            </p:extLst>
          </p:nvPr>
        </p:nvGraphicFramePr>
        <p:xfrm>
          <a:off x="1958103" y="3000177"/>
          <a:ext cx="85251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585">
                  <a:extLst>
                    <a:ext uri="{9D8B030D-6E8A-4147-A177-3AD203B41FA5}">
                      <a16:colId xmlns:a16="http://schemas.microsoft.com/office/drawing/2014/main" val="328741993"/>
                    </a:ext>
                  </a:extLst>
                </a:gridCol>
                <a:gridCol w="4262585">
                  <a:extLst>
                    <a:ext uri="{9D8B030D-6E8A-4147-A177-3AD203B41FA5}">
                      <a16:colId xmlns:a16="http://schemas.microsoft.com/office/drawing/2014/main" val="1047007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어떤 단축키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단축키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5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새로 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NewCommandBinding_Excuted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OpenCommandBinding_Excuted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5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저장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다른 이름으로 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SavecommandBinding_Excuted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5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지우기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DeletecommandBinding_Excuted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1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되돌리기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RedocommandBinding_Excuted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6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되살리기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UndocommandBinding_Excuted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3526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10104" y="2132949"/>
            <a:ext cx="1893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단축키</a:t>
            </a:r>
          </a:p>
        </p:txBody>
      </p:sp>
    </p:spTree>
    <p:extLst>
      <p:ext uri="{BB962C8B-B14F-4D97-AF65-F5344CB8AC3E}">
        <p14:creationId xmlns:p14="http://schemas.microsoft.com/office/powerpoint/2010/main" val="138564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차례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 ☞ </a:t>
            </a:r>
            <a:r>
              <a:rPr lang="ko-KR" altLang="en-US" dirty="0"/>
              <a:t>종합설계 개요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</a:t>
            </a:r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dirty="0"/>
              <a:t>관련 연구 및 사례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</a:t>
            </a:r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</a:t>
            </a:r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dirty="0"/>
              <a:t>시스템 구성도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</a:t>
            </a:r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</a:t>
            </a:r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 </a:t>
            </a:r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dirty="0"/>
              <a:t>데모 환경 설계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       </a:t>
            </a:r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dirty="0"/>
              <a:t>업무 분담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             </a:t>
            </a:r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dirty="0"/>
              <a:t>종합 설계 수행 일정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                   </a:t>
            </a:r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dirty="0"/>
              <a:t>필요기술 및 참고문헌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0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2054872" y="4597441"/>
            <a:ext cx="540000" cy="54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/>
          <p:cNvCxnSpPr>
            <a:cxnSpLocks/>
          </p:cNvCxnSpPr>
          <p:nvPr/>
        </p:nvCxnSpPr>
        <p:spPr>
          <a:xfrm>
            <a:off x="4986016" y="3330673"/>
            <a:ext cx="720000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3041495" y="3314098"/>
            <a:ext cx="376183" cy="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모듈 상세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Tool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sz="1800" dirty="0"/>
              <a:t>활동 다이어그램</a:t>
            </a: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29050" y="3184602"/>
            <a:ext cx="2112383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‘</a:t>
            </a:r>
            <a:r>
              <a:rPr lang="ko-KR" altLang="en-US" sz="1400" dirty="0"/>
              <a:t>메뉴</a:t>
            </a:r>
            <a:r>
              <a:rPr lang="en-US" altLang="ko-KR" sz="1400" dirty="0"/>
              <a:t>’</a:t>
            </a:r>
            <a:r>
              <a:rPr lang="ko-KR" altLang="en-US" sz="1400" dirty="0"/>
              <a:t>에서 </a:t>
            </a:r>
            <a:r>
              <a:rPr lang="en-US" altLang="ko-KR" sz="1400" dirty="0"/>
              <a:t>‘</a:t>
            </a:r>
            <a:r>
              <a:rPr lang="ko-KR" altLang="en-US" sz="1400" dirty="0"/>
              <a:t>파일</a:t>
            </a:r>
            <a:r>
              <a:rPr lang="en-US" altLang="ko-KR" sz="1400" dirty="0"/>
              <a:t>’</a:t>
            </a:r>
            <a:r>
              <a:rPr lang="ko-KR" altLang="en-US" sz="1400" dirty="0"/>
              <a:t>을 클릭</a:t>
            </a:r>
          </a:p>
        </p:txBody>
      </p:sp>
      <p:sp>
        <p:nvSpPr>
          <p:cNvPr id="17" name="타원 16"/>
          <p:cNvSpPr/>
          <p:nvPr/>
        </p:nvSpPr>
        <p:spPr>
          <a:xfrm>
            <a:off x="2845840" y="3205063"/>
            <a:ext cx="216000" cy="216000"/>
          </a:xfrm>
          <a:prstGeom prst="ellipse">
            <a:avLst/>
          </a:prstGeom>
          <a:solidFill>
            <a:srgbClr val="63A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1796702" y="4048906"/>
            <a:ext cx="8784000" cy="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733580" y="2584558"/>
            <a:ext cx="366" cy="298800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5706016" y="3324420"/>
            <a:ext cx="0" cy="1332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8570385" y="3324329"/>
            <a:ext cx="720000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9290925" y="3317731"/>
            <a:ext cx="0" cy="1332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90474" y="3183138"/>
            <a:ext cx="32400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파일 </a:t>
            </a:r>
            <a:r>
              <a:rPr lang="en-US" altLang="ko-KR" sz="1400" dirty="0"/>
              <a:t>‘</a:t>
            </a:r>
            <a:r>
              <a:rPr lang="ko-KR" altLang="en-US" sz="1400" dirty="0"/>
              <a:t>열기</a:t>
            </a:r>
            <a:r>
              <a:rPr lang="en-US" altLang="ko-KR" sz="1400" dirty="0"/>
              <a:t>’</a:t>
            </a:r>
            <a:r>
              <a:rPr lang="ko-KR" altLang="en-US" sz="1400" dirty="0"/>
              <a:t> 선택 후</a:t>
            </a:r>
            <a:r>
              <a:rPr lang="en-US" altLang="ko-KR" sz="1400" dirty="0"/>
              <a:t>, </a:t>
            </a:r>
            <a:r>
              <a:rPr lang="ko-KR" altLang="en-US" sz="1400" dirty="0"/>
              <a:t>원하는 전자책 클릭 </a:t>
            </a: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6350851" y="4801169"/>
            <a:ext cx="720000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cxnSpLocks/>
          </p:cNvCxnSpPr>
          <p:nvPr/>
        </p:nvCxnSpPr>
        <p:spPr>
          <a:xfrm>
            <a:off x="9709143" y="4801069"/>
            <a:ext cx="871559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cxnSpLocks/>
          </p:cNvCxnSpPr>
          <p:nvPr/>
        </p:nvCxnSpPr>
        <p:spPr>
          <a:xfrm flipH="1" flipV="1">
            <a:off x="7065946" y="3488965"/>
            <a:ext cx="495" cy="1332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26934" y="4645748"/>
            <a:ext cx="3082314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‘</a:t>
            </a:r>
            <a:r>
              <a:rPr lang="ko-KR" altLang="en-US" sz="1400" dirty="0"/>
              <a:t>파일정보</a:t>
            </a:r>
            <a:r>
              <a:rPr lang="en-US" altLang="ko-KR" sz="1400" dirty="0"/>
              <a:t>’, ‘</a:t>
            </a:r>
            <a:r>
              <a:rPr lang="ko-KR" altLang="en-US" sz="1400" dirty="0"/>
              <a:t>새로 만들기</a:t>
            </a:r>
            <a:r>
              <a:rPr lang="en-US" altLang="ko-KR" sz="1400" dirty="0"/>
              <a:t>’, ‘</a:t>
            </a:r>
            <a:r>
              <a:rPr lang="ko-KR" altLang="en-US" sz="1400" dirty="0"/>
              <a:t>열기</a:t>
            </a:r>
            <a:r>
              <a:rPr lang="en-US" altLang="ko-KR" sz="1400" dirty="0"/>
              <a:t>’, ‘</a:t>
            </a:r>
            <a:r>
              <a:rPr lang="ko-KR" altLang="en-US" sz="1400" dirty="0"/>
              <a:t>저장</a:t>
            </a:r>
            <a:r>
              <a:rPr lang="en-US" altLang="ko-KR" sz="1400" dirty="0"/>
              <a:t>’, ‘</a:t>
            </a:r>
            <a:r>
              <a:rPr lang="ko-KR" altLang="en-US" sz="1400" dirty="0"/>
              <a:t>다른 이름으로 저장</a:t>
            </a:r>
            <a:r>
              <a:rPr lang="en-US" altLang="ko-KR" sz="1400" dirty="0"/>
              <a:t>’, ‘</a:t>
            </a:r>
            <a:r>
              <a:rPr lang="ko-KR" altLang="en-US" sz="1400" dirty="0"/>
              <a:t>공유</a:t>
            </a:r>
            <a:r>
              <a:rPr lang="en-US" altLang="ko-KR" sz="1400" dirty="0"/>
              <a:t>’</a:t>
            </a:r>
            <a:r>
              <a:rPr lang="ko-KR" altLang="en-US" sz="1400" dirty="0"/>
              <a:t> 보여줌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8635" y="4647181"/>
            <a:ext cx="22680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전자책 오픈해서 보여줌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74796" y="3847580"/>
            <a:ext cx="1422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교육 컨텐츠 제작자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73199" y="4045226"/>
            <a:ext cx="15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교육 컨텐츠 저작 툴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10778" y="2909913"/>
            <a:ext cx="625443" cy="6589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66765" y="4682775"/>
            <a:ext cx="72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Tool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35438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>
            <a:cxnSpLocks/>
          </p:cNvCxnSpPr>
          <p:nvPr/>
        </p:nvCxnSpPr>
        <p:spPr>
          <a:xfrm>
            <a:off x="6774191" y="3325909"/>
            <a:ext cx="720000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7494731" y="3318783"/>
            <a:ext cx="0" cy="1332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 flipH="1" flipV="1">
            <a:off x="3027634" y="3488966"/>
            <a:ext cx="495" cy="1332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모듈 상세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Tool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sz="1800" dirty="0"/>
              <a:t>활동 다이어그램</a:t>
            </a: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1796702" y="4048906"/>
            <a:ext cx="8784000" cy="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733580" y="2584558"/>
            <a:ext cx="366" cy="298800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5448" y="3183138"/>
            <a:ext cx="45000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전자책에서 교육 컨텐츠 제작이 필요한 단어 검색</a:t>
            </a:r>
            <a:r>
              <a:rPr lang="en-US" altLang="ko-KR" sz="1400" dirty="0"/>
              <a:t>&amp;</a:t>
            </a:r>
            <a:r>
              <a:rPr lang="ko-KR" altLang="en-US" sz="1400" dirty="0"/>
              <a:t>선택</a:t>
            </a:r>
          </a:p>
        </p:txBody>
      </p:sp>
      <p:sp>
        <p:nvSpPr>
          <p:cNvPr id="37" name="타원 36"/>
          <p:cNvSpPr/>
          <p:nvPr/>
        </p:nvSpPr>
        <p:spPr>
          <a:xfrm>
            <a:off x="2054872" y="4597441"/>
            <a:ext cx="540000" cy="54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74796" y="3847580"/>
            <a:ext cx="1422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교육 컨텐츠 제작자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73199" y="4045226"/>
            <a:ext cx="15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교육 컨텐츠 저작 툴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10778" y="2909913"/>
            <a:ext cx="625443" cy="65894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966765" y="4682775"/>
            <a:ext cx="72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Tool</a:t>
            </a:r>
            <a:endParaRPr lang="ko-KR" altLang="en-US" b="1" dirty="0"/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>
            <a:off x="2738261" y="4815074"/>
            <a:ext cx="288742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</p:cNvCxnSpPr>
          <p:nvPr/>
        </p:nvCxnSpPr>
        <p:spPr>
          <a:xfrm>
            <a:off x="9709143" y="4801069"/>
            <a:ext cx="871559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18065" y="4647181"/>
            <a:ext cx="45000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전자책의 </a:t>
            </a:r>
            <a:r>
              <a:rPr lang="en-US" altLang="ko-KR" sz="1400" dirty="0"/>
              <a:t>Image Directory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검색한 단어 존재 여부 판단</a:t>
            </a:r>
          </a:p>
        </p:txBody>
      </p:sp>
    </p:spTree>
    <p:extLst>
      <p:ext uri="{BB962C8B-B14F-4D97-AF65-F5344CB8AC3E}">
        <p14:creationId xmlns:p14="http://schemas.microsoft.com/office/powerpoint/2010/main" val="130776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화살표 연결선 27"/>
          <p:cNvCxnSpPr>
            <a:cxnSpLocks/>
          </p:cNvCxnSpPr>
          <p:nvPr/>
        </p:nvCxnSpPr>
        <p:spPr>
          <a:xfrm flipH="1" flipV="1">
            <a:off x="3153048" y="3488966"/>
            <a:ext cx="495" cy="1332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모듈 상세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Tool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sz="1800" dirty="0"/>
              <a:t>활동 다이어그램</a:t>
            </a: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1796702" y="4048906"/>
            <a:ext cx="8784000" cy="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733580" y="2584558"/>
            <a:ext cx="366" cy="298800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2054872" y="4597441"/>
            <a:ext cx="540000" cy="540000"/>
          </a:xfrm>
          <a:prstGeom prst="ellips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74796" y="3847580"/>
            <a:ext cx="1422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교육 컨텐츠 제작자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73199" y="4045226"/>
            <a:ext cx="15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교육 컨텐츠 저작 툴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10778" y="2909913"/>
            <a:ext cx="625443" cy="65894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966765" y="4682775"/>
            <a:ext cx="72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Tool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083756" y="4391862"/>
            <a:ext cx="1423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63A537"/>
                </a:solidFill>
              </a:rPr>
              <a:t>이미지 존재</a:t>
            </a:r>
            <a:r>
              <a:rPr lang="en-US" altLang="ko-KR" sz="1000" b="1" dirty="0">
                <a:solidFill>
                  <a:srgbClr val="63A537"/>
                </a:solidFill>
              </a:rPr>
              <a:t>==YES</a:t>
            </a:r>
            <a:endParaRPr lang="ko-KR" altLang="en-US" sz="1000" b="1" dirty="0">
              <a:solidFill>
                <a:srgbClr val="63A537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84227" y="4790024"/>
            <a:ext cx="1352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63A537"/>
                </a:solidFill>
              </a:rPr>
              <a:t>이미지 존재</a:t>
            </a:r>
            <a:r>
              <a:rPr lang="en-US" altLang="ko-KR" sz="1000" b="1" dirty="0">
                <a:solidFill>
                  <a:srgbClr val="63A537"/>
                </a:solidFill>
              </a:rPr>
              <a:t>==NO</a:t>
            </a:r>
            <a:endParaRPr lang="ko-KR" altLang="en-US" sz="1000" b="1" dirty="0">
              <a:solidFill>
                <a:srgbClr val="63A537"/>
              </a:solidFill>
            </a:endParaRPr>
          </a:p>
        </p:txBody>
      </p:sp>
      <p:cxnSp>
        <p:nvCxnSpPr>
          <p:cNvPr id="40" name="직선 화살표 연결선 39"/>
          <p:cNvCxnSpPr>
            <a:cxnSpLocks/>
          </p:cNvCxnSpPr>
          <p:nvPr/>
        </p:nvCxnSpPr>
        <p:spPr>
          <a:xfrm>
            <a:off x="3232982" y="4814832"/>
            <a:ext cx="1278694" cy="0"/>
          </a:xfrm>
          <a:prstGeom prst="straightConnector1">
            <a:avLst/>
          </a:prstGeom>
          <a:ln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판단 53"/>
          <p:cNvSpPr/>
          <p:nvPr/>
        </p:nvSpPr>
        <p:spPr>
          <a:xfrm>
            <a:off x="2865377" y="4598495"/>
            <a:ext cx="576000" cy="432000"/>
          </a:xfrm>
          <a:prstGeom prst="flowChartDecision">
            <a:avLst/>
          </a:prstGeom>
          <a:solidFill>
            <a:srgbClr val="63A5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cxnSpLocks/>
          </p:cNvCxnSpPr>
          <p:nvPr/>
        </p:nvCxnSpPr>
        <p:spPr>
          <a:xfrm>
            <a:off x="2735399" y="4814929"/>
            <a:ext cx="145648" cy="0"/>
          </a:xfrm>
          <a:prstGeom prst="straightConnector1">
            <a:avLst/>
          </a:prstGeom>
          <a:ln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</p:cNvCxnSpPr>
          <p:nvPr/>
        </p:nvCxnSpPr>
        <p:spPr>
          <a:xfrm flipV="1">
            <a:off x="9936838" y="4802204"/>
            <a:ext cx="435315" cy="6952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>
            <a:spLocks noChangeAspect="1"/>
          </p:cNvSpPr>
          <p:nvPr/>
        </p:nvSpPr>
        <p:spPr>
          <a:xfrm>
            <a:off x="10418454" y="4729790"/>
            <a:ext cx="144000" cy="144000"/>
          </a:xfrm>
          <a:prstGeom prst="ellipse">
            <a:avLst/>
          </a:prstGeom>
          <a:solidFill>
            <a:srgbClr val="63A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2734" y="4694204"/>
            <a:ext cx="216000" cy="2160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947589" y="4647181"/>
            <a:ext cx="12240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이미지 저장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833322" y="4446338"/>
            <a:ext cx="1423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63A537"/>
                </a:solidFill>
              </a:rPr>
              <a:t>이미지 매칭</a:t>
            </a:r>
            <a:r>
              <a:rPr lang="en-US" altLang="ko-KR" sz="1000" b="1" dirty="0">
                <a:solidFill>
                  <a:srgbClr val="63A537"/>
                </a:solidFill>
              </a:rPr>
              <a:t>==YES</a:t>
            </a:r>
            <a:endParaRPr lang="ko-KR" altLang="en-US" sz="1000" b="1" dirty="0">
              <a:solidFill>
                <a:srgbClr val="63A537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61521" y="4988109"/>
            <a:ext cx="1352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63A537"/>
                </a:solidFill>
              </a:rPr>
              <a:t>이미지 매칭</a:t>
            </a:r>
            <a:r>
              <a:rPr lang="en-US" altLang="ko-KR" sz="1000" b="1" dirty="0">
                <a:solidFill>
                  <a:srgbClr val="63A537"/>
                </a:solidFill>
              </a:rPr>
              <a:t>==NO</a:t>
            </a:r>
            <a:endParaRPr lang="ko-KR" altLang="en-US" sz="1000" b="1" dirty="0">
              <a:solidFill>
                <a:srgbClr val="63A537"/>
              </a:solidFill>
            </a:endParaRPr>
          </a:p>
        </p:txBody>
      </p:sp>
      <p:cxnSp>
        <p:nvCxnSpPr>
          <p:cNvPr id="70" name="직선 화살표 연결선 69"/>
          <p:cNvCxnSpPr>
            <a:cxnSpLocks/>
          </p:cNvCxnSpPr>
          <p:nvPr/>
        </p:nvCxnSpPr>
        <p:spPr>
          <a:xfrm>
            <a:off x="7024829" y="4665603"/>
            <a:ext cx="0" cy="576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cxnSpLocks/>
          </p:cNvCxnSpPr>
          <p:nvPr/>
        </p:nvCxnSpPr>
        <p:spPr>
          <a:xfrm>
            <a:off x="5457076" y="4814614"/>
            <a:ext cx="1278694" cy="0"/>
          </a:xfrm>
          <a:prstGeom prst="straightConnector1">
            <a:avLst/>
          </a:prstGeom>
          <a:ln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20087" y="4647180"/>
            <a:ext cx="1953982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</a:t>
            </a:r>
            <a:r>
              <a:rPr lang="en-US" altLang="ko-KR" sz="1400" dirty="0"/>
              <a:t>API</a:t>
            </a:r>
            <a:r>
              <a:rPr lang="ko-KR" altLang="en-US" sz="1400" dirty="0"/>
              <a:t> 자동 이미지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매칭 여부</a:t>
            </a:r>
          </a:p>
        </p:txBody>
      </p:sp>
      <p:cxnSp>
        <p:nvCxnSpPr>
          <p:cNvPr id="74" name="직선 화살표 연결선 73"/>
          <p:cNvCxnSpPr>
            <a:cxnSpLocks/>
          </p:cNvCxnSpPr>
          <p:nvPr/>
        </p:nvCxnSpPr>
        <p:spPr>
          <a:xfrm flipH="1" flipV="1">
            <a:off x="7021228" y="4461724"/>
            <a:ext cx="495" cy="504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/>
          <p:cNvSpPr/>
          <p:nvPr/>
        </p:nvSpPr>
        <p:spPr>
          <a:xfrm>
            <a:off x="6735924" y="4599015"/>
            <a:ext cx="576000" cy="432000"/>
          </a:xfrm>
          <a:prstGeom prst="flowChartDecision">
            <a:avLst/>
          </a:prstGeom>
          <a:solidFill>
            <a:srgbClr val="63A5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>
            <a:cxnSpLocks/>
          </p:cNvCxnSpPr>
          <p:nvPr/>
        </p:nvCxnSpPr>
        <p:spPr>
          <a:xfrm>
            <a:off x="9392263" y="3325909"/>
            <a:ext cx="720000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cxnSpLocks/>
          </p:cNvCxnSpPr>
          <p:nvPr/>
        </p:nvCxnSpPr>
        <p:spPr>
          <a:xfrm>
            <a:off x="10112803" y="3318783"/>
            <a:ext cx="0" cy="1332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319170" y="3178684"/>
            <a:ext cx="16920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이미지 저장 클릭</a:t>
            </a:r>
          </a:p>
        </p:txBody>
      </p:sp>
      <p:cxnSp>
        <p:nvCxnSpPr>
          <p:cNvPr id="78" name="직선 화살표 연결선 77"/>
          <p:cNvCxnSpPr>
            <a:cxnSpLocks/>
          </p:cNvCxnSpPr>
          <p:nvPr/>
        </p:nvCxnSpPr>
        <p:spPr>
          <a:xfrm>
            <a:off x="4433147" y="3325909"/>
            <a:ext cx="3888000" cy="0"/>
          </a:xfrm>
          <a:prstGeom prst="straightConnector1">
            <a:avLst/>
          </a:prstGeom>
          <a:ln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5448" y="3183138"/>
            <a:ext cx="16920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이미지 수정</a:t>
            </a:r>
            <a:r>
              <a:rPr lang="en-US" altLang="ko-KR" sz="1400" dirty="0"/>
              <a:t>&amp;</a:t>
            </a:r>
            <a:r>
              <a:rPr lang="ko-KR" altLang="en-US" sz="1400" dirty="0"/>
              <a:t>보완</a:t>
            </a:r>
          </a:p>
        </p:txBody>
      </p:sp>
      <p:cxnSp>
        <p:nvCxnSpPr>
          <p:cNvPr id="80" name="직선 화살표 연결선 79"/>
          <p:cNvCxnSpPr>
            <a:cxnSpLocks/>
          </p:cNvCxnSpPr>
          <p:nvPr/>
        </p:nvCxnSpPr>
        <p:spPr>
          <a:xfrm flipH="1" flipV="1">
            <a:off x="8124576" y="3938122"/>
            <a:ext cx="495" cy="1476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cxnSpLocks/>
          </p:cNvCxnSpPr>
          <p:nvPr/>
        </p:nvCxnSpPr>
        <p:spPr>
          <a:xfrm>
            <a:off x="7835203" y="5403509"/>
            <a:ext cx="288742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10435" y="5245870"/>
            <a:ext cx="18360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새로 그리기 창 띄움</a:t>
            </a:r>
            <a:endParaRPr lang="ko-KR" altLang="en-US" sz="1400" dirty="0"/>
          </a:p>
        </p:txBody>
      </p:sp>
      <p:cxnSp>
        <p:nvCxnSpPr>
          <p:cNvPr id="82" name="직선 연결선 81"/>
          <p:cNvCxnSpPr>
            <a:cxnSpLocks/>
          </p:cNvCxnSpPr>
          <p:nvPr/>
        </p:nvCxnSpPr>
        <p:spPr>
          <a:xfrm flipH="1">
            <a:off x="8124279" y="3328040"/>
            <a:ext cx="366" cy="46800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92504" y="3635209"/>
            <a:ext cx="16920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새로 그림을 그림</a:t>
            </a:r>
          </a:p>
        </p:txBody>
      </p:sp>
      <p:cxnSp>
        <p:nvCxnSpPr>
          <p:cNvPr id="83" name="직선 연결선 82"/>
          <p:cNvCxnSpPr>
            <a:cxnSpLocks/>
          </p:cNvCxnSpPr>
          <p:nvPr/>
        </p:nvCxnSpPr>
        <p:spPr>
          <a:xfrm>
            <a:off x="4436535" y="4311305"/>
            <a:ext cx="868007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201041" y="4151864"/>
            <a:ext cx="24480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매칭된 이미지 윤곽선 추출</a:t>
            </a:r>
          </a:p>
        </p:txBody>
      </p:sp>
      <p:cxnSp>
        <p:nvCxnSpPr>
          <p:cNvPr id="84" name="직선 화살표 연결선 83"/>
          <p:cNvCxnSpPr>
            <a:cxnSpLocks/>
          </p:cNvCxnSpPr>
          <p:nvPr/>
        </p:nvCxnSpPr>
        <p:spPr>
          <a:xfrm flipH="1" flipV="1">
            <a:off x="4437152" y="3487539"/>
            <a:ext cx="495" cy="828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05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400" dirty="0"/>
              <a:t>App – UI </a:t>
            </a:r>
            <a:r>
              <a:rPr lang="ko-KR" altLang="en-US" sz="4400" dirty="0"/>
              <a:t>프로토타입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App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30" y="2181335"/>
            <a:ext cx="2387042" cy="3780000"/>
          </a:xfrm>
          <a:prstGeom prst="rect">
            <a:avLst/>
          </a:prstGeom>
        </p:spPr>
      </p:pic>
      <p:grpSp>
        <p:nvGrpSpPr>
          <p:cNvPr id="10" name="그룹 9"/>
          <p:cNvGrpSpPr>
            <a:grpSpLocks noChangeAspect="1"/>
          </p:cNvGrpSpPr>
          <p:nvPr/>
        </p:nvGrpSpPr>
        <p:grpSpPr>
          <a:xfrm>
            <a:off x="8608263" y="2173623"/>
            <a:ext cx="2414536" cy="3816000"/>
            <a:chOff x="7194661" y="2161548"/>
            <a:chExt cx="2393411" cy="375932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661" y="2161548"/>
              <a:ext cx="2393411" cy="3759325"/>
            </a:xfrm>
            <a:prstGeom prst="rect">
              <a:avLst/>
            </a:prstGeom>
          </p:spPr>
        </p:pic>
        <p:pic>
          <p:nvPicPr>
            <p:cNvPr id="12" name="그래픽 11" descr="음량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65954" y="4605665"/>
              <a:ext cx="328590" cy="32859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951131" y="4578437"/>
              <a:ext cx="880470" cy="38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토끼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15489" y="2175204"/>
            <a:ext cx="2394073" cy="3803845"/>
            <a:chOff x="7895463" y="2049947"/>
            <a:chExt cx="2394073" cy="380384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5463" y="2049947"/>
              <a:ext cx="2394073" cy="380384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574656" y="3652980"/>
              <a:ext cx="55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.</a:t>
              </a:r>
              <a:r>
                <a:rPr lang="en-US" altLang="ko-KR" sz="1000" dirty="0" err="1"/>
                <a:t>epub</a:t>
              </a:r>
              <a:endParaRPr lang="ko-KR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49239" y="3805518"/>
              <a:ext cx="55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.</a:t>
              </a:r>
              <a:r>
                <a:rPr lang="en-US" altLang="ko-KR" sz="1000" dirty="0" err="1"/>
                <a:t>epub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77258" y="4115423"/>
              <a:ext cx="55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.</a:t>
              </a:r>
              <a:r>
                <a:rPr lang="en-US" altLang="ko-KR" sz="1000" dirty="0" err="1"/>
                <a:t>epub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704539" y="3959370"/>
              <a:ext cx="55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.</a:t>
              </a:r>
              <a:r>
                <a:rPr lang="en-US" altLang="ko-KR" sz="1000" dirty="0" err="1"/>
                <a:t>epub</a:t>
              </a:r>
              <a:endParaRPr lang="ko-KR" altLang="en-US" sz="1000" dirty="0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"/>
          <a:stretch/>
        </p:blipFill>
        <p:spPr>
          <a:xfrm>
            <a:off x="6149316" y="2167704"/>
            <a:ext cx="2416166" cy="37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6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1721088" y="2371636"/>
            <a:ext cx="366" cy="165600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 flipH="1">
            <a:off x="8326238" y="2297360"/>
            <a:ext cx="366" cy="165600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 flipH="1">
            <a:off x="10526728" y="2196485"/>
            <a:ext cx="366" cy="165600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 flipH="1">
            <a:off x="3926356" y="2228605"/>
            <a:ext cx="366" cy="165600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모듈 상세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모듈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 flipH="1">
            <a:off x="6131160" y="2400997"/>
            <a:ext cx="366" cy="165600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95088" y="3455877"/>
            <a:ext cx="2052000" cy="871591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2.1</a:t>
            </a:r>
            <a:r>
              <a:rPr lang="en-US" altLang="ko-KR" sz="2400" dirty="0">
                <a:solidFill>
                  <a:schemeClr val="tx1"/>
                </a:solidFill>
              </a:rPr>
              <a:t> E-Book </a:t>
            </a:r>
            <a:r>
              <a:rPr lang="ko-KR" altLang="en-US" sz="2000" dirty="0">
                <a:solidFill>
                  <a:schemeClr val="tx1"/>
                </a:solidFill>
              </a:rPr>
              <a:t>불러오기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(From </a:t>
            </a:r>
            <a:r>
              <a:rPr lang="ko-KR" altLang="en-US" sz="1000" dirty="0">
                <a:solidFill>
                  <a:schemeClr val="tx1"/>
                </a:solidFill>
              </a:rPr>
              <a:t>서버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00356" y="3455879"/>
            <a:ext cx="2052000" cy="871591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2.2 </a:t>
            </a:r>
            <a:r>
              <a:rPr lang="en-US" altLang="ko-KR" sz="2400" dirty="0">
                <a:solidFill>
                  <a:schemeClr val="tx1"/>
                </a:solidFill>
              </a:rPr>
              <a:t>E-Book </a:t>
            </a:r>
            <a:r>
              <a:rPr lang="ko-KR" altLang="en-US" sz="2000" dirty="0">
                <a:solidFill>
                  <a:schemeClr val="tx1"/>
                </a:solidFill>
              </a:rPr>
              <a:t>열기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책 표지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저자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00480" y="3455877"/>
            <a:ext cx="2052000" cy="871591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2.3 </a:t>
            </a:r>
            <a:r>
              <a:rPr lang="en-US" altLang="ko-KR" sz="2400" dirty="0">
                <a:solidFill>
                  <a:schemeClr val="tx1"/>
                </a:solidFill>
              </a:rPr>
              <a:t>E-Book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Text To Speech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00604" y="3455877"/>
            <a:ext cx="2052000" cy="871591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2.4 </a:t>
            </a:r>
            <a:r>
              <a:rPr lang="en-US" altLang="ko-KR" sz="2400" dirty="0">
                <a:solidFill>
                  <a:schemeClr val="tx1"/>
                </a:solidFill>
              </a:rPr>
              <a:t>E-Book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Speech To Text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500728" y="3455877"/>
            <a:ext cx="2052000" cy="871591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2.5 </a:t>
            </a:r>
            <a:r>
              <a:rPr lang="ko-KR" altLang="en-US" sz="2000" dirty="0">
                <a:solidFill>
                  <a:schemeClr val="tx1"/>
                </a:solidFill>
              </a:rPr>
              <a:t>이미지 전송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(To </a:t>
            </a:r>
            <a:r>
              <a:rPr lang="ko-KR" altLang="en-US" sz="1000" dirty="0">
                <a:solidFill>
                  <a:schemeClr val="tx1"/>
                </a:solidFill>
              </a:rPr>
              <a:t>촉각그래픽 디스플레이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5088" y="2190260"/>
            <a:ext cx="10857640" cy="720000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Android App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5088" y="4424426"/>
            <a:ext cx="2052000" cy="871591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웹을 통하여 서버에서 파싱 해옴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097908" y="4424601"/>
            <a:ext cx="2052000" cy="871591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Google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TTS </a:t>
            </a:r>
            <a:r>
              <a:rPr lang="ko-KR" altLang="en-US" sz="1400" dirty="0">
                <a:solidFill>
                  <a:schemeClr val="tx1"/>
                </a:solidFill>
              </a:rPr>
              <a:t>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TTS </a:t>
            </a:r>
            <a:r>
              <a:rPr lang="ko-KR" altLang="en-US" sz="1400" dirty="0">
                <a:solidFill>
                  <a:schemeClr val="tx1"/>
                </a:solidFill>
              </a:rPr>
              <a:t>엔진 필요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00238" y="4424601"/>
            <a:ext cx="2052000" cy="871591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Google’s STT </a:t>
            </a:r>
            <a:r>
              <a:rPr lang="ko-KR" altLang="en-US" sz="1400" dirty="0">
                <a:solidFill>
                  <a:schemeClr val="tx1"/>
                </a:solidFill>
              </a:rPr>
              <a:t>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INTERNET</a:t>
            </a:r>
            <a:r>
              <a:rPr lang="ko-KR" altLang="en-US" sz="1400" dirty="0">
                <a:solidFill>
                  <a:schemeClr val="tx1"/>
                </a:solidFill>
              </a:rPr>
              <a:t>권한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RECORD_AUDIO</a:t>
            </a:r>
            <a:r>
              <a:rPr lang="ko-KR" altLang="en-US" sz="1400" dirty="0">
                <a:solidFill>
                  <a:schemeClr val="tx1"/>
                </a:solidFill>
              </a:rPr>
              <a:t>권한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00728" y="4424427"/>
            <a:ext cx="2052000" cy="871591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블루투스 통신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95578" y="4424427"/>
            <a:ext cx="2052000" cy="871591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PageTurner</a:t>
            </a:r>
            <a:r>
              <a:rPr lang="en-US" altLang="ko-KR" sz="1400" dirty="0">
                <a:solidFill>
                  <a:schemeClr val="tx1"/>
                </a:solidFill>
              </a:rPr>
              <a:t> Reader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Epublib</a:t>
            </a:r>
            <a:r>
              <a:rPr lang="en-US" altLang="ko-KR" sz="1400" dirty="0">
                <a:solidFill>
                  <a:schemeClr val="tx1"/>
                </a:solidFill>
              </a:rPr>
              <a:t> of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Class Book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8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모듈 상세 설계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35382" y="2077713"/>
            <a:ext cx="1893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PageTurner</a:t>
            </a:r>
            <a:endParaRPr lang="en-US" altLang="ko-KR" sz="2000" dirty="0"/>
          </a:p>
          <a:p>
            <a:pPr algn="ctr"/>
            <a:r>
              <a:rPr lang="en-US" altLang="ko-KR" sz="3000" b="1" dirty="0"/>
              <a:t>Reader</a:t>
            </a:r>
            <a:endParaRPr lang="ko-KR" altLang="en-US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62154" y="3106601"/>
            <a:ext cx="3822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 open source e-reader</a:t>
            </a:r>
            <a:r>
              <a:rPr lang="en-US" altLang="ko-KR" dirty="0"/>
              <a:t> for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Have the app read to you while you drive or work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PageTurner</a:t>
            </a:r>
            <a:r>
              <a:rPr lang="en-US" altLang="ko-KR" dirty="0"/>
              <a:t> is </a:t>
            </a:r>
            <a:r>
              <a:rPr lang="en-US" altLang="ko-KR" b="1" dirty="0"/>
              <a:t>Free Software</a:t>
            </a:r>
            <a:endParaRPr lang="ko-KR" altLang="en-US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91" y="1977168"/>
            <a:ext cx="4128882" cy="416892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99767" y="3738033"/>
            <a:ext cx="828000" cy="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99767" y="4372788"/>
            <a:ext cx="1332000" cy="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99767" y="5091065"/>
            <a:ext cx="720000" cy="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58104" y="2049948"/>
            <a:ext cx="2052000" cy="871591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2.2 </a:t>
            </a:r>
            <a:r>
              <a:rPr lang="en-US" altLang="ko-KR" sz="2400" dirty="0">
                <a:solidFill>
                  <a:schemeClr val="tx1"/>
                </a:solidFill>
              </a:rPr>
              <a:t>E-Book </a:t>
            </a:r>
            <a:r>
              <a:rPr lang="ko-KR" altLang="en-US" sz="2000" dirty="0">
                <a:solidFill>
                  <a:schemeClr val="tx1"/>
                </a:solidFill>
              </a:rPr>
              <a:t>열기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책 표지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저자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5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모듈 상세 설계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581" y="2206728"/>
            <a:ext cx="1893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/>
              <a:t>epublib</a:t>
            </a:r>
            <a:endParaRPr lang="ko-KR" altLang="en-US" sz="3000" b="1" dirty="0"/>
          </a:p>
        </p:txBody>
      </p:sp>
      <p:pic>
        <p:nvPicPr>
          <p:cNvPr id="13" name="내용 개체 틀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27" y="3064076"/>
            <a:ext cx="2617648" cy="28375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652215" y="3070414"/>
            <a:ext cx="360000" cy="14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03640" y="3466939"/>
            <a:ext cx="252000" cy="108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97" y="2026920"/>
            <a:ext cx="4572876" cy="3998143"/>
          </a:xfrm>
          <a:prstGeom prst="rect">
            <a:avLst/>
          </a:prstGeom>
        </p:spPr>
      </p:pic>
      <p:cxnSp>
        <p:nvCxnSpPr>
          <p:cNvPr id="20" name="연결선: 꺾임 19"/>
          <p:cNvCxnSpPr>
            <a:cxnSpLocks/>
          </p:cNvCxnSpPr>
          <p:nvPr/>
        </p:nvCxnSpPr>
        <p:spPr>
          <a:xfrm flipV="1">
            <a:off x="3012215" y="2165350"/>
            <a:ext cx="2928210" cy="901897"/>
          </a:xfrm>
          <a:prstGeom prst="bentConnector3">
            <a:avLst>
              <a:gd name="adj1" fmla="val 9380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3567089" y="4681185"/>
            <a:ext cx="2175366" cy="870858"/>
            <a:chOff x="3567089" y="4681185"/>
            <a:chExt cx="2175366" cy="87085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25" t="45131" r="14474"/>
            <a:stretch/>
          </p:blipFill>
          <p:spPr>
            <a:xfrm>
              <a:off x="3567089" y="4681185"/>
              <a:ext cx="2175366" cy="87085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4" t="12835" r="11588" b="45683"/>
            <a:stretch/>
          </p:blipFill>
          <p:spPr>
            <a:xfrm>
              <a:off x="4411814" y="4733439"/>
              <a:ext cx="1219200" cy="446318"/>
            </a:xfrm>
            <a:prstGeom prst="rect">
              <a:avLst/>
            </a:prstGeom>
          </p:spPr>
        </p:pic>
      </p:grpSp>
      <p:sp>
        <p:nvSpPr>
          <p:cNvPr id="30" name="직사각형 29"/>
          <p:cNvSpPr/>
          <p:nvPr/>
        </p:nvSpPr>
        <p:spPr>
          <a:xfrm>
            <a:off x="5978674" y="2349498"/>
            <a:ext cx="4436322" cy="53567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: </a:t>
            </a:r>
            <a:r>
              <a:rPr lang="ko-KR" altLang="en-US" sz="1500" dirty="0">
                <a:solidFill>
                  <a:schemeClr val="tx1"/>
                </a:solidFill>
              </a:rPr>
              <a:t>전자책의 표준 포맷 </a:t>
            </a:r>
            <a:r>
              <a:rPr lang="en-US" altLang="ko-KR" sz="15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  <a:r>
              <a:rPr lang="en-US" altLang="ko-KR" sz="1500" dirty="0" err="1">
                <a:solidFill>
                  <a:schemeClr val="tx1"/>
                </a:solidFill>
                <a:highlight>
                  <a:srgbClr val="FFFF00"/>
                </a:highlight>
              </a:rPr>
              <a:t>epub</a:t>
            </a:r>
            <a:r>
              <a:rPr lang="ko-KR" altLang="en-US" sz="1500" dirty="0">
                <a:solidFill>
                  <a:schemeClr val="tx1"/>
                </a:solidFill>
              </a:rPr>
              <a:t>파일</a:t>
            </a:r>
            <a:r>
              <a:rPr lang="en-US" altLang="ko-KR" sz="1500" dirty="0">
                <a:solidFill>
                  <a:schemeClr val="tx1"/>
                </a:solidFill>
              </a:rPr>
              <a:t>(e-Book)</a:t>
            </a:r>
            <a:r>
              <a:rPr lang="ko-KR" altLang="en-US" sz="1500" dirty="0">
                <a:solidFill>
                  <a:schemeClr val="tx1"/>
                </a:solidFill>
              </a:rPr>
              <a:t>을 </a:t>
            </a:r>
            <a:r>
              <a:rPr lang="ko-KR" altLang="en-US" sz="1500" b="1" dirty="0">
                <a:solidFill>
                  <a:schemeClr val="tx1"/>
                </a:solidFill>
              </a:rPr>
              <a:t>읽기</a:t>
            </a:r>
            <a:r>
              <a:rPr lang="en-US" altLang="ko-KR" sz="1500" dirty="0">
                <a:solidFill>
                  <a:schemeClr val="tx1"/>
                </a:solidFill>
              </a:rPr>
              <a:t>/</a:t>
            </a:r>
            <a:r>
              <a:rPr lang="ko-KR" altLang="en-US" sz="1500" b="1" dirty="0">
                <a:solidFill>
                  <a:schemeClr val="tx1"/>
                </a:solidFill>
              </a:rPr>
              <a:t>쓰기</a:t>
            </a:r>
            <a:r>
              <a:rPr lang="en-US" altLang="ko-KR" sz="1500" dirty="0">
                <a:solidFill>
                  <a:schemeClr val="tx1"/>
                </a:solidFill>
              </a:rPr>
              <a:t>/</a:t>
            </a:r>
            <a:r>
              <a:rPr lang="ko-KR" altLang="en-US" sz="1500" b="1" dirty="0">
                <a:solidFill>
                  <a:schemeClr val="tx1"/>
                </a:solidFill>
              </a:rPr>
              <a:t>조작</a:t>
            </a:r>
            <a:r>
              <a:rPr lang="ko-KR" altLang="en-US" sz="1500" dirty="0">
                <a:solidFill>
                  <a:schemeClr val="tx1"/>
                </a:solidFill>
              </a:rPr>
              <a:t> 할 수 있는 자바 라이브러리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58104" y="2049948"/>
            <a:ext cx="2052000" cy="871591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2.2 </a:t>
            </a:r>
            <a:r>
              <a:rPr lang="en-US" altLang="ko-KR" sz="2400" dirty="0">
                <a:solidFill>
                  <a:schemeClr val="tx1"/>
                </a:solidFill>
              </a:rPr>
              <a:t>E-Book </a:t>
            </a:r>
            <a:r>
              <a:rPr lang="ko-KR" altLang="en-US" sz="2000" dirty="0">
                <a:solidFill>
                  <a:schemeClr val="tx1"/>
                </a:solidFill>
              </a:rPr>
              <a:t>열기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책 표지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저자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2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5"/>
          <p:cNvSpPr txBox="1">
            <a:spLocks/>
          </p:cNvSpPr>
          <p:nvPr/>
        </p:nvSpPr>
        <p:spPr>
          <a:xfrm>
            <a:off x="2062154" y="3166204"/>
            <a:ext cx="3822179" cy="27462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400" b="1" dirty="0"/>
              <a:t>EPUB</a:t>
            </a:r>
            <a:r>
              <a:rPr lang="ko-KR" altLang="en-US" sz="1400" b="1" dirty="0"/>
              <a:t>형식</a:t>
            </a:r>
            <a:r>
              <a:rPr lang="en-US" altLang="ko-KR" sz="1400" dirty="0"/>
              <a:t> : </a:t>
            </a:r>
            <a:r>
              <a:rPr lang="ko-KR" altLang="en-US" sz="1400" dirty="0"/>
              <a:t>각 페이지가 별도의 파일로 구성되어 있고</a:t>
            </a:r>
            <a:r>
              <a:rPr lang="en-US" altLang="ko-KR" sz="1400" dirty="0"/>
              <a:t> </a:t>
            </a:r>
            <a:r>
              <a:rPr lang="ko-KR" altLang="en-US" sz="1400" dirty="0"/>
              <a:t>리소스들</a:t>
            </a:r>
            <a:r>
              <a:rPr lang="en-US" altLang="ko-KR" sz="1400" dirty="0"/>
              <a:t>, </a:t>
            </a:r>
            <a:r>
              <a:rPr lang="ko-KR" altLang="en-US" sz="1400" dirty="0"/>
              <a:t>목차도 다 따로 관리 되고 있음 </a:t>
            </a:r>
            <a:r>
              <a:rPr lang="en-US" altLang="ko-KR" sz="1400" dirty="0"/>
              <a:t>(</a:t>
            </a:r>
            <a:r>
              <a:rPr lang="ko-KR" altLang="en-US" sz="1400" dirty="0"/>
              <a:t>이에 비해 편리한 </a:t>
            </a:r>
            <a:r>
              <a:rPr lang="en-US" altLang="ko-KR" sz="1400" dirty="0" err="1"/>
              <a:t>epublib</a:t>
            </a:r>
            <a:r>
              <a:rPr lang="en-US" altLang="ko-KR" sz="1400" dirty="0"/>
              <a:t>)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1" dirty="0"/>
              <a:t>Spine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유저가 책을 읽을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보여 지기 위한 리소스들의 링크를 얻을 수 있음</a:t>
            </a:r>
            <a:r>
              <a:rPr lang="en-US" altLang="ko-KR" sz="1400" dirty="0"/>
              <a:t> (</a:t>
            </a:r>
            <a:r>
              <a:rPr lang="ko-KR" altLang="en-US" sz="1400" u="sng" dirty="0"/>
              <a:t>순서에 맞게 나열한 </a:t>
            </a:r>
            <a:r>
              <a:rPr lang="en-US" altLang="ko-KR" sz="1400" u="sng" dirty="0"/>
              <a:t>HTML</a:t>
            </a:r>
            <a:r>
              <a:rPr lang="ko-KR" altLang="en-US" sz="1400" u="sng" dirty="0"/>
              <a:t>파일들의 목록</a:t>
            </a:r>
            <a:r>
              <a:rPr lang="en-US" altLang="ko-KR" sz="14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1" dirty="0"/>
              <a:t>Table of Contents</a:t>
            </a:r>
            <a:r>
              <a:rPr lang="en-US" sz="1400" dirty="0"/>
              <a:t> : </a:t>
            </a:r>
            <a:r>
              <a:rPr lang="ko-KR" altLang="en-US" sz="1400" dirty="0"/>
              <a:t>목차</a:t>
            </a:r>
            <a:r>
              <a:rPr lang="en-US" altLang="ko-KR" sz="1400" dirty="0"/>
              <a:t>. Spine</a:t>
            </a:r>
            <a:r>
              <a:rPr lang="ko-KR" altLang="en-US" sz="1400" dirty="0"/>
              <a:t>보다 더 여러 리소스들을 가리키는 링크를 얻을 수 있음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1" dirty="0"/>
              <a:t>Guide</a:t>
            </a:r>
            <a:r>
              <a:rPr lang="en-US" sz="1400" dirty="0"/>
              <a:t> : </a:t>
            </a:r>
            <a:r>
              <a:rPr lang="ko-KR" altLang="en-US" sz="1400" dirty="0"/>
              <a:t>특별한 리소스들의 모음을 참조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들면</a:t>
            </a:r>
            <a:r>
              <a:rPr lang="en-US" altLang="ko-KR" sz="1400" dirty="0"/>
              <a:t>, </a:t>
            </a:r>
            <a:r>
              <a:rPr lang="ko-KR" altLang="en-US" sz="1400" dirty="0"/>
              <a:t>책 표지</a:t>
            </a:r>
            <a:endParaRPr 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모듈 상세 설계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35382" y="2077713"/>
            <a:ext cx="1893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Class</a:t>
            </a:r>
          </a:p>
          <a:p>
            <a:pPr algn="ctr"/>
            <a:r>
              <a:rPr lang="en-US" altLang="ko-KR" sz="3000" b="1" dirty="0"/>
              <a:t>Book</a:t>
            </a:r>
            <a:endParaRPr lang="ko-KR" altLang="en-US" sz="30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6109611" y="2144928"/>
            <a:ext cx="4373360" cy="3688531"/>
            <a:chOff x="6109611" y="2144928"/>
            <a:chExt cx="4373360" cy="3688531"/>
          </a:xfrm>
        </p:grpSpPr>
        <p:pic>
          <p:nvPicPr>
            <p:cNvPr id="14" name="내용 개체 틀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34" b="2"/>
            <a:stretch/>
          </p:blipFill>
          <p:spPr>
            <a:xfrm>
              <a:off x="6109611" y="2145449"/>
              <a:ext cx="4373360" cy="3688010"/>
            </a:xfrm>
            <a:prstGeom prst="rect">
              <a:avLst/>
            </a:prstGeom>
            <a:effectLst/>
          </p:spPr>
        </p:pic>
        <p:sp>
          <p:nvSpPr>
            <p:cNvPr id="19" name="직사각형 18"/>
            <p:cNvSpPr/>
            <p:nvPr/>
          </p:nvSpPr>
          <p:spPr>
            <a:xfrm>
              <a:off x="6354297" y="2144928"/>
              <a:ext cx="792000" cy="32400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585718" y="2712977"/>
              <a:ext cx="792000" cy="32400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00264" y="2258746"/>
              <a:ext cx="2232000" cy="32400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958104" y="2049948"/>
            <a:ext cx="2052000" cy="871591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2.2 </a:t>
            </a:r>
            <a:r>
              <a:rPr lang="en-US" altLang="ko-KR" sz="2400" dirty="0">
                <a:solidFill>
                  <a:schemeClr val="tx1"/>
                </a:solidFill>
              </a:rPr>
              <a:t>E-Book </a:t>
            </a:r>
            <a:r>
              <a:rPr lang="ko-KR" altLang="en-US" sz="2000" dirty="0">
                <a:solidFill>
                  <a:schemeClr val="tx1"/>
                </a:solidFill>
              </a:rPr>
              <a:t>열기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책 표지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저자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0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모듈 상세 설계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10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528861"/>
              </p:ext>
            </p:extLst>
          </p:nvPr>
        </p:nvGraphicFramePr>
        <p:xfrm>
          <a:off x="1958104" y="3000177"/>
          <a:ext cx="8525168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084">
                  <a:extLst>
                    <a:ext uri="{9D8B030D-6E8A-4147-A177-3AD203B41FA5}">
                      <a16:colId xmlns:a16="http://schemas.microsoft.com/office/drawing/2014/main" val="1233100175"/>
                    </a:ext>
                  </a:extLst>
                </a:gridCol>
                <a:gridCol w="2184564">
                  <a:extLst>
                    <a:ext uri="{9D8B030D-6E8A-4147-A177-3AD203B41FA5}">
                      <a16:colId xmlns:a16="http://schemas.microsoft.com/office/drawing/2014/main" val="2779533724"/>
                    </a:ext>
                  </a:extLst>
                </a:gridCol>
                <a:gridCol w="4605520">
                  <a:extLst>
                    <a:ext uri="{9D8B030D-6E8A-4147-A177-3AD203B41FA5}">
                      <a16:colId xmlns:a16="http://schemas.microsoft.com/office/drawing/2014/main" val="2722252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Method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5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List&lt;Resource&gt;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getContents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책의 모든 리소스들에 </a:t>
                      </a:r>
                      <a:r>
                        <a:rPr lang="en-US" altLang="ko-KR" sz="1600" dirty="0"/>
                        <a:t>Spine, </a:t>
                      </a:r>
                      <a:r>
                        <a:rPr lang="en-US" altLang="ko-KR" sz="1600" dirty="0" err="1"/>
                        <a:t>TableOfContents</a:t>
                      </a:r>
                      <a:r>
                        <a:rPr lang="en-US" altLang="ko-KR" sz="1600" dirty="0"/>
                        <a:t>, Guide</a:t>
                      </a:r>
                      <a:r>
                        <a:rPr lang="ko-KR" altLang="en-US" sz="1600" dirty="0"/>
                        <a:t>로 접근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2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Metadata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getMetadata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책의 </a:t>
                      </a:r>
                      <a:r>
                        <a:rPr lang="en-US" altLang="ko-KR" sz="1600" dirty="0"/>
                        <a:t>metadata (</a:t>
                      </a:r>
                      <a:r>
                        <a:rPr lang="ko-KR" altLang="en-US" sz="1600" dirty="0"/>
                        <a:t>목차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저자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5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Resources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getResources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Epub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책을 구성하고 있는</a:t>
                      </a:r>
                      <a:r>
                        <a:rPr lang="en-US" altLang="ko-KR" sz="1600" dirty="0"/>
                        <a:t> all images, chapters, sections, </a:t>
                      </a:r>
                      <a:r>
                        <a:rPr lang="en-US" altLang="ko-KR" sz="1600" dirty="0" err="1"/>
                        <a:t>xhtml</a:t>
                      </a:r>
                      <a:r>
                        <a:rPr lang="en-US" altLang="ko-KR" sz="1600" dirty="0"/>
                        <a:t> files, stylesheets </a:t>
                      </a:r>
                      <a:r>
                        <a:rPr lang="en-US" altLang="ko-KR" sz="1600" dirty="0" err="1"/>
                        <a:t>etc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이용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5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Spine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getSpine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User</a:t>
                      </a:r>
                      <a:r>
                        <a:rPr lang="ko-KR" altLang="en-US" sz="1600" dirty="0"/>
                        <a:t>가 책을 읽을 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책의 </a:t>
                      </a:r>
                      <a:r>
                        <a:rPr lang="en-US" altLang="ko-KR" sz="1600"/>
                        <a:t>section</a:t>
                      </a:r>
                      <a:r>
                        <a:rPr lang="ko-KR" altLang="en-US" sz="1600"/>
                        <a:t>들이 </a:t>
                      </a:r>
                      <a:r>
                        <a:rPr lang="ko-KR" altLang="en-US" sz="1600" dirty="0" err="1"/>
                        <a:t>보여짐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1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TableOfContents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getTableOfContents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책의 목차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6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getTitle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책의 </a:t>
                      </a:r>
                      <a:r>
                        <a:rPr lang="en-US" altLang="ko-KR" sz="1600" dirty="0"/>
                        <a:t>metadata</a:t>
                      </a:r>
                      <a:r>
                        <a:rPr lang="ko-KR" altLang="en-US" sz="1600" dirty="0"/>
                        <a:t>로부터 첫번째 제목을 얻음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3526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00581" y="2206728"/>
            <a:ext cx="43860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/>
              <a:t>Class Book’s Methods</a:t>
            </a:r>
            <a:endParaRPr lang="ko-KR" altLang="en-US" sz="3000" b="1" dirty="0"/>
          </a:p>
        </p:txBody>
      </p:sp>
      <p:sp>
        <p:nvSpPr>
          <p:cNvPr id="9" name="직사각형 8"/>
          <p:cNvSpPr/>
          <p:nvPr/>
        </p:nvSpPr>
        <p:spPr>
          <a:xfrm>
            <a:off x="1958104" y="2049948"/>
            <a:ext cx="2052000" cy="871591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2.2 </a:t>
            </a:r>
            <a:r>
              <a:rPr lang="en-US" altLang="ko-KR" sz="2400" dirty="0">
                <a:solidFill>
                  <a:schemeClr val="tx1"/>
                </a:solidFill>
              </a:rPr>
              <a:t>E-Book </a:t>
            </a:r>
            <a:r>
              <a:rPr lang="ko-KR" altLang="en-US" sz="2000" dirty="0">
                <a:solidFill>
                  <a:schemeClr val="tx1"/>
                </a:solidFill>
              </a:rPr>
              <a:t>열기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책 표지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저자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텍스트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96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모듈 상세 설계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10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473278"/>
              </p:ext>
            </p:extLst>
          </p:nvPr>
        </p:nvGraphicFramePr>
        <p:xfrm>
          <a:off x="1958104" y="3000177"/>
          <a:ext cx="85251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084">
                  <a:extLst>
                    <a:ext uri="{9D8B030D-6E8A-4147-A177-3AD203B41FA5}">
                      <a16:colId xmlns:a16="http://schemas.microsoft.com/office/drawing/2014/main" val="1233100175"/>
                    </a:ext>
                  </a:extLst>
                </a:gridCol>
                <a:gridCol w="2184564">
                  <a:extLst>
                    <a:ext uri="{9D8B030D-6E8A-4147-A177-3AD203B41FA5}">
                      <a16:colId xmlns:a16="http://schemas.microsoft.com/office/drawing/2014/main" val="2779533724"/>
                    </a:ext>
                  </a:extLst>
                </a:gridCol>
                <a:gridCol w="4605520">
                  <a:extLst>
                    <a:ext uri="{9D8B030D-6E8A-4147-A177-3AD203B41FA5}">
                      <a16:colId xmlns:a16="http://schemas.microsoft.com/office/drawing/2014/main" val="2722252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손가락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탭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5764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한 손가락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 읽기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207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아이템 활성화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실행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566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상하좌우 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이후 아이템으로 상하좌우 이동하면서 읽기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5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두 손가락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상하좌우 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화면 상하좌우 스크롤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1187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00581" y="2206728"/>
            <a:ext cx="4386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시각장애인 모바일 접근성 지침서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58104" y="2049948"/>
            <a:ext cx="2052000" cy="871591"/>
          </a:xfrm>
          <a:prstGeom prst="rect">
            <a:avLst/>
          </a:prstGeom>
          <a:solidFill>
            <a:schemeClr val="bg1"/>
          </a:solidFill>
          <a:ln w="25400">
            <a:solidFill>
              <a:srgbClr val="63A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기타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5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5" y="2049948"/>
            <a:ext cx="8525168" cy="4023360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sz="2600" b="1" dirty="0">
                <a:solidFill>
                  <a:srgbClr val="63A537"/>
                </a:solidFill>
              </a:rPr>
              <a:t>연구 개발 배경</a:t>
            </a:r>
            <a:endParaRPr lang="en-US" altLang="ko-KR" sz="2600" b="1" dirty="0">
              <a:solidFill>
                <a:srgbClr val="63A537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844" y="2716366"/>
            <a:ext cx="2154357" cy="1473987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144725" y="2604324"/>
            <a:ext cx="4208003" cy="814845"/>
            <a:chOff x="1422740" y="2815946"/>
            <a:chExt cx="4208003" cy="81484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40" y="2815946"/>
              <a:ext cx="4208003" cy="814845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475" y="3112237"/>
              <a:ext cx="2381372" cy="222261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0" y="4543823"/>
            <a:ext cx="6151418" cy="6985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시각장애인의 물체 인지를 위해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u="sng" dirty="0">
                <a:solidFill>
                  <a:schemeClr val="bg1"/>
                </a:solidFill>
              </a:rPr>
              <a:t>촉각그래픽 디스플레이를 활용한 </a:t>
            </a:r>
            <a:r>
              <a:rPr lang="ko-KR" altLang="en-US" b="1" i="1" dirty="0">
                <a:solidFill>
                  <a:schemeClr val="bg1"/>
                </a:solidFill>
              </a:rPr>
              <a:t>교육 컨텐츠 필요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653821" y="3363879"/>
            <a:ext cx="3924502" cy="463574"/>
            <a:chOff x="333460" y="924634"/>
            <a:chExt cx="3924502" cy="46357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60" y="924634"/>
              <a:ext cx="3924502" cy="463574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77" b="22540"/>
            <a:stretch/>
          </p:blipFill>
          <p:spPr>
            <a:xfrm>
              <a:off x="1880054" y="1215340"/>
              <a:ext cx="2368672" cy="127138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90" y="4285499"/>
            <a:ext cx="3502197" cy="121524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cxnSp>
        <p:nvCxnSpPr>
          <p:cNvPr id="15" name="직선 연결선 14"/>
          <p:cNvCxnSpPr>
            <a:cxnSpLocks/>
          </p:cNvCxnSpPr>
          <p:nvPr/>
        </p:nvCxnSpPr>
        <p:spPr>
          <a:xfrm>
            <a:off x="8516317" y="5404865"/>
            <a:ext cx="1135683" cy="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8125157" y="4866385"/>
            <a:ext cx="1867203" cy="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>
            <a:cxnSpLocks/>
          </p:cNvCxnSpPr>
          <p:nvPr/>
        </p:nvCxnSpPr>
        <p:spPr>
          <a:xfrm>
            <a:off x="4782818" y="3330673"/>
            <a:ext cx="720000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3041495" y="3314098"/>
            <a:ext cx="376183" cy="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모듈 상세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App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sz="1800" dirty="0"/>
              <a:t>활동 다이어그램</a:t>
            </a: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1830816" y="2616131"/>
            <a:ext cx="739662" cy="1260000"/>
            <a:chOff x="2519577" y="2640186"/>
            <a:chExt cx="1539997" cy="262336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577" y="2640186"/>
              <a:ext cx="1539997" cy="2623368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2543175" y="3726559"/>
              <a:ext cx="342900" cy="3447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3108800" y="3885066"/>
              <a:ext cx="113825" cy="186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4" t="12835" r="62351" b="45683"/>
          <a:stretch/>
        </p:blipFill>
        <p:spPr>
          <a:xfrm>
            <a:off x="2010070" y="4564212"/>
            <a:ext cx="617869" cy="6344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9050" y="3184602"/>
            <a:ext cx="1951517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전자책 불러오기 버튼</a:t>
            </a:r>
          </a:p>
        </p:txBody>
      </p:sp>
      <p:sp>
        <p:nvSpPr>
          <p:cNvPr id="17" name="타원 16"/>
          <p:cNvSpPr/>
          <p:nvPr/>
        </p:nvSpPr>
        <p:spPr>
          <a:xfrm>
            <a:off x="2845840" y="3205063"/>
            <a:ext cx="216000" cy="216000"/>
          </a:xfrm>
          <a:prstGeom prst="ellipse">
            <a:avLst/>
          </a:prstGeom>
          <a:solidFill>
            <a:srgbClr val="63A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1796702" y="4048906"/>
            <a:ext cx="8784000" cy="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733580" y="2584558"/>
            <a:ext cx="366" cy="298800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5503358" y="3324076"/>
            <a:ext cx="0" cy="1332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/>
          </p:cNvCxnSpPr>
          <p:nvPr/>
        </p:nvCxnSpPr>
        <p:spPr>
          <a:xfrm>
            <a:off x="7004048" y="3324329"/>
            <a:ext cx="720000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7724588" y="3317731"/>
            <a:ext cx="0" cy="1332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05809" y="3183138"/>
            <a:ext cx="1776091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원하는 전자책 선택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8354280" y="3327596"/>
            <a:ext cx="720000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9074820" y="3321000"/>
            <a:ext cx="0" cy="1332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81193" y="3183137"/>
            <a:ext cx="8640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TTS </a:t>
            </a:r>
            <a:r>
              <a:rPr lang="ko-KR" altLang="en-US" sz="1400" dirty="0"/>
              <a:t>버튼</a:t>
            </a: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6046047" y="4801169"/>
            <a:ext cx="720000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cxnSpLocks/>
          </p:cNvCxnSpPr>
          <p:nvPr/>
        </p:nvCxnSpPr>
        <p:spPr>
          <a:xfrm>
            <a:off x="7711006" y="4801069"/>
            <a:ext cx="720000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cxnSpLocks/>
          </p:cNvCxnSpPr>
          <p:nvPr/>
        </p:nvCxnSpPr>
        <p:spPr>
          <a:xfrm flipH="1" flipV="1">
            <a:off x="6761142" y="3488965"/>
            <a:ext cx="495" cy="1332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</p:cNvCxnSpPr>
          <p:nvPr/>
        </p:nvCxnSpPr>
        <p:spPr>
          <a:xfrm flipH="1" flipV="1">
            <a:off x="8422101" y="3488965"/>
            <a:ext cx="495" cy="1332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6233" y="4647182"/>
            <a:ext cx="254528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서버에서 전자책 목록 불러옴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4748" y="4647181"/>
            <a:ext cx="115200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전자책 열기</a:t>
            </a: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9238322" y="4799943"/>
            <a:ext cx="720000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</p:cNvCxnSpPr>
          <p:nvPr/>
        </p:nvCxnSpPr>
        <p:spPr>
          <a:xfrm flipH="1" flipV="1">
            <a:off x="9949417" y="3487839"/>
            <a:ext cx="495" cy="1332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73020" y="4647181"/>
            <a:ext cx="8640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TTS </a:t>
            </a:r>
            <a:r>
              <a:rPr lang="ko-KR" altLang="en-US" sz="1400" dirty="0"/>
              <a:t>실행</a:t>
            </a:r>
          </a:p>
        </p:txBody>
      </p:sp>
      <p:cxnSp>
        <p:nvCxnSpPr>
          <p:cNvPr id="52" name="직선 연결선 51"/>
          <p:cNvCxnSpPr>
            <a:cxnSpLocks/>
          </p:cNvCxnSpPr>
          <p:nvPr/>
        </p:nvCxnSpPr>
        <p:spPr>
          <a:xfrm>
            <a:off x="9889221" y="3329086"/>
            <a:ext cx="720000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626660" y="3184602"/>
            <a:ext cx="8640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SST </a:t>
            </a:r>
            <a:r>
              <a:rPr lang="ko-KR" altLang="en-US" sz="1400" dirty="0"/>
              <a:t>버튼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94636" y="3830647"/>
            <a:ext cx="1001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시각장애인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18436" y="4028292"/>
            <a:ext cx="1001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안드로이드 앱</a:t>
            </a:r>
          </a:p>
        </p:txBody>
      </p:sp>
    </p:spTree>
    <p:extLst>
      <p:ext uri="{BB962C8B-B14F-4D97-AF65-F5344CB8AC3E}">
        <p14:creationId xmlns:p14="http://schemas.microsoft.com/office/powerpoint/2010/main" val="361956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>
            <a:cxnSpLocks/>
          </p:cNvCxnSpPr>
          <p:nvPr/>
        </p:nvCxnSpPr>
        <p:spPr>
          <a:xfrm>
            <a:off x="3726182" y="3325909"/>
            <a:ext cx="720000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4446722" y="3318783"/>
            <a:ext cx="0" cy="1332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2734086" y="3324851"/>
            <a:ext cx="288742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3022828" y="3318255"/>
            <a:ext cx="0" cy="1332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cxnSpLocks/>
          </p:cNvCxnSpPr>
          <p:nvPr/>
        </p:nvCxnSpPr>
        <p:spPr>
          <a:xfrm>
            <a:off x="3045967" y="4815460"/>
            <a:ext cx="720000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 flipH="1" flipV="1">
            <a:off x="3761062" y="3488966"/>
            <a:ext cx="495" cy="1332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모듈 상세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App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sz="1800" dirty="0"/>
              <a:t>활동 다이어그램</a:t>
            </a: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31</a:t>
            </a:fld>
            <a:endParaRPr lang="ko-KR" altLang="en-US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1796702" y="4048906"/>
            <a:ext cx="8784000" cy="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 flipH="1">
            <a:off x="2733580" y="2584558"/>
            <a:ext cx="366" cy="2988000"/>
          </a:xfrm>
          <a:prstGeom prst="line">
            <a:avLst/>
          </a:prstGeom>
          <a:ln w="254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58431" y="3183138"/>
            <a:ext cx="8640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STT </a:t>
            </a:r>
            <a:r>
              <a:rPr lang="ko-KR" altLang="en-US" sz="1400" dirty="0"/>
              <a:t>말함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22589" y="4647182"/>
            <a:ext cx="8640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STT </a:t>
            </a:r>
            <a:r>
              <a:rPr lang="ko-KR" altLang="en-US" sz="1400" dirty="0"/>
              <a:t>실행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5389" y="5025400"/>
            <a:ext cx="1423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63A537"/>
                </a:solidFill>
              </a:rPr>
              <a:t>이미지 존재</a:t>
            </a:r>
            <a:r>
              <a:rPr lang="en-US" altLang="ko-KR" sz="1000" b="1" dirty="0">
                <a:solidFill>
                  <a:srgbClr val="63A537"/>
                </a:solidFill>
              </a:rPr>
              <a:t>==YES</a:t>
            </a:r>
            <a:endParaRPr lang="ko-KR" altLang="en-US" sz="1000" b="1" dirty="0">
              <a:solidFill>
                <a:srgbClr val="63A537"/>
              </a:solidFill>
            </a:endParaRPr>
          </a:p>
        </p:txBody>
      </p:sp>
      <p:cxnSp>
        <p:nvCxnSpPr>
          <p:cNvPr id="35" name="직선 화살표 연결선 34"/>
          <p:cNvCxnSpPr>
            <a:cxnSpLocks/>
          </p:cNvCxnSpPr>
          <p:nvPr/>
        </p:nvCxnSpPr>
        <p:spPr>
          <a:xfrm flipV="1">
            <a:off x="9936838" y="4802204"/>
            <a:ext cx="435315" cy="6952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>
            <a:spLocks noChangeAspect="1"/>
          </p:cNvSpPr>
          <p:nvPr/>
        </p:nvSpPr>
        <p:spPr>
          <a:xfrm>
            <a:off x="10418454" y="4729790"/>
            <a:ext cx="144000" cy="144000"/>
          </a:xfrm>
          <a:prstGeom prst="ellipse">
            <a:avLst/>
          </a:prstGeom>
          <a:solidFill>
            <a:srgbClr val="63A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0382734" y="4694204"/>
            <a:ext cx="216000" cy="2160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87539" y="4647181"/>
            <a:ext cx="1866890" cy="738664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그 단어에 해당하는 이미지를 촉각그래픽 디스플레이로 전송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13788" y="4358648"/>
            <a:ext cx="1352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63A537"/>
                </a:solidFill>
              </a:rPr>
              <a:t>이미지 존재</a:t>
            </a:r>
            <a:r>
              <a:rPr lang="en-US" altLang="ko-KR" sz="1000" b="1" dirty="0">
                <a:solidFill>
                  <a:srgbClr val="63A537"/>
                </a:solidFill>
              </a:rPr>
              <a:t>==NO</a:t>
            </a:r>
            <a:endParaRPr lang="ko-KR" altLang="en-US" sz="1000" b="1" dirty="0">
              <a:solidFill>
                <a:srgbClr val="63A537"/>
              </a:solidFill>
            </a:endParaRPr>
          </a:p>
        </p:txBody>
      </p:sp>
      <p:cxnSp>
        <p:nvCxnSpPr>
          <p:cNvPr id="40" name="직선 연결선 39"/>
          <p:cNvCxnSpPr>
            <a:cxnSpLocks/>
          </p:cNvCxnSpPr>
          <p:nvPr/>
        </p:nvCxnSpPr>
        <p:spPr>
          <a:xfrm>
            <a:off x="7806122" y="4373477"/>
            <a:ext cx="0" cy="43200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>
            <a:off x="7799770" y="4373477"/>
            <a:ext cx="2700000" cy="0"/>
          </a:xfrm>
          <a:prstGeom prst="line">
            <a:avLst/>
          </a:prstGeom>
          <a:ln w="12700">
            <a:solidFill>
              <a:srgbClr val="63A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</p:cNvCxnSpPr>
          <p:nvPr/>
        </p:nvCxnSpPr>
        <p:spPr>
          <a:xfrm>
            <a:off x="10496579" y="4365750"/>
            <a:ext cx="0" cy="324000"/>
          </a:xfrm>
          <a:prstGeom prst="straightConnector1">
            <a:avLst/>
          </a:prstGeom>
          <a:ln w="127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1830816" y="2616131"/>
            <a:ext cx="739662" cy="1260000"/>
            <a:chOff x="2519577" y="2640186"/>
            <a:chExt cx="1539997" cy="2623368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577" y="2640186"/>
              <a:ext cx="1539997" cy="2623368"/>
            </a:xfrm>
            <a:prstGeom prst="rect">
              <a:avLst/>
            </a:prstGeom>
          </p:spPr>
        </p:pic>
        <p:sp>
          <p:nvSpPr>
            <p:cNvPr id="49" name="타원 48"/>
            <p:cNvSpPr/>
            <p:nvPr/>
          </p:nvSpPr>
          <p:spPr>
            <a:xfrm>
              <a:off x="2543175" y="3726559"/>
              <a:ext cx="342900" cy="3447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3108800" y="3885066"/>
              <a:ext cx="113825" cy="186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4" t="12835" r="62351" b="45683"/>
          <a:stretch/>
        </p:blipFill>
        <p:spPr>
          <a:xfrm>
            <a:off x="2010070" y="4564212"/>
            <a:ext cx="617869" cy="63442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894636" y="3830647"/>
            <a:ext cx="1001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시각장애인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18436" y="4028292"/>
            <a:ext cx="1001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안드로이드 앱</a:t>
            </a:r>
          </a:p>
        </p:txBody>
      </p:sp>
      <p:cxnSp>
        <p:nvCxnSpPr>
          <p:cNvPr id="7" name="직선 화살표 연결선 6"/>
          <p:cNvCxnSpPr>
            <a:cxnSpLocks/>
          </p:cNvCxnSpPr>
          <p:nvPr/>
        </p:nvCxnSpPr>
        <p:spPr>
          <a:xfrm>
            <a:off x="7158030" y="4814832"/>
            <a:ext cx="366084" cy="0"/>
          </a:xfrm>
          <a:prstGeom prst="straightConnector1">
            <a:avLst/>
          </a:prstGeom>
          <a:ln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</p:cNvCxnSpPr>
          <p:nvPr/>
        </p:nvCxnSpPr>
        <p:spPr>
          <a:xfrm>
            <a:off x="7921322" y="4814832"/>
            <a:ext cx="366084" cy="0"/>
          </a:xfrm>
          <a:prstGeom prst="straightConnector1">
            <a:avLst/>
          </a:prstGeom>
          <a:ln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64497" y="4647181"/>
            <a:ext cx="3456000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99CB3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말한 단어 검색하여 이미지 존재 여부 판단</a:t>
            </a:r>
          </a:p>
        </p:txBody>
      </p:sp>
      <p:sp>
        <p:nvSpPr>
          <p:cNvPr id="20" name="순서도: 판단 19"/>
          <p:cNvSpPr/>
          <p:nvPr/>
        </p:nvSpPr>
        <p:spPr>
          <a:xfrm>
            <a:off x="7516005" y="4598495"/>
            <a:ext cx="576000" cy="432000"/>
          </a:xfrm>
          <a:prstGeom prst="flowChartDecision">
            <a:avLst/>
          </a:prstGeom>
          <a:solidFill>
            <a:srgbClr val="63A5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75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개발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5696" y="2049948"/>
            <a:ext cx="878378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800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sz="2800" b="1" dirty="0">
                <a:solidFill>
                  <a:srgbClr val="63A537"/>
                </a:solidFill>
              </a:rPr>
              <a:t>GitHub</a:t>
            </a:r>
            <a:r>
              <a:rPr lang="en-US" altLang="ko-KR" sz="2600" dirty="0">
                <a:solidFill>
                  <a:schemeClr val="tx1"/>
                </a:solidFill>
              </a:rPr>
              <a:t> : </a:t>
            </a:r>
            <a:r>
              <a:rPr lang="en-US" altLang="ko-KR" sz="2600" dirty="0">
                <a:solidFill>
                  <a:schemeClr val="tx1"/>
                </a:solidFill>
                <a:hlinkClick r:id="rId2"/>
              </a:rPr>
              <a:t>https://github.com/KPU-SATEH/Burning</a:t>
            </a:r>
            <a:endParaRPr lang="en-US" altLang="ko-KR" sz="2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800" b="1" dirty="0">
                <a:solidFill>
                  <a:srgbClr val="63A537"/>
                </a:solidFill>
              </a:rPr>
              <a:t> GitHub ID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/>
                </a:solidFill>
              </a:rPr>
              <a:t> 팀장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정혜진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/>
                </a:solidFill>
              </a:rPr>
              <a:t> ID : Hyejin95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팀원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>
                <a:solidFill>
                  <a:schemeClr val="tx1"/>
                </a:solidFill>
              </a:rPr>
              <a:t>김남주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/>
                </a:solidFill>
              </a:rPr>
              <a:t> ID : namju94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/>
                </a:solidFill>
              </a:rPr>
              <a:t> 팀원</a:t>
            </a:r>
            <a:r>
              <a:rPr lang="en-US" altLang="ko-KR" sz="2000" dirty="0">
                <a:solidFill>
                  <a:schemeClr val="tx1"/>
                </a:solidFill>
              </a:rPr>
              <a:t>: </a:t>
            </a:r>
            <a:r>
              <a:rPr lang="ko-KR" altLang="en-US" sz="2000" dirty="0" err="1">
                <a:solidFill>
                  <a:schemeClr val="tx1"/>
                </a:solidFill>
              </a:rPr>
              <a:t>이지열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/>
                </a:solidFill>
              </a:rPr>
              <a:t> ID : ljyok117</a:t>
            </a:r>
          </a:p>
          <a:p>
            <a:pPr marL="0" indent="0">
              <a:buNone/>
            </a:pP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6405158" y="3984185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App</a:t>
            </a:r>
            <a:endParaRPr lang="ko-KR" altLang="en-US" sz="2400" b="1" dirty="0"/>
          </a:p>
        </p:txBody>
      </p:sp>
      <p:sp>
        <p:nvSpPr>
          <p:cNvPr id="7" name="사각형: 둥근 모서리 6"/>
          <p:cNvSpPr/>
          <p:nvPr/>
        </p:nvSpPr>
        <p:spPr>
          <a:xfrm>
            <a:off x="6405159" y="3301720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Tool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10321" y="3190093"/>
            <a:ext cx="317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en-US" altLang="ko-KR" dirty="0"/>
              <a:t>Window XP </a:t>
            </a:r>
            <a:r>
              <a:rPr lang="ko-KR" altLang="en-US" dirty="0"/>
              <a:t>이상의 </a:t>
            </a:r>
            <a:r>
              <a:rPr lang="en-US" altLang="ko-KR" dirty="0"/>
              <a:t>PC</a:t>
            </a:r>
          </a:p>
          <a:p>
            <a:pPr marL="201168" lvl="1" indent="0">
              <a:buNone/>
            </a:pPr>
            <a:r>
              <a:rPr lang="en-US" altLang="ko-KR" dirty="0"/>
              <a:t>64</a:t>
            </a:r>
            <a:r>
              <a:rPr lang="ko-KR" altLang="en-US" dirty="0"/>
              <a:t>비트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310321" y="3853360"/>
            <a:ext cx="317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en-US" altLang="ko-KR" dirty="0"/>
              <a:t>Android studio 2.2.3 version</a:t>
            </a:r>
            <a:endParaRPr lang="en-US" altLang="ko-KR" u="sng" dirty="0"/>
          </a:p>
          <a:p>
            <a:pPr marL="201168" lvl="1" indent="0">
              <a:buNone/>
            </a:pPr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Smartphone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이상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44878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개발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5" y="2049948"/>
            <a:ext cx="4716000" cy="4023360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en-US" altLang="ko-KR" sz="2800" b="1" dirty="0">
                <a:solidFill>
                  <a:srgbClr val="63A537"/>
                </a:solidFill>
              </a:rPr>
              <a:t>Application</a:t>
            </a:r>
          </a:p>
          <a:p>
            <a:pPr lvl="1"/>
            <a:r>
              <a:rPr lang="en-US" altLang="ko-KR" sz="2200" b="1" dirty="0"/>
              <a:t>Tool</a:t>
            </a:r>
          </a:p>
          <a:p>
            <a:pPr lvl="2"/>
            <a:r>
              <a:rPr lang="ko-KR" altLang="en-US" sz="1600" dirty="0"/>
              <a:t>개발 도구</a:t>
            </a:r>
            <a:r>
              <a:rPr lang="en-US" altLang="ko-KR" sz="1600" dirty="0"/>
              <a:t>: </a:t>
            </a:r>
            <a:r>
              <a:rPr lang="ko-KR" altLang="en-US" sz="1600" dirty="0"/>
              <a:t>비주얼 스튜디오</a:t>
            </a:r>
            <a:endParaRPr lang="en-US" altLang="ko-KR" sz="1600" dirty="0"/>
          </a:p>
          <a:p>
            <a:pPr lvl="2"/>
            <a:r>
              <a:rPr lang="ko-KR" altLang="en-US" sz="1600" dirty="0"/>
              <a:t>개발 언어</a:t>
            </a:r>
            <a:r>
              <a:rPr lang="en-US" altLang="ko-KR" sz="1600" dirty="0"/>
              <a:t>: C# (WPF)</a:t>
            </a:r>
          </a:p>
          <a:p>
            <a:pPr lvl="2"/>
            <a:r>
              <a:rPr lang="ko-KR" altLang="en-US" sz="1600" dirty="0"/>
              <a:t>오픈 소스</a:t>
            </a:r>
            <a:r>
              <a:rPr lang="en-US" altLang="ko-KR" sz="1600" dirty="0"/>
              <a:t>: OpenCV</a:t>
            </a:r>
          </a:p>
          <a:p>
            <a:pPr lvl="2"/>
            <a:r>
              <a:rPr lang="ko-KR" altLang="en-US" sz="1600" dirty="0"/>
              <a:t>요구 사항</a:t>
            </a:r>
            <a:r>
              <a:rPr lang="en-US" altLang="ko-KR" sz="1600" dirty="0"/>
              <a:t>: </a:t>
            </a:r>
            <a:r>
              <a:rPr lang="ko-KR" altLang="en-US" sz="1600" dirty="0"/>
              <a:t>전자책 표준 형식인 </a:t>
            </a:r>
            <a:r>
              <a:rPr lang="en-US" altLang="ko-KR" sz="1600" dirty="0"/>
              <a:t>EPUB</a:t>
            </a:r>
            <a:r>
              <a:rPr lang="ko-KR" altLang="en-US" sz="1600" dirty="0"/>
              <a:t> 내부 수정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en-US" altLang="ko-KR" sz="2800" b="1" dirty="0">
                <a:solidFill>
                  <a:srgbClr val="63A537"/>
                </a:solidFill>
              </a:rPr>
              <a:t>Server</a:t>
            </a:r>
          </a:p>
          <a:p>
            <a:pPr lvl="1"/>
            <a:r>
              <a:rPr lang="en-US" altLang="ko-KR" sz="2200" b="1" dirty="0"/>
              <a:t>Ubuntu</a:t>
            </a:r>
            <a:r>
              <a:rPr lang="ko-KR" altLang="en-US" sz="2200" dirty="0"/>
              <a:t> </a:t>
            </a:r>
            <a:r>
              <a:rPr lang="en-US" altLang="ko-KR" sz="2200" dirty="0"/>
              <a:t>(MySQL DB)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393150" y="2049948"/>
            <a:ext cx="409012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en-US" altLang="ko-KR" sz="2800" dirty="0">
                <a:solidFill>
                  <a:srgbClr val="FFFFFF"/>
                </a:solidFill>
              </a:rPr>
              <a:t>Application</a:t>
            </a:r>
          </a:p>
          <a:p>
            <a:pPr lvl="1"/>
            <a:r>
              <a:rPr lang="en-US" altLang="ko-KR" sz="2200" b="1" dirty="0"/>
              <a:t>App</a:t>
            </a:r>
          </a:p>
          <a:p>
            <a:pPr lvl="2"/>
            <a:r>
              <a:rPr lang="ko-KR" altLang="en-US" sz="1600" dirty="0"/>
              <a:t>개발</a:t>
            </a:r>
            <a:r>
              <a:rPr lang="en-US" altLang="ko-KR" sz="1600" dirty="0"/>
              <a:t> </a:t>
            </a:r>
            <a:r>
              <a:rPr lang="ko-KR" altLang="en-US" sz="1600" dirty="0"/>
              <a:t>도구</a:t>
            </a:r>
            <a:r>
              <a:rPr lang="en-US" altLang="ko-KR" sz="1600" dirty="0"/>
              <a:t>: </a:t>
            </a:r>
            <a:r>
              <a:rPr lang="ko-KR" altLang="en-US" sz="1600" dirty="0"/>
              <a:t>안드로이드 스튜디오 </a:t>
            </a:r>
            <a:r>
              <a:rPr lang="en-US" altLang="ko-KR" sz="1600" dirty="0"/>
              <a:t>2.2.3</a:t>
            </a:r>
          </a:p>
          <a:p>
            <a:pPr lvl="2"/>
            <a:r>
              <a:rPr lang="ko-KR" altLang="en-US" sz="1600" dirty="0"/>
              <a:t>개발 언어</a:t>
            </a:r>
            <a:r>
              <a:rPr lang="en-US" altLang="ko-KR" sz="1600" dirty="0"/>
              <a:t>: JAVA</a:t>
            </a:r>
          </a:p>
          <a:p>
            <a:pPr lvl="2"/>
            <a:r>
              <a:rPr lang="ko-KR" altLang="en-US" sz="1600" dirty="0"/>
              <a:t>라이브러리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epublib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99856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데모 환경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5" y="2049948"/>
            <a:ext cx="8525168" cy="4023360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sz="2400" b="1" dirty="0">
                <a:solidFill>
                  <a:srgbClr val="63A537"/>
                </a:solidFill>
              </a:rPr>
              <a:t>완성될 작품을 데모할 </a:t>
            </a:r>
            <a:r>
              <a:rPr lang="ko-KR" altLang="en-US" sz="2400" b="1" u="sng" dirty="0">
                <a:solidFill>
                  <a:srgbClr val="63A537"/>
                </a:solidFill>
              </a:rPr>
              <a:t>환경</a:t>
            </a:r>
            <a:endParaRPr lang="en-US" altLang="ko-KR" sz="2400" u="sng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89567" y="3037376"/>
            <a:ext cx="739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WindowXP</a:t>
            </a:r>
            <a:r>
              <a:rPr lang="ko-KR" altLang="en-US" dirty="0"/>
              <a:t>버전 이상인 </a:t>
            </a:r>
            <a:r>
              <a:rPr lang="en-US" altLang="ko-KR" b="1" dirty="0"/>
              <a:t>PC 1</a:t>
            </a:r>
            <a:r>
              <a:rPr lang="ko-KR" altLang="en-US" b="1" dirty="0"/>
              <a:t>대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89567" y="4089292"/>
            <a:ext cx="739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안드로이드 버전 </a:t>
            </a:r>
            <a:r>
              <a:rPr lang="en-US" altLang="ko-KR" dirty="0"/>
              <a:t>5.0</a:t>
            </a:r>
            <a:r>
              <a:rPr lang="ko-KR" altLang="en-US" dirty="0"/>
              <a:t>이상의 </a:t>
            </a:r>
            <a:r>
              <a:rPr lang="ko-KR" altLang="en-US" b="1" dirty="0"/>
              <a:t>스마트폰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r>
              <a:rPr lang="en-US" altLang="ko-KR" dirty="0"/>
              <a:t>(</a:t>
            </a:r>
            <a:r>
              <a:rPr lang="ko-KR" altLang="en-US" dirty="0"/>
              <a:t>촉각그래픽 디스플레이의 하드웨어를 안드로이드 스마트폰으로 대체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사각형: 둥근 모서리 38"/>
          <p:cNvSpPr/>
          <p:nvPr/>
        </p:nvSpPr>
        <p:spPr>
          <a:xfrm>
            <a:off x="2094806" y="4089292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App</a:t>
            </a:r>
            <a:endParaRPr lang="ko-KR" altLang="en-US" sz="2400" b="1" dirty="0"/>
          </a:p>
        </p:txBody>
      </p:sp>
      <p:sp>
        <p:nvSpPr>
          <p:cNvPr id="40" name="사각형: 둥근 모서리 39"/>
          <p:cNvSpPr/>
          <p:nvPr/>
        </p:nvSpPr>
        <p:spPr>
          <a:xfrm>
            <a:off x="2094807" y="3037376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Tool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13910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데모 환경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5" y="2049948"/>
            <a:ext cx="8525168" cy="4023360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sz="2400" b="1" dirty="0">
                <a:solidFill>
                  <a:srgbClr val="63A537"/>
                </a:solidFill>
              </a:rPr>
              <a:t>완성될 작품을 데모할 </a:t>
            </a:r>
            <a:r>
              <a:rPr lang="ko-KR" altLang="en-US" sz="2400" b="1" u="sng" dirty="0">
                <a:solidFill>
                  <a:srgbClr val="63A537"/>
                </a:solidFill>
              </a:rPr>
              <a:t>방법</a:t>
            </a:r>
            <a:r>
              <a:rPr lang="en-US" altLang="ko-KR" sz="2400" b="1" u="sng" dirty="0">
                <a:solidFill>
                  <a:srgbClr val="63A537"/>
                </a:solidFill>
                <a:latin typeface="+mn-ea"/>
              </a:rPr>
              <a:t>1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– 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Window PC 1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대 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Tool </a:t>
            </a:r>
            <a:r>
              <a:rPr lang="ko-KR" altLang="en-US" sz="1800" b="1" dirty="0">
                <a:solidFill>
                  <a:schemeClr val="tx1"/>
                </a:solidFill>
                <a:latin typeface="+mn-ea"/>
              </a:rPr>
              <a:t>데모</a:t>
            </a:r>
            <a:endParaRPr lang="en-US" altLang="ko-KR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35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638822" y="3310442"/>
            <a:ext cx="3163733" cy="2301740"/>
            <a:chOff x="5644131" y="2846031"/>
            <a:chExt cx="3163733" cy="230174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131" y="2856190"/>
              <a:ext cx="3163733" cy="1892188"/>
            </a:xfrm>
            <a:prstGeom prst="rect">
              <a:avLst/>
            </a:prstGeom>
          </p:spPr>
        </p:pic>
        <p:sp>
          <p:nvSpPr>
            <p:cNvPr id="9" name="사각형: 둥근 모서리 8"/>
            <p:cNvSpPr/>
            <p:nvPr/>
          </p:nvSpPr>
          <p:spPr>
            <a:xfrm>
              <a:off x="5644131" y="2846031"/>
              <a:ext cx="3163733" cy="1892188"/>
            </a:xfrm>
            <a:prstGeom prst="roundRect">
              <a:avLst>
                <a:gd name="adj" fmla="val 5743"/>
              </a:avLst>
            </a:pr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117996" y="4700549"/>
              <a:ext cx="216000" cy="3604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위쪽 모서리 10"/>
            <p:cNvSpPr/>
            <p:nvPr/>
          </p:nvSpPr>
          <p:spPr>
            <a:xfrm flipV="1">
              <a:off x="6561024" y="4931771"/>
              <a:ext cx="1329944" cy="216000"/>
            </a:xfrm>
            <a:prstGeom prst="round2SameRect">
              <a:avLst>
                <a:gd name="adj1" fmla="val 16667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10184" y="3617939"/>
            <a:ext cx="1272305" cy="1297511"/>
            <a:chOff x="1826505" y="3294847"/>
            <a:chExt cx="1272305" cy="1297511"/>
          </a:xfrm>
        </p:grpSpPr>
        <p:grpSp>
          <p:nvGrpSpPr>
            <p:cNvPr id="14" name="그룹 13"/>
            <p:cNvGrpSpPr/>
            <p:nvPr/>
          </p:nvGrpSpPr>
          <p:grpSpPr>
            <a:xfrm>
              <a:off x="1826505" y="3294847"/>
              <a:ext cx="1272305" cy="1297511"/>
              <a:chOff x="442802" y="3649132"/>
              <a:chExt cx="1272305" cy="1297511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563559" y="3712228"/>
                <a:ext cx="992820" cy="871414"/>
                <a:chOff x="563559" y="3712228"/>
                <a:chExt cx="992820" cy="871414"/>
              </a:xfrm>
            </p:grpSpPr>
            <p:pic>
              <p:nvPicPr>
                <p:cNvPr id="19" name="그림 1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262" y="3712228"/>
                  <a:ext cx="871414" cy="871414"/>
                </a:xfrm>
                <a:prstGeom prst="rect">
                  <a:avLst/>
                </a:prstGeom>
              </p:spPr>
            </p:pic>
            <p:sp>
              <p:nvSpPr>
                <p:cNvPr id="20" name="TextBox 19"/>
                <p:cNvSpPr txBox="1"/>
                <p:nvPr/>
              </p:nvSpPr>
              <p:spPr>
                <a:xfrm>
                  <a:off x="563559" y="3879772"/>
                  <a:ext cx="9928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e-Book</a:t>
                  </a:r>
                  <a:endParaRPr lang="ko-KR" altLang="en-US" sz="1600" b="1" dirty="0"/>
                </a:p>
              </p:txBody>
            </p:sp>
          </p:grpSp>
          <p:sp>
            <p:nvSpPr>
              <p:cNvPr id="17" name="직사각형 16"/>
              <p:cNvSpPr/>
              <p:nvPr/>
            </p:nvSpPr>
            <p:spPr>
              <a:xfrm>
                <a:off x="638239" y="3649132"/>
                <a:ext cx="871414" cy="12816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2802" y="4638866"/>
                <a:ext cx="12723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.</a:t>
                </a:r>
                <a:r>
                  <a:rPr lang="en-US" altLang="ko-KR" sz="1400" b="1" dirty="0" err="1"/>
                  <a:t>epub</a:t>
                </a:r>
                <a:r>
                  <a:rPr lang="en-US" altLang="ko-KR" sz="1400" b="1" dirty="0"/>
                  <a:t> </a:t>
                </a:r>
                <a:r>
                  <a:rPr lang="ko-KR" altLang="en-US" sz="1400" dirty="0"/>
                  <a:t>형식</a:t>
                </a:r>
              </a:p>
            </p:txBody>
          </p:sp>
        </p:grpSp>
        <p:cxnSp>
          <p:nvCxnSpPr>
            <p:cNvPr id="15" name="직선 연결선 14"/>
            <p:cNvCxnSpPr>
              <a:cxnSpLocks/>
            </p:cNvCxnSpPr>
            <p:nvPr/>
          </p:nvCxnSpPr>
          <p:spPr>
            <a:xfrm>
              <a:off x="2021942" y="4296709"/>
              <a:ext cx="86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8100528" y="2694651"/>
            <a:ext cx="1272305" cy="3144088"/>
            <a:chOff x="9310493" y="2458789"/>
            <a:chExt cx="1272305" cy="3144088"/>
          </a:xfrm>
        </p:grpSpPr>
        <p:grpSp>
          <p:nvGrpSpPr>
            <p:cNvPr id="22" name="그룹 21"/>
            <p:cNvGrpSpPr/>
            <p:nvPr/>
          </p:nvGrpSpPr>
          <p:grpSpPr>
            <a:xfrm>
              <a:off x="9310493" y="2458789"/>
              <a:ext cx="1272305" cy="3144088"/>
              <a:chOff x="9610431" y="2353733"/>
              <a:chExt cx="1272305" cy="3144088"/>
            </a:xfrm>
          </p:grpSpPr>
          <p:pic>
            <p:nvPicPr>
              <p:cNvPr id="24" name="그림 23"/>
              <p:cNvPicPr preferRelativeResize="0">
                <a:picLocks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26" r="3819"/>
              <a:stretch/>
            </p:blipFill>
            <p:spPr>
              <a:xfrm>
                <a:off x="9938105" y="3437369"/>
                <a:ext cx="612000" cy="756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grpSp>
            <p:nvGrpSpPr>
              <p:cNvPr id="25" name="그룹 24"/>
              <p:cNvGrpSpPr/>
              <p:nvPr/>
            </p:nvGrpSpPr>
            <p:grpSpPr>
              <a:xfrm>
                <a:off x="9750174" y="2449967"/>
                <a:ext cx="992820" cy="871414"/>
                <a:chOff x="563559" y="3744613"/>
                <a:chExt cx="992820" cy="871414"/>
              </a:xfrm>
            </p:grpSpPr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262" y="3744613"/>
                  <a:ext cx="871414" cy="871414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563559" y="3912157"/>
                  <a:ext cx="9928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e-Book</a:t>
                  </a:r>
                  <a:endParaRPr lang="ko-KR" altLang="en-US" sz="1600" b="1" dirty="0"/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9938105" y="4334158"/>
                <a:ext cx="612000" cy="756000"/>
                <a:chOff x="10672541" y="4465778"/>
                <a:chExt cx="612000" cy="756000"/>
              </a:xfrm>
            </p:grpSpPr>
            <p:pic>
              <p:nvPicPr>
                <p:cNvPr id="29" name="그림 2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34361" y="4623117"/>
                  <a:ext cx="522227" cy="473478"/>
                </a:xfrm>
                <a:prstGeom prst="rect">
                  <a:avLst/>
                </a:prstGeom>
              </p:spPr>
            </p:pic>
            <p:sp>
              <p:nvSpPr>
                <p:cNvPr id="30" name="직사각형 29"/>
                <p:cNvSpPr/>
                <p:nvPr/>
              </p:nvSpPr>
              <p:spPr>
                <a:xfrm>
                  <a:off x="10672541" y="4465778"/>
                  <a:ext cx="612000" cy="756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직사각형 26"/>
              <p:cNvSpPr/>
              <p:nvPr/>
            </p:nvSpPr>
            <p:spPr>
              <a:xfrm>
                <a:off x="9802410" y="2353733"/>
                <a:ext cx="871414" cy="31091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610431" y="5190044"/>
                <a:ext cx="12723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.</a:t>
                </a:r>
                <a:r>
                  <a:rPr lang="en-US" altLang="ko-KR" sz="1400" b="1" dirty="0" err="1"/>
                  <a:t>epub</a:t>
                </a:r>
                <a:r>
                  <a:rPr lang="en-US" altLang="ko-KR" sz="1400" b="1" dirty="0"/>
                  <a:t> </a:t>
                </a:r>
                <a:r>
                  <a:rPr lang="ko-KR" altLang="en-US" sz="1400" dirty="0"/>
                  <a:t>형식</a:t>
                </a:r>
              </a:p>
            </p:txBody>
          </p:sp>
        </p:grpSp>
        <p:cxnSp>
          <p:nvCxnSpPr>
            <p:cNvPr id="23" name="직선 연결선 22"/>
            <p:cNvCxnSpPr>
              <a:cxnSpLocks/>
            </p:cNvCxnSpPr>
            <p:nvPr/>
          </p:nvCxnSpPr>
          <p:spPr>
            <a:xfrm>
              <a:off x="9502472" y="5309696"/>
              <a:ext cx="86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9615373" y="3520854"/>
            <a:ext cx="1277994" cy="1456756"/>
            <a:chOff x="5331176" y="2777670"/>
            <a:chExt cx="1735419" cy="1532822"/>
          </a:xfrm>
        </p:grpSpPr>
        <p:pic>
          <p:nvPicPr>
            <p:cNvPr id="43" name="Picture 2" descr="http://cfile21.uf.tistory.com/image/21016C4F5260194D175C3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176" y="2777670"/>
              <a:ext cx="1532822" cy="1532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 descr="http://365psd.com/images/previews/ded/database-backup-icons-psd-png-image-2318database-51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923" y="3445868"/>
              <a:ext cx="767672" cy="76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화살표: 오른쪽 38"/>
          <p:cNvSpPr/>
          <p:nvPr/>
        </p:nvSpPr>
        <p:spPr>
          <a:xfrm>
            <a:off x="4199488" y="4114295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/>
          <p:cNvSpPr/>
          <p:nvPr/>
        </p:nvSpPr>
        <p:spPr>
          <a:xfrm>
            <a:off x="7911579" y="4114295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/>
          <p:cNvSpPr/>
          <p:nvPr/>
        </p:nvSpPr>
        <p:spPr>
          <a:xfrm>
            <a:off x="9281255" y="4114295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3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데모 환경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5" y="2049948"/>
            <a:ext cx="8525168" cy="4023360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sz="2400" b="1" dirty="0">
                <a:solidFill>
                  <a:srgbClr val="63A537"/>
                </a:solidFill>
              </a:rPr>
              <a:t>완성될 작품을 데모할 </a:t>
            </a:r>
            <a:r>
              <a:rPr lang="ko-KR" altLang="en-US" sz="2400" b="1" u="sng" dirty="0">
                <a:solidFill>
                  <a:srgbClr val="63A537"/>
                </a:solidFill>
              </a:rPr>
              <a:t>방법</a:t>
            </a:r>
            <a:r>
              <a:rPr lang="en-US" altLang="ko-KR" sz="2400" b="1" u="sng" dirty="0">
                <a:solidFill>
                  <a:srgbClr val="63A537"/>
                </a:solidFill>
                <a:latin typeface="+mn-ea"/>
              </a:rPr>
              <a:t>2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 – 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안드로이드 스마트폰 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App </a:t>
            </a:r>
            <a:r>
              <a:rPr lang="ko-KR" altLang="en-US" sz="1800" b="1" dirty="0">
                <a:solidFill>
                  <a:schemeClr val="tx1"/>
                </a:solidFill>
                <a:latin typeface="+mn-ea"/>
              </a:rPr>
              <a:t>데모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&amp;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76" y="2778272"/>
            <a:ext cx="1892211" cy="299642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"/>
          <a:stretch/>
        </p:blipFill>
        <p:spPr>
          <a:xfrm>
            <a:off x="5033438" y="2767187"/>
            <a:ext cx="1911261" cy="2981551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6939619" y="2777347"/>
            <a:ext cx="1911261" cy="3020622"/>
            <a:chOff x="7194661" y="2161548"/>
            <a:chExt cx="2393411" cy="3759325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4661" y="2161548"/>
              <a:ext cx="2393411" cy="3759325"/>
            </a:xfrm>
            <a:prstGeom prst="rect">
              <a:avLst/>
            </a:prstGeom>
          </p:spPr>
        </p:pic>
        <p:pic>
          <p:nvPicPr>
            <p:cNvPr id="38" name="그래픽 37" descr="음량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65954" y="4605665"/>
              <a:ext cx="328590" cy="32859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7951131" y="4578437"/>
              <a:ext cx="880470" cy="38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토끼</a:t>
              </a:r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746" y="2780301"/>
            <a:ext cx="1915668" cy="3017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4719" y="2319947"/>
            <a:ext cx="409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촉각그래픽 디스플레이 하드웨어 대체</a:t>
            </a:r>
          </a:p>
        </p:txBody>
      </p:sp>
      <p:cxnSp>
        <p:nvCxnSpPr>
          <p:cNvPr id="44" name="직선 연결선 43"/>
          <p:cNvCxnSpPr>
            <a:cxnSpLocks/>
          </p:cNvCxnSpPr>
          <p:nvPr/>
        </p:nvCxnSpPr>
        <p:spPr>
          <a:xfrm flipH="1">
            <a:off x="9024439" y="2791637"/>
            <a:ext cx="366" cy="2988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3167687" y="2778272"/>
            <a:ext cx="1892211" cy="3007067"/>
            <a:chOff x="3167687" y="2778272"/>
            <a:chExt cx="1892211" cy="3007067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7687" y="2778272"/>
              <a:ext cx="1892211" cy="3007067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4092476" y="3982193"/>
              <a:ext cx="630093" cy="643692"/>
              <a:chOff x="4092476" y="3982193"/>
              <a:chExt cx="630093" cy="643692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4096858" y="3982193"/>
                <a:ext cx="602236" cy="632607"/>
                <a:chOff x="5331176" y="2777670"/>
                <a:chExt cx="1735419" cy="1532822"/>
              </a:xfrm>
            </p:grpSpPr>
            <p:pic>
              <p:nvPicPr>
                <p:cNvPr id="42" name="Picture 2" descr="http://cfile21.uf.tistory.com/image/21016C4F5260194D175C3B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31176" y="2777670"/>
                  <a:ext cx="1532822" cy="15328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8" descr="http://365psd.com/images/previews/ded/database-backup-icons-psd-png-image-2318database-512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8923" y="3445868"/>
                  <a:ext cx="767672" cy="7676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9" name="직사각형 18"/>
              <p:cNvSpPr/>
              <p:nvPr/>
            </p:nvSpPr>
            <p:spPr>
              <a:xfrm>
                <a:off x="4092476" y="3986426"/>
                <a:ext cx="630093" cy="63945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026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업무 분담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814524"/>
              </p:ext>
            </p:extLst>
          </p:nvPr>
        </p:nvGraphicFramePr>
        <p:xfrm>
          <a:off x="1096963" y="2049463"/>
          <a:ext cx="10058400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25478578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018703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0013825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076843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김남주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이지열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1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촉각그래픽 디스플레이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Epub</a:t>
                      </a:r>
                      <a:r>
                        <a:rPr lang="ko-KR" altLang="en-US" dirty="0"/>
                        <a:t>관련 자료 수집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Tss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sst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시각장애인용 </a:t>
                      </a:r>
                      <a:r>
                        <a:rPr lang="ko-KR" altLang="en-US" dirty="0" err="1"/>
                        <a:t>교육컨텐츠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Epub</a:t>
                      </a:r>
                      <a:r>
                        <a:rPr lang="ko-KR" altLang="en-US" dirty="0"/>
                        <a:t>관련 자료 수집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Ebook</a:t>
                      </a:r>
                      <a:r>
                        <a:rPr lang="en-US" altLang="ko-KR" dirty="0"/>
                        <a:t> reader </a:t>
                      </a:r>
                      <a:r>
                        <a:rPr lang="ko-KR" altLang="en-US" dirty="0"/>
                        <a:t>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 사례 조사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시스템 구성도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Epub</a:t>
                      </a:r>
                      <a:r>
                        <a:rPr lang="ko-KR" altLang="en-US" dirty="0"/>
                        <a:t>관련 자료 수집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C# </a:t>
                      </a:r>
                      <a:r>
                        <a:rPr lang="ko-KR" altLang="en-US" dirty="0"/>
                        <a:t>관련 오픈 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89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지향 분석 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Usecase</a:t>
                      </a:r>
                      <a:r>
                        <a:rPr lang="ko-KR" altLang="en-US" dirty="0"/>
                        <a:t> 다이어그램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활동 다이어그램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 지향 분석 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Usecase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다이어그램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활동 다이어그램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절차 지향 분석 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데이터베이스 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Epub</a:t>
                      </a:r>
                      <a:r>
                        <a:rPr lang="ko-KR" altLang="en-US" dirty="0"/>
                        <a:t>구조 수정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17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 App </a:t>
                      </a:r>
                      <a:r>
                        <a:rPr lang="ko-KR" altLang="en-US" dirty="0"/>
                        <a:t>개발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어플 통신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TTS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전자책 불러오기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 App </a:t>
                      </a:r>
                      <a:r>
                        <a:rPr lang="ko-KR" altLang="en-US" dirty="0"/>
                        <a:t>개발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시각장애인 모드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SST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전자책 검색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&amp;DB</a:t>
                      </a:r>
                    </a:p>
                    <a:p>
                      <a:pPr latinLnBrk="1"/>
                      <a:r>
                        <a:rPr lang="ko-KR" altLang="en-US" dirty="0"/>
                        <a:t>툴 개발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Epub</a:t>
                      </a:r>
                      <a:r>
                        <a:rPr lang="ko-KR" altLang="en-US" dirty="0"/>
                        <a:t>구조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38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단위 테스트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통합 테스트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858004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67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종합설계 수행일정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92821"/>
              </p:ext>
            </p:extLst>
          </p:nvPr>
        </p:nvGraphicFramePr>
        <p:xfrm>
          <a:off x="1096963" y="2049463"/>
          <a:ext cx="100583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102">
                  <a:extLst>
                    <a:ext uri="{9D8B030D-6E8A-4147-A177-3AD203B41FA5}">
                      <a16:colId xmlns:a16="http://schemas.microsoft.com/office/drawing/2014/main" val="1703745233"/>
                    </a:ext>
                  </a:extLst>
                </a:gridCol>
                <a:gridCol w="578527">
                  <a:extLst>
                    <a:ext uri="{9D8B030D-6E8A-4147-A177-3AD203B41FA5}">
                      <a16:colId xmlns:a16="http://schemas.microsoft.com/office/drawing/2014/main" val="3214802125"/>
                    </a:ext>
                  </a:extLst>
                </a:gridCol>
                <a:gridCol w="578527">
                  <a:extLst>
                    <a:ext uri="{9D8B030D-6E8A-4147-A177-3AD203B41FA5}">
                      <a16:colId xmlns:a16="http://schemas.microsoft.com/office/drawing/2014/main" val="121281489"/>
                    </a:ext>
                  </a:extLst>
                </a:gridCol>
                <a:gridCol w="578527">
                  <a:extLst>
                    <a:ext uri="{9D8B030D-6E8A-4147-A177-3AD203B41FA5}">
                      <a16:colId xmlns:a16="http://schemas.microsoft.com/office/drawing/2014/main" val="3478766458"/>
                    </a:ext>
                  </a:extLst>
                </a:gridCol>
                <a:gridCol w="576533">
                  <a:extLst>
                    <a:ext uri="{9D8B030D-6E8A-4147-A177-3AD203B41FA5}">
                      <a16:colId xmlns:a16="http://schemas.microsoft.com/office/drawing/2014/main" val="370386863"/>
                    </a:ext>
                  </a:extLst>
                </a:gridCol>
                <a:gridCol w="576532">
                  <a:extLst>
                    <a:ext uri="{9D8B030D-6E8A-4147-A177-3AD203B41FA5}">
                      <a16:colId xmlns:a16="http://schemas.microsoft.com/office/drawing/2014/main" val="1809661673"/>
                    </a:ext>
                  </a:extLst>
                </a:gridCol>
                <a:gridCol w="580523">
                  <a:extLst>
                    <a:ext uri="{9D8B030D-6E8A-4147-A177-3AD203B41FA5}">
                      <a16:colId xmlns:a16="http://schemas.microsoft.com/office/drawing/2014/main" val="2120921020"/>
                    </a:ext>
                  </a:extLst>
                </a:gridCol>
                <a:gridCol w="578527">
                  <a:extLst>
                    <a:ext uri="{9D8B030D-6E8A-4147-A177-3AD203B41FA5}">
                      <a16:colId xmlns:a16="http://schemas.microsoft.com/office/drawing/2014/main" val="85757892"/>
                    </a:ext>
                  </a:extLst>
                </a:gridCol>
                <a:gridCol w="579616">
                  <a:extLst>
                    <a:ext uri="{9D8B030D-6E8A-4147-A177-3AD203B41FA5}">
                      <a16:colId xmlns:a16="http://schemas.microsoft.com/office/drawing/2014/main" val="1114035227"/>
                    </a:ext>
                  </a:extLst>
                </a:gridCol>
                <a:gridCol w="579434">
                  <a:extLst>
                    <a:ext uri="{9D8B030D-6E8A-4147-A177-3AD203B41FA5}">
                      <a16:colId xmlns:a16="http://schemas.microsoft.com/office/drawing/2014/main" val="960547752"/>
                    </a:ext>
                  </a:extLst>
                </a:gridCol>
                <a:gridCol w="578347">
                  <a:extLst>
                    <a:ext uri="{9D8B030D-6E8A-4147-A177-3AD203B41FA5}">
                      <a16:colId xmlns:a16="http://schemas.microsoft.com/office/drawing/2014/main" val="2241238190"/>
                    </a:ext>
                  </a:extLst>
                </a:gridCol>
                <a:gridCol w="581203">
                  <a:extLst>
                    <a:ext uri="{9D8B030D-6E8A-4147-A177-3AD203B41FA5}">
                      <a16:colId xmlns:a16="http://schemas.microsoft.com/office/drawing/2014/main" val="4262982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주제조사 및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0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요구사항 정의 및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3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 설계 및 상세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7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및 프로토타입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1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통합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5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16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5199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38</a:t>
            </a:fld>
            <a:endParaRPr lang="ko-KR" altLang="en-US"/>
          </a:p>
        </p:txBody>
      </p:sp>
      <p:cxnSp>
        <p:nvCxnSpPr>
          <p:cNvPr id="9" name="직선 화살표 연결선 8"/>
          <p:cNvCxnSpPr>
            <a:cxnSpLocks/>
          </p:cNvCxnSpPr>
          <p:nvPr/>
        </p:nvCxnSpPr>
        <p:spPr>
          <a:xfrm flipV="1">
            <a:off x="4787900" y="2614083"/>
            <a:ext cx="589492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5367232" y="2990003"/>
            <a:ext cx="589492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 flipV="1">
            <a:off x="5941484" y="3354493"/>
            <a:ext cx="589492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V="1">
            <a:off x="6522510" y="3714010"/>
            <a:ext cx="589492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 flipV="1">
            <a:off x="7095070" y="4092223"/>
            <a:ext cx="589492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 flipV="1">
            <a:off x="7696549" y="4457983"/>
            <a:ext cx="1152000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</p:cNvCxnSpPr>
          <p:nvPr/>
        </p:nvCxnSpPr>
        <p:spPr>
          <a:xfrm flipV="1">
            <a:off x="8845374" y="4832633"/>
            <a:ext cx="1152000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 flipV="1">
            <a:off x="10001640" y="5200932"/>
            <a:ext cx="1152000" cy="4233"/>
          </a:xfrm>
          <a:prstGeom prst="straightConnector1">
            <a:avLst/>
          </a:prstGeom>
          <a:ln w="50800">
            <a:solidFill>
              <a:srgbClr val="63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05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필요기술 및 참고 문헌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161913"/>
              </p:ext>
            </p:extLst>
          </p:nvPr>
        </p:nvGraphicFramePr>
        <p:xfrm>
          <a:off x="1096963" y="2049463"/>
          <a:ext cx="10058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170">
                  <a:extLst>
                    <a:ext uri="{9D8B030D-6E8A-4147-A177-3AD203B41FA5}">
                      <a16:colId xmlns:a16="http://schemas.microsoft.com/office/drawing/2014/main" val="2050378798"/>
                    </a:ext>
                  </a:extLst>
                </a:gridCol>
                <a:gridCol w="6363230">
                  <a:extLst>
                    <a:ext uri="{9D8B030D-6E8A-4147-A177-3AD203B41FA5}">
                      <a16:colId xmlns:a16="http://schemas.microsoft.com/office/drawing/2014/main" val="3223090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참고 사이트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0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C# </a:t>
                      </a:r>
                      <a:r>
                        <a:rPr lang="en-US" altLang="ko-KR" dirty="0" err="1"/>
                        <a:t>epub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epubreader.codeplex.com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Epub</a:t>
                      </a:r>
                      <a:r>
                        <a:rPr lang="en-US" altLang="ko-KR" dirty="0"/>
                        <a:t> article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http://www.ablenews.co.kr/News/NewsContent.aspx?CategoryCode=0006&amp;NewsCode=000620160211095725632622#z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4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EPUB definition _ wiki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https://en.wikipedia.org/wiki/EPUB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9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PageTurner</a:t>
                      </a:r>
                      <a:r>
                        <a:rPr lang="en-US" altLang="ko-KR" dirty="0"/>
                        <a:t> Reader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http://www.pageturner-reader.org/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8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epublib_github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https://github.com/psiegman/epublib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5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epublib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book_java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apidocs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http://www.siegmann.nl/static/epublib/apidocs/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6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 app on </a:t>
                      </a:r>
                      <a:r>
                        <a:rPr lang="en-US" altLang="ko-KR" dirty="0" err="1"/>
                        <a:t>epub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http://aroundck.tistory.com/742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 app asset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http://evnt-hrzn.tistory.com/23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72664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7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sz="2600" b="1" dirty="0">
                <a:solidFill>
                  <a:srgbClr val="63A537"/>
                </a:solidFill>
              </a:rPr>
              <a:t>연구 개발 목표</a:t>
            </a:r>
            <a:endParaRPr lang="en-US" altLang="ko-KR" sz="2600" b="1" dirty="0">
              <a:solidFill>
                <a:srgbClr val="63A537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2094806" y="4089292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App</a:t>
            </a:r>
            <a:endParaRPr lang="ko-KR" altLang="en-US" sz="2400" b="1" dirty="0"/>
          </a:p>
        </p:txBody>
      </p:sp>
      <p:sp>
        <p:nvSpPr>
          <p:cNvPr id="8" name="사각형: 둥근 모서리 7"/>
          <p:cNvSpPr/>
          <p:nvPr/>
        </p:nvSpPr>
        <p:spPr>
          <a:xfrm>
            <a:off x="2094807" y="3037376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Tool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99969" y="2925749"/>
            <a:ext cx="7274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ko-KR" altLang="en-US" u="sng" dirty="0"/>
              <a:t>교육 컨텐츠 제작자</a:t>
            </a:r>
            <a:r>
              <a:rPr lang="ko-KR" altLang="en-US" dirty="0"/>
              <a:t>가 </a:t>
            </a:r>
            <a:r>
              <a:rPr lang="ko-KR" altLang="en-US" u="sng" dirty="0"/>
              <a:t>전자책을 활용</a:t>
            </a:r>
            <a:r>
              <a:rPr lang="ko-KR" altLang="en-US" dirty="0"/>
              <a:t>하여 시각장애인의 물체 인지를 </a:t>
            </a:r>
            <a:endParaRPr lang="en-US" altLang="ko-KR" dirty="0"/>
          </a:p>
          <a:p>
            <a:pPr marL="201168" lvl="1" indent="0">
              <a:buNone/>
            </a:pPr>
            <a:r>
              <a:rPr lang="ko-KR" altLang="en-US" dirty="0"/>
              <a:t>위한 </a:t>
            </a:r>
            <a:r>
              <a:rPr lang="ko-KR" altLang="en-US" b="1" dirty="0"/>
              <a:t>교육 컨텐츠를 쉽게 제작</a:t>
            </a:r>
            <a:r>
              <a:rPr lang="ko-KR" altLang="en-US" dirty="0"/>
              <a:t>할 수 있는 </a:t>
            </a:r>
            <a:r>
              <a:rPr lang="ko-KR" altLang="en-US" b="1" dirty="0"/>
              <a:t>툴 개발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99969" y="3958467"/>
            <a:ext cx="732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01168" lvl="1" indent="0">
              <a:buNone/>
            </a:pPr>
            <a:r>
              <a:rPr lang="ko-KR" altLang="en-US" dirty="0"/>
              <a:t>시각장애인이 스마트폰과 촉각그래픽 디스플레이에서 </a:t>
            </a:r>
            <a:r>
              <a:rPr lang="ko-KR" altLang="en-US" u="sng" dirty="0"/>
              <a:t>제작된 교육 </a:t>
            </a:r>
            <a:endParaRPr lang="en-US" altLang="ko-KR" u="sng" dirty="0"/>
          </a:p>
          <a:p>
            <a:pPr marL="201168" lvl="1" indent="0">
              <a:buNone/>
            </a:pPr>
            <a:r>
              <a:rPr lang="ko-KR" altLang="en-US" u="sng" dirty="0"/>
              <a:t>컨텐츠를 쉽게 사용</a:t>
            </a:r>
            <a:r>
              <a:rPr lang="ko-KR" altLang="en-US" dirty="0"/>
              <a:t>할 수 있도록 </a:t>
            </a:r>
            <a:r>
              <a:rPr lang="ko-KR" altLang="en-US" b="1" dirty="0"/>
              <a:t>전자책을 활용</a:t>
            </a:r>
            <a:r>
              <a:rPr lang="ko-KR" altLang="en-US" dirty="0"/>
              <a:t>한</a:t>
            </a:r>
            <a:r>
              <a:rPr lang="ko-KR" altLang="en-US" b="1" dirty="0"/>
              <a:t> 안드로이드 앱 개발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780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63A537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ko-KR" altLang="en-US" sz="2600" b="1" dirty="0">
                <a:solidFill>
                  <a:srgbClr val="63A537"/>
                </a:solidFill>
              </a:rPr>
              <a:t>연구 개발 효과</a:t>
            </a:r>
            <a:endParaRPr lang="en-US" altLang="ko-KR" sz="2600" b="1" dirty="0">
              <a:solidFill>
                <a:srgbClr val="63A537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2094806" y="4089292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App</a:t>
            </a:r>
            <a:endParaRPr lang="ko-KR" altLang="en-US" sz="2400" b="1" dirty="0"/>
          </a:p>
        </p:txBody>
      </p:sp>
      <p:sp>
        <p:nvSpPr>
          <p:cNvPr id="9" name="사각형: 둥근 모서리 8"/>
          <p:cNvSpPr/>
          <p:nvPr/>
        </p:nvSpPr>
        <p:spPr>
          <a:xfrm>
            <a:off x="2094807" y="3037376"/>
            <a:ext cx="973561" cy="360000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Tool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99969" y="2925749"/>
            <a:ext cx="7274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ko-KR" altLang="en-US" dirty="0"/>
              <a:t>시각장애인을 위한 </a:t>
            </a:r>
            <a:r>
              <a:rPr lang="ko-KR" altLang="en-US" b="1" dirty="0"/>
              <a:t>교육 컨텐츠 제작</a:t>
            </a:r>
            <a:r>
              <a:rPr lang="ko-KR" altLang="en-US" dirty="0"/>
              <a:t>이 </a:t>
            </a:r>
            <a:r>
              <a:rPr lang="ko-KR" altLang="en-US" b="1" dirty="0"/>
              <a:t>활성화</a:t>
            </a:r>
            <a:r>
              <a:rPr lang="ko-KR" altLang="en-US" dirty="0"/>
              <a:t> 되어</a:t>
            </a:r>
            <a:r>
              <a:rPr lang="en-US" altLang="ko-KR" dirty="0"/>
              <a:t>, </a:t>
            </a:r>
            <a:r>
              <a:rPr lang="ko-KR" altLang="en-US" dirty="0"/>
              <a:t>시각장애인의 물체 인지를</a:t>
            </a:r>
            <a:r>
              <a:rPr lang="en-US" altLang="ko-KR" dirty="0"/>
              <a:t> </a:t>
            </a:r>
            <a:r>
              <a:rPr lang="ko-KR" altLang="en-US" dirty="0"/>
              <a:t>위해 </a:t>
            </a:r>
            <a:r>
              <a:rPr lang="ko-KR" altLang="en-US" b="1" dirty="0"/>
              <a:t>다양하고 우수한 교육 컨텐츠 제공</a:t>
            </a:r>
            <a:endParaRPr lang="en-US" altLang="ko-KR" b="1" dirty="0">
              <a:solidFill>
                <a:srgbClr val="63A537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9969" y="3958467"/>
            <a:ext cx="7483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ko-KR" altLang="en-US" dirty="0"/>
              <a:t>시각장애인이 전자책을 읽다가 물체의 모양을 알고 싶은 단어를 발견했을 때</a:t>
            </a:r>
            <a:r>
              <a:rPr lang="en-US" altLang="ko-KR" dirty="0"/>
              <a:t>, </a:t>
            </a:r>
            <a:r>
              <a:rPr lang="ko-KR" altLang="en-US" b="1" dirty="0"/>
              <a:t>그 단어를 나타내는 물체의 이미지</a:t>
            </a:r>
            <a:r>
              <a:rPr lang="ko-KR" altLang="en-US" dirty="0"/>
              <a:t>가 </a:t>
            </a:r>
            <a:r>
              <a:rPr lang="ko-KR" altLang="en-US" b="1" dirty="0"/>
              <a:t>바로 촉각그래픽 디스플레이로 전송</a:t>
            </a:r>
            <a:r>
              <a:rPr lang="ko-KR" altLang="en-US" dirty="0"/>
              <a:t>되어 쉽고 편리하게 </a:t>
            </a:r>
            <a:r>
              <a:rPr lang="ko-KR" altLang="en-US" b="1" dirty="0"/>
              <a:t>물체 인지 학습 가능</a:t>
            </a:r>
            <a:endParaRPr lang="en-US" altLang="ko-KR" b="1" dirty="0"/>
          </a:p>
          <a:p>
            <a:pPr marL="201168" lvl="1" indent="0">
              <a:buNone/>
            </a:pPr>
            <a:endParaRPr lang="en-US" altLang="ko-KR" dirty="0"/>
          </a:p>
          <a:p>
            <a:pPr marL="201168" lvl="1"/>
            <a:r>
              <a:rPr lang="ko-KR" altLang="en-US" b="1" dirty="0"/>
              <a:t>시각장애인 모바일 접근성 지침</a:t>
            </a:r>
            <a:r>
              <a:rPr lang="ko-KR" altLang="en-US" dirty="0"/>
              <a:t>을 참고하여 앱을 개발하므로</a:t>
            </a:r>
            <a:r>
              <a:rPr lang="en-US" altLang="ko-KR" dirty="0"/>
              <a:t> </a:t>
            </a:r>
          </a:p>
          <a:p>
            <a:pPr marL="201168" lvl="1"/>
            <a:r>
              <a:rPr lang="ko-KR" altLang="en-US" b="1" dirty="0"/>
              <a:t>시각장애인이 편리하게 앱 이용 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5318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관련 연구 및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201168" lvl="1" indent="0" algn="ctr">
              <a:buNone/>
            </a:pPr>
            <a:r>
              <a:rPr lang="ko-KR" altLang="en-US" b="1" dirty="0">
                <a:solidFill>
                  <a:srgbClr val="63A537"/>
                </a:solidFill>
              </a:rPr>
              <a:t>기존 사례</a:t>
            </a:r>
            <a:r>
              <a:rPr lang="en-US" altLang="ko-KR" dirty="0"/>
              <a:t>: Photoshop, </a:t>
            </a:r>
            <a:r>
              <a:rPr lang="ko-KR" altLang="en-US" dirty="0"/>
              <a:t>일반 사이트의 </a:t>
            </a:r>
            <a:r>
              <a:rPr lang="en-US" altLang="ko-KR" dirty="0"/>
              <a:t>Image</a:t>
            </a:r>
            <a:r>
              <a:rPr lang="ko-KR" altLang="en-US" dirty="0"/>
              <a:t>탭</a:t>
            </a:r>
            <a:r>
              <a:rPr lang="en-US" altLang="ko-KR" dirty="0"/>
              <a:t>, E-Book Reader</a:t>
            </a:r>
            <a:r>
              <a:rPr lang="ko-KR" altLang="en-US" dirty="0"/>
              <a:t> </a:t>
            </a:r>
            <a:r>
              <a:rPr lang="en-US" altLang="ko-KR" dirty="0"/>
              <a:t>Apps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58" y="2845490"/>
            <a:ext cx="2582772" cy="18097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1"/>
          <a:stretch/>
        </p:blipFill>
        <p:spPr>
          <a:xfrm>
            <a:off x="4491162" y="2910374"/>
            <a:ext cx="4157289" cy="16800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01" y="2600860"/>
            <a:ext cx="1761127" cy="230877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91964" y="5022676"/>
            <a:ext cx="4118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전자책의 단어를 나타내는 </a:t>
            </a:r>
            <a:r>
              <a:rPr lang="ko-KR" altLang="en-US" sz="1600" b="1" dirty="0"/>
              <a:t>물체의 이미지를 </a:t>
            </a:r>
            <a:endParaRPr lang="en-US" altLang="ko-KR" sz="1600" b="1" dirty="0"/>
          </a:p>
          <a:p>
            <a:r>
              <a:rPr lang="ko-KR" altLang="en-US" sz="1600" b="1" dirty="0"/>
              <a:t>자동 매칭</a:t>
            </a:r>
            <a:r>
              <a:rPr lang="en-US" altLang="ko-KR" sz="1600" dirty="0"/>
              <a:t> </a:t>
            </a:r>
            <a:r>
              <a:rPr lang="ko-KR" altLang="en-US" sz="1600" dirty="0"/>
              <a:t>하여 전자책과 제작한 이미지들을 </a:t>
            </a:r>
            <a:endParaRPr lang="en-US" altLang="ko-KR" sz="1600" dirty="0"/>
          </a:p>
          <a:p>
            <a:r>
              <a:rPr lang="ko-KR" altLang="en-US" sz="1600" b="1" dirty="0"/>
              <a:t>하나의 전자책 포맷</a:t>
            </a:r>
            <a:r>
              <a:rPr lang="en-US" altLang="ko-KR" sz="1600" b="1" dirty="0"/>
              <a:t>(.</a:t>
            </a:r>
            <a:r>
              <a:rPr lang="en-US" altLang="ko-KR" sz="1600" b="1" dirty="0" err="1"/>
              <a:t>epub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으로 저장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45387" y="5019575"/>
            <a:ext cx="424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/>
              <a:t>E-Book Reader</a:t>
            </a:r>
            <a:r>
              <a:rPr lang="ko-KR" altLang="en-US" sz="1600" dirty="0"/>
              <a:t>일 뿐만 아니라</a:t>
            </a:r>
            <a:r>
              <a:rPr lang="en-US" altLang="ko-KR" sz="1600" dirty="0"/>
              <a:t>, e-Book</a:t>
            </a:r>
            <a:r>
              <a:rPr lang="ko-KR" altLang="en-US" sz="1600" dirty="0"/>
              <a:t>내에서 </a:t>
            </a:r>
            <a:endParaRPr lang="en-US" altLang="ko-KR" sz="1600" dirty="0"/>
          </a:p>
          <a:p>
            <a:pPr algn="r"/>
            <a:r>
              <a:rPr lang="ko-KR" altLang="en-US" sz="1600" dirty="0"/>
              <a:t>물체의 이미지를 알고 싶은 단어가 있을 경우</a:t>
            </a:r>
            <a:r>
              <a:rPr lang="en-US" altLang="ko-KR" sz="1600" dirty="0"/>
              <a:t> </a:t>
            </a:r>
          </a:p>
          <a:p>
            <a:pPr algn="r"/>
            <a:r>
              <a:rPr lang="ko-KR" altLang="en-US" sz="1600" dirty="0"/>
              <a:t>바로 </a:t>
            </a:r>
            <a:r>
              <a:rPr lang="ko-KR" altLang="en-US" sz="1600" b="1" dirty="0"/>
              <a:t>촉각그래픽 디스플레이로 전송</a:t>
            </a:r>
            <a:endParaRPr lang="ko-KR" altLang="en-US" sz="16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210661" y="2504668"/>
            <a:ext cx="775849" cy="468000"/>
            <a:chOff x="1136772" y="2560084"/>
            <a:chExt cx="775849" cy="468000"/>
          </a:xfrm>
        </p:grpSpPr>
        <p:sp>
          <p:nvSpPr>
            <p:cNvPr id="16" name="타원 15"/>
            <p:cNvSpPr/>
            <p:nvPr/>
          </p:nvSpPr>
          <p:spPr>
            <a:xfrm>
              <a:off x="1290697" y="2560084"/>
              <a:ext cx="468000" cy="4680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36772" y="2610488"/>
              <a:ext cx="77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Tool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531785" y="2504668"/>
            <a:ext cx="775849" cy="468000"/>
            <a:chOff x="1136772" y="2560084"/>
            <a:chExt cx="775849" cy="468000"/>
          </a:xfrm>
        </p:grpSpPr>
        <p:sp>
          <p:nvSpPr>
            <p:cNvPr id="28" name="타원 27"/>
            <p:cNvSpPr/>
            <p:nvPr/>
          </p:nvSpPr>
          <p:spPr>
            <a:xfrm>
              <a:off x="1290697" y="2560084"/>
              <a:ext cx="468000" cy="46800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6772" y="2610488"/>
              <a:ext cx="77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App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사각형: 둥근 모서리 30"/>
          <p:cNvSpPr/>
          <p:nvPr/>
        </p:nvSpPr>
        <p:spPr>
          <a:xfrm>
            <a:off x="1959459" y="4961274"/>
            <a:ext cx="314041" cy="947597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+mn-ea"/>
              </a:rPr>
              <a:t>차</a:t>
            </a:r>
            <a:endParaRPr lang="en-US" altLang="ko-KR" sz="1600" b="1" dirty="0">
              <a:latin typeface="+mn-ea"/>
            </a:endParaRPr>
          </a:p>
          <a:p>
            <a:pPr algn="ctr"/>
            <a:r>
              <a:rPr lang="ko-KR" altLang="en-US" sz="1600" b="1" dirty="0">
                <a:latin typeface="+mn-ea"/>
              </a:rPr>
              <a:t>별</a:t>
            </a:r>
            <a:endParaRPr lang="en-US" altLang="ko-KR" sz="1600" b="1" dirty="0">
              <a:latin typeface="+mn-ea"/>
            </a:endParaRPr>
          </a:p>
          <a:p>
            <a:pPr algn="ctr"/>
            <a:r>
              <a:rPr lang="ko-KR" altLang="en-US" sz="1600" b="1" dirty="0">
                <a:latin typeface="+mn-ea"/>
              </a:rPr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294114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수행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시각장애인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550" y="2062648"/>
            <a:ext cx="2394073" cy="3791145"/>
          </a:xfrm>
          <a:prstGeom prst="rect">
            <a:avLst/>
          </a:prstGeom>
        </p:spPr>
      </p:pic>
      <p:pic>
        <p:nvPicPr>
          <p:cNvPr id="8" name="그래픽 7" descr="오른쪽을 가리키는 검지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927505" y="3449789"/>
            <a:ext cx="414050" cy="414050"/>
          </a:xfrm>
          <a:prstGeom prst="rect">
            <a:avLst/>
          </a:prstGeom>
        </p:spPr>
      </p:pic>
      <p:pic>
        <p:nvPicPr>
          <p:cNvPr id="23" name="그래픽 22" descr="오른쪽을 가리키는 검지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379761" y="4285679"/>
            <a:ext cx="414050" cy="414050"/>
          </a:xfrm>
          <a:prstGeom prst="rect">
            <a:avLst/>
          </a:prstGeom>
        </p:spPr>
      </p:pic>
      <p:sp>
        <p:nvSpPr>
          <p:cNvPr id="24" name="화살표: 오른쪽 23"/>
          <p:cNvSpPr/>
          <p:nvPr/>
        </p:nvSpPr>
        <p:spPr>
          <a:xfrm>
            <a:off x="7476073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7895463" y="2049947"/>
            <a:ext cx="2394073" cy="3803845"/>
            <a:chOff x="7895463" y="2049947"/>
            <a:chExt cx="2394073" cy="380384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5463" y="2049947"/>
              <a:ext cx="2394073" cy="380384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574656" y="3652980"/>
              <a:ext cx="55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.</a:t>
              </a:r>
              <a:r>
                <a:rPr lang="en-US" altLang="ko-KR" sz="1000" dirty="0" err="1"/>
                <a:t>epub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49239" y="3805518"/>
              <a:ext cx="55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.</a:t>
              </a:r>
              <a:r>
                <a:rPr lang="en-US" altLang="ko-KR" sz="1000" dirty="0" err="1"/>
                <a:t>epub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04539" y="3959370"/>
              <a:ext cx="55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.</a:t>
              </a:r>
              <a:r>
                <a:rPr lang="en-US" altLang="ko-KR" sz="1000" dirty="0" err="1"/>
                <a:t>epub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77258" y="4115423"/>
              <a:ext cx="551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.</a:t>
              </a:r>
              <a:r>
                <a:rPr lang="en-US" altLang="ko-KR" sz="1000" dirty="0" err="1"/>
                <a:t>epub</a:t>
              </a:r>
              <a:endParaRPr lang="ko-KR" altLang="en-US" sz="1000" dirty="0"/>
            </a:p>
          </p:txBody>
        </p:sp>
      </p:grpSp>
      <p:pic>
        <p:nvPicPr>
          <p:cNvPr id="21" name="그래픽 20" descr="오른쪽을 가리키는 검지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379761" y="4309251"/>
            <a:ext cx="414050" cy="41405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519577" y="2372335"/>
            <a:ext cx="1539997" cy="2623368"/>
            <a:chOff x="2519577" y="2640186"/>
            <a:chExt cx="1539997" cy="2623368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577" y="2640186"/>
              <a:ext cx="1539997" cy="2623368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2543175" y="3726559"/>
              <a:ext cx="342900" cy="3447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108800" y="3885066"/>
              <a:ext cx="113825" cy="186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00" y="5152533"/>
            <a:ext cx="324000" cy="324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72756" y="5052923"/>
            <a:ext cx="303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'</a:t>
            </a:r>
            <a:r>
              <a:rPr lang="ko-KR" altLang="en-US" sz="1400" b="1" dirty="0"/>
              <a:t>한 손가락</a:t>
            </a:r>
            <a:r>
              <a:rPr lang="en-US" altLang="ko-KR" sz="1400" dirty="0"/>
              <a:t>'</a:t>
            </a:r>
            <a:r>
              <a:rPr lang="ko-KR" altLang="en-US" sz="1400" dirty="0"/>
              <a:t>으로 </a:t>
            </a:r>
            <a:r>
              <a:rPr lang="en-US" altLang="ko-KR" sz="1400" b="1" dirty="0"/>
              <a:t>'</a:t>
            </a:r>
            <a:r>
              <a:rPr lang="en-US" altLang="ko-KR" sz="1400" b="1" dirty="0">
                <a:highlight>
                  <a:srgbClr val="99CB38"/>
                </a:highlight>
              </a:rPr>
              <a:t>1</a:t>
            </a:r>
            <a:r>
              <a:rPr lang="ko-KR" altLang="en-US" sz="1400" b="1" dirty="0">
                <a:highlight>
                  <a:srgbClr val="99CB38"/>
                </a:highlight>
              </a:rPr>
              <a:t>번</a:t>
            </a:r>
            <a:r>
              <a:rPr lang="ko-KR" altLang="en-US" sz="1400" b="1" dirty="0"/>
              <a:t> 탭</a:t>
            </a:r>
            <a:r>
              <a:rPr lang="en-US" altLang="ko-KR" sz="1400" dirty="0"/>
              <a:t>' : </a:t>
            </a:r>
            <a:r>
              <a:rPr lang="ko-KR" altLang="en-US" sz="1400" dirty="0"/>
              <a:t>아이템 </a:t>
            </a:r>
            <a:r>
              <a:rPr lang="ko-KR" altLang="en-US" sz="1400" b="1" dirty="0">
                <a:highlight>
                  <a:srgbClr val="99CB38"/>
                </a:highlight>
              </a:rPr>
              <a:t>읽기</a:t>
            </a:r>
          </a:p>
          <a:p>
            <a:r>
              <a:rPr lang="en-US" altLang="ko-KR" sz="1400" dirty="0"/>
              <a:t>'</a:t>
            </a:r>
            <a:r>
              <a:rPr lang="ko-KR" altLang="en-US" sz="1400" b="1" dirty="0"/>
              <a:t>한 손가락</a:t>
            </a:r>
            <a:r>
              <a:rPr lang="en-US" altLang="ko-KR" sz="1400" dirty="0"/>
              <a:t>'</a:t>
            </a:r>
            <a:r>
              <a:rPr lang="ko-KR" altLang="en-US" sz="1400" dirty="0"/>
              <a:t>으로 </a:t>
            </a:r>
            <a:r>
              <a:rPr lang="en-US" altLang="ko-KR" sz="1400" b="1" dirty="0"/>
              <a:t>'</a:t>
            </a:r>
            <a:r>
              <a:rPr lang="en-US" altLang="ko-KR" sz="1400" b="1" dirty="0">
                <a:highlight>
                  <a:srgbClr val="99CB38"/>
                </a:highlight>
              </a:rPr>
              <a:t>2</a:t>
            </a:r>
            <a:r>
              <a:rPr lang="ko-KR" altLang="en-US" sz="1400" b="1" dirty="0">
                <a:highlight>
                  <a:srgbClr val="99CB38"/>
                </a:highlight>
              </a:rPr>
              <a:t>번</a:t>
            </a:r>
            <a:r>
              <a:rPr lang="ko-KR" altLang="en-US" sz="1400" b="1" dirty="0"/>
              <a:t> 탭</a:t>
            </a:r>
            <a:r>
              <a:rPr lang="en-US" altLang="ko-KR" sz="1400" dirty="0"/>
              <a:t>' : </a:t>
            </a:r>
            <a:r>
              <a:rPr lang="ko-KR" altLang="en-US" sz="1400" dirty="0"/>
              <a:t>아이템 </a:t>
            </a:r>
            <a:r>
              <a:rPr lang="ko-KR" altLang="en-US" sz="1400" b="1" dirty="0">
                <a:highlight>
                  <a:srgbClr val="99CB38"/>
                </a:highlight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20437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수행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시각장애인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07" y="2606416"/>
            <a:ext cx="1539997" cy="26233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77"/>
          <a:stretch/>
        </p:blipFill>
        <p:spPr>
          <a:xfrm>
            <a:off x="5502035" y="2354168"/>
            <a:ext cx="1434758" cy="792165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5926965" y="2598344"/>
            <a:ext cx="583200" cy="583200"/>
          </a:xfrm>
          <a:prstGeom prst="ellipse">
            <a:avLst/>
          </a:prstGeom>
          <a:solidFill>
            <a:srgbClr val="0A0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/>
          <p:cNvSpPr/>
          <p:nvPr/>
        </p:nvSpPr>
        <p:spPr>
          <a:xfrm flipH="1">
            <a:off x="4233333" y="3016327"/>
            <a:ext cx="1537352" cy="2935199"/>
          </a:xfrm>
          <a:custGeom>
            <a:avLst/>
            <a:gdLst>
              <a:gd name="connsiteX0" fmla="*/ 0 w 1718734"/>
              <a:gd name="connsiteY0" fmla="*/ 0 h 3016720"/>
              <a:gd name="connsiteX1" fmla="*/ 482600 w 1718734"/>
              <a:gd name="connsiteY1" fmla="*/ 364067 h 3016720"/>
              <a:gd name="connsiteX2" fmla="*/ 465667 w 1718734"/>
              <a:gd name="connsiteY2" fmla="*/ 1049867 h 3016720"/>
              <a:gd name="connsiteX3" fmla="*/ 905934 w 1718734"/>
              <a:gd name="connsiteY3" fmla="*/ 2159000 h 3016720"/>
              <a:gd name="connsiteX4" fmla="*/ 863600 w 1718734"/>
              <a:gd name="connsiteY4" fmla="*/ 2853267 h 3016720"/>
              <a:gd name="connsiteX5" fmla="*/ 1540934 w 1718734"/>
              <a:gd name="connsiteY5" fmla="*/ 3014134 h 3016720"/>
              <a:gd name="connsiteX6" fmla="*/ 1718734 w 1718734"/>
              <a:gd name="connsiteY6" fmla="*/ 2777067 h 301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8734" h="3016720">
                <a:moveTo>
                  <a:pt x="0" y="0"/>
                </a:moveTo>
                <a:cubicBezTo>
                  <a:pt x="202494" y="94544"/>
                  <a:pt x="404989" y="189089"/>
                  <a:pt x="482600" y="364067"/>
                </a:cubicBezTo>
                <a:cubicBezTo>
                  <a:pt x="560211" y="539045"/>
                  <a:pt x="395111" y="750712"/>
                  <a:pt x="465667" y="1049867"/>
                </a:cubicBezTo>
                <a:cubicBezTo>
                  <a:pt x="536223" y="1349022"/>
                  <a:pt x="839612" y="1858433"/>
                  <a:pt x="905934" y="2159000"/>
                </a:cubicBezTo>
                <a:cubicBezTo>
                  <a:pt x="972256" y="2459567"/>
                  <a:pt x="757767" y="2710745"/>
                  <a:pt x="863600" y="2853267"/>
                </a:cubicBezTo>
                <a:cubicBezTo>
                  <a:pt x="969433" y="2995789"/>
                  <a:pt x="1398412" y="3026834"/>
                  <a:pt x="1540934" y="3014134"/>
                </a:cubicBezTo>
                <a:cubicBezTo>
                  <a:pt x="1683456" y="3001434"/>
                  <a:pt x="1689101" y="2836334"/>
                  <a:pt x="1718734" y="2777067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"/>
          <a:stretch/>
        </p:blipFill>
        <p:spPr>
          <a:xfrm>
            <a:off x="1977837" y="2031875"/>
            <a:ext cx="2400951" cy="37593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189573" y="2298006"/>
            <a:ext cx="209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>
                <a:highlight>
                  <a:srgbClr val="FFFF00"/>
                </a:highlight>
              </a:rPr>
              <a:t>토끼</a:t>
            </a:r>
            <a:r>
              <a:rPr lang="ko-KR" altLang="en-US" dirty="0"/>
              <a:t>는</a:t>
            </a:r>
            <a:endParaRPr lang="en-US" altLang="ko-KR" dirty="0"/>
          </a:p>
          <a:p>
            <a:pPr algn="ctr"/>
            <a:r>
              <a:rPr lang="ko-KR" altLang="en-US" dirty="0"/>
              <a:t>어떻게 생겼을까</a:t>
            </a:r>
            <a:r>
              <a:rPr lang="en-US" altLang="ko-KR" b="1" dirty="0"/>
              <a:t>??</a:t>
            </a:r>
            <a:endParaRPr lang="ko-KR" altLang="en-US" b="1" dirty="0"/>
          </a:p>
        </p:txBody>
      </p:sp>
      <p:sp>
        <p:nvSpPr>
          <p:cNvPr id="45" name="타원 44"/>
          <p:cNvSpPr/>
          <p:nvPr/>
        </p:nvSpPr>
        <p:spPr>
          <a:xfrm>
            <a:off x="7712687" y="2569882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378462" y="2614770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070758" y="2651624"/>
            <a:ext cx="72000" cy="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996363" y="2059182"/>
            <a:ext cx="2484000" cy="113438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520823" y="5028534"/>
            <a:ext cx="4671187" cy="486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시각장애인은 </a:t>
            </a:r>
            <a:r>
              <a:rPr lang="ko-KR" altLang="en-US" sz="1600" b="1" dirty="0">
                <a:solidFill>
                  <a:srgbClr val="FFFF00"/>
                </a:solidFill>
              </a:rPr>
              <a:t>전자책의 이미지</a:t>
            </a:r>
            <a:r>
              <a:rPr lang="ko-KR" altLang="en-US" sz="1600" dirty="0">
                <a:solidFill>
                  <a:schemeClr val="bg1"/>
                </a:solidFill>
              </a:rPr>
              <a:t>를 볼 수 없다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95841" y="3810973"/>
            <a:ext cx="141355" cy="1874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69097" y="3871040"/>
            <a:ext cx="128465" cy="1739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61" y="2059142"/>
            <a:ext cx="324000" cy="3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9562" y="2071472"/>
            <a:ext cx="20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u="sng" dirty="0">
                <a:highlight>
                  <a:srgbClr val="FFFF00"/>
                </a:highlight>
              </a:rPr>
              <a:t>토끼</a:t>
            </a:r>
            <a:r>
              <a:rPr lang="ko-KR" altLang="en-US" sz="1400" dirty="0"/>
              <a:t> </a:t>
            </a:r>
            <a:r>
              <a:rPr lang="ko-KR" altLang="en-US" sz="1400" i="1" dirty="0"/>
              <a:t>이미지가 있습니다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1726" y="2927425"/>
            <a:ext cx="4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18185" y="3439679"/>
            <a:ext cx="4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9586" y="3670985"/>
            <a:ext cx="885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전자책의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원래 이미지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94520" y="3138024"/>
            <a:ext cx="1105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교육 컨텐츠 제작자가 제작한 이미지를 가진 텍스트 </a:t>
            </a:r>
            <a:r>
              <a:rPr lang="ko-KR" altLang="en-US" sz="1000" b="1" u="sng" dirty="0">
                <a:highlight>
                  <a:srgbClr val="FFFF00"/>
                </a:highlight>
              </a:rPr>
              <a:t>토끼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33701" y="3136805"/>
            <a:ext cx="243405" cy="1597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3149600" y="3082738"/>
            <a:ext cx="124355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3151121" y="3073631"/>
            <a:ext cx="0" cy="72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84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7" grpId="0"/>
      <p:bldP spid="23" grpId="0"/>
      <p:bldP spid="8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시스템 수행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8104" y="2049948"/>
            <a:ext cx="852516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교육 컨텐츠 제작자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</a:t>
            </a:r>
            <a:r>
              <a:rPr lang="en-US" altLang="ko-KR"/>
              <a:t>-</a:t>
            </a:r>
            <a:r>
              <a:rPr lang="ko-KR" altLang="en-US"/>
              <a:t>세션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5E8D-A75B-42AE-BF89-0851C0BAE761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290303" y="2972361"/>
            <a:ext cx="2299855" cy="2082017"/>
            <a:chOff x="3131970" y="3310793"/>
            <a:chExt cx="2299855" cy="2082017"/>
          </a:xfrm>
        </p:grpSpPr>
        <p:sp>
          <p:nvSpPr>
            <p:cNvPr id="9" name="TextBox 8"/>
            <p:cNvSpPr txBox="1"/>
            <p:nvPr/>
          </p:nvSpPr>
          <p:spPr>
            <a:xfrm>
              <a:off x="3131970" y="5054256"/>
              <a:ext cx="22998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교육 컨텐츠 제작자</a:t>
              </a: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3442344" y="3310793"/>
              <a:ext cx="1679108" cy="1769052"/>
              <a:chOff x="3442344" y="3310793"/>
              <a:chExt cx="1679108" cy="1769052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442344" y="3310793"/>
                <a:ext cx="1679108" cy="1769052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9040" y="3556979"/>
                <a:ext cx="573617" cy="442383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4" name="사각형: 둥근 모서리 13"/>
              <p:cNvSpPr/>
              <p:nvPr/>
            </p:nvSpPr>
            <p:spPr>
              <a:xfrm>
                <a:off x="4339040" y="3537930"/>
                <a:ext cx="573617" cy="480483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31" y="2856190"/>
            <a:ext cx="3163733" cy="1892188"/>
          </a:xfrm>
          <a:prstGeom prst="rect">
            <a:avLst/>
          </a:prstGeom>
        </p:spPr>
      </p:pic>
      <p:sp>
        <p:nvSpPr>
          <p:cNvPr id="52" name="사각형: 둥근 모서리 51"/>
          <p:cNvSpPr/>
          <p:nvPr/>
        </p:nvSpPr>
        <p:spPr>
          <a:xfrm>
            <a:off x="5644131" y="2846031"/>
            <a:ext cx="3163733" cy="1892188"/>
          </a:xfrm>
          <a:prstGeom prst="roundRect">
            <a:avLst>
              <a:gd name="adj" fmla="val 5743"/>
            </a:avLst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117996" y="4700549"/>
            <a:ext cx="216000" cy="3604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위쪽 모서리 53"/>
          <p:cNvSpPr/>
          <p:nvPr/>
        </p:nvSpPr>
        <p:spPr>
          <a:xfrm flipV="1">
            <a:off x="6561024" y="4931771"/>
            <a:ext cx="1329944" cy="21600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cxnSpLocks/>
          </p:cNvCxnSpPr>
          <p:nvPr/>
        </p:nvCxnSpPr>
        <p:spPr>
          <a:xfrm>
            <a:off x="5130265" y="3416277"/>
            <a:ext cx="5427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화살표: 오른쪽 57"/>
          <p:cNvSpPr/>
          <p:nvPr/>
        </p:nvSpPr>
        <p:spPr>
          <a:xfrm>
            <a:off x="3069763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/>
          <p:cNvSpPr/>
          <p:nvPr/>
        </p:nvSpPr>
        <p:spPr>
          <a:xfrm>
            <a:off x="9046249" y="3783264"/>
            <a:ext cx="311493" cy="304800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1826505" y="3294847"/>
            <a:ext cx="1272305" cy="1297511"/>
            <a:chOff x="1826505" y="3294847"/>
            <a:chExt cx="1272305" cy="1297511"/>
          </a:xfrm>
        </p:grpSpPr>
        <p:grpSp>
          <p:nvGrpSpPr>
            <p:cNvPr id="47" name="그룹 46"/>
            <p:cNvGrpSpPr/>
            <p:nvPr/>
          </p:nvGrpSpPr>
          <p:grpSpPr>
            <a:xfrm>
              <a:off x="1826505" y="3294847"/>
              <a:ext cx="1272305" cy="1297511"/>
              <a:chOff x="442802" y="3649132"/>
              <a:chExt cx="1272305" cy="1297511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563559" y="3712228"/>
                <a:ext cx="992820" cy="871414"/>
                <a:chOff x="563559" y="3712228"/>
                <a:chExt cx="992820" cy="871414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262" y="3712228"/>
                  <a:ext cx="871414" cy="871414"/>
                </a:xfrm>
                <a:prstGeom prst="rect">
                  <a:avLst/>
                </a:prstGeom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563559" y="3879772"/>
                  <a:ext cx="9928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e-Book</a:t>
                  </a:r>
                  <a:endParaRPr lang="ko-KR" altLang="en-US" sz="1600" b="1" dirty="0"/>
                </a:p>
              </p:txBody>
            </p:sp>
          </p:grpSp>
          <p:sp>
            <p:nvSpPr>
              <p:cNvPr id="45" name="직사각형 44"/>
              <p:cNvSpPr/>
              <p:nvPr/>
            </p:nvSpPr>
            <p:spPr>
              <a:xfrm>
                <a:off x="638239" y="3649132"/>
                <a:ext cx="871414" cy="12816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42802" y="4638866"/>
                <a:ext cx="12723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.</a:t>
                </a:r>
                <a:r>
                  <a:rPr lang="en-US" altLang="ko-KR" sz="1400" b="1" dirty="0" err="1"/>
                  <a:t>epub</a:t>
                </a:r>
                <a:r>
                  <a:rPr lang="en-US" altLang="ko-KR" sz="1400" b="1" dirty="0"/>
                  <a:t> </a:t>
                </a:r>
                <a:r>
                  <a:rPr lang="ko-KR" altLang="en-US" sz="1400" dirty="0"/>
                  <a:t>형식</a:t>
                </a:r>
              </a:p>
            </p:txBody>
          </p:sp>
        </p:grpSp>
        <p:cxnSp>
          <p:nvCxnSpPr>
            <p:cNvPr id="60" name="직선 연결선 59"/>
            <p:cNvCxnSpPr>
              <a:cxnSpLocks/>
            </p:cNvCxnSpPr>
            <p:nvPr/>
          </p:nvCxnSpPr>
          <p:spPr>
            <a:xfrm>
              <a:off x="2021942" y="4296709"/>
              <a:ext cx="86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9310493" y="2458789"/>
            <a:ext cx="1272305" cy="3144088"/>
            <a:chOff x="9310493" y="2458789"/>
            <a:chExt cx="1272305" cy="3144088"/>
          </a:xfrm>
        </p:grpSpPr>
        <p:grpSp>
          <p:nvGrpSpPr>
            <p:cNvPr id="48" name="그룹 47"/>
            <p:cNvGrpSpPr/>
            <p:nvPr/>
          </p:nvGrpSpPr>
          <p:grpSpPr>
            <a:xfrm>
              <a:off x="9310493" y="2458789"/>
              <a:ext cx="1272305" cy="3144088"/>
              <a:chOff x="9610431" y="2353733"/>
              <a:chExt cx="1272305" cy="3144088"/>
            </a:xfrm>
          </p:grpSpPr>
          <p:pic>
            <p:nvPicPr>
              <p:cNvPr id="32" name="그림 31"/>
              <p:cNvPicPr preferRelativeResize="0">
                <a:picLocks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26" r="3819"/>
              <a:stretch/>
            </p:blipFill>
            <p:spPr>
              <a:xfrm>
                <a:off x="9938105" y="3437369"/>
                <a:ext cx="612000" cy="756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grpSp>
            <p:nvGrpSpPr>
              <p:cNvPr id="38" name="그룹 37"/>
              <p:cNvGrpSpPr/>
              <p:nvPr/>
            </p:nvGrpSpPr>
            <p:grpSpPr>
              <a:xfrm>
                <a:off x="9750174" y="2449967"/>
                <a:ext cx="992820" cy="871414"/>
                <a:chOff x="563559" y="3744613"/>
                <a:chExt cx="992820" cy="871414"/>
              </a:xfrm>
            </p:grpSpPr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262" y="3744613"/>
                  <a:ext cx="871414" cy="871414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563559" y="3912157"/>
                  <a:ext cx="9928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e-Book</a:t>
                  </a:r>
                  <a:endParaRPr lang="ko-KR" altLang="en-US" sz="1600" b="1" dirty="0"/>
                </a:p>
              </p:txBody>
            </p:sp>
          </p:grpSp>
          <p:grpSp>
            <p:nvGrpSpPr>
              <p:cNvPr id="42" name="그룹 41"/>
              <p:cNvGrpSpPr/>
              <p:nvPr/>
            </p:nvGrpSpPr>
            <p:grpSpPr>
              <a:xfrm>
                <a:off x="9938105" y="4334158"/>
                <a:ext cx="612000" cy="756000"/>
                <a:chOff x="10672541" y="4465778"/>
                <a:chExt cx="612000" cy="756000"/>
              </a:xfrm>
            </p:grpSpPr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34361" y="4623117"/>
                  <a:ext cx="522227" cy="473478"/>
                </a:xfrm>
                <a:prstGeom prst="rect">
                  <a:avLst/>
                </a:prstGeom>
              </p:spPr>
            </p:pic>
            <p:sp>
              <p:nvSpPr>
                <p:cNvPr id="34" name="직사각형 33"/>
                <p:cNvSpPr/>
                <p:nvPr/>
              </p:nvSpPr>
              <p:spPr>
                <a:xfrm>
                  <a:off x="10672541" y="4465778"/>
                  <a:ext cx="612000" cy="756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>
              <a:xfrm>
                <a:off x="9802410" y="2353733"/>
                <a:ext cx="871414" cy="31091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610431" y="5190044"/>
                <a:ext cx="12723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.</a:t>
                </a:r>
                <a:r>
                  <a:rPr lang="en-US" altLang="ko-KR" sz="1400" b="1" dirty="0" err="1"/>
                  <a:t>epub</a:t>
                </a:r>
                <a:r>
                  <a:rPr lang="en-US" altLang="ko-KR" sz="1400" b="1" dirty="0"/>
                  <a:t> </a:t>
                </a:r>
                <a:r>
                  <a:rPr lang="ko-KR" altLang="en-US" sz="1400" dirty="0"/>
                  <a:t>형식</a:t>
                </a:r>
              </a:p>
            </p:txBody>
          </p:sp>
        </p:grpSp>
        <p:cxnSp>
          <p:nvCxnSpPr>
            <p:cNvPr id="61" name="직선 연결선 60"/>
            <p:cNvCxnSpPr>
              <a:cxnSpLocks/>
            </p:cNvCxnSpPr>
            <p:nvPr/>
          </p:nvCxnSpPr>
          <p:spPr>
            <a:xfrm>
              <a:off x="9502472" y="5309696"/>
              <a:ext cx="86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02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3537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74 -1.48148E-6 L 4.375E-6 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1185</TotalTime>
  <Words>2090</Words>
  <Application>Microsoft Office PowerPoint</Application>
  <PresentationFormat>와이드스크린</PresentationFormat>
  <Paragraphs>562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맑은 고딕</vt:lpstr>
      <vt:lpstr>Batang</vt:lpstr>
      <vt:lpstr>Arial</vt:lpstr>
      <vt:lpstr>Calibri</vt:lpstr>
      <vt:lpstr>Calibri Light</vt:lpstr>
      <vt:lpstr>Wingdings</vt:lpstr>
      <vt:lpstr>추억</vt:lpstr>
      <vt:lpstr>시각장애인용 교육 콘텐츠 저작 툴</vt:lpstr>
      <vt:lpstr>차례</vt:lpstr>
      <vt:lpstr>종합설계 개요</vt:lpstr>
      <vt:lpstr>종합설계 개요</vt:lpstr>
      <vt:lpstr>종합설계 개요</vt:lpstr>
      <vt:lpstr>관련 연구 및 사례</vt:lpstr>
      <vt:lpstr>시스템 수행 시나리오</vt:lpstr>
      <vt:lpstr>시스템 수행 시나리오</vt:lpstr>
      <vt:lpstr>시스템 수행 시나리오</vt:lpstr>
      <vt:lpstr>시스템 수행 시나리오</vt:lpstr>
      <vt:lpstr>시스템 수행 시나리오</vt:lpstr>
      <vt:lpstr>시스템 구성도</vt:lpstr>
      <vt:lpstr>시스템 모듈 상세 설계</vt:lpstr>
      <vt:lpstr>시스템 모듈 상세 설계</vt:lpstr>
      <vt:lpstr>시스템 모듈 상세 설계</vt:lpstr>
      <vt:lpstr>Tool – UI 프로토타입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App – UI 프로토타입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시스템 모듈 상세 설계</vt:lpstr>
      <vt:lpstr>개발 환경</vt:lpstr>
      <vt:lpstr>개발 방법</vt:lpstr>
      <vt:lpstr>데모 환경 설계</vt:lpstr>
      <vt:lpstr>데모 환경 설계</vt:lpstr>
      <vt:lpstr>데모 환경 설계</vt:lpstr>
      <vt:lpstr>업무 분담</vt:lpstr>
      <vt:lpstr>종합설계 수행일정</vt:lpstr>
      <vt:lpstr>필요기술 및 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namju kim</dc:creator>
  <cp:lastModifiedBy>namju kim</cp:lastModifiedBy>
  <cp:revision>2518</cp:revision>
  <dcterms:created xsi:type="dcterms:W3CDTF">2017-02-08T00:35:06Z</dcterms:created>
  <dcterms:modified xsi:type="dcterms:W3CDTF">2017-02-20T22:50:04Z</dcterms:modified>
</cp:coreProperties>
</file>