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7" r:id="rId1"/>
  </p:sldMasterIdLst>
  <p:notesMasterIdLst>
    <p:notesMasterId r:id="rId21"/>
  </p:notesMasterIdLst>
  <p:sldIdLst>
    <p:sldId id="256" r:id="rId2"/>
    <p:sldId id="301" r:id="rId3"/>
    <p:sldId id="299" r:id="rId4"/>
    <p:sldId id="269" r:id="rId5"/>
    <p:sldId id="270" r:id="rId6"/>
    <p:sldId id="257" r:id="rId7"/>
    <p:sldId id="261" r:id="rId8"/>
    <p:sldId id="273" r:id="rId9"/>
    <p:sldId id="259" r:id="rId10"/>
    <p:sldId id="271" r:id="rId11"/>
    <p:sldId id="272" r:id="rId12"/>
    <p:sldId id="298" r:id="rId13"/>
    <p:sldId id="264" r:id="rId14"/>
    <p:sldId id="302" r:id="rId15"/>
    <p:sldId id="309" r:id="rId16"/>
    <p:sldId id="277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537"/>
    <a:srgbClr val="0A0C11"/>
    <a:srgbClr val="99CB38"/>
    <a:srgbClr val="FFFF00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2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356F2-8845-425B-AC48-38F803C4E8EA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36658-06DA-49DF-B863-2B87D4198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4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5D99-94F5-43D9-8970-150E06601E6A}" type="datetime1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5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C170-B904-4DD4-BE84-CEA6F0E108C6}" type="datetime1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6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65A-82E0-4AAA-8452-B3FFC31DCA17}" type="datetime1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6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4FC-BCAC-4F32-94CF-102E36C04E0E}" type="datetime1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8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475A-A981-48CA-9A61-92687527355E}" type="datetime1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19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D4DA-5656-4214-87A3-7A06C2C65F93}" type="datetime1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8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41CD-4AA8-45CC-95E7-755724A89C2F}" type="datetime1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7052-5EBB-4083-8D51-4FB72F34B398}" type="datetime1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06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7D6F-B883-4BBB-A62E-81CB176EEE1D}" type="datetime1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7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B77004-E0D1-4D62-AC8E-CD6F9B1B59FA}" type="datetime1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9224-4757-420A-A5BD-49A859CCDDBB}" type="datetime1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090BFC-B908-4FF8-8260-9112C2839C11}" type="datetime1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6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24.jpg"/><Relationship Id="rId12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3.jpg"/><Relationship Id="rId10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U-SATEH/Burn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3.JP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2836061"/>
            <a:ext cx="10058400" cy="944602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/>
              <a:t>시각장애인용 교육 콘텐츠 저작 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3794015"/>
            <a:ext cx="10058400" cy="615142"/>
          </a:xfrm>
        </p:spPr>
        <p:txBody>
          <a:bodyPr/>
          <a:lstStyle/>
          <a:p>
            <a:pPr algn="ctr"/>
            <a:r>
              <a:rPr lang="en-US" altLang="ko-KR" b="1"/>
              <a:t>Tool of education contents production for blind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7631084" y="4785820"/>
            <a:ext cx="368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2014150034 </a:t>
            </a:r>
            <a:r>
              <a:rPr lang="ko-KR" altLang="en-US"/>
              <a:t>정혜진 전광일 교수님</a:t>
            </a:r>
            <a:endParaRPr lang="en-US" altLang="ko-KR"/>
          </a:p>
          <a:p>
            <a:r>
              <a:rPr lang="en-US" altLang="ko-KR"/>
              <a:t>2014150002 </a:t>
            </a:r>
            <a:r>
              <a:rPr lang="ko-KR" altLang="en-US"/>
              <a:t>김남주 전광일 교수님</a:t>
            </a:r>
            <a:endParaRPr lang="en-US" altLang="ko-KR"/>
          </a:p>
          <a:p>
            <a:r>
              <a:rPr lang="en-US" altLang="ko-KR"/>
              <a:t>2011151028 </a:t>
            </a:r>
            <a:r>
              <a:rPr lang="ko-KR" altLang="en-US" err="1"/>
              <a:t>이지열</a:t>
            </a:r>
            <a:r>
              <a:rPr lang="ko-KR" altLang="en-US"/>
              <a:t> 전광일 교수님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9" y="264904"/>
            <a:ext cx="1257132" cy="4077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7" y="131022"/>
            <a:ext cx="432436" cy="1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7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시스템 수행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</a:rPr>
              <a:t>교육 컨텐츠 제작자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290303" y="2972361"/>
            <a:ext cx="2299855" cy="2082017"/>
            <a:chOff x="3131970" y="3310793"/>
            <a:chExt cx="2299855" cy="2082017"/>
          </a:xfrm>
        </p:grpSpPr>
        <p:sp>
          <p:nvSpPr>
            <p:cNvPr id="9" name="TextBox 8"/>
            <p:cNvSpPr txBox="1"/>
            <p:nvPr/>
          </p:nvSpPr>
          <p:spPr>
            <a:xfrm>
              <a:off x="3131970" y="5054256"/>
              <a:ext cx="2299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/>
                <a:t>교육 컨텐츠 제작자</a:t>
              </a: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3442344" y="3310793"/>
              <a:ext cx="1679108" cy="1769052"/>
              <a:chOff x="3442344" y="3310793"/>
              <a:chExt cx="1679108" cy="1769052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442344" y="3310793"/>
                <a:ext cx="1679108" cy="1769052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9040" y="3556979"/>
                <a:ext cx="573617" cy="442383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4" name="사각형: 둥근 모서리 13"/>
              <p:cNvSpPr/>
              <p:nvPr/>
            </p:nvSpPr>
            <p:spPr>
              <a:xfrm>
                <a:off x="4339040" y="3537930"/>
                <a:ext cx="573617" cy="480483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31" y="2856190"/>
            <a:ext cx="3163733" cy="1892188"/>
          </a:xfrm>
          <a:prstGeom prst="rect">
            <a:avLst/>
          </a:prstGeom>
        </p:spPr>
      </p:pic>
      <p:sp>
        <p:nvSpPr>
          <p:cNvPr id="52" name="사각형: 둥근 모서리 51"/>
          <p:cNvSpPr/>
          <p:nvPr/>
        </p:nvSpPr>
        <p:spPr>
          <a:xfrm>
            <a:off x="5644131" y="2846031"/>
            <a:ext cx="3163733" cy="1892188"/>
          </a:xfrm>
          <a:prstGeom prst="roundRect">
            <a:avLst>
              <a:gd name="adj" fmla="val 5743"/>
            </a:avLst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117996" y="4700549"/>
            <a:ext cx="216000" cy="3604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위쪽 모서리 53"/>
          <p:cNvSpPr/>
          <p:nvPr/>
        </p:nvSpPr>
        <p:spPr>
          <a:xfrm flipV="1">
            <a:off x="6561024" y="4931771"/>
            <a:ext cx="1329944" cy="21600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cxnSpLocks/>
          </p:cNvCxnSpPr>
          <p:nvPr/>
        </p:nvCxnSpPr>
        <p:spPr>
          <a:xfrm>
            <a:off x="5130265" y="3416277"/>
            <a:ext cx="5427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화살표: 오른쪽 57"/>
          <p:cNvSpPr/>
          <p:nvPr/>
        </p:nvSpPr>
        <p:spPr>
          <a:xfrm>
            <a:off x="3069763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/>
          <p:cNvSpPr/>
          <p:nvPr/>
        </p:nvSpPr>
        <p:spPr>
          <a:xfrm>
            <a:off x="9046249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1826505" y="3294847"/>
            <a:ext cx="1272305" cy="1297511"/>
            <a:chOff x="1826505" y="3294847"/>
            <a:chExt cx="1272305" cy="1297511"/>
          </a:xfrm>
        </p:grpSpPr>
        <p:grpSp>
          <p:nvGrpSpPr>
            <p:cNvPr id="47" name="그룹 46"/>
            <p:cNvGrpSpPr/>
            <p:nvPr/>
          </p:nvGrpSpPr>
          <p:grpSpPr>
            <a:xfrm>
              <a:off x="1826505" y="3294847"/>
              <a:ext cx="1272305" cy="1297511"/>
              <a:chOff x="442802" y="3649132"/>
              <a:chExt cx="1272305" cy="1297511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563559" y="3712228"/>
                <a:ext cx="992820" cy="871414"/>
                <a:chOff x="563559" y="3712228"/>
                <a:chExt cx="992820" cy="871414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262" y="3712228"/>
                  <a:ext cx="871414" cy="871414"/>
                </a:xfrm>
                <a:prstGeom prst="rect">
                  <a:avLst/>
                </a:prstGeom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563559" y="3879772"/>
                  <a:ext cx="9928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/>
                    <a:t>e-Book</a:t>
                  </a:r>
                  <a:endParaRPr lang="ko-KR" altLang="en-US" sz="1600" b="1"/>
                </a:p>
              </p:txBody>
            </p:sp>
          </p:grpSp>
          <p:sp>
            <p:nvSpPr>
              <p:cNvPr id="45" name="직사각형 44"/>
              <p:cNvSpPr/>
              <p:nvPr/>
            </p:nvSpPr>
            <p:spPr>
              <a:xfrm>
                <a:off x="638239" y="3649132"/>
                <a:ext cx="871414" cy="12816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42802" y="4638866"/>
                <a:ext cx="12723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/>
                  <a:t>.</a:t>
                </a:r>
                <a:r>
                  <a:rPr lang="en-US" altLang="ko-KR" sz="1400" b="1" err="1"/>
                  <a:t>epub</a:t>
                </a:r>
                <a:r>
                  <a:rPr lang="en-US" altLang="ko-KR" sz="1400" b="1"/>
                  <a:t> </a:t>
                </a:r>
                <a:r>
                  <a:rPr lang="ko-KR" altLang="en-US" sz="1400"/>
                  <a:t>형식</a:t>
                </a:r>
              </a:p>
            </p:txBody>
          </p:sp>
        </p:grpSp>
        <p:cxnSp>
          <p:nvCxnSpPr>
            <p:cNvPr id="60" name="직선 연결선 59"/>
            <p:cNvCxnSpPr>
              <a:cxnSpLocks/>
            </p:cNvCxnSpPr>
            <p:nvPr/>
          </p:nvCxnSpPr>
          <p:spPr>
            <a:xfrm>
              <a:off x="2021942" y="4296709"/>
              <a:ext cx="86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9310493" y="2458789"/>
            <a:ext cx="1272305" cy="3144088"/>
            <a:chOff x="9310493" y="2458789"/>
            <a:chExt cx="1272305" cy="3144088"/>
          </a:xfrm>
        </p:grpSpPr>
        <p:grpSp>
          <p:nvGrpSpPr>
            <p:cNvPr id="48" name="그룹 47"/>
            <p:cNvGrpSpPr/>
            <p:nvPr/>
          </p:nvGrpSpPr>
          <p:grpSpPr>
            <a:xfrm>
              <a:off x="9310493" y="2458789"/>
              <a:ext cx="1272305" cy="3144088"/>
              <a:chOff x="9610431" y="2353733"/>
              <a:chExt cx="1272305" cy="3144088"/>
            </a:xfrm>
          </p:grpSpPr>
          <p:pic>
            <p:nvPicPr>
              <p:cNvPr id="32" name="그림 31"/>
              <p:cNvPicPr preferRelativeResize="0">
                <a:picLocks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26" r="3819"/>
              <a:stretch/>
            </p:blipFill>
            <p:spPr>
              <a:xfrm>
                <a:off x="9938105" y="3437369"/>
                <a:ext cx="612000" cy="756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grpSp>
            <p:nvGrpSpPr>
              <p:cNvPr id="38" name="그룹 37"/>
              <p:cNvGrpSpPr/>
              <p:nvPr/>
            </p:nvGrpSpPr>
            <p:grpSpPr>
              <a:xfrm>
                <a:off x="9750174" y="2449967"/>
                <a:ext cx="992820" cy="871414"/>
                <a:chOff x="563559" y="3744613"/>
                <a:chExt cx="992820" cy="871414"/>
              </a:xfrm>
            </p:grpSpPr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262" y="3744613"/>
                  <a:ext cx="871414" cy="871414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563559" y="3912157"/>
                  <a:ext cx="9928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/>
                    <a:t>e-Book</a:t>
                  </a:r>
                  <a:endParaRPr lang="ko-KR" altLang="en-US" sz="1600" b="1"/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9938105" y="4334158"/>
                <a:ext cx="612000" cy="756000"/>
                <a:chOff x="10672541" y="4465778"/>
                <a:chExt cx="612000" cy="756000"/>
              </a:xfrm>
            </p:grpSpPr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34361" y="4623117"/>
                  <a:ext cx="522227" cy="473478"/>
                </a:xfrm>
                <a:prstGeom prst="rect">
                  <a:avLst/>
                </a:prstGeom>
              </p:spPr>
            </p:pic>
            <p:sp>
              <p:nvSpPr>
                <p:cNvPr id="34" name="직사각형 33"/>
                <p:cNvSpPr/>
                <p:nvPr/>
              </p:nvSpPr>
              <p:spPr>
                <a:xfrm>
                  <a:off x="10672541" y="4465778"/>
                  <a:ext cx="612000" cy="756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>
              <a:xfrm>
                <a:off x="9802410" y="2353733"/>
                <a:ext cx="871414" cy="31091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610431" y="5190044"/>
                <a:ext cx="12723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/>
                  <a:t>.</a:t>
                </a:r>
                <a:r>
                  <a:rPr lang="en-US" altLang="ko-KR" sz="1400" b="1" err="1"/>
                  <a:t>epub</a:t>
                </a:r>
                <a:r>
                  <a:rPr lang="en-US" altLang="ko-KR" sz="1400" b="1"/>
                  <a:t> </a:t>
                </a:r>
                <a:r>
                  <a:rPr lang="ko-KR" altLang="en-US" sz="1400"/>
                  <a:t>형식</a:t>
                </a:r>
              </a:p>
            </p:txBody>
          </p:sp>
        </p:grpSp>
        <p:cxnSp>
          <p:nvCxnSpPr>
            <p:cNvPr id="61" name="직선 연결선 60"/>
            <p:cNvCxnSpPr>
              <a:cxnSpLocks/>
            </p:cNvCxnSpPr>
            <p:nvPr/>
          </p:nvCxnSpPr>
          <p:spPr>
            <a:xfrm>
              <a:off x="9502472" y="5309696"/>
              <a:ext cx="86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02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3537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74 -1.48148E-6 L 4.375E-6 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시스템 수행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4980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</a:rPr>
              <a:t>시나리오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104" y="3431553"/>
            <a:ext cx="1566143" cy="107153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280248" y="3193967"/>
            <a:ext cx="1277994" cy="1456756"/>
            <a:chOff x="5331176" y="2777670"/>
            <a:chExt cx="1735419" cy="1532822"/>
          </a:xfrm>
        </p:grpSpPr>
        <p:pic>
          <p:nvPicPr>
            <p:cNvPr id="12" name="Picture 2" descr="http://cfile21.uf.tistory.com/image/21016C4F5260194D175C3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176" y="2777670"/>
              <a:ext cx="1532822" cy="1532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http://365psd.com/images/previews/ded/database-backup-icons-psd-png-image-2318database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923" y="3445868"/>
              <a:ext cx="767672" cy="76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1045527" y="2460709"/>
            <a:ext cx="1272305" cy="3144088"/>
            <a:chOff x="9310493" y="2458789"/>
            <a:chExt cx="1272305" cy="3144088"/>
          </a:xfrm>
        </p:grpSpPr>
        <p:grpSp>
          <p:nvGrpSpPr>
            <p:cNvPr id="15" name="그룹 14"/>
            <p:cNvGrpSpPr/>
            <p:nvPr/>
          </p:nvGrpSpPr>
          <p:grpSpPr>
            <a:xfrm>
              <a:off x="9310493" y="2458789"/>
              <a:ext cx="1272305" cy="3144088"/>
              <a:chOff x="9610431" y="2353733"/>
              <a:chExt cx="1272305" cy="3144088"/>
            </a:xfrm>
          </p:grpSpPr>
          <p:pic>
            <p:nvPicPr>
              <p:cNvPr id="17" name="그림 16"/>
              <p:cNvPicPr preferRelativeResize="0">
                <a:picLocks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26" r="3819"/>
              <a:stretch/>
            </p:blipFill>
            <p:spPr>
              <a:xfrm>
                <a:off x="9938105" y="3437369"/>
                <a:ext cx="612000" cy="756000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</p:pic>
          <p:grpSp>
            <p:nvGrpSpPr>
              <p:cNvPr id="18" name="그룹 17"/>
              <p:cNvGrpSpPr/>
              <p:nvPr/>
            </p:nvGrpSpPr>
            <p:grpSpPr>
              <a:xfrm>
                <a:off x="9750174" y="2449967"/>
                <a:ext cx="992820" cy="871414"/>
                <a:chOff x="563559" y="3744613"/>
                <a:chExt cx="992820" cy="871414"/>
              </a:xfrm>
            </p:grpSpPr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262" y="3744613"/>
                  <a:ext cx="871414" cy="871414"/>
                </a:xfrm>
                <a:prstGeom prst="rect">
                  <a:avLst/>
                </a:prstGeom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563559" y="3912157"/>
                  <a:ext cx="9928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/>
                    <a:t>e-Book</a:t>
                  </a:r>
                  <a:endParaRPr lang="ko-KR" altLang="en-US" sz="1600" b="1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9938105" y="4334158"/>
                <a:ext cx="612000" cy="756000"/>
                <a:chOff x="10672541" y="4465778"/>
                <a:chExt cx="612000" cy="756000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34361" y="4623117"/>
                  <a:ext cx="522227" cy="473478"/>
                </a:xfrm>
                <a:prstGeom prst="rect">
                  <a:avLst/>
                </a:prstGeom>
              </p:spPr>
            </p:pic>
            <p:sp>
              <p:nvSpPr>
                <p:cNvPr id="23" name="직사각형 22"/>
                <p:cNvSpPr/>
                <p:nvPr/>
              </p:nvSpPr>
              <p:spPr>
                <a:xfrm>
                  <a:off x="10672541" y="4465778"/>
                  <a:ext cx="612000" cy="756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9802410" y="2353733"/>
                <a:ext cx="871414" cy="31091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10431" y="5190044"/>
                <a:ext cx="12723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/>
                  <a:t>.</a:t>
                </a:r>
                <a:r>
                  <a:rPr lang="en-US" altLang="ko-KR" sz="1400" b="1" err="1"/>
                  <a:t>epub</a:t>
                </a:r>
                <a:r>
                  <a:rPr lang="en-US" altLang="ko-KR" sz="1400" b="1"/>
                  <a:t> </a:t>
                </a:r>
                <a:r>
                  <a:rPr lang="ko-KR" altLang="en-US" sz="1400"/>
                  <a:t>형식</a:t>
                </a:r>
              </a:p>
            </p:txBody>
          </p:sp>
        </p:grp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9502472" y="5309696"/>
              <a:ext cx="86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>
            <a:cxnSpLocks/>
          </p:cNvCxnSpPr>
          <p:nvPr/>
        </p:nvCxnSpPr>
        <p:spPr>
          <a:xfrm flipV="1">
            <a:off x="2108920" y="4441134"/>
            <a:ext cx="317930" cy="1146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 flipH="1" flipV="1">
            <a:off x="2107860" y="2454361"/>
            <a:ext cx="318990" cy="973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 45"/>
          <p:cNvSpPr/>
          <p:nvPr/>
        </p:nvSpPr>
        <p:spPr>
          <a:xfrm>
            <a:off x="3705036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185133" y="3437982"/>
            <a:ext cx="122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.</a:t>
            </a:r>
            <a:r>
              <a:rPr lang="en-US" altLang="ko-KR" sz="1600" b="1" err="1"/>
              <a:t>epub</a:t>
            </a:r>
            <a:r>
              <a:rPr lang="ko-KR" altLang="en-US" sz="1600" b="1"/>
              <a:t>파일</a:t>
            </a:r>
          </a:p>
        </p:txBody>
      </p:sp>
      <p:sp>
        <p:nvSpPr>
          <p:cNvPr id="50" name="화살표: 오른쪽 49"/>
          <p:cNvSpPr/>
          <p:nvPr/>
        </p:nvSpPr>
        <p:spPr>
          <a:xfrm>
            <a:off x="6603563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43" y="2349056"/>
            <a:ext cx="433128" cy="43312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9606879" y="2396343"/>
            <a:ext cx="1046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블루투스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6945289" y="2161548"/>
            <a:ext cx="2393411" cy="3759325"/>
            <a:chOff x="7194661" y="2161548"/>
            <a:chExt cx="2393411" cy="3759325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661" y="2161548"/>
              <a:ext cx="2393411" cy="3759325"/>
            </a:xfrm>
            <a:prstGeom prst="rect">
              <a:avLst/>
            </a:prstGeom>
          </p:spPr>
        </p:pic>
        <p:pic>
          <p:nvPicPr>
            <p:cNvPr id="57" name="그래픽 56" descr="음량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65954" y="4605665"/>
              <a:ext cx="328590" cy="32859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7951131" y="4605665"/>
              <a:ext cx="880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/>
                <a:t>토끼</a:t>
              </a:r>
            </a:p>
          </p:txBody>
        </p:sp>
      </p:grpSp>
      <p:sp>
        <p:nvSpPr>
          <p:cNvPr id="60" name="화살표: 오른쪽 59"/>
          <p:cNvSpPr/>
          <p:nvPr/>
        </p:nvSpPr>
        <p:spPr>
          <a:xfrm>
            <a:off x="9413124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9826460" y="3387064"/>
            <a:ext cx="1550892" cy="1097199"/>
            <a:chOff x="9826460" y="3387064"/>
            <a:chExt cx="1550892" cy="1097199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6460" y="3387064"/>
              <a:ext cx="1550892" cy="109719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4615" y="3462601"/>
              <a:ext cx="462903" cy="61978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</p:grpSp>
      <p:grpSp>
        <p:nvGrpSpPr>
          <p:cNvPr id="6" name="그룹 5"/>
          <p:cNvGrpSpPr/>
          <p:nvPr/>
        </p:nvGrpSpPr>
        <p:grpSpPr>
          <a:xfrm>
            <a:off x="3139940" y="2431202"/>
            <a:ext cx="1108612" cy="918485"/>
            <a:chOff x="3139940" y="2431202"/>
            <a:chExt cx="1108612" cy="918485"/>
          </a:xfrm>
        </p:grpSpPr>
        <p:sp>
          <p:nvSpPr>
            <p:cNvPr id="41" name="TextBox 40"/>
            <p:cNvSpPr txBox="1"/>
            <p:nvPr/>
          </p:nvSpPr>
          <p:spPr>
            <a:xfrm>
              <a:off x="3139940" y="2431202"/>
              <a:ext cx="46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42734" y="2641801"/>
              <a:ext cx="1105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rgbClr val="FF0000"/>
                  </a:solidFill>
                </a:rPr>
                <a:t>교육 컨텐츠 제작자가 제작한 이미지를 가진 텍스트 </a:t>
              </a:r>
              <a:r>
                <a:rPr lang="ko-KR" altLang="en-US" sz="1000" b="1" u="sng">
                  <a:highlight>
                    <a:srgbClr val="FFFF00"/>
                  </a:highlight>
                </a:rPr>
                <a:t>토끼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152001" y="2133840"/>
            <a:ext cx="2400951" cy="3759325"/>
            <a:chOff x="4152001" y="2133840"/>
            <a:chExt cx="2400951" cy="3759325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2"/>
            <a:stretch/>
          </p:blipFill>
          <p:spPr>
            <a:xfrm>
              <a:off x="4152001" y="2133840"/>
              <a:ext cx="2400951" cy="3759325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>
            <a:xfrm>
              <a:off x="5107846" y="3236827"/>
              <a:ext cx="243405" cy="1597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33045" y="3029446"/>
              <a:ext cx="46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FF0000"/>
                  </a:solidFill>
                </a:rPr>
                <a:t>①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354472" y="3527767"/>
            <a:ext cx="647542" cy="792000"/>
          </a:xfrm>
          <a:prstGeom prst="rect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0824066" y="3443623"/>
            <a:ext cx="504000" cy="656359"/>
          </a:xfrm>
          <a:prstGeom prst="rect">
            <a:avLst/>
          </a:prstGeom>
          <a:solidFill>
            <a:srgbClr val="FF0000">
              <a:alpha val="50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4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5" grpId="0"/>
      <p:bldP spid="60" grpId="0" animBg="1"/>
      <p:bldP spid="24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시스템 수행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4980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</a:rPr>
              <a:t>시나리오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280248" y="3193967"/>
            <a:ext cx="1277994" cy="1456756"/>
            <a:chOff x="5331176" y="2777670"/>
            <a:chExt cx="1735419" cy="1532822"/>
          </a:xfrm>
        </p:grpSpPr>
        <p:pic>
          <p:nvPicPr>
            <p:cNvPr id="12" name="Picture 2" descr="http://cfile21.uf.tistory.com/image/21016C4F5260194D175C3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176" y="2777670"/>
              <a:ext cx="1532822" cy="1532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http://365psd.com/images/previews/ded/database-backup-icons-psd-png-image-2318database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923" y="3445868"/>
              <a:ext cx="767672" cy="76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"/>
          <a:stretch/>
        </p:blipFill>
        <p:spPr>
          <a:xfrm>
            <a:off x="4931650" y="2133840"/>
            <a:ext cx="2400951" cy="3759325"/>
          </a:xfrm>
          <a:prstGeom prst="rect">
            <a:avLst/>
          </a:prstGeom>
        </p:spPr>
      </p:pic>
      <p:sp>
        <p:nvSpPr>
          <p:cNvPr id="46" name="화살표: 오른쪽 45"/>
          <p:cNvSpPr/>
          <p:nvPr/>
        </p:nvSpPr>
        <p:spPr>
          <a:xfrm>
            <a:off x="4041917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695270" y="3437982"/>
            <a:ext cx="122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.</a:t>
            </a:r>
            <a:r>
              <a:rPr lang="en-US" altLang="ko-KR" sz="1600" b="1" err="1"/>
              <a:t>epub</a:t>
            </a:r>
            <a:r>
              <a:rPr lang="ko-KR" altLang="en-US" sz="1600" b="1"/>
              <a:t>파일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18" y="2355170"/>
            <a:ext cx="433128" cy="43312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653654" y="2402457"/>
            <a:ext cx="1046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블루투스</a:t>
            </a:r>
          </a:p>
        </p:txBody>
      </p:sp>
      <p:sp>
        <p:nvSpPr>
          <p:cNvPr id="60" name="화살표: 오른쪽 59"/>
          <p:cNvSpPr/>
          <p:nvPr/>
        </p:nvSpPr>
        <p:spPr>
          <a:xfrm>
            <a:off x="7853828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213060" y="3526449"/>
            <a:ext cx="923863" cy="628845"/>
            <a:chOff x="815951" y="2095186"/>
            <a:chExt cx="923863" cy="628845"/>
          </a:xfrm>
        </p:grpSpPr>
        <p:sp>
          <p:nvSpPr>
            <p:cNvPr id="38" name="TextBox 37"/>
            <p:cNvSpPr txBox="1"/>
            <p:nvPr/>
          </p:nvSpPr>
          <p:spPr>
            <a:xfrm>
              <a:off x="815951" y="2095186"/>
              <a:ext cx="46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54403" y="2323921"/>
              <a:ext cx="885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rgbClr val="FF0000"/>
                  </a:solidFill>
                </a:rPr>
                <a:t>전자책의</a:t>
              </a:r>
              <a:endParaRPr lang="en-US" altLang="ko-KR" sz="1000">
                <a:solidFill>
                  <a:srgbClr val="FF0000"/>
                </a:solidFill>
              </a:endParaRPr>
            </a:p>
            <a:p>
              <a:r>
                <a:rPr lang="ko-KR" altLang="en-US" sz="1000">
                  <a:solidFill>
                    <a:srgbClr val="FF0000"/>
                  </a:solidFill>
                </a:rPr>
                <a:t>원래 이미지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653945" y="3387064"/>
            <a:ext cx="1597248" cy="1116027"/>
            <a:chOff x="8653945" y="3387064"/>
            <a:chExt cx="1597248" cy="111602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3945" y="3431553"/>
              <a:ext cx="1566143" cy="1071538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8700301" y="3387064"/>
              <a:ext cx="1550892" cy="1097199"/>
              <a:chOff x="9826460" y="3387064"/>
              <a:chExt cx="1550892" cy="1097199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6460" y="3387064"/>
                <a:ext cx="1550892" cy="1097199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44615" y="3462601"/>
                <a:ext cx="462903" cy="619786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</p:pic>
        </p:grp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25" r="27069"/>
            <a:stretch/>
          </p:blipFill>
          <p:spPr>
            <a:xfrm>
              <a:off x="9740627" y="3483579"/>
              <a:ext cx="418560" cy="573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93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개발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5" y="2049948"/>
            <a:ext cx="4716000" cy="4023360"/>
          </a:xfrm>
        </p:spPr>
        <p:txBody>
          <a:bodyPr>
            <a:normAutofit/>
          </a:bodyPr>
          <a:lstStyle/>
          <a:p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en-US" altLang="ko-KR" sz="2800" b="1">
                <a:solidFill>
                  <a:srgbClr val="63A537"/>
                </a:solidFill>
              </a:rPr>
              <a:t>Application</a:t>
            </a:r>
          </a:p>
          <a:p>
            <a:pPr lvl="1"/>
            <a:r>
              <a:rPr lang="en-US" altLang="ko-KR" sz="2200" b="1"/>
              <a:t>Tool</a:t>
            </a:r>
          </a:p>
          <a:p>
            <a:pPr lvl="2"/>
            <a:r>
              <a:rPr lang="ko-KR" altLang="en-US" sz="1600"/>
              <a:t>개발 도구</a:t>
            </a:r>
            <a:r>
              <a:rPr lang="en-US" altLang="ko-KR" sz="1600"/>
              <a:t>: </a:t>
            </a:r>
            <a:r>
              <a:rPr lang="ko-KR" altLang="en-US" sz="1600"/>
              <a:t>비주얼 스튜디오</a:t>
            </a:r>
            <a:endParaRPr lang="en-US" altLang="ko-KR" sz="1600"/>
          </a:p>
          <a:p>
            <a:pPr lvl="2"/>
            <a:r>
              <a:rPr lang="ko-KR" altLang="en-US" sz="1600"/>
              <a:t>개발 언어</a:t>
            </a:r>
            <a:r>
              <a:rPr lang="en-US" altLang="ko-KR" sz="1600"/>
              <a:t>: C# (WPF)</a:t>
            </a:r>
          </a:p>
          <a:p>
            <a:pPr lvl="2"/>
            <a:r>
              <a:rPr lang="ko-KR" altLang="en-US" sz="1600"/>
              <a:t>오픈 소스</a:t>
            </a:r>
            <a:r>
              <a:rPr lang="en-US" altLang="ko-KR" sz="1600"/>
              <a:t>: OpenCV</a:t>
            </a:r>
          </a:p>
          <a:p>
            <a:pPr lvl="2"/>
            <a:r>
              <a:rPr lang="ko-KR" altLang="en-US" sz="1600"/>
              <a:t>요구 사항</a:t>
            </a:r>
            <a:r>
              <a:rPr lang="en-US" altLang="ko-KR" sz="1600"/>
              <a:t>: </a:t>
            </a:r>
            <a:r>
              <a:rPr lang="ko-KR" altLang="en-US" sz="1600"/>
              <a:t>전자책 표준 형식인 </a:t>
            </a:r>
            <a:r>
              <a:rPr lang="en-US" altLang="ko-KR" sz="1600"/>
              <a:t>EPUB</a:t>
            </a:r>
            <a:r>
              <a:rPr lang="ko-KR" altLang="en-US" sz="1600"/>
              <a:t> 내부 수정</a:t>
            </a:r>
            <a:endParaRPr lang="en-US" altLang="ko-KR" sz="1600"/>
          </a:p>
          <a:p>
            <a:pPr lvl="2"/>
            <a:endParaRPr lang="en-US" altLang="ko-KR" sz="1600"/>
          </a:p>
          <a:p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en-US" altLang="ko-KR" sz="2800" b="1">
                <a:solidFill>
                  <a:srgbClr val="63A537"/>
                </a:solidFill>
              </a:rPr>
              <a:t>Server</a:t>
            </a:r>
          </a:p>
          <a:p>
            <a:pPr lvl="1"/>
            <a:r>
              <a:rPr lang="en-US" altLang="ko-KR" sz="2200" b="1"/>
              <a:t>Ubuntu</a:t>
            </a:r>
            <a:r>
              <a:rPr lang="ko-KR" altLang="en-US" sz="2200"/>
              <a:t> </a:t>
            </a:r>
            <a:r>
              <a:rPr lang="en-US" altLang="ko-KR" sz="2200"/>
              <a:t>(MySQL DB)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393150" y="2049948"/>
            <a:ext cx="409012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en-US" altLang="ko-KR" sz="2800">
                <a:solidFill>
                  <a:srgbClr val="FFFFFF"/>
                </a:solidFill>
              </a:rPr>
              <a:t>Application</a:t>
            </a:r>
          </a:p>
          <a:p>
            <a:pPr lvl="1"/>
            <a:r>
              <a:rPr lang="en-US" altLang="ko-KR" sz="2200" b="1"/>
              <a:t>App</a:t>
            </a:r>
          </a:p>
          <a:p>
            <a:pPr lvl="2"/>
            <a:r>
              <a:rPr lang="ko-KR" altLang="en-US" sz="1600"/>
              <a:t>개발</a:t>
            </a:r>
            <a:r>
              <a:rPr lang="en-US" altLang="ko-KR" sz="1600"/>
              <a:t> </a:t>
            </a:r>
            <a:r>
              <a:rPr lang="ko-KR" altLang="en-US" sz="1600"/>
              <a:t>도구</a:t>
            </a:r>
            <a:r>
              <a:rPr lang="en-US" altLang="ko-KR" sz="1600"/>
              <a:t>: </a:t>
            </a:r>
            <a:r>
              <a:rPr lang="ko-KR" altLang="en-US" sz="1600"/>
              <a:t>안드로이드 스튜디오 </a:t>
            </a:r>
            <a:r>
              <a:rPr lang="en-US" altLang="ko-KR" sz="1600"/>
              <a:t>2.2.3</a:t>
            </a:r>
          </a:p>
          <a:p>
            <a:pPr lvl="2"/>
            <a:r>
              <a:rPr lang="ko-KR" altLang="en-US" sz="1600"/>
              <a:t>개발 언어</a:t>
            </a:r>
            <a:r>
              <a:rPr lang="en-US" altLang="ko-KR" sz="1600"/>
              <a:t>: JAVA</a:t>
            </a:r>
          </a:p>
          <a:p>
            <a:pPr lvl="2"/>
            <a:r>
              <a:rPr lang="ko-KR" altLang="en-US" sz="1600"/>
              <a:t>라이브러리</a:t>
            </a:r>
            <a:r>
              <a:rPr lang="en-US" altLang="ko-KR" sz="1600"/>
              <a:t>: </a:t>
            </a:r>
            <a:r>
              <a:rPr lang="en-US" altLang="ko-KR" sz="1600" err="1"/>
              <a:t>epublib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59985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개발 현황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3552"/>
              </p:ext>
            </p:extLst>
          </p:nvPr>
        </p:nvGraphicFramePr>
        <p:xfrm>
          <a:off x="2441754" y="1855012"/>
          <a:ext cx="8713926" cy="437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642">
                  <a:extLst>
                    <a:ext uri="{9D8B030D-6E8A-4147-A177-3AD203B41FA5}">
                      <a16:colId xmlns:a16="http://schemas.microsoft.com/office/drawing/2014/main" val="866492935"/>
                    </a:ext>
                  </a:extLst>
                </a:gridCol>
                <a:gridCol w="2904642">
                  <a:extLst>
                    <a:ext uri="{9D8B030D-6E8A-4147-A177-3AD203B41FA5}">
                      <a16:colId xmlns:a16="http://schemas.microsoft.com/office/drawing/2014/main" val="2866938355"/>
                    </a:ext>
                  </a:extLst>
                </a:gridCol>
                <a:gridCol w="2904642">
                  <a:extLst>
                    <a:ext uri="{9D8B030D-6E8A-4147-A177-3AD203B41FA5}">
                      <a16:colId xmlns:a16="http://schemas.microsoft.com/office/drawing/2014/main" val="3164153899"/>
                    </a:ext>
                  </a:extLst>
                </a:gridCol>
              </a:tblGrid>
              <a:tr h="424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개발 완료한 기능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개발할 기능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개발에서 제외할 기능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37564"/>
                  </a:ext>
                </a:extLst>
              </a:tr>
              <a:tr h="3952825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----------</a:t>
                      </a: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----------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 만들기 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5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Ctrl+N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열기 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5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Ctrl+O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OpenFileDialog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5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Ctrl+S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SaveFileDialog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이름으로 저장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공유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----------</a:t>
                      </a: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편집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----------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지우기 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5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Ctrl+R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Medium eraser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Stroke eraser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되돌리기 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5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Ctrl+Z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-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5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되살리기 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5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Ctrl+Y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/ - : 5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--------</a:t>
                      </a: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---------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업로드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이미지를 </a:t>
                      </a:r>
                      <a:r>
                        <a:rPr lang="en-US" altLang="ko-KR" sz="15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epub</a:t>
                      </a: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파일에 같이 저장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----------</a:t>
                      </a: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---------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5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Ctrl+I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Daum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API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endParaRPr lang="en-US" altLang="ko-KR" sz="14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endParaRPr lang="en-US" altLang="ko-KR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도형 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5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Ctrl+F</a:t>
                      </a: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모양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 수정 가능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endParaRPr lang="en-US" altLang="ko-KR" sz="14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이미지 저장 후 수정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962764"/>
                  </a:ext>
                </a:extLst>
              </a:tr>
            </a:tbl>
          </a:graphicData>
        </a:graphic>
      </p:graphicFrame>
      <p:sp>
        <p:nvSpPr>
          <p:cNvPr id="13" name="사각형: 둥근 모서리 12"/>
          <p:cNvSpPr/>
          <p:nvPr/>
        </p:nvSpPr>
        <p:spPr>
          <a:xfrm>
            <a:off x="1251428" y="1855012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Tool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557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개발 현황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43846"/>
              </p:ext>
            </p:extLst>
          </p:nvPr>
        </p:nvGraphicFramePr>
        <p:xfrm>
          <a:off x="2441754" y="1846134"/>
          <a:ext cx="8713926" cy="437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642">
                  <a:extLst>
                    <a:ext uri="{9D8B030D-6E8A-4147-A177-3AD203B41FA5}">
                      <a16:colId xmlns:a16="http://schemas.microsoft.com/office/drawing/2014/main" val="866492935"/>
                    </a:ext>
                  </a:extLst>
                </a:gridCol>
                <a:gridCol w="2904642">
                  <a:extLst>
                    <a:ext uri="{9D8B030D-6E8A-4147-A177-3AD203B41FA5}">
                      <a16:colId xmlns:a16="http://schemas.microsoft.com/office/drawing/2014/main" val="2866938355"/>
                    </a:ext>
                  </a:extLst>
                </a:gridCol>
                <a:gridCol w="2904642">
                  <a:extLst>
                    <a:ext uri="{9D8B030D-6E8A-4147-A177-3AD203B41FA5}">
                      <a16:colId xmlns:a16="http://schemas.microsoft.com/office/drawing/2014/main" val="3164153899"/>
                    </a:ext>
                  </a:extLst>
                </a:gridCol>
              </a:tblGrid>
              <a:tr h="392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개발 완료한 기능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개발할 기능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개발에서 제외할 기능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37564"/>
                  </a:ext>
                </a:extLst>
              </a:tr>
              <a:tr h="3549509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latin typeface="+mn-ea"/>
                          <a:ea typeface="+mn-ea"/>
                        </a:rPr>
                        <a:t>어플리케이션에서 시각장애인 접근성 지침 일부 적용</a:t>
                      </a: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E-Book </a:t>
                      </a:r>
                      <a:r>
                        <a:rPr lang="ko-KR" altLang="en-US" sz="1500" b="0" i="0" dirty="0">
                          <a:latin typeface="+mn-ea"/>
                          <a:ea typeface="+mn-ea"/>
                        </a:rPr>
                        <a:t>불러오기</a:t>
                      </a: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    - </a:t>
                      </a:r>
                      <a:r>
                        <a:rPr lang="ko-KR" altLang="en-US" sz="1500" b="0" i="0" dirty="0">
                          <a:latin typeface="+mn-ea"/>
                          <a:ea typeface="+mn-ea"/>
                        </a:rPr>
                        <a:t>웹으로부터 파싱</a:t>
                      </a: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E-Book </a:t>
                      </a:r>
                      <a:r>
                        <a:rPr lang="ko-KR" altLang="en-US" sz="1500" b="0" i="0" dirty="0">
                          <a:latin typeface="+mn-ea"/>
                          <a:ea typeface="+mn-ea"/>
                        </a:rPr>
                        <a:t>열기</a:t>
                      </a: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    - </a:t>
                      </a:r>
                      <a:r>
                        <a:rPr lang="en-US" altLang="ko-KR" sz="1500" b="0" i="0" dirty="0" err="1">
                          <a:latin typeface="+mn-ea"/>
                          <a:ea typeface="+mn-ea"/>
                        </a:rPr>
                        <a:t>Epublib</a:t>
                      </a: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0" dirty="0"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 E-Book TTS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     - </a:t>
                      </a:r>
                      <a:r>
                        <a:rPr lang="en-US" altLang="ko-KR" sz="1500" b="0" i="0" dirty="0" err="1">
                          <a:latin typeface="+mn-ea"/>
                          <a:ea typeface="+mn-ea"/>
                        </a:rPr>
                        <a:t>Epublib</a:t>
                      </a: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0" dirty="0"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 E-Book STT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     - Google’s STT </a:t>
                      </a:r>
                      <a:r>
                        <a:rPr lang="ko-KR" altLang="en-US" sz="1500" b="0" i="0" dirty="0"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latin typeface="+mn-ea"/>
                          <a:ea typeface="+mn-ea"/>
                        </a:rPr>
                        <a:t>블루투스 연결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STT </a:t>
                      </a: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보완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촉각그래픽 디스플레이 역할 </a:t>
                      </a:r>
                      <a:r>
                        <a:rPr lang="ko-KR" altLang="en-US" sz="15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테블릿에서</a:t>
                      </a: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일부분 시각장애인 접근성 지침 적용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촉각그래픽 디스플레이 역할 </a:t>
                      </a:r>
                      <a:r>
                        <a:rPr lang="ko-KR" altLang="en-US" sz="15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테블릿에서</a:t>
                      </a: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이미지 인지 기능 보완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endParaRPr lang="en-US" altLang="ko-KR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962764"/>
                  </a:ext>
                </a:extLst>
              </a:tr>
            </a:tbl>
          </a:graphicData>
        </a:graphic>
      </p:graphicFrame>
      <p:sp>
        <p:nvSpPr>
          <p:cNvPr id="8" name="사각형: 둥근 모서리 7"/>
          <p:cNvSpPr/>
          <p:nvPr/>
        </p:nvSpPr>
        <p:spPr>
          <a:xfrm>
            <a:off x="1230445" y="1846134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App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846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개발 현황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5696" y="2049948"/>
            <a:ext cx="878378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800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sz="2800" b="1">
                <a:solidFill>
                  <a:srgbClr val="63A537"/>
                </a:solidFill>
              </a:rPr>
              <a:t>GitHub</a:t>
            </a:r>
            <a:r>
              <a:rPr lang="en-US" altLang="ko-KR" sz="2600">
                <a:solidFill>
                  <a:schemeClr val="tx1"/>
                </a:solidFill>
              </a:rPr>
              <a:t> : </a:t>
            </a:r>
            <a:r>
              <a:rPr lang="en-US" altLang="ko-KR" sz="2600">
                <a:solidFill>
                  <a:schemeClr val="tx1"/>
                </a:solidFill>
                <a:hlinkClick r:id="rId2"/>
              </a:rPr>
              <a:t>https://github.com/KPU-SATEH/Burning</a:t>
            </a:r>
            <a:endParaRPr lang="en-US" altLang="ko-KR" sz="260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800" b="1">
                <a:solidFill>
                  <a:srgbClr val="63A537"/>
                </a:solidFill>
              </a:rPr>
              <a:t> GitHub ID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>
                <a:solidFill>
                  <a:schemeClr val="tx1"/>
                </a:solidFill>
              </a:rPr>
              <a:t> 팀장</a:t>
            </a:r>
            <a:r>
              <a:rPr lang="en-US" altLang="ko-KR" sz="2000">
                <a:solidFill>
                  <a:schemeClr val="tx1"/>
                </a:solidFill>
              </a:rPr>
              <a:t>: </a:t>
            </a:r>
            <a:r>
              <a:rPr lang="ko-KR" altLang="en-US" sz="2000">
                <a:solidFill>
                  <a:schemeClr val="tx1"/>
                </a:solidFill>
              </a:rPr>
              <a:t>정혜진</a:t>
            </a:r>
            <a:endParaRPr lang="en-US" altLang="ko-KR" sz="200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>
                <a:solidFill>
                  <a:schemeClr val="tx1"/>
                </a:solidFill>
              </a:rPr>
              <a:t> ID : Hyejin95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>
                <a:solidFill>
                  <a:schemeClr val="tx1"/>
                </a:solidFill>
              </a:rPr>
              <a:t> </a:t>
            </a:r>
            <a:r>
              <a:rPr lang="ko-KR" altLang="en-US" sz="2000">
                <a:solidFill>
                  <a:schemeClr val="tx1"/>
                </a:solidFill>
              </a:rPr>
              <a:t>팀원</a:t>
            </a:r>
            <a:r>
              <a:rPr lang="en-US" altLang="ko-KR" sz="2000">
                <a:solidFill>
                  <a:schemeClr val="tx1"/>
                </a:solidFill>
              </a:rPr>
              <a:t>: </a:t>
            </a:r>
            <a:r>
              <a:rPr lang="ko-KR" altLang="en-US" sz="2000">
                <a:solidFill>
                  <a:schemeClr val="tx1"/>
                </a:solidFill>
              </a:rPr>
              <a:t>김남주</a:t>
            </a:r>
            <a:endParaRPr lang="en-US" altLang="ko-KR" sz="200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>
                <a:solidFill>
                  <a:schemeClr val="tx1"/>
                </a:solidFill>
              </a:rPr>
              <a:t> ID : namju94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>
                <a:solidFill>
                  <a:schemeClr val="tx1"/>
                </a:solidFill>
              </a:rPr>
              <a:t> 팀원</a:t>
            </a:r>
            <a:r>
              <a:rPr lang="en-US" altLang="ko-KR" sz="2000">
                <a:solidFill>
                  <a:schemeClr val="tx1"/>
                </a:solidFill>
              </a:rPr>
              <a:t>: </a:t>
            </a:r>
            <a:r>
              <a:rPr lang="ko-KR" altLang="en-US" sz="2000" err="1">
                <a:solidFill>
                  <a:schemeClr val="tx1"/>
                </a:solidFill>
              </a:rPr>
              <a:t>이지열</a:t>
            </a:r>
            <a:endParaRPr lang="en-US" altLang="ko-KR" sz="200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>
                <a:solidFill>
                  <a:schemeClr val="tx1"/>
                </a:solidFill>
              </a:rPr>
              <a:t> ID : ljyok117</a:t>
            </a:r>
          </a:p>
          <a:p>
            <a:pPr marL="0" indent="0">
              <a:buNone/>
            </a:pPr>
            <a:endParaRPr lang="en-US" altLang="ko-KR" sz="2800">
              <a:solidFill>
                <a:schemeClr val="tx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6405158" y="3984185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App</a:t>
            </a:r>
            <a:endParaRPr lang="ko-KR" altLang="en-US" sz="2400" b="1"/>
          </a:p>
        </p:txBody>
      </p:sp>
      <p:sp>
        <p:nvSpPr>
          <p:cNvPr id="7" name="사각형: 둥근 모서리 6"/>
          <p:cNvSpPr/>
          <p:nvPr/>
        </p:nvSpPr>
        <p:spPr>
          <a:xfrm>
            <a:off x="6405159" y="3301720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Tool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310321" y="3190093"/>
            <a:ext cx="317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en-US" altLang="ko-KR"/>
              <a:t>Window XP </a:t>
            </a:r>
            <a:r>
              <a:rPr lang="ko-KR" altLang="en-US"/>
              <a:t>이상의 </a:t>
            </a:r>
            <a:r>
              <a:rPr lang="en-US" altLang="ko-KR"/>
              <a:t>PC</a:t>
            </a:r>
          </a:p>
          <a:p>
            <a:pPr marL="201168" lvl="1" indent="0">
              <a:buNone/>
            </a:pPr>
            <a:r>
              <a:rPr lang="en-US" altLang="ko-KR"/>
              <a:t>64</a:t>
            </a:r>
            <a:r>
              <a:rPr lang="ko-KR" altLang="en-US"/>
              <a:t>비트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7310321" y="3853360"/>
            <a:ext cx="317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en-US" altLang="ko-KR"/>
              <a:t>Android studio 2.2.3 version</a:t>
            </a:r>
            <a:endParaRPr lang="en-US" altLang="ko-KR" u="sng"/>
          </a:p>
          <a:p>
            <a:pPr marL="201168" lvl="1" indent="0">
              <a:buNone/>
            </a:pPr>
            <a:r>
              <a:rPr lang="en-US" altLang="ko-KR"/>
              <a:t>Android</a:t>
            </a:r>
            <a:r>
              <a:rPr lang="ko-KR" altLang="en-US"/>
              <a:t> </a:t>
            </a:r>
            <a:r>
              <a:rPr lang="en-US" altLang="ko-KR"/>
              <a:t>Smartphone</a:t>
            </a:r>
            <a:r>
              <a:rPr lang="ko-KR" altLang="en-US"/>
              <a:t> </a:t>
            </a:r>
            <a:r>
              <a:rPr lang="en-US" altLang="ko-KR"/>
              <a:t>5.0</a:t>
            </a:r>
            <a:r>
              <a:rPr lang="ko-KR" altLang="en-US"/>
              <a:t>이상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364487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업무 분담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005246"/>
              </p:ext>
            </p:extLst>
          </p:nvPr>
        </p:nvGraphicFramePr>
        <p:xfrm>
          <a:off x="1096963" y="2049463"/>
          <a:ext cx="1005840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25478578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018703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0013825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076843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김남주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이지열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18275"/>
                  </a:ext>
                </a:extLst>
              </a:tr>
              <a:tr h="964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자료수집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촉각그래픽 디스플레이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Epub</a:t>
                      </a:r>
                      <a:r>
                        <a:rPr lang="ko-KR" altLang="en-US" sz="1600"/>
                        <a:t>관련 자료 수집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Tss</a:t>
                      </a:r>
                      <a:r>
                        <a:rPr lang="en-US" altLang="ko-KR" sz="1600"/>
                        <a:t>, </a:t>
                      </a:r>
                      <a:r>
                        <a:rPr lang="en-US" altLang="ko-KR" sz="1600" err="1"/>
                        <a:t>sst</a:t>
                      </a:r>
                      <a:r>
                        <a:rPr lang="en-US" altLang="ko-KR" sz="1600"/>
                        <a:t> </a:t>
                      </a:r>
                      <a:r>
                        <a:rPr lang="ko-KR" altLang="en-US" sz="1600"/>
                        <a:t>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시각장애인용 </a:t>
                      </a:r>
                      <a:r>
                        <a:rPr lang="ko-KR" altLang="en-US" sz="1600" err="1"/>
                        <a:t>교육컨텐츠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Epub</a:t>
                      </a:r>
                      <a:r>
                        <a:rPr lang="ko-KR" altLang="en-US" sz="1600"/>
                        <a:t>관련 자료 수집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Ebook</a:t>
                      </a:r>
                      <a:r>
                        <a:rPr lang="en-US" altLang="ko-KR" sz="1600"/>
                        <a:t> reader </a:t>
                      </a:r>
                      <a:r>
                        <a:rPr lang="ko-KR" altLang="en-US" sz="1600"/>
                        <a:t>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기존 사례 조사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시스템 구성도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Epub</a:t>
                      </a:r>
                      <a:r>
                        <a:rPr lang="ko-KR" altLang="en-US" sz="1600"/>
                        <a:t>관련 자료 수집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/>
                        <a:t>C# </a:t>
                      </a:r>
                      <a:r>
                        <a:rPr lang="ko-KR" altLang="en-US" sz="1600"/>
                        <a:t>관련 오픈 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89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객체 지향 분석 설계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Usecase</a:t>
                      </a:r>
                      <a:r>
                        <a:rPr lang="ko-KR" altLang="en-US" sz="1600"/>
                        <a:t> 다이어그램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활동 다이어그램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객체 지향 분석 설계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Usecase</a:t>
                      </a:r>
                      <a:r>
                        <a:rPr lang="en-US" altLang="ko-KR" sz="1600"/>
                        <a:t> </a:t>
                      </a:r>
                      <a:r>
                        <a:rPr lang="ko-KR" altLang="en-US" sz="1600"/>
                        <a:t>다이어그램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활동 다이어그램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절차 지향 분석 설계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데이터베이스 설계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Epub</a:t>
                      </a:r>
                      <a:r>
                        <a:rPr lang="ko-KR" altLang="en-US" sz="1600"/>
                        <a:t>구조 수정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17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Android App </a:t>
                      </a:r>
                      <a:r>
                        <a:rPr lang="ko-KR" altLang="en-US" sz="1600"/>
                        <a:t>개발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서버</a:t>
                      </a:r>
                      <a:r>
                        <a:rPr lang="en-US" altLang="ko-KR" sz="1600"/>
                        <a:t>-</a:t>
                      </a:r>
                      <a:r>
                        <a:rPr lang="ko-KR" altLang="en-US" sz="1600"/>
                        <a:t>어플 통신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/>
                        <a:t>TTS </a:t>
                      </a:r>
                      <a:r>
                        <a:rPr lang="ko-KR" altLang="en-US" sz="1600"/>
                        <a:t>구현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전자책 불러오기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Android App </a:t>
                      </a:r>
                      <a:r>
                        <a:rPr lang="ko-KR" altLang="en-US" sz="1600"/>
                        <a:t>개발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시각장애인 모드 구현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/>
                        <a:t>SST </a:t>
                      </a:r>
                      <a:r>
                        <a:rPr lang="ko-KR" altLang="en-US" sz="1600"/>
                        <a:t>구현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전자책 검색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서버</a:t>
                      </a:r>
                      <a:r>
                        <a:rPr lang="en-US" altLang="ko-KR" sz="1600"/>
                        <a:t>&amp;DB</a:t>
                      </a:r>
                    </a:p>
                    <a:p>
                      <a:pPr latinLnBrk="1"/>
                      <a:r>
                        <a:rPr lang="ko-KR" altLang="en-US" sz="1600"/>
                        <a:t>툴 개발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Epub</a:t>
                      </a:r>
                      <a:r>
                        <a:rPr lang="ko-KR" altLang="en-US" sz="1600"/>
                        <a:t>구조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38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단위 테스트 </a:t>
                      </a:r>
                      <a:r>
                        <a:rPr lang="en-US" altLang="ko-KR" sz="1600"/>
                        <a:t>/ </a:t>
                      </a:r>
                      <a:r>
                        <a:rPr lang="ko-KR" altLang="en-US" sz="1600"/>
                        <a:t>통합 테스트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858004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6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종합설계 수행일정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92821"/>
              </p:ext>
            </p:extLst>
          </p:nvPr>
        </p:nvGraphicFramePr>
        <p:xfrm>
          <a:off x="1096963" y="2049463"/>
          <a:ext cx="100583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102">
                  <a:extLst>
                    <a:ext uri="{9D8B030D-6E8A-4147-A177-3AD203B41FA5}">
                      <a16:colId xmlns:a16="http://schemas.microsoft.com/office/drawing/2014/main" val="1703745233"/>
                    </a:ext>
                  </a:extLst>
                </a:gridCol>
                <a:gridCol w="578527">
                  <a:extLst>
                    <a:ext uri="{9D8B030D-6E8A-4147-A177-3AD203B41FA5}">
                      <a16:colId xmlns:a16="http://schemas.microsoft.com/office/drawing/2014/main" val="3214802125"/>
                    </a:ext>
                  </a:extLst>
                </a:gridCol>
                <a:gridCol w="578527">
                  <a:extLst>
                    <a:ext uri="{9D8B030D-6E8A-4147-A177-3AD203B41FA5}">
                      <a16:colId xmlns:a16="http://schemas.microsoft.com/office/drawing/2014/main" val="121281489"/>
                    </a:ext>
                  </a:extLst>
                </a:gridCol>
                <a:gridCol w="578527">
                  <a:extLst>
                    <a:ext uri="{9D8B030D-6E8A-4147-A177-3AD203B41FA5}">
                      <a16:colId xmlns:a16="http://schemas.microsoft.com/office/drawing/2014/main" val="3478766458"/>
                    </a:ext>
                  </a:extLst>
                </a:gridCol>
                <a:gridCol w="576533">
                  <a:extLst>
                    <a:ext uri="{9D8B030D-6E8A-4147-A177-3AD203B41FA5}">
                      <a16:colId xmlns:a16="http://schemas.microsoft.com/office/drawing/2014/main" val="370386863"/>
                    </a:ext>
                  </a:extLst>
                </a:gridCol>
                <a:gridCol w="576532">
                  <a:extLst>
                    <a:ext uri="{9D8B030D-6E8A-4147-A177-3AD203B41FA5}">
                      <a16:colId xmlns:a16="http://schemas.microsoft.com/office/drawing/2014/main" val="1809661673"/>
                    </a:ext>
                  </a:extLst>
                </a:gridCol>
                <a:gridCol w="580523">
                  <a:extLst>
                    <a:ext uri="{9D8B030D-6E8A-4147-A177-3AD203B41FA5}">
                      <a16:colId xmlns:a16="http://schemas.microsoft.com/office/drawing/2014/main" val="2120921020"/>
                    </a:ext>
                  </a:extLst>
                </a:gridCol>
                <a:gridCol w="578527">
                  <a:extLst>
                    <a:ext uri="{9D8B030D-6E8A-4147-A177-3AD203B41FA5}">
                      <a16:colId xmlns:a16="http://schemas.microsoft.com/office/drawing/2014/main" val="85757892"/>
                    </a:ext>
                  </a:extLst>
                </a:gridCol>
                <a:gridCol w="579616">
                  <a:extLst>
                    <a:ext uri="{9D8B030D-6E8A-4147-A177-3AD203B41FA5}">
                      <a16:colId xmlns:a16="http://schemas.microsoft.com/office/drawing/2014/main" val="1114035227"/>
                    </a:ext>
                  </a:extLst>
                </a:gridCol>
                <a:gridCol w="579434">
                  <a:extLst>
                    <a:ext uri="{9D8B030D-6E8A-4147-A177-3AD203B41FA5}">
                      <a16:colId xmlns:a16="http://schemas.microsoft.com/office/drawing/2014/main" val="960547752"/>
                    </a:ext>
                  </a:extLst>
                </a:gridCol>
                <a:gridCol w="578347">
                  <a:extLst>
                    <a:ext uri="{9D8B030D-6E8A-4147-A177-3AD203B41FA5}">
                      <a16:colId xmlns:a16="http://schemas.microsoft.com/office/drawing/2014/main" val="2241238190"/>
                    </a:ext>
                  </a:extLst>
                </a:gridCol>
                <a:gridCol w="581203">
                  <a:extLst>
                    <a:ext uri="{9D8B030D-6E8A-4147-A177-3AD203B41FA5}">
                      <a16:colId xmlns:a16="http://schemas.microsoft.com/office/drawing/2014/main" val="4262982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주제조사 및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0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요구사항 정의 및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3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설계 및 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7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구현 및 프로토타입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1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통합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5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16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최종보고서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5199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9" name="직선 화살표 연결선 8"/>
          <p:cNvCxnSpPr>
            <a:cxnSpLocks/>
          </p:cNvCxnSpPr>
          <p:nvPr/>
        </p:nvCxnSpPr>
        <p:spPr>
          <a:xfrm flipV="1">
            <a:off x="4787900" y="2614083"/>
            <a:ext cx="589492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5367232" y="2990003"/>
            <a:ext cx="589492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 flipV="1">
            <a:off x="5941484" y="3354493"/>
            <a:ext cx="589492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V="1">
            <a:off x="6522510" y="3714010"/>
            <a:ext cx="589492" cy="423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 flipV="1">
            <a:off x="7095070" y="4092223"/>
            <a:ext cx="589492" cy="423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 flipV="1">
            <a:off x="7696549" y="4457983"/>
            <a:ext cx="1152000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</p:cNvCxnSpPr>
          <p:nvPr/>
        </p:nvCxnSpPr>
        <p:spPr>
          <a:xfrm flipV="1">
            <a:off x="8845374" y="4832633"/>
            <a:ext cx="1152000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 flipV="1">
            <a:off x="10001640" y="5200932"/>
            <a:ext cx="1152000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05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필요기술 및 참고 문헌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161913"/>
              </p:ext>
            </p:extLst>
          </p:nvPr>
        </p:nvGraphicFramePr>
        <p:xfrm>
          <a:off x="1096963" y="2049463"/>
          <a:ext cx="10058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170">
                  <a:extLst>
                    <a:ext uri="{9D8B030D-6E8A-4147-A177-3AD203B41FA5}">
                      <a16:colId xmlns:a16="http://schemas.microsoft.com/office/drawing/2014/main" val="2050378798"/>
                    </a:ext>
                  </a:extLst>
                </a:gridCol>
                <a:gridCol w="6363230">
                  <a:extLst>
                    <a:ext uri="{9D8B030D-6E8A-4147-A177-3AD203B41FA5}">
                      <a16:colId xmlns:a16="http://schemas.microsoft.com/office/drawing/2014/main" val="3223090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참고 사이트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0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C# </a:t>
                      </a:r>
                      <a:r>
                        <a:rPr lang="en-US" altLang="ko-KR" err="1"/>
                        <a:t>epub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epubreader.codeplex.com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Epub</a:t>
                      </a:r>
                      <a:r>
                        <a:rPr lang="en-US" altLang="ko-KR"/>
                        <a:t> article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http://www.ablenews.co.kr/News/NewsContent.aspx?CategoryCode=0006&amp;NewsCode=000620160211095725632622#z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4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EPUB definition _ wiki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https://en.wikipedia.org/wiki/EPUB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9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err="1"/>
                        <a:t>PageTurner</a:t>
                      </a:r>
                      <a:r>
                        <a:rPr lang="en-US" altLang="ko-KR"/>
                        <a:t> Reader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http://www.pageturner-reader.org/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8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err="1"/>
                        <a:t>epublib_github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https://github.com/psiegman/epublib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5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epublib</a:t>
                      </a:r>
                      <a:r>
                        <a:rPr lang="en-US" altLang="ko-KR"/>
                        <a:t> </a:t>
                      </a:r>
                      <a:r>
                        <a:rPr lang="en-US" altLang="ko-KR" err="1"/>
                        <a:t>book_java</a:t>
                      </a:r>
                      <a:r>
                        <a:rPr lang="en-US" altLang="ko-KR"/>
                        <a:t> </a:t>
                      </a:r>
                      <a:r>
                        <a:rPr lang="en-US" altLang="ko-KR" err="1"/>
                        <a:t>apidocs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http://www.siegmann.nl/static/epublib/apidocs/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6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Android app on </a:t>
                      </a:r>
                      <a:r>
                        <a:rPr lang="en-US" altLang="ko-KR" err="1"/>
                        <a:t>epub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http://aroundck.tistory.com/742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Android app asset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http://evnt-hrzn.tistory.com/23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72664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7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차례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☞ </a:t>
            </a:r>
            <a:r>
              <a:rPr lang="ko-KR" altLang="en-US"/>
              <a:t>종합설계 개요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      </a:t>
            </a: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/>
              <a:t>시스템 구성도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            </a:t>
            </a: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/>
              <a:t>시스템 수행 시나리오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                  </a:t>
            </a: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/>
              <a:t>개발 환경 및 개발 방법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                        </a:t>
            </a: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/>
              <a:t>개발 현황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                              </a:t>
            </a: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/>
              <a:t>업무 분담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                                    </a:t>
            </a: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/>
              <a:t>종합 설계 수행 일정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                                          </a:t>
            </a: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/>
              <a:t>필요기술 및 참고문헌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7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종합 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3" y="2049948"/>
            <a:ext cx="852517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/>
              <a:t> 지난 발표에서의 지적 사항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/>
              <a:t> 전체적인 </a:t>
            </a:r>
            <a:r>
              <a:rPr lang="ko-KR" altLang="en-US" b="1"/>
              <a:t>개발 내용</a:t>
            </a:r>
            <a:r>
              <a:rPr lang="ko-KR" altLang="en-US"/>
              <a:t>을 잘 정해서 추진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/>
              <a:t> 지적 사항에 대한 답변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/>
              <a:t> 전체적인 모듈에 대한 상세 설계 추가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/>
              <a:t> 개발 내용을 확실하게 함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5" y="2049948"/>
            <a:ext cx="8525168" cy="4023360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sz="2600" b="1">
                <a:solidFill>
                  <a:srgbClr val="63A537"/>
                </a:solidFill>
              </a:rPr>
              <a:t>연구 개발 배경</a:t>
            </a:r>
            <a:endParaRPr lang="en-US" altLang="ko-KR" sz="2600" b="1">
              <a:solidFill>
                <a:srgbClr val="63A537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44" y="2716366"/>
            <a:ext cx="2154357" cy="1473987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144725" y="2604324"/>
            <a:ext cx="4208003" cy="814845"/>
            <a:chOff x="1422740" y="2815946"/>
            <a:chExt cx="4208003" cy="81484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40" y="2815946"/>
              <a:ext cx="4208003" cy="814845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475" y="3112237"/>
              <a:ext cx="2381372" cy="222261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0" y="4543823"/>
            <a:ext cx="6151418" cy="6985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시각장애인의 물체 인지를 위해 </a:t>
            </a:r>
            <a:endParaRPr lang="en-US" altLang="ko-KR" sz="1600">
              <a:solidFill>
                <a:schemeClr val="bg1"/>
              </a:solidFill>
            </a:endParaRPr>
          </a:p>
          <a:p>
            <a:pPr algn="ctr"/>
            <a:r>
              <a:rPr lang="ko-KR" altLang="en-US" sz="1600" u="sng">
                <a:solidFill>
                  <a:schemeClr val="bg1"/>
                </a:solidFill>
              </a:rPr>
              <a:t>촉각그래픽 디스플레이를 활용한 </a:t>
            </a:r>
            <a:r>
              <a:rPr lang="ko-KR" altLang="en-US" b="1" i="1">
                <a:solidFill>
                  <a:schemeClr val="bg1"/>
                </a:solidFill>
              </a:rPr>
              <a:t>교육 컨텐츠 필요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653821" y="3363879"/>
            <a:ext cx="3924502" cy="463574"/>
            <a:chOff x="333460" y="924634"/>
            <a:chExt cx="3924502" cy="46357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60" y="924634"/>
              <a:ext cx="3924502" cy="463574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77" b="22540"/>
            <a:stretch/>
          </p:blipFill>
          <p:spPr>
            <a:xfrm>
              <a:off x="1880054" y="1215340"/>
              <a:ext cx="2368672" cy="127138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90" y="4285499"/>
            <a:ext cx="3502197" cy="121524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cxnSp>
        <p:nvCxnSpPr>
          <p:cNvPr id="15" name="직선 연결선 14"/>
          <p:cNvCxnSpPr>
            <a:cxnSpLocks/>
          </p:cNvCxnSpPr>
          <p:nvPr/>
        </p:nvCxnSpPr>
        <p:spPr>
          <a:xfrm>
            <a:off x="8516317" y="5404865"/>
            <a:ext cx="1135683" cy="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8125157" y="4866385"/>
            <a:ext cx="1867203" cy="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sz="2600" b="1">
                <a:solidFill>
                  <a:srgbClr val="63A537"/>
                </a:solidFill>
              </a:rPr>
              <a:t>연구 개발 목표</a:t>
            </a:r>
            <a:endParaRPr lang="en-US" altLang="ko-KR" sz="2600" b="1">
              <a:solidFill>
                <a:srgbClr val="63A537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2094806" y="4089292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App</a:t>
            </a:r>
            <a:endParaRPr lang="ko-KR" altLang="en-US" sz="2400" b="1"/>
          </a:p>
        </p:txBody>
      </p:sp>
      <p:sp>
        <p:nvSpPr>
          <p:cNvPr id="8" name="사각형: 둥근 모서리 7"/>
          <p:cNvSpPr/>
          <p:nvPr/>
        </p:nvSpPr>
        <p:spPr>
          <a:xfrm>
            <a:off x="2094807" y="3037376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Tool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99969" y="2925749"/>
            <a:ext cx="7274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ko-KR" altLang="en-US" u="sng"/>
              <a:t>교육 컨텐츠 제작자</a:t>
            </a:r>
            <a:r>
              <a:rPr lang="ko-KR" altLang="en-US"/>
              <a:t>가 </a:t>
            </a:r>
            <a:r>
              <a:rPr lang="ko-KR" altLang="en-US" u="sng"/>
              <a:t>전자책을 활용</a:t>
            </a:r>
            <a:r>
              <a:rPr lang="ko-KR" altLang="en-US"/>
              <a:t>하여 시각장애인의 물체 인지를 </a:t>
            </a:r>
            <a:endParaRPr lang="en-US" altLang="ko-KR"/>
          </a:p>
          <a:p>
            <a:pPr marL="201168" lvl="1" indent="0">
              <a:buNone/>
            </a:pPr>
            <a:r>
              <a:rPr lang="ko-KR" altLang="en-US"/>
              <a:t>위한 </a:t>
            </a:r>
            <a:r>
              <a:rPr lang="ko-KR" altLang="en-US" b="1"/>
              <a:t>교육 컨텐츠를 쉽게 제작</a:t>
            </a:r>
            <a:r>
              <a:rPr lang="ko-KR" altLang="en-US"/>
              <a:t>할 수 있는 </a:t>
            </a:r>
            <a:r>
              <a:rPr lang="ko-KR" altLang="en-US" b="1"/>
              <a:t>툴 개발</a:t>
            </a:r>
            <a:endParaRPr lang="en-US" altLang="ko-KR" b="1"/>
          </a:p>
        </p:txBody>
      </p:sp>
      <p:sp>
        <p:nvSpPr>
          <p:cNvPr id="10" name="TextBox 9"/>
          <p:cNvSpPr txBox="1"/>
          <p:nvPr/>
        </p:nvSpPr>
        <p:spPr>
          <a:xfrm>
            <a:off x="2999969" y="3958467"/>
            <a:ext cx="732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01168" lvl="1" indent="0">
              <a:buNone/>
            </a:pPr>
            <a:r>
              <a:rPr lang="ko-KR" altLang="en-US"/>
              <a:t>시각장애인이 스마트폰과 촉각그래픽 디스플레이에서 </a:t>
            </a:r>
            <a:r>
              <a:rPr lang="ko-KR" altLang="en-US" u="sng"/>
              <a:t>제작된 교육 </a:t>
            </a:r>
            <a:endParaRPr lang="en-US" altLang="ko-KR" u="sng"/>
          </a:p>
          <a:p>
            <a:pPr marL="201168" lvl="1" indent="0">
              <a:buNone/>
            </a:pPr>
            <a:r>
              <a:rPr lang="ko-KR" altLang="en-US" u="sng"/>
              <a:t>컨텐츠를 쉽게 사용</a:t>
            </a:r>
            <a:r>
              <a:rPr lang="ko-KR" altLang="en-US"/>
              <a:t>할 수 있도록 </a:t>
            </a:r>
            <a:r>
              <a:rPr lang="ko-KR" altLang="en-US" b="1"/>
              <a:t>전자책을 활용</a:t>
            </a:r>
            <a:r>
              <a:rPr lang="ko-KR" altLang="en-US"/>
              <a:t>한</a:t>
            </a:r>
            <a:r>
              <a:rPr lang="ko-KR" altLang="en-US" b="1"/>
              <a:t> 안드로이드 앱 개발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22780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sz="2600" b="1">
                <a:solidFill>
                  <a:srgbClr val="63A537"/>
                </a:solidFill>
              </a:rPr>
              <a:t>연구 개발 효과</a:t>
            </a:r>
            <a:endParaRPr lang="en-US" altLang="ko-KR" sz="2600" b="1">
              <a:solidFill>
                <a:srgbClr val="63A537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2094806" y="4089292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App</a:t>
            </a:r>
            <a:endParaRPr lang="ko-KR" altLang="en-US" sz="2400" b="1"/>
          </a:p>
        </p:txBody>
      </p:sp>
      <p:sp>
        <p:nvSpPr>
          <p:cNvPr id="9" name="사각형: 둥근 모서리 8"/>
          <p:cNvSpPr/>
          <p:nvPr/>
        </p:nvSpPr>
        <p:spPr>
          <a:xfrm>
            <a:off x="2094807" y="3037376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Tool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99969" y="2925749"/>
            <a:ext cx="7274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ko-KR" altLang="en-US"/>
              <a:t>시각장애인을 위한 </a:t>
            </a:r>
            <a:r>
              <a:rPr lang="ko-KR" altLang="en-US" b="1"/>
              <a:t>교육 컨텐츠 제작</a:t>
            </a:r>
            <a:r>
              <a:rPr lang="ko-KR" altLang="en-US"/>
              <a:t>이 </a:t>
            </a:r>
            <a:r>
              <a:rPr lang="ko-KR" altLang="en-US" b="1"/>
              <a:t>활성화</a:t>
            </a:r>
            <a:r>
              <a:rPr lang="ko-KR" altLang="en-US"/>
              <a:t> 되어</a:t>
            </a:r>
            <a:r>
              <a:rPr lang="en-US" altLang="ko-KR"/>
              <a:t>, </a:t>
            </a:r>
            <a:r>
              <a:rPr lang="ko-KR" altLang="en-US"/>
              <a:t>시각장애인의 물체 인지를</a:t>
            </a:r>
            <a:r>
              <a:rPr lang="en-US" altLang="ko-KR"/>
              <a:t> </a:t>
            </a:r>
            <a:r>
              <a:rPr lang="ko-KR" altLang="en-US"/>
              <a:t>위해 </a:t>
            </a:r>
            <a:r>
              <a:rPr lang="ko-KR" altLang="en-US" b="1"/>
              <a:t>다양하고 우수한 교육 컨텐츠 제공</a:t>
            </a:r>
            <a:endParaRPr lang="en-US" altLang="ko-KR" b="1">
              <a:solidFill>
                <a:srgbClr val="63A537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9969" y="3958467"/>
            <a:ext cx="7483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ko-KR" altLang="en-US" dirty="0"/>
              <a:t>시각장애인이 전자책을 읽다가 물체의 모양을 알고 싶은 단어를 발견했을 때</a:t>
            </a:r>
            <a:r>
              <a:rPr lang="en-US" altLang="ko-KR" dirty="0"/>
              <a:t>, </a:t>
            </a:r>
            <a:r>
              <a:rPr lang="ko-KR" altLang="en-US" b="1" dirty="0"/>
              <a:t>그 단어를 나타내는 물체의 이미지</a:t>
            </a:r>
            <a:r>
              <a:rPr lang="ko-KR" altLang="en-US" dirty="0"/>
              <a:t>가 </a:t>
            </a:r>
            <a:r>
              <a:rPr lang="ko-KR" altLang="en-US" b="1" dirty="0"/>
              <a:t>바로 촉각그래픽 디스플레이로 전송</a:t>
            </a:r>
            <a:r>
              <a:rPr lang="ko-KR" altLang="en-US" dirty="0"/>
              <a:t>되어 쉽고 편리하게 </a:t>
            </a:r>
            <a:r>
              <a:rPr lang="ko-KR" altLang="en-US" b="1" dirty="0"/>
              <a:t>물체 인지 학습 가능</a:t>
            </a:r>
            <a:endParaRPr lang="en-US" altLang="ko-KR" b="1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/>
            <a:r>
              <a:rPr lang="ko-KR" altLang="en-US" b="1" dirty="0"/>
              <a:t>시각장애인 모바일 접근성 지침</a:t>
            </a:r>
            <a:r>
              <a:rPr lang="ko-KR" altLang="en-US" dirty="0"/>
              <a:t>을 참고하여 앱을 개발하므로</a:t>
            </a:r>
            <a:r>
              <a:rPr lang="en-US" altLang="ko-KR" dirty="0"/>
              <a:t> </a:t>
            </a:r>
          </a:p>
          <a:p>
            <a:pPr marL="201168" lvl="1"/>
            <a:r>
              <a:rPr lang="ko-KR" altLang="en-US" b="1" dirty="0"/>
              <a:t>시각장애인이 편리하게 앱 이용 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5318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244" y="3997543"/>
            <a:ext cx="458634" cy="458634"/>
          </a:xfrm>
          <a:prstGeom prst="rect">
            <a:avLst/>
          </a:prstGeom>
        </p:spPr>
      </p:pic>
      <p:cxnSp>
        <p:nvCxnSpPr>
          <p:cNvPr id="37" name="직선 연결선 36"/>
          <p:cNvCxnSpPr>
            <a:cxnSpLocks/>
          </p:cNvCxnSpPr>
          <p:nvPr/>
        </p:nvCxnSpPr>
        <p:spPr>
          <a:xfrm flipH="1">
            <a:off x="8938561" y="3514532"/>
            <a:ext cx="1" cy="4680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시스템 구성도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3" y="2049948"/>
            <a:ext cx="852516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200"/>
              <a:t> 제작한</a:t>
            </a:r>
            <a:r>
              <a:rPr lang="en-US" altLang="ko-KR" sz="1200"/>
              <a:t>/</a:t>
            </a:r>
            <a:r>
              <a:rPr lang="ko-KR" altLang="en-US" sz="1200"/>
              <a:t>제작된 교육 컨텐츠들은 </a:t>
            </a:r>
            <a:r>
              <a:rPr lang="en-US" altLang="ko-KR" sz="1200" b="1"/>
              <a:t>.</a:t>
            </a:r>
            <a:r>
              <a:rPr lang="en-US" altLang="ko-KR" sz="1200" b="1" err="1"/>
              <a:t>epub</a:t>
            </a:r>
            <a:r>
              <a:rPr lang="ko-KR" altLang="en-US" sz="1200" b="1"/>
              <a:t>형식안에</a:t>
            </a:r>
            <a:r>
              <a:rPr lang="ko-KR" altLang="en-US" sz="1200"/>
              <a:t> 존재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308925" y="3089206"/>
            <a:ext cx="1577323" cy="1480997"/>
            <a:chOff x="5331176" y="2777670"/>
            <a:chExt cx="1735419" cy="1532822"/>
          </a:xfrm>
        </p:grpSpPr>
        <p:pic>
          <p:nvPicPr>
            <p:cNvPr id="6" name="Picture 2" descr="http://cfile21.uf.tistory.com/image/21016C4F5260194D175C3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176" y="2777670"/>
              <a:ext cx="1532822" cy="1532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http://365psd.com/images/previews/ded/database-backup-icons-psd-png-image-2318database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923" y="3445868"/>
              <a:ext cx="767672" cy="76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059" y="5012639"/>
            <a:ext cx="1355004" cy="92707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690233" y="4135456"/>
            <a:ext cx="2299855" cy="1499965"/>
            <a:chOff x="2873300" y="3310793"/>
            <a:chExt cx="2299855" cy="1499965"/>
          </a:xfrm>
        </p:grpSpPr>
        <p:sp>
          <p:nvSpPr>
            <p:cNvPr id="15" name="TextBox 14"/>
            <p:cNvSpPr txBox="1"/>
            <p:nvPr/>
          </p:nvSpPr>
          <p:spPr>
            <a:xfrm>
              <a:off x="2873300" y="4502981"/>
              <a:ext cx="2299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교육 컨텐츠 제작자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442346" y="3310793"/>
              <a:ext cx="1161765" cy="1224000"/>
              <a:chOff x="3442346" y="3310793"/>
              <a:chExt cx="1161765" cy="1224000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442346" y="3310793"/>
                <a:ext cx="1161765" cy="1224000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059" y="3483488"/>
                <a:ext cx="425018" cy="302972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9" name="사각형: 둥근 모서리 18"/>
              <p:cNvSpPr/>
              <p:nvPr/>
            </p:nvSpPr>
            <p:spPr>
              <a:xfrm>
                <a:off x="4046058" y="3442311"/>
                <a:ext cx="425018" cy="368110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9027312" y="3267260"/>
            <a:ext cx="1530417" cy="1557958"/>
            <a:chOff x="10861908" y="2843794"/>
            <a:chExt cx="1530417" cy="155795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4516" y="2843794"/>
              <a:ext cx="744517" cy="126827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0861908" y="4093975"/>
              <a:ext cx="1530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시각장애인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690234" y="2432089"/>
            <a:ext cx="2299855" cy="1499965"/>
            <a:chOff x="2873300" y="3310793"/>
            <a:chExt cx="2299855" cy="1499965"/>
          </a:xfrm>
        </p:grpSpPr>
        <p:sp>
          <p:nvSpPr>
            <p:cNvPr id="22" name="TextBox 21"/>
            <p:cNvSpPr txBox="1"/>
            <p:nvPr/>
          </p:nvSpPr>
          <p:spPr>
            <a:xfrm>
              <a:off x="2873300" y="4502981"/>
              <a:ext cx="2299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교육 컨텐츠 제작자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3442346" y="3310793"/>
              <a:ext cx="1161765" cy="1224000"/>
              <a:chOff x="3442346" y="3310793"/>
              <a:chExt cx="1161765" cy="1224000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442346" y="3310793"/>
                <a:ext cx="1161765" cy="1224000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059" y="3483488"/>
                <a:ext cx="425018" cy="302972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26" name="사각형: 둥근 모서리 25"/>
              <p:cNvSpPr/>
              <p:nvPr/>
            </p:nvSpPr>
            <p:spPr>
              <a:xfrm>
                <a:off x="4046058" y="3442311"/>
                <a:ext cx="425018" cy="368110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 rot="1364801">
            <a:off x="3505430" y="3270992"/>
            <a:ext cx="21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제작</a:t>
            </a:r>
            <a:r>
              <a:rPr lang="ko-KR" altLang="en-US" sz="1400" b="1"/>
              <a:t>한</a:t>
            </a:r>
            <a:r>
              <a:rPr lang="ko-KR" altLang="en-US" sz="1400"/>
              <a:t> 교육 콘텐츠 </a:t>
            </a:r>
            <a:r>
              <a:rPr lang="ko-KR" altLang="en-US" sz="1400" b="1">
                <a:solidFill>
                  <a:srgbClr val="63A537"/>
                </a:solidFill>
              </a:rPr>
              <a:t>업로드</a:t>
            </a:r>
            <a:r>
              <a:rPr lang="ko-KR" altLang="en-US" sz="1400"/>
              <a:t> </a:t>
            </a:r>
            <a:r>
              <a:rPr lang="en-US" altLang="ko-KR" sz="1400"/>
              <a:t>to Server</a:t>
            </a:r>
            <a:endParaRPr lang="ko-KR" altLang="en-US" sz="1400"/>
          </a:p>
        </p:txBody>
      </p:sp>
      <p:sp>
        <p:nvSpPr>
          <p:cNvPr id="29" name="TextBox 28"/>
          <p:cNvSpPr txBox="1"/>
          <p:nvPr/>
        </p:nvSpPr>
        <p:spPr>
          <a:xfrm rot="20248870">
            <a:off x="3529433" y="4153612"/>
            <a:ext cx="232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제작</a:t>
            </a:r>
            <a:r>
              <a:rPr lang="ko-KR" altLang="en-US" sz="1400" b="1"/>
              <a:t>된</a:t>
            </a:r>
            <a:r>
              <a:rPr lang="ko-KR" altLang="en-US" sz="1400"/>
              <a:t> 교육 콘텐츠 </a:t>
            </a:r>
            <a:r>
              <a:rPr lang="ko-KR" altLang="en-US" sz="1400" b="1">
                <a:solidFill>
                  <a:srgbClr val="63A537"/>
                </a:solidFill>
              </a:rPr>
              <a:t>다운로드</a:t>
            </a:r>
            <a:r>
              <a:rPr lang="ko-KR" altLang="en-US" sz="1400"/>
              <a:t> </a:t>
            </a:r>
            <a:r>
              <a:rPr lang="en-US" altLang="ko-KR" sz="1400"/>
              <a:t>from Server</a:t>
            </a:r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 rot="20248870">
            <a:off x="6661873" y="2903775"/>
            <a:ext cx="233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제작</a:t>
            </a:r>
            <a:r>
              <a:rPr lang="ko-KR" altLang="en-US" sz="1400" b="1"/>
              <a:t>된</a:t>
            </a:r>
            <a:r>
              <a:rPr lang="ko-KR" altLang="en-US" sz="1400"/>
              <a:t> 교육 콘텐츠 </a:t>
            </a:r>
            <a:r>
              <a:rPr lang="ko-KR" altLang="en-US" sz="1400" b="1">
                <a:solidFill>
                  <a:srgbClr val="63A537"/>
                </a:solidFill>
              </a:rPr>
              <a:t>다운로드</a:t>
            </a:r>
            <a:r>
              <a:rPr lang="ko-KR" altLang="en-US" sz="1400"/>
              <a:t> </a:t>
            </a:r>
            <a:r>
              <a:rPr lang="en-US" altLang="ko-KR" sz="1400"/>
              <a:t>from Server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"/>
          <a:stretch/>
        </p:blipFill>
        <p:spPr>
          <a:xfrm>
            <a:off x="8514476" y="2123837"/>
            <a:ext cx="848171" cy="1328037"/>
          </a:xfrm>
          <a:prstGeom prst="rect">
            <a:avLst/>
          </a:prstGeom>
        </p:spPr>
      </p:pic>
      <p:cxnSp>
        <p:nvCxnSpPr>
          <p:cNvPr id="36" name="직선 연결선 35"/>
          <p:cNvCxnSpPr>
            <a:cxnSpLocks/>
          </p:cNvCxnSpPr>
          <p:nvPr/>
        </p:nvCxnSpPr>
        <p:spPr>
          <a:xfrm flipH="1">
            <a:off x="8938892" y="4494176"/>
            <a:ext cx="1" cy="5400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9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시스템 수행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시각장애인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550" y="2062648"/>
            <a:ext cx="2394073" cy="3791145"/>
          </a:xfrm>
          <a:prstGeom prst="rect">
            <a:avLst/>
          </a:prstGeom>
        </p:spPr>
      </p:pic>
      <p:pic>
        <p:nvPicPr>
          <p:cNvPr id="8" name="그래픽 7" descr="오른쪽을 가리키는 검지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927505" y="3449789"/>
            <a:ext cx="414050" cy="414050"/>
          </a:xfrm>
          <a:prstGeom prst="rect">
            <a:avLst/>
          </a:prstGeom>
        </p:spPr>
      </p:pic>
      <p:pic>
        <p:nvPicPr>
          <p:cNvPr id="23" name="그래픽 22" descr="오른쪽을 가리키는 검지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379761" y="4285679"/>
            <a:ext cx="414050" cy="414050"/>
          </a:xfrm>
          <a:prstGeom prst="rect">
            <a:avLst/>
          </a:prstGeom>
        </p:spPr>
      </p:pic>
      <p:sp>
        <p:nvSpPr>
          <p:cNvPr id="24" name="화살표: 오른쪽 23"/>
          <p:cNvSpPr/>
          <p:nvPr/>
        </p:nvSpPr>
        <p:spPr>
          <a:xfrm>
            <a:off x="7476073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7895463" y="2049947"/>
            <a:ext cx="2394073" cy="3803845"/>
            <a:chOff x="7895463" y="2049947"/>
            <a:chExt cx="2394073" cy="380384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5463" y="2049947"/>
              <a:ext cx="2394073" cy="380384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574656" y="3652980"/>
              <a:ext cx="55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.</a:t>
              </a:r>
              <a:r>
                <a:rPr lang="en-US" altLang="ko-KR" sz="1000" err="1"/>
                <a:t>epub</a:t>
              </a:r>
              <a:endParaRPr lang="ko-KR" altLang="en-US" sz="1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49239" y="3805518"/>
              <a:ext cx="55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.</a:t>
              </a:r>
              <a:r>
                <a:rPr lang="en-US" altLang="ko-KR" sz="1000" err="1"/>
                <a:t>epub</a:t>
              </a:r>
              <a:endParaRPr lang="ko-KR" altLang="en-US" sz="1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04539" y="3959370"/>
              <a:ext cx="55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.</a:t>
              </a:r>
              <a:r>
                <a:rPr lang="en-US" altLang="ko-KR" sz="1000" err="1"/>
                <a:t>epub</a:t>
              </a:r>
              <a:endParaRPr lang="ko-KR" altLang="en-US" sz="1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77258" y="4115423"/>
              <a:ext cx="55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.</a:t>
              </a:r>
              <a:r>
                <a:rPr lang="en-US" altLang="ko-KR" sz="1000" err="1"/>
                <a:t>epub</a:t>
              </a:r>
              <a:endParaRPr lang="ko-KR" altLang="en-US" sz="1000"/>
            </a:p>
          </p:txBody>
        </p:sp>
      </p:grpSp>
      <p:pic>
        <p:nvPicPr>
          <p:cNvPr id="21" name="그래픽 20" descr="오른쪽을 가리키는 검지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379761" y="4309251"/>
            <a:ext cx="414050" cy="41405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519577" y="2372335"/>
            <a:ext cx="1539997" cy="2623368"/>
            <a:chOff x="2519577" y="2640186"/>
            <a:chExt cx="1539997" cy="2623368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577" y="2640186"/>
              <a:ext cx="1539997" cy="2623368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2543175" y="3726559"/>
              <a:ext cx="342900" cy="3447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108800" y="3885066"/>
              <a:ext cx="113825" cy="186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00" y="5152533"/>
            <a:ext cx="324000" cy="324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72756" y="5052923"/>
            <a:ext cx="303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'</a:t>
            </a:r>
            <a:r>
              <a:rPr lang="ko-KR" altLang="en-US" sz="1400" b="1"/>
              <a:t>한 손가락</a:t>
            </a:r>
            <a:r>
              <a:rPr lang="en-US" altLang="ko-KR" sz="1400"/>
              <a:t>'</a:t>
            </a:r>
            <a:r>
              <a:rPr lang="ko-KR" altLang="en-US" sz="1400"/>
              <a:t>으로 </a:t>
            </a:r>
            <a:r>
              <a:rPr lang="en-US" altLang="ko-KR" sz="1400" b="1"/>
              <a:t>'</a:t>
            </a:r>
            <a:r>
              <a:rPr lang="en-US" altLang="ko-KR" sz="1400" b="1">
                <a:highlight>
                  <a:srgbClr val="99CB38"/>
                </a:highlight>
              </a:rPr>
              <a:t>1</a:t>
            </a:r>
            <a:r>
              <a:rPr lang="ko-KR" altLang="en-US" sz="1400" b="1">
                <a:highlight>
                  <a:srgbClr val="99CB38"/>
                </a:highlight>
              </a:rPr>
              <a:t>번</a:t>
            </a:r>
            <a:r>
              <a:rPr lang="ko-KR" altLang="en-US" sz="1400" b="1"/>
              <a:t> 탭</a:t>
            </a:r>
            <a:r>
              <a:rPr lang="en-US" altLang="ko-KR" sz="1400"/>
              <a:t>' : </a:t>
            </a:r>
            <a:r>
              <a:rPr lang="ko-KR" altLang="en-US" sz="1400"/>
              <a:t>아이템 </a:t>
            </a:r>
            <a:r>
              <a:rPr lang="ko-KR" altLang="en-US" sz="1400" b="1">
                <a:highlight>
                  <a:srgbClr val="99CB38"/>
                </a:highlight>
              </a:rPr>
              <a:t>읽기</a:t>
            </a:r>
          </a:p>
          <a:p>
            <a:r>
              <a:rPr lang="en-US" altLang="ko-KR" sz="1400"/>
              <a:t>'</a:t>
            </a:r>
            <a:r>
              <a:rPr lang="ko-KR" altLang="en-US" sz="1400" b="1"/>
              <a:t>한 손가락</a:t>
            </a:r>
            <a:r>
              <a:rPr lang="en-US" altLang="ko-KR" sz="1400"/>
              <a:t>'</a:t>
            </a:r>
            <a:r>
              <a:rPr lang="ko-KR" altLang="en-US" sz="1400"/>
              <a:t>으로 </a:t>
            </a:r>
            <a:r>
              <a:rPr lang="en-US" altLang="ko-KR" sz="1400" b="1"/>
              <a:t>'</a:t>
            </a:r>
            <a:r>
              <a:rPr lang="en-US" altLang="ko-KR" sz="1400" b="1">
                <a:highlight>
                  <a:srgbClr val="99CB38"/>
                </a:highlight>
              </a:rPr>
              <a:t>2</a:t>
            </a:r>
            <a:r>
              <a:rPr lang="ko-KR" altLang="en-US" sz="1400" b="1">
                <a:highlight>
                  <a:srgbClr val="99CB38"/>
                </a:highlight>
              </a:rPr>
              <a:t>번</a:t>
            </a:r>
            <a:r>
              <a:rPr lang="ko-KR" altLang="en-US" sz="1400" b="1"/>
              <a:t> 탭</a:t>
            </a:r>
            <a:r>
              <a:rPr lang="en-US" altLang="ko-KR" sz="1400"/>
              <a:t>' : </a:t>
            </a:r>
            <a:r>
              <a:rPr lang="ko-KR" altLang="en-US" sz="1400"/>
              <a:t>아이템 </a:t>
            </a:r>
            <a:r>
              <a:rPr lang="ko-KR" altLang="en-US" sz="1400" b="1">
                <a:highlight>
                  <a:srgbClr val="99CB38"/>
                </a:highlight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20437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시스템 수행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시각장애인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07" y="2606416"/>
            <a:ext cx="1539997" cy="26233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77"/>
          <a:stretch/>
        </p:blipFill>
        <p:spPr>
          <a:xfrm>
            <a:off x="5502035" y="2354168"/>
            <a:ext cx="1434758" cy="792165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5926965" y="2598344"/>
            <a:ext cx="583200" cy="583200"/>
          </a:xfrm>
          <a:prstGeom prst="ellipse">
            <a:avLst/>
          </a:prstGeom>
          <a:solidFill>
            <a:srgbClr val="0A0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/>
          <p:cNvSpPr/>
          <p:nvPr/>
        </p:nvSpPr>
        <p:spPr>
          <a:xfrm flipH="1">
            <a:off x="4233333" y="3016327"/>
            <a:ext cx="1537352" cy="2935199"/>
          </a:xfrm>
          <a:custGeom>
            <a:avLst/>
            <a:gdLst>
              <a:gd name="connsiteX0" fmla="*/ 0 w 1718734"/>
              <a:gd name="connsiteY0" fmla="*/ 0 h 3016720"/>
              <a:gd name="connsiteX1" fmla="*/ 482600 w 1718734"/>
              <a:gd name="connsiteY1" fmla="*/ 364067 h 3016720"/>
              <a:gd name="connsiteX2" fmla="*/ 465667 w 1718734"/>
              <a:gd name="connsiteY2" fmla="*/ 1049867 h 3016720"/>
              <a:gd name="connsiteX3" fmla="*/ 905934 w 1718734"/>
              <a:gd name="connsiteY3" fmla="*/ 2159000 h 3016720"/>
              <a:gd name="connsiteX4" fmla="*/ 863600 w 1718734"/>
              <a:gd name="connsiteY4" fmla="*/ 2853267 h 3016720"/>
              <a:gd name="connsiteX5" fmla="*/ 1540934 w 1718734"/>
              <a:gd name="connsiteY5" fmla="*/ 3014134 h 3016720"/>
              <a:gd name="connsiteX6" fmla="*/ 1718734 w 1718734"/>
              <a:gd name="connsiteY6" fmla="*/ 2777067 h 301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8734" h="3016720">
                <a:moveTo>
                  <a:pt x="0" y="0"/>
                </a:moveTo>
                <a:cubicBezTo>
                  <a:pt x="202494" y="94544"/>
                  <a:pt x="404989" y="189089"/>
                  <a:pt x="482600" y="364067"/>
                </a:cubicBezTo>
                <a:cubicBezTo>
                  <a:pt x="560211" y="539045"/>
                  <a:pt x="395111" y="750712"/>
                  <a:pt x="465667" y="1049867"/>
                </a:cubicBezTo>
                <a:cubicBezTo>
                  <a:pt x="536223" y="1349022"/>
                  <a:pt x="839612" y="1858433"/>
                  <a:pt x="905934" y="2159000"/>
                </a:cubicBezTo>
                <a:cubicBezTo>
                  <a:pt x="972256" y="2459567"/>
                  <a:pt x="757767" y="2710745"/>
                  <a:pt x="863600" y="2853267"/>
                </a:cubicBezTo>
                <a:cubicBezTo>
                  <a:pt x="969433" y="2995789"/>
                  <a:pt x="1398412" y="3026834"/>
                  <a:pt x="1540934" y="3014134"/>
                </a:cubicBezTo>
                <a:cubicBezTo>
                  <a:pt x="1683456" y="3001434"/>
                  <a:pt x="1689101" y="2836334"/>
                  <a:pt x="1718734" y="2777067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"/>
          <a:stretch/>
        </p:blipFill>
        <p:spPr>
          <a:xfrm>
            <a:off x="1977837" y="2031875"/>
            <a:ext cx="2400951" cy="37593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189573" y="2298006"/>
            <a:ext cx="209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>
                <a:highlight>
                  <a:srgbClr val="FFFF00"/>
                </a:highlight>
              </a:rPr>
              <a:t>토끼</a:t>
            </a:r>
            <a:r>
              <a:rPr lang="ko-KR" altLang="en-US"/>
              <a:t>는</a:t>
            </a:r>
            <a:endParaRPr lang="en-US" altLang="ko-KR"/>
          </a:p>
          <a:p>
            <a:pPr algn="ctr"/>
            <a:r>
              <a:rPr lang="ko-KR" altLang="en-US"/>
              <a:t>어떻게 생겼을까</a:t>
            </a:r>
            <a:r>
              <a:rPr lang="en-US" altLang="ko-KR" b="1"/>
              <a:t>??</a:t>
            </a:r>
            <a:endParaRPr lang="ko-KR" altLang="en-US" b="1"/>
          </a:p>
        </p:txBody>
      </p:sp>
      <p:sp>
        <p:nvSpPr>
          <p:cNvPr id="45" name="타원 44"/>
          <p:cNvSpPr/>
          <p:nvPr/>
        </p:nvSpPr>
        <p:spPr>
          <a:xfrm>
            <a:off x="7712687" y="2569882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378462" y="2614770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070758" y="2651624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996363" y="2059182"/>
            <a:ext cx="2484000" cy="11343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520823" y="5028534"/>
            <a:ext cx="4671187" cy="486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시각장애인은 </a:t>
            </a:r>
            <a:r>
              <a:rPr lang="ko-KR" altLang="en-US" sz="1600" b="1">
                <a:solidFill>
                  <a:srgbClr val="FFFF00"/>
                </a:solidFill>
              </a:rPr>
              <a:t>전자책의 이미지</a:t>
            </a:r>
            <a:r>
              <a:rPr lang="ko-KR" altLang="en-US" sz="1600">
                <a:solidFill>
                  <a:schemeClr val="bg1"/>
                </a:solidFill>
              </a:rPr>
              <a:t>를 볼 수 없다</a:t>
            </a:r>
            <a:endParaRPr lang="ko-KR" altLang="en-US" b="1" i="1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95841" y="3810973"/>
            <a:ext cx="141355" cy="1874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69097" y="3871040"/>
            <a:ext cx="128465" cy="1739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61" y="2059142"/>
            <a:ext cx="324000" cy="3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9562" y="2071472"/>
            <a:ext cx="20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>
                <a:highlight>
                  <a:srgbClr val="FFFF00"/>
                </a:highlight>
              </a:rPr>
              <a:t>토끼</a:t>
            </a:r>
            <a:r>
              <a:rPr lang="ko-KR" altLang="en-US" sz="1400"/>
              <a:t> </a:t>
            </a:r>
            <a:r>
              <a:rPr lang="ko-KR" altLang="en-US" sz="1400" i="1"/>
              <a:t>이미지가 있습니다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1726" y="2927425"/>
            <a:ext cx="4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18185" y="3439679"/>
            <a:ext cx="4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9586" y="3670985"/>
            <a:ext cx="885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전자책의</a:t>
            </a:r>
            <a:endParaRPr lang="en-US" altLang="ko-KR" sz="1000">
              <a:solidFill>
                <a:srgbClr val="FF0000"/>
              </a:solidFill>
            </a:endParaRPr>
          </a:p>
          <a:p>
            <a:r>
              <a:rPr lang="ko-KR" altLang="en-US" sz="1000">
                <a:solidFill>
                  <a:srgbClr val="FF0000"/>
                </a:solidFill>
              </a:rPr>
              <a:t>원래 이미지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94520" y="3138024"/>
            <a:ext cx="1105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교육 컨텐츠 제작자가 제작한 이미지를 가진 텍스트 </a:t>
            </a:r>
            <a:r>
              <a:rPr lang="ko-KR" altLang="en-US" sz="1000" b="1" u="sng">
                <a:highlight>
                  <a:srgbClr val="FFFF00"/>
                </a:highlight>
              </a:rPr>
              <a:t>토끼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33701" y="3136805"/>
            <a:ext cx="243405" cy="1597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3149600" y="3082738"/>
            <a:ext cx="12435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151121" y="3073631"/>
            <a:ext cx="0" cy="7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84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1987</TotalTime>
  <Words>1021</Words>
  <Application>Microsoft Office PowerPoint</Application>
  <PresentationFormat>와이드스크린</PresentationFormat>
  <Paragraphs>307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바탕</vt:lpstr>
      <vt:lpstr>Arial</vt:lpstr>
      <vt:lpstr>Calibri</vt:lpstr>
      <vt:lpstr>Calibri Light</vt:lpstr>
      <vt:lpstr>Wingdings</vt:lpstr>
      <vt:lpstr>추억</vt:lpstr>
      <vt:lpstr>시각장애인용 교육 콘텐츠 저작 툴</vt:lpstr>
      <vt:lpstr>차례</vt:lpstr>
      <vt:lpstr>종합 설계 개요</vt:lpstr>
      <vt:lpstr>종합설계 개요</vt:lpstr>
      <vt:lpstr>종합설계 개요</vt:lpstr>
      <vt:lpstr>종합설계 개요</vt:lpstr>
      <vt:lpstr>시스템 구성도</vt:lpstr>
      <vt:lpstr>시스템 수행 시나리오</vt:lpstr>
      <vt:lpstr>시스템 수행 시나리오</vt:lpstr>
      <vt:lpstr>시스템 수행 시나리오</vt:lpstr>
      <vt:lpstr>시스템 수행 시나리오</vt:lpstr>
      <vt:lpstr>시스템 수행 시나리오</vt:lpstr>
      <vt:lpstr>개발 방법</vt:lpstr>
      <vt:lpstr>개발 현황</vt:lpstr>
      <vt:lpstr>개발 현황</vt:lpstr>
      <vt:lpstr>개발 현황</vt:lpstr>
      <vt:lpstr>업무 분담</vt:lpstr>
      <vt:lpstr>종합설계 수행일정</vt:lpstr>
      <vt:lpstr>필요기술 및 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namju kim</dc:creator>
  <cp:lastModifiedBy>JungHyejin</cp:lastModifiedBy>
  <cp:revision>2943</cp:revision>
  <dcterms:created xsi:type="dcterms:W3CDTF">2017-02-08T00:35:06Z</dcterms:created>
  <dcterms:modified xsi:type="dcterms:W3CDTF">2017-04-27T08:54:06Z</dcterms:modified>
</cp:coreProperties>
</file>