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0" r:id="rId9"/>
    <p:sldId id="261" r:id="rId10"/>
    <p:sldId id="262" r:id="rId11"/>
    <p:sldId id="280" r:id="rId12"/>
    <p:sldId id="281" r:id="rId13"/>
    <p:sldId id="282" r:id="rId14"/>
    <p:sldId id="283" r:id="rId15"/>
    <p:sldId id="287" r:id="rId16"/>
    <p:sldId id="310" r:id="rId17"/>
    <p:sldId id="284" r:id="rId18"/>
    <p:sldId id="306" r:id="rId19"/>
    <p:sldId id="304" r:id="rId20"/>
    <p:sldId id="305" r:id="rId21"/>
    <p:sldId id="289" r:id="rId22"/>
    <p:sldId id="308" r:id="rId23"/>
    <p:sldId id="290" r:id="rId24"/>
    <p:sldId id="291" r:id="rId25"/>
    <p:sldId id="292" r:id="rId26"/>
    <p:sldId id="309" r:id="rId27"/>
    <p:sldId id="293" r:id="rId28"/>
    <p:sldId id="294" r:id="rId29"/>
    <p:sldId id="300" r:id="rId30"/>
    <p:sldId id="295" r:id="rId31"/>
    <p:sldId id="299" r:id="rId32"/>
    <p:sldId id="296" r:id="rId33"/>
    <p:sldId id="297" r:id="rId34"/>
    <p:sldId id="264" r:id="rId35"/>
    <p:sldId id="285" r:id="rId36"/>
    <p:sldId id="286" r:id="rId37"/>
    <p:sldId id="265" r:id="rId38"/>
    <p:sldId id="266" r:id="rId39"/>
    <p:sldId id="269" r:id="rId40"/>
    <p:sldId id="311" r:id="rId41"/>
    <p:sldId id="312" r:id="rId42"/>
    <p:sldId id="270" r:id="rId43"/>
    <p:sldId id="268" r:id="rId44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HY강M" panose="02030600000101010101" pitchFamily="18" charset="-127"/>
      <p:regular r:id="rId48"/>
    </p:embeddedFont>
    <p:embeddedFont>
      <p:font typeface="HY강B" panose="02030600000101010101" pitchFamily="18" charset="-127"/>
      <p:regular r:id="rId49"/>
    </p:embeddedFont>
    <p:embeddedFont>
      <p:font typeface="함초롬바탕" panose="02030504000101010101" pitchFamily="18" charset="-127"/>
      <p:regular r:id="rId50"/>
      <p:bold r:id="rId51"/>
    </p:embeddedFont>
    <p:embeddedFont>
      <p:font typeface="HY헤드라인M" panose="0203060000010101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3" autoAdjust="0"/>
    <p:restoredTop sz="87332"/>
  </p:normalViewPr>
  <p:slideViewPr>
    <p:cSldViewPr snapToGrid="0">
      <p:cViewPr varScale="1">
        <p:scale>
          <a:sx n="80" d="100"/>
          <a:sy n="80" d="100"/>
        </p:scale>
        <p:origin x="979" y="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9C6A1DA-4C25-4EAE-A3E0-7129CBDAA8B4}" type="datetime1">
              <a:rPr lang="ko-KR" altLang="en-US"/>
              <a:pPr lvl="0">
                <a:defRPr lang="ko-KR" altLang="en-US"/>
              </a:pPr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Tip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시간 내에 발표 완료할 것</a:t>
            </a:r>
            <a:r>
              <a:rPr lang="en-US" altLang="ko-KR"/>
              <a:t>(4</a:t>
            </a:r>
            <a:r>
              <a:rPr lang="ko-KR" altLang="en-US"/>
              <a:t>분에 맞춰서 준비 할 것</a:t>
            </a:r>
            <a:r>
              <a:rPr lang="en-US" altLang="ko-KR"/>
              <a:t>)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구성도</a:t>
            </a:r>
            <a:r>
              <a:rPr lang="en-US" altLang="ko-KR"/>
              <a:t>, </a:t>
            </a:r>
            <a:r>
              <a:rPr lang="ko-KR" altLang="en-US"/>
              <a:t>기능을 중점으로 이야기 할 것</a:t>
            </a:r>
            <a:r>
              <a:rPr lang="en-US" altLang="ko-KR"/>
              <a:t>.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구성도</a:t>
            </a:r>
            <a:r>
              <a:rPr lang="en-US" altLang="ko-KR"/>
              <a:t>, </a:t>
            </a:r>
            <a:r>
              <a:rPr lang="ko-KR" altLang="en-US"/>
              <a:t>기능에 대한 질문 대비하여 스터디 진행하여</a:t>
            </a:r>
            <a:r>
              <a:rPr lang="en-US" altLang="ko-KR"/>
              <a:t>, </a:t>
            </a:r>
            <a:r>
              <a:rPr lang="ko-KR" altLang="en-US"/>
              <a:t>질문에 대한 대답을 준비할 것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2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9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2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3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7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27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0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7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클라우드 가상화 시스템은 추가적인 하드웨어가 필요하지 않고 </a:t>
            </a:r>
            <a:r>
              <a:rPr lang="en-US" altLang="ko-KR"/>
              <a:t>OS</a:t>
            </a:r>
            <a:r>
              <a:rPr lang="ko-KR" altLang="en-US"/>
              <a:t>의 오버헤드도 적기 때문에 핵심적인 기술로 떠오르고 있습니다</a:t>
            </a:r>
            <a:r>
              <a:rPr lang="en-US" altLang="ko-KR"/>
              <a:t>. </a:t>
            </a:r>
            <a:r>
              <a:rPr lang="ko-KR" altLang="en-US"/>
              <a:t>따라서 저희 조에서는 이 주제를 이용하여 졸업작품을 만들고자 기획ㅎㅏ였습니다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2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97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30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85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28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13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57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2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1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87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47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05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gktl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gktl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29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gktl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83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현재 상용화되어있는 클라이언트 가상화 기술</a:t>
            </a:r>
            <a:r>
              <a:rPr lang="en-US" altLang="ko-KR"/>
              <a:t>. </a:t>
            </a:r>
            <a:r>
              <a:rPr lang="ko-KR" altLang="en-US"/>
              <a:t>우리는 서버 가상화 이기때문에 차이점이 존재한다</a:t>
            </a:r>
            <a:r>
              <a:rPr lang="en-US" altLang="ko-KR"/>
              <a:t>.</a:t>
            </a:r>
            <a:r>
              <a:rPr lang="ko-KR" altLang="en-US"/>
              <a:t>서버 가상화와 클라이언트 가상화의 차이</a:t>
            </a:r>
            <a:r>
              <a:rPr lang="en-US" altLang="ko-KR"/>
              <a:t>.</a:t>
            </a:r>
            <a:r>
              <a:rPr lang="ko-KR" altLang="en-US"/>
              <a:t>서버의 퍼포먼스가 중요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-------------------------------</a:t>
            </a:r>
          </a:p>
          <a:p>
            <a:pPr lvl="0">
              <a:defRPr lang="ko-KR" altLang="en-US"/>
            </a:pPr>
            <a:r>
              <a:rPr lang="ko-KR" altLang="en-US"/>
              <a:t>질문 내용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작년 졸업작품과 차이점은 무엇인가</a:t>
            </a:r>
            <a:r>
              <a:rPr lang="en-US" altLang="ko-KR"/>
              <a:t>?</a:t>
            </a:r>
          </a:p>
          <a:p>
            <a:pPr marL="0" indent="0">
              <a:buNone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.kr/news/news_view.asp?artice_id=20160630093254" TargetMode="External"/><Relationship Id="rId2" Type="http://schemas.openxmlformats.org/officeDocument/2006/relationships/hyperlink" Target="http://www.autoelectronics.co.kr/article/articleView.asp?idx=164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.daum.net/hellopolicy/698004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57929" y="5352023"/>
            <a:ext cx="4020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2012150018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박수민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2012150033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이승민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2015150049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황태근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7189" y="2785331"/>
            <a:ext cx="278167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02378" y="1651784"/>
            <a:ext cx="57785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dirty="0">
                <a:solidFill>
                  <a:schemeClr val="accent6">
                    <a:lumMod val="50000"/>
                  </a:schemeClr>
                </a:solidFill>
              </a:rPr>
              <a:t>운전 패턴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9613" y="2300620"/>
            <a:ext cx="577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Your Driving Pattern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02" y="2950641"/>
            <a:ext cx="1148764" cy="11487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83039" y="366222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8" y="1048773"/>
            <a:ext cx="1060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시나리오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사건에서 일어날 수 있는 여러 가지 가상적인 결과나 그 구체적인 과정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99397" y="4100854"/>
            <a:ext cx="103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User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6087" y="5598667"/>
            <a:ext cx="10351007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목적 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 운전자의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 습관을 파악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3946" y="1603467"/>
            <a:ext cx="10351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드라이빙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 가속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 정지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 출발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졸음 운전 방지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수집된 데이터를 이용한 알고리즘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 운전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수집된 데이터를 이용한 알고리즘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안전거리 확보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영상처리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8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요구사항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8" y="1048773"/>
            <a:ext cx="1060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 사항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문제를 해결하거나 특정의 목적을 위하여 사용자가 필요로 하는 조건이나 능력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9772" y="1970606"/>
            <a:ext cx="6755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어플리케이션 요구사항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운전자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 구분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시작과 종료 시점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종료 시 운행 데이터를 서버로 전송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종료 시 운행 평가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앱 내에서 운행에 대한 통계치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18" y="1906329"/>
            <a:ext cx="3835904" cy="38359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8738" y="5236816"/>
            <a:ext cx="2983335" cy="697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3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요구사항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8" y="1048773"/>
            <a:ext cx="1060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 사항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어떤 문제를 해결하거나 특정의 목적을 위하여 사용자가 필요로 하는 조건이나 능력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2084" y="2776460"/>
            <a:ext cx="1035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요구사항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대기하며 기다리다가 운행 끝과 통계 요청 시 연결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운행이 끝날 때마다 운행 데이터를 받음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사용자가 일주일 통계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한달 통계 요청 시 데이터 전송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18" y="2882254"/>
            <a:ext cx="2116353" cy="21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요구사항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8" y="1048773"/>
            <a:ext cx="1060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 사항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어떤 문제를 해결하거나 특정의 목적을 위하여 사용자가 필요로 하는 조건이나 능력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22860" y="1889181"/>
            <a:ext cx="92341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요구사항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MYSQL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사용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 번호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날짜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운행번호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급가속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급정지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급출발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b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에코드라이빙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난폭운전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졸음운전 포함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 번호와 날짜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운행번호를 이용하여 각 운행을 구분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 번호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해당 사용자의 휴대폰 번호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날짜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해당 운행의 날짜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번호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해당 날짜에 운행한 번호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날짜마다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부터 시작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7" y="3023221"/>
            <a:ext cx="2071569" cy="20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요구사항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8" y="1048773"/>
            <a:ext cx="1060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 사항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어떤 문제를 해결하거나 특정의 목적을 위하여 사용자가 필요로 하는 조건이나 능력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7858" y="1618113"/>
            <a:ext cx="1035100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 관련 요구사항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3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드라이빙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급가속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급정지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급출발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횟수를 통한 통계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 운전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잦은 차선 변경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핸들의 움직임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속도의 변화폭으로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>
              <a:lnSpc>
                <a:spcPct val="13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졸음 운전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핸들을 일정시간 이상 움직이지 않을 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핸들을 횡방향으로 과하게 움직일 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좌우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12573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속도의 변화폭으로 확인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난폭운전과 졸음운전의 차이 구분 필요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18" y="2677213"/>
            <a:ext cx="2535382" cy="25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3433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구성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몇가지 부분이나 요소들을 모아서 일정한 전체를 짜 이룸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33" y="1962987"/>
            <a:ext cx="1249900" cy="1249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9" y="4542031"/>
            <a:ext cx="1358336" cy="13583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223" y="4520603"/>
            <a:ext cx="1264300" cy="1264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77223" y="3116827"/>
            <a:ext cx="178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Database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9739" y="5814991"/>
            <a:ext cx="178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Database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9233" y="5721532"/>
            <a:ext cx="178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Server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3088" y="3189107"/>
            <a:ext cx="178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223" y="1881320"/>
            <a:ext cx="1235507" cy="123550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33089"/>
              </p:ext>
            </p:extLst>
          </p:nvPr>
        </p:nvGraphicFramePr>
        <p:xfrm>
          <a:off x="2486950" y="1953509"/>
          <a:ext cx="2487073" cy="14734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7073">
                  <a:extLst>
                    <a:ext uri="{9D8B030D-6E8A-4147-A177-3AD203B41FA5}">
                      <a16:colId xmlns:a16="http://schemas.microsoft.com/office/drawing/2014/main" val="3610971265"/>
                    </a:ext>
                  </a:extLst>
                </a:gridCol>
              </a:tblGrid>
              <a:tr h="3065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Android App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7575"/>
                  </a:ext>
                </a:extLst>
              </a:tr>
              <a:tr h="11382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운행 데이터 수집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가공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하루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일주일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한달 단위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통계 출력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2808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7456"/>
              </p:ext>
            </p:extLst>
          </p:nvPr>
        </p:nvGraphicFramePr>
        <p:xfrm>
          <a:off x="6864870" y="1924106"/>
          <a:ext cx="2614352" cy="16462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4352">
                  <a:extLst>
                    <a:ext uri="{9D8B030D-6E8A-4147-A177-3AD203B41FA5}">
                      <a16:colId xmlns:a16="http://schemas.microsoft.com/office/drawing/2014/main" val="1177424161"/>
                    </a:ext>
                  </a:extLst>
                </a:gridCol>
              </a:tblGrid>
              <a:tr h="327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Local Database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18334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운행 단위의 가공된 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데이터를 가짐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급가속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급정지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급출발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에코드라이빙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졸음운전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난폭운전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6498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42475"/>
              </p:ext>
            </p:extLst>
          </p:nvPr>
        </p:nvGraphicFramePr>
        <p:xfrm>
          <a:off x="2436833" y="4566033"/>
          <a:ext cx="2568153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8153">
                  <a:extLst>
                    <a:ext uri="{9D8B030D-6E8A-4147-A177-3AD203B41FA5}">
                      <a16:colId xmlns:a16="http://schemas.microsoft.com/office/drawing/2014/main" val="3610971265"/>
                    </a:ext>
                  </a:extLst>
                </a:gridCol>
              </a:tblGrid>
              <a:tr h="2963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Server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7575"/>
                  </a:ext>
                </a:extLst>
              </a:tr>
              <a:tr h="1158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데이터베이스로부터 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 검색 및 전송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사용자로부터 운행 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데이터를 받아 데이터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베이스에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2808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2801"/>
              </p:ext>
            </p:extLst>
          </p:nvPr>
        </p:nvGraphicFramePr>
        <p:xfrm>
          <a:off x="6847700" y="4662690"/>
          <a:ext cx="2641712" cy="15213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1712">
                  <a:extLst>
                    <a:ext uri="{9D8B030D-6E8A-4147-A177-3AD203B41FA5}">
                      <a16:colId xmlns:a16="http://schemas.microsoft.com/office/drawing/2014/main" val="3610971265"/>
                    </a:ext>
                  </a:extLst>
                </a:gridCol>
              </a:tblGrid>
              <a:tr h="308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Server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7575"/>
                  </a:ext>
                </a:extLst>
              </a:tr>
              <a:tr h="11861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사용자별 </a:t>
                      </a:r>
                      <a:b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운행 데이터를 가짐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280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8993" y="2104841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운행단위 데이터를 저장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04986" y="2507277"/>
            <a:ext cx="184271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5004986" y="2735877"/>
            <a:ext cx="184271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04985" y="5383827"/>
            <a:ext cx="184271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5004985" y="5612427"/>
            <a:ext cx="184271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</p:cNvCxnSpPr>
          <p:nvPr/>
        </p:nvCxnSpPr>
        <p:spPr>
          <a:xfrm flipH="1" flipV="1">
            <a:off x="3495675" y="3489613"/>
            <a:ext cx="9525" cy="105558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H="1">
            <a:off x="3659358" y="3489613"/>
            <a:ext cx="9714" cy="107642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49525" y="290950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하루단위 데이터 전송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723807" y="3907603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운행단위 데이터를 전송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23417" y="3887688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일주일</a:t>
            </a:r>
            <a:r>
              <a:rPr lang="en-US" altLang="ko-KR" sz="1100" dirty="0"/>
              <a:t>, </a:t>
            </a:r>
            <a:r>
              <a:rPr lang="ko-KR" altLang="en-US" sz="1100" dirty="0"/>
              <a:t>한달 단위</a:t>
            </a:r>
            <a:br>
              <a:rPr lang="en-US" altLang="ko-KR" sz="1100" dirty="0"/>
            </a:br>
            <a:r>
              <a:rPr lang="ko-KR" altLang="en-US" sz="1100" dirty="0"/>
              <a:t> 데이터를 전송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49525" y="501440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운행단위 데이터 전송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274647" y="5721532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일주일</a:t>
            </a:r>
            <a:r>
              <a:rPr lang="en-US" altLang="ko-KR" sz="1100" dirty="0"/>
              <a:t>, </a:t>
            </a:r>
            <a:r>
              <a:rPr lang="ko-KR" altLang="en-US" sz="1100" dirty="0"/>
              <a:t>한달 단위</a:t>
            </a:r>
            <a:br>
              <a:rPr lang="en-US" altLang="ko-KR" sz="1100" dirty="0"/>
            </a:br>
            <a:r>
              <a:rPr lang="ko-KR" altLang="en-US" sz="1100" dirty="0"/>
              <a:t> 데이터를 전송</a:t>
            </a:r>
          </a:p>
        </p:txBody>
      </p:sp>
    </p:spTree>
    <p:extLst>
      <p:ext uri="{BB962C8B-B14F-4D97-AF65-F5344CB8AC3E}">
        <p14:creationId xmlns:p14="http://schemas.microsoft.com/office/powerpoint/2010/main" val="16508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57008" y="628725"/>
            <a:ext cx="4932352" cy="5766456"/>
            <a:chOff x="6172528" y="628725"/>
            <a:chExt cx="4932352" cy="5766456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7654085" y="628725"/>
              <a:ext cx="1979397" cy="3488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시작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54085" y="1223104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어플리케이션 실행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7654085" y="1799474"/>
              <a:ext cx="1979397" cy="783684"/>
              <a:chOff x="4714875" y="2556588"/>
              <a:chExt cx="2208438" cy="1156996"/>
            </a:xfrm>
          </p:grpSpPr>
          <p:sp>
            <p:nvSpPr>
              <p:cNvPr id="32" name="사각형: 둥근 모서리 31"/>
              <p:cNvSpPr/>
              <p:nvPr/>
            </p:nvSpPr>
            <p:spPr>
              <a:xfrm>
                <a:off x="4714875" y="2556588"/>
                <a:ext cx="2208438" cy="1156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B0600000101010101" charset="-127"/>
                    <a:ea typeface="HY강M" panose="020B0600000101010101" charset="-127"/>
                  </a:rPr>
                  <a:t>사용자 조작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endParaRPr>
              </a:p>
              <a:p>
                <a:pPr algn="ctr"/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endParaRPr>
              </a:p>
              <a:p>
                <a:pPr algn="ctr"/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4714875" y="3044106"/>
                <a:ext cx="22084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4927341" y="3107094"/>
                <a:ext cx="765110" cy="391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B0600000101010101" charset="-127"/>
                    <a:ea typeface="HY강M" panose="020B0600000101010101" charset="-127"/>
                  </a:rPr>
                  <a:t>운행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49139" y="3107094"/>
                <a:ext cx="765110" cy="391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B0600000101010101" charset="-127"/>
                    <a:ea typeface="HY강M" panose="020B0600000101010101" charset="-127"/>
                  </a:rPr>
                  <a:t>통계</a:t>
                </a:r>
              </a:p>
            </p:txBody>
          </p:sp>
        </p:grpSp>
        <p:cxnSp>
          <p:nvCxnSpPr>
            <p:cNvPr id="10" name="연결선: 꺾임 9"/>
            <p:cNvCxnSpPr>
              <a:cxnSpLocks/>
              <a:stCxn id="34" idx="2"/>
              <a:endCxn id="12" idx="0"/>
            </p:cNvCxnSpPr>
            <p:nvPr/>
          </p:nvCxnSpPr>
          <p:spPr>
            <a:xfrm rot="5400000">
              <a:off x="7478644" y="2121382"/>
              <a:ext cx="392336" cy="10251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연결선: 꺾임 10"/>
            <p:cNvCxnSpPr>
              <a:cxnSpLocks/>
              <a:stCxn id="35" idx="2"/>
              <a:endCxn id="13" idx="0"/>
            </p:cNvCxnSpPr>
            <p:nvPr/>
          </p:nvCxnSpPr>
          <p:spPr>
            <a:xfrm rot="16200000" flipH="1">
              <a:off x="9346993" y="2194025"/>
              <a:ext cx="524416" cy="10119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6172528" y="2830134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운행 시작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25483" y="2962214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운행 통계 확인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72528" y="3449195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실시간 운행 분석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125483" y="3696888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통계 선택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(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하루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주간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월간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B0600000101010101" charset="-127"/>
                <a:ea typeface="HY강M" panose="020B0600000101010101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72528" y="4068257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운행 종료</a:t>
              </a:r>
            </a:p>
          </p:txBody>
        </p:sp>
        <p:sp>
          <p:nvSpPr>
            <p:cNvPr id="17" name="순서도: 문서 16"/>
            <p:cNvSpPr/>
            <p:nvPr/>
          </p:nvSpPr>
          <p:spPr>
            <a:xfrm>
              <a:off x="6172528" y="4687319"/>
              <a:ext cx="1979397" cy="484866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운행 평가 출력</a:t>
              </a:r>
            </a:p>
          </p:txBody>
        </p:sp>
        <p:sp>
          <p:nvSpPr>
            <p:cNvPr id="18" name="순서도: 문서 17"/>
            <p:cNvSpPr/>
            <p:nvPr/>
          </p:nvSpPr>
          <p:spPr>
            <a:xfrm>
              <a:off x="9125483" y="4431562"/>
              <a:ext cx="1979397" cy="484866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해당 통계 출력</a:t>
              </a:r>
            </a:p>
          </p:txBody>
        </p:sp>
        <p:sp>
          <p:nvSpPr>
            <p:cNvPr id="20" name="사각형: 둥근 모서리 19"/>
            <p:cNvSpPr/>
            <p:nvPr/>
          </p:nvSpPr>
          <p:spPr>
            <a:xfrm>
              <a:off x="7654085" y="6046292"/>
              <a:ext cx="1979397" cy="3488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종료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54085" y="5453237"/>
              <a:ext cx="1979397" cy="330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B0600000101010101" charset="-127"/>
                  <a:ea typeface="HY강M" panose="020B0600000101010101" charset="-127"/>
                </a:rPr>
                <a:t>어플리케이션 화면</a:t>
              </a:r>
            </a:p>
          </p:txBody>
        </p:sp>
        <p:cxnSp>
          <p:nvCxnSpPr>
            <p:cNvPr id="22" name="직선 화살표 연결선 21"/>
            <p:cNvCxnSpPr>
              <a:stCxn id="7" idx="2"/>
              <a:endCxn id="8" idx="0"/>
            </p:cNvCxnSpPr>
            <p:nvPr/>
          </p:nvCxnSpPr>
          <p:spPr>
            <a:xfrm>
              <a:off x="8643784" y="977614"/>
              <a:ext cx="0" cy="245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8643784" y="1553983"/>
              <a:ext cx="0" cy="245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7162227" y="3161013"/>
              <a:ext cx="0" cy="28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162227" y="3780075"/>
              <a:ext cx="0" cy="28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7162227" y="4399136"/>
              <a:ext cx="0" cy="28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0115181" y="3293093"/>
              <a:ext cx="0" cy="40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10115181" y="4027767"/>
              <a:ext cx="0" cy="40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연결선: 꺾임 28"/>
            <p:cNvCxnSpPr>
              <a:stCxn id="17" idx="2"/>
              <a:endCxn id="21" idx="0"/>
            </p:cNvCxnSpPr>
            <p:nvPr/>
          </p:nvCxnSpPr>
          <p:spPr>
            <a:xfrm rot="16200000" flipH="1">
              <a:off x="7746452" y="4555904"/>
              <a:ext cx="313107" cy="14815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/>
            <p:cNvCxnSpPr>
              <a:cxnSpLocks/>
              <a:stCxn id="18" idx="2"/>
              <a:endCxn id="21" idx="0"/>
            </p:cNvCxnSpPr>
            <p:nvPr/>
          </p:nvCxnSpPr>
          <p:spPr>
            <a:xfrm rot="5400000">
              <a:off x="9095051" y="4433106"/>
              <a:ext cx="568864" cy="1471398"/>
            </a:xfrm>
            <a:prstGeom prst="bentConnector3">
              <a:avLst>
                <a:gd name="adj1" fmla="val 714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cxnSpLocks/>
              <a:stCxn id="21" idx="2"/>
              <a:endCxn id="20" idx="0"/>
            </p:cNvCxnSpPr>
            <p:nvPr/>
          </p:nvCxnSpPr>
          <p:spPr>
            <a:xfrm>
              <a:off x="8643784" y="5784116"/>
              <a:ext cx="0" cy="26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55610" y="2154167"/>
            <a:ext cx="5109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어플리케이션 시나리오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시나리오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운전자가 운행시 실시간으로 운행을 분석하고 그 후 평가 출력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통계 시나리오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운전자가 하루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주간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월간 단위로 운행 통계를 확인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4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21" y="1074108"/>
            <a:ext cx="3921199" cy="517066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7818" y="2499251"/>
            <a:ext cx="51095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클래스 다이어그램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전체적 상세 설계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시스템 모듈을 설계 할 시 사용하는 데이터 베이스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앱에 대한 상세 설계 내용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70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54221" y="5883435"/>
            <a:ext cx="5109539" cy="57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배포 다이어그램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3" y="1523827"/>
            <a:ext cx="7858954" cy="42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07200"/>
              </p:ext>
            </p:extLst>
          </p:nvPr>
        </p:nvGraphicFramePr>
        <p:xfrm>
          <a:off x="7184488" y="2428541"/>
          <a:ext cx="3815080" cy="2816136"/>
        </p:xfrm>
        <a:graphic>
          <a:graphicData uri="http://schemas.openxmlformats.org/drawingml/2006/table">
            <a:tbl>
              <a:tblPr/>
              <a:tblGrid>
                <a:gridCol w="1779189">
                  <a:extLst>
                    <a:ext uri="{9D8B030D-6E8A-4147-A177-3AD203B41FA5}">
                      <a16:colId xmlns:a16="http://schemas.microsoft.com/office/drawing/2014/main" val="1079798059"/>
                    </a:ext>
                  </a:extLst>
                </a:gridCol>
                <a:gridCol w="2035891">
                  <a:extLst>
                    <a:ext uri="{9D8B030D-6E8A-4147-A177-3AD203B41FA5}">
                      <a16:colId xmlns:a16="http://schemas.microsoft.com/office/drawing/2014/main" val="36601375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ServerDrivingDB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872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전화 번호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596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운행한 날짜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02615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날짜에 운행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3221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운행 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561087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DrivingDistance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총 이동거리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60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HardAccNum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급가속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63842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HardStopNum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급정지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41366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QuickStartNum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급출발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10331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에코드라이빙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399351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RecklessDriving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난폭운전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7934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DozeDriving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9241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36035"/>
              </p:ext>
            </p:extLst>
          </p:nvPr>
        </p:nvGraphicFramePr>
        <p:xfrm>
          <a:off x="1083040" y="3246039"/>
          <a:ext cx="4912360" cy="959032"/>
        </p:xfrm>
        <a:graphic>
          <a:graphicData uri="http://schemas.openxmlformats.org/drawingml/2006/table">
            <a:tbl>
              <a:tblPr/>
              <a:tblGrid>
                <a:gridCol w="2290914">
                  <a:extLst>
                    <a:ext uri="{9D8B030D-6E8A-4147-A177-3AD203B41FA5}">
                      <a16:colId xmlns:a16="http://schemas.microsoft.com/office/drawing/2014/main" val="2819339919"/>
                    </a:ext>
                  </a:extLst>
                </a:gridCol>
                <a:gridCol w="2621446">
                  <a:extLst>
                    <a:ext uri="{9D8B030D-6E8A-4147-A177-3AD203B41FA5}">
                      <a16:colId xmlns:a16="http://schemas.microsoft.com/office/drawing/2014/main" val="127096523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ClientDrivingRawDB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36551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Accel_X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축의 가속도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92219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Accel_Y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축의 가속도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56153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Accel_Z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z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축의 가속도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055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6982"/>
              </p:ext>
            </p:extLst>
          </p:nvPr>
        </p:nvGraphicFramePr>
        <p:xfrm>
          <a:off x="1083039" y="2365398"/>
          <a:ext cx="4912360" cy="726894"/>
        </p:xfrm>
        <a:graphic>
          <a:graphicData uri="http://schemas.openxmlformats.org/drawingml/2006/table">
            <a:tbl>
              <a:tblPr/>
              <a:tblGrid>
                <a:gridCol w="2290913">
                  <a:extLst>
                    <a:ext uri="{9D8B030D-6E8A-4147-A177-3AD203B41FA5}">
                      <a16:colId xmlns:a16="http://schemas.microsoft.com/office/drawing/2014/main" val="3924503963"/>
                    </a:ext>
                  </a:extLst>
                </a:gridCol>
                <a:gridCol w="2621447">
                  <a:extLst>
                    <a:ext uri="{9D8B030D-6E8A-4147-A177-3AD203B41FA5}">
                      <a16:colId xmlns:a16="http://schemas.microsoft.com/office/drawing/2014/main" val="3090536437"/>
                    </a:ext>
                  </a:extLst>
                </a:gridCol>
              </a:tblGrid>
              <a:tr h="973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ClientDrivingProcessDB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40416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30120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Speed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95482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83831"/>
              </p:ext>
            </p:extLst>
          </p:nvPr>
        </p:nvGraphicFramePr>
        <p:xfrm>
          <a:off x="1083039" y="4323510"/>
          <a:ext cx="4912360" cy="2119722"/>
        </p:xfrm>
        <a:graphic>
          <a:graphicData uri="http://schemas.openxmlformats.org/drawingml/2006/table">
            <a:tbl>
              <a:tblPr/>
              <a:tblGrid>
                <a:gridCol w="2290914">
                  <a:extLst>
                    <a:ext uri="{9D8B030D-6E8A-4147-A177-3AD203B41FA5}">
                      <a16:colId xmlns:a16="http://schemas.microsoft.com/office/drawing/2014/main" val="4106216727"/>
                    </a:ext>
                  </a:extLst>
                </a:gridCol>
                <a:gridCol w="2621446">
                  <a:extLst>
                    <a:ext uri="{9D8B030D-6E8A-4147-A177-3AD203B41FA5}">
                      <a16:colId xmlns:a16="http://schemas.microsoft.com/office/drawing/2014/main" val="3857634105"/>
                    </a:ext>
                  </a:extLst>
                </a:gridCol>
              </a:tblGrid>
              <a:tr h="973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ClientDrivingTotalDB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09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DrivingTime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운행 시간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846085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DrivingDistance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총 이동거리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156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HardAccNum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 가속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08594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HardStopNum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 정지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71271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QuickStartNum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 출발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27346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EchoDring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에코드라이빙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50655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ReklessDriving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난폭운전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60787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DozeDriving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9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718" y="1673870"/>
            <a:ext cx="5109539" cy="57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클라이언트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 설계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3754" y="1699049"/>
            <a:ext cx="510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서버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 설계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26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876" y="5107401"/>
            <a:ext cx="2691695" cy="578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8876" y="5037233"/>
            <a:ext cx="9744273" cy="11289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운행자의 패턴을 분석하여 운행자의  운행 습관 파악</a:t>
            </a:r>
            <a:endParaRPr lang="en-US" altLang="ko-KR" sz="24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통해 사고와 졸음운전을 방지</a:t>
            </a:r>
            <a:endParaRPr lang="en-US" altLang="ko-KR" sz="24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847444"/>
            <a:ext cx="6210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039" y="1595245"/>
            <a:ext cx="10351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운전자 운전 차량 생성 및 삭제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운전자가 앱 사용시 운전 차량 생성 및 삭제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차를 구분하기 위한 정보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크게 대형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중형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소형으로 나뉨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사용 용도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 소유의 차량이 여러 대 있을 경우 이를 구분하기 위해 사용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사용자가 앱을 처음 사용할 시 또는 새로운 차량의 등록을 원할 시 등록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사용자가 차량 삭제를 원할 시 삭제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53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818" y="1944660"/>
            <a:ext cx="1035100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운전자 차량 선택 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차량이 여러 대 있을 경우 운행할 차량을 선택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차량을 구분하기 위한 정보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 선택 조건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차량이 한대 있을 시 선택 없이 하나의 차량이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default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값이 됨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차량이 여러 대 있을 경우 운행 시작 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List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띄워 줌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42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81" y="1381886"/>
            <a:ext cx="9026062" cy="50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818" y="2198660"/>
            <a:ext cx="1035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운행 시작 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시작과 동시에 운행 데이터 수집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주기적으로 가속도 센서 값을 받아와 기록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운행 패턴을 분석하기 위한 데이터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값은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x,y,z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값으로 이루어 짐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4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698" y="1756659"/>
            <a:ext cx="10351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졸음 운전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난폭 운전 실시간 확인 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기록된 가속도 센서 값을 통해 패턴 확인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패턴을 분석을 통해 감지가 될 시 운전자에게 경고 알람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운행 패턴을 분석하기 위한 데이터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값은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x,y,z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값으로 이루어 짐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처리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받아온 가속도 센서 값을 이전 데이터와 비교하여 변화폭이 클 시 데이터 처리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371600" lvl="4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76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039" y="1381885"/>
            <a:ext cx="1035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운행 종료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운행이 종료 될 시 운전자가 운행 종료를 누름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중 기록된 가속도 센서 값을 통해 운행 평가를 진행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시작부터 종료 시점까지의 운행 데이터를 서버로 전송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운행 패턴을 분석하기 위한 데이터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값은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x,y,z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값으로 이루어 짐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처리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 값을 이용해 급정지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급출발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급가속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에코드라이빙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졸음운전 횟수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난폭운전 횟수를 계산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81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885184" y="1495185"/>
            <a:ext cx="8877409" cy="5031739"/>
            <a:chOff x="1885184" y="1495185"/>
            <a:chExt cx="8877409" cy="5031739"/>
          </a:xfrm>
        </p:grpSpPr>
        <p:grpSp>
          <p:nvGrpSpPr>
            <p:cNvPr id="5" name="그룹 4"/>
            <p:cNvGrpSpPr/>
            <p:nvPr/>
          </p:nvGrpSpPr>
          <p:grpSpPr>
            <a:xfrm>
              <a:off x="1885184" y="1495185"/>
              <a:ext cx="8877409" cy="5031739"/>
              <a:chOff x="1885184" y="1495185"/>
              <a:chExt cx="8347219" cy="540571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184" y="1495185"/>
                <a:ext cx="8347219" cy="3715202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8244" y="5179583"/>
                <a:ext cx="8204749" cy="1721319"/>
              </a:xfrm>
              <a:prstGeom prst="rect">
                <a:avLst/>
              </a:prstGeom>
            </p:spPr>
          </p:pic>
        </p:grp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1997439" y="6203195"/>
              <a:ext cx="857531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cxnSpLocks/>
            </p:cNvCxnSpPr>
            <p:nvPr/>
          </p:nvCxnSpPr>
          <p:spPr>
            <a:xfrm>
              <a:off x="1987914" y="1755020"/>
              <a:ext cx="857531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3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039" y="2069878"/>
            <a:ext cx="10671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운행 중 백그라운드 동작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백그라운드 설정 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OverLay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전환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OverLay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통해 사용자가 운행 시작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종료를 쉽게 할 수 있도록 변경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중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YourDrivingPattern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어플리케이션 이외에 다른 어플리케이션을 사용해야 할 경우를 위한 기능</a:t>
            </a:r>
            <a:b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ex)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네이게이션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전화 통화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35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818" y="1493645"/>
            <a:ext cx="10671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운전자 운행 평가 통계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사용자가 하루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일주일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한달 단위로 자신의 운행 평가 통계를 확인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급가속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급출발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급정지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에코드라이빙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졸음운전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난폭운전</a:t>
            </a: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처리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하루단위의 경우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어플리케이션 로컬 데이터베이스 내의 데이터 활용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일주일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한달 단위의 경우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데이터베이스 내의 데이터 활용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251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27919" y="1665219"/>
            <a:ext cx="8589281" cy="5028086"/>
            <a:chOff x="2027919" y="1665219"/>
            <a:chExt cx="8589281" cy="50280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919" y="1665219"/>
              <a:ext cx="8589281" cy="5028086"/>
            </a:xfrm>
            <a:prstGeom prst="rect">
              <a:avLst/>
            </a:prstGeom>
          </p:spPr>
        </p:pic>
        <p:cxnSp>
          <p:nvCxnSpPr>
            <p:cNvPr id="97" name="직선 연결선 96"/>
            <p:cNvCxnSpPr>
              <a:cxnSpLocks/>
            </p:cNvCxnSpPr>
            <p:nvPr/>
          </p:nvCxnSpPr>
          <p:spPr>
            <a:xfrm>
              <a:off x="2149839" y="2000130"/>
              <a:ext cx="80568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cxnSpLocks/>
            </p:cNvCxnSpPr>
            <p:nvPr/>
          </p:nvCxnSpPr>
          <p:spPr>
            <a:xfrm>
              <a:off x="2149839" y="5965070"/>
              <a:ext cx="80568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0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2699" y="0"/>
            <a:ext cx="621254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914" y="269400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종합 설계 개요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1914" y="814738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관련 연구 및 사례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1010" y="136007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3.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시스템 수행 시나리오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1290" y="2447634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시스템 구성도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11010" y="3573387"/>
            <a:ext cx="380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개발 환경 및 개발 방법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1010" y="474022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9.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업무 분담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6545" y="5366058"/>
            <a:ext cx="346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10.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졸업 연구 수행 일정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6545" y="599189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11.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필요 기술 및 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4560" y="2896894"/>
            <a:ext cx="1965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목차</a:t>
            </a:r>
            <a:endParaRPr lang="ko-KR" altLang="en-US" sz="1600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1010" y="2982648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6.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시스템 모듈 상세 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1010" y="4156806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8.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데모 환경 설계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1290" y="1912620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헤드라인M" panose="02030600000101010101" pitchFamily="18" charset="-127"/>
              </a:rPr>
              <a:t>시스템 요구 사항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818" y="1990339"/>
            <a:ext cx="1067163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운행 정보 초기화</a:t>
            </a:r>
            <a:endParaRPr lang="en-US" altLang="ko-KR" sz="2400" b="1" dirty="0"/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모든 운행정보를 삭제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로컬 데이터베이스 및 서버 데이터베이스의 운행 정보</a:t>
            </a: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처리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로컬 데이터 베이스 초기화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데이터 베이스 내의 해당 운전자에 대한 운행 정보 초기화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528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954676" y="1608188"/>
            <a:ext cx="6250283" cy="4904371"/>
            <a:chOff x="2954676" y="1608188"/>
            <a:chExt cx="6250283" cy="4904371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4676" y="1608188"/>
              <a:ext cx="6250283" cy="4904371"/>
            </a:xfrm>
            <a:prstGeom prst="rect">
              <a:avLst/>
            </a:prstGeom>
          </p:spPr>
        </p:pic>
        <p:cxnSp>
          <p:nvCxnSpPr>
            <p:cNvPr id="6" name="직선 연결선 5"/>
            <p:cNvCxnSpPr>
              <a:cxnSpLocks/>
            </p:cNvCxnSpPr>
            <p:nvPr/>
          </p:nvCxnSpPr>
          <p:spPr>
            <a:xfrm>
              <a:off x="3045189" y="6012695"/>
              <a:ext cx="58987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3045189" y="2002670"/>
              <a:ext cx="58987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8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9852" y="1939539"/>
            <a:ext cx="108441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일주일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한달 통계 데이터 전송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서버</a:t>
            </a:r>
            <a:r>
              <a:rPr lang="en-US" altLang="ko-KR" sz="2400" b="1" dirty="0"/>
              <a:t>)</a:t>
            </a: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요청이 있을 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데이터 베이스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내의 해당 사용자의 운행 통계를 전송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데이터베이스의 운행 정보</a:t>
            </a: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처리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데이터 베이스 내의 해당 운전자의 번호와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요청한 기간과 일치하는 데이터를 사용자에게 전송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382603" y="1381885"/>
            <a:ext cx="3532306" cy="4897304"/>
            <a:chOff x="8105936" y="-501287"/>
            <a:chExt cx="3593282" cy="8535242"/>
          </a:xfrm>
        </p:grpSpPr>
        <p:sp>
          <p:nvSpPr>
            <p:cNvPr id="24" name="타원 23"/>
            <p:cNvSpPr/>
            <p:nvPr/>
          </p:nvSpPr>
          <p:spPr>
            <a:xfrm>
              <a:off x="9236770" y="-501287"/>
              <a:ext cx="206475" cy="3230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HY강"/>
              </a:endParaRPr>
            </a:p>
          </p:txBody>
        </p:sp>
        <p:sp>
          <p:nvSpPr>
            <p:cNvPr id="25" name="순서도: 수행의 시작/종료 24"/>
            <p:cNvSpPr/>
            <p:nvPr/>
          </p:nvSpPr>
          <p:spPr>
            <a:xfrm>
              <a:off x="8213386" y="191705"/>
              <a:ext cx="2271252" cy="1288527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MYSQL </a:t>
              </a:r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데이터</a:t>
              </a:r>
              <a:endParaRPr lang="en-US" altLang="ko-KR" sz="1200" dirty="0">
                <a:solidFill>
                  <a:schemeClr val="tx1"/>
                </a:solidFill>
                <a:latin typeface="HY강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베이스에 연결</a:t>
              </a:r>
              <a:endParaRPr lang="en-US" altLang="ko-KR" sz="1200" dirty="0">
                <a:solidFill>
                  <a:schemeClr val="tx1"/>
                </a:solidFill>
                <a:latin typeface="HY강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HY강"/>
                </a:rPr>
                <a:t>mysql_connect</a:t>
              </a: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, </a:t>
              </a:r>
              <a:r>
                <a:rPr lang="en-US" altLang="ko-KR" sz="1200" dirty="0" err="1">
                  <a:solidFill>
                    <a:schemeClr val="tx1"/>
                  </a:solidFill>
                  <a:latin typeface="HY강"/>
                </a:rPr>
                <a:t>mysql_select_db</a:t>
              </a: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HY강"/>
              </a:endParaRPr>
            </a:p>
          </p:txBody>
        </p:sp>
        <p:sp>
          <p:nvSpPr>
            <p:cNvPr id="26" name="다이아몬드 25"/>
            <p:cNvSpPr/>
            <p:nvPr/>
          </p:nvSpPr>
          <p:spPr>
            <a:xfrm>
              <a:off x="9234596" y="1783809"/>
              <a:ext cx="219204" cy="362207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HY강"/>
              </a:endParaRPr>
            </a:p>
          </p:txBody>
        </p:sp>
        <p:sp>
          <p:nvSpPr>
            <p:cNvPr id="27" name="순서도: 수행의 시작/종료 26"/>
            <p:cNvSpPr/>
            <p:nvPr/>
          </p:nvSpPr>
          <p:spPr>
            <a:xfrm>
              <a:off x="8105936" y="2543922"/>
              <a:ext cx="2481041" cy="123164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클라이언트로부터 사용자번호</a:t>
              </a: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날짜</a:t>
              </a: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기간을 받음</a:t>
              </a:r>
              <a:br>
                <a:rPr lang="en-US" altLang="ko-KR" sz="1200" dirty="0">
                  <a:solidFill>
                    <a:schemeClr val="tx1"/>
                  </a:solidFill>
                  <a:latin typeface="HY강"/>
                </a:rPr>
              </a:b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(POST)</a:t>
              </a:r>
              <a:endParaRPr lang="ko-KR" altLang="en-US" sz="1200" dirty="0">
                <a:solidFill>
                  <a:schemeClr val="tx1"/>
                </a:solidFill>
                <a:latin typeface="HY강"/>
              </a:endParaRPr>
            </a:p>
          </p:txBody>
        </p:sp>
        <p:sp>
          <p:nvSpPr>
            <p:cNvPr id="28" name="순서도: 수행의 시작/종료 27"/>
            <p:cNvSpPr/>
            <p:nvPr/>
          </p:nvSpPr>
          <p:spPr>
            <a:xfrm>
              <a:off x="8105936" y="4346838"/>
              <a:ext cx="2481041" cy="1276186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쿼리를 이용하여 조건에 맞는 데이터를 검색</a:t>
              </a:r>
              <a:endParaRPr lang="en-US" altLang="ko-KR" sz="1200" dirty="0">
                <a:solidFill>
                  <a:schemeClr val="tx1"/>
                </a:solidFill>
                <a:latin typeface="HY강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HY강"/>
                </a:rPr>
                <a:t>mysql_query</a:t>
              </a: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HY강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>
            <a:xfrm>
              <a:off x="8108492" y="6231621"/>
              <a:ext cx="2481041" cy="865639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HY강"/>
                </a:rPr>
                <a:t>데이터 출력</a:t>
              </a:r>
              <a:br>
                <a:rPr lang="en-US" altLang="ko-KR" sz="1200" dirty="0">
                  <a:solidFill>
                    <a:schemeClr val="tx1"/>
                  </a:solidFill>
                  <a:latin typeface="HY강"/>
                </a:rPr>
              </a:br>
              <a:r>
                <a:rPr lang="en-US" altLang="ko-KR" sz="1200" dirty="0">
                  <a:solidFill>
                    <a:schemeClr val="tx1"/>
                  </a:solidFill>
                  <a:latin typeface="HY강"/>
                </a:rPr>
                <a:t>(echo)</a:t>
              </a:r>
              <a:endParaRPr lang="ko-KR" altLang="en-US" sz="1200" dirty="0">
                <a:solidFill>
                  <a:schemeClr val="tx1"/>
                </a:solidFill>
                <a:latin typeface="HY강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9188612" y="7507807"/>
              <a:ext cx="318544" cy="526148"/>
              <a:chOff x="6402027" y="8098971"/>
              <a:chExt cx="318544" cy="526148"/>
            </a:xfrm>
          </p:grpSpPr>
          <p:sp>
            <p:nvSpPr>
              <p:cNvPr id="31" name="순서도: 연결자 30"/>
              <p:cNvSpPr/>
              <p:nvPr/>
            </p:nvSpPr>
            <p:spPr>
              <a:xfrm>
                <a:off x="6402027" y="8098971"/>
                <a:ext cx="318544" cy="526148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HY강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460041" y="8189538"/>
                <a:ext cx="183032" cy="3228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HY강"/>
                </a:endParaRPr>
              </a:p>
            </p:txBody>
          </p:sp>
        </p:grpSp>
        <p:cxnSp>
          <p:nvCxnSpPr>
            <p:cNvPr id="33" name="직선 화살표 연결선 32"/>
            <p:cNvCxnSpPr>
              <a:cxnSpLocks/>
              <a:stCxn id="24" idx="4"/>
              <a:endCxn id="25" idx="0"/>
            </p:cNvCxnSpPr>
            <p:nvPr/>
          </p:nvCxnSpPr>
          <p:spPr>
            <a:xfrm>
              <a:off x="9340008" y="-178209"/>
              <a:ext cx="9005" cy="369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9344198" y="1480232"/>
              <a:ext cx="4815" cy="303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9344198" y="2146016"/>
              <a:ext cx="2259" cy="397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9346457" y="3775564"/>
              <a:ext cx="0" cy="571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9346457" y="5623024"/>
              <a:ext cx="2556" cy="608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9347884" y="7097261"/>
              <a:ext cx="1129" cy="410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/>
            <p:cNvCxnSpPr>
              <a:cxnSpLocks/>
              <a:stCxn id="26" idx="3"/>
              <a:endCxn id="31" idx="6"/>
            </p:cNvCxnSpPr>
            <p:nvPr/>
          </p:nvCxnSpPr>
          <p:spPr>
            <a:xfrm>
              <a:off x="9453799" y="1964914"/>
              <a:ext cx="53356" cy="5805968"/>
            </a:xfrm>
            <a:prstGeom prst="bentConnector3">
              <a:avLst>
                <a:gd name="adj1" fmla="val 267539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01248" y="4540157"/>
              <a:ext cx="897970" cy="39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강"/>
                </a:rPr>
                <a:t>[</a:t>
              </a:r>
              <a:r>
                <a:rPr lang="ko-KR" altLang="en-US" sz="1200" dirty="0">
                  <a:latin typeface="HY강"/>
                </a:rPr>
                <a:t>연결 실패</a:t>
              </a:r>
              <a:r>
                <a:rPr lang="en-US" altLang="ko-KR" sz="1200" dirty="0">
                  <a:latin typeface="HY강"/>
                </a:rPr>
                <a:t>]</a:t>
              </a:r>
              <a:endParaRPr lang="ko-KR" altLang="en-US" sz="1200" dirty="0">
                <a:latin typeface="HY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55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738" y="2064436"/>
            <a:ext cx="10671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사용자로부터 운행 데이터를 수신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서버</a:t>
            </a:r>
            <a:r>
              <a:rPr lang="en-US" altLang="ko-KR" sz="2400" b="1" dirty="0"/>
              <a:t>)</a:t>
            </a: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257300" lvl="3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운행 종료 시 해당 운행정보를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수신하여 데이터 베이스에 저장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다루는 정보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 번호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날짜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번호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평가 데이터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17145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 번호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날짜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번호가 합쳐져 기본 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015158" y="1183718"/>
            <a:ext cx="3284957" cy="4941572"/>
            <a:chOff x="6890003" y="-881794"/>
            <a:chExt cx="3579483" cy="7780069"/>
          </a:xfrm>
        </p:grpSpPr>
        <p:sp>
          <p:nvSpPr>
            <p:cNvPr id="6" name="타원 5"/>
            <p:cNvSpPr/>
            <p:nvPr/>
          </p:nvSpPr>
          <p:spPr>
            <a:xfrm>
              <a:off x="7966952" y="-881794"/>
              <a:ext cx="341286" cy="4688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6994897" y="244157"/>
              <a:ext cx="2271252" cy="1288527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MYSQL </a:t>
              </a:r>
              <a:r>
                <a:rPr lang="ko-KR" altLang="en-US" sz="1200" dirty="0">
                  <a:solidFill>
                    <a:schemeClr val="tx1"/>
                  </a:solidFill>
                </a:rPr>
                <a:t>데이터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베이스에 연결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mysql_connect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mysql_select_db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7949888" y="2026548"/>
              <a:ext cx="375414" cy="41295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6890003" y="3066161"/>
              <a:ext cx="2481041" cy="1071817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클라이언트로부터 입력할 데이터를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받음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(POST)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수행의 시작/종료 9"/>
            <p:cNvSpPr/>
            <p:nvPr/>
          </p:nvSpPr>
          <p:spPr>
            <a:xfrm>
              <a:off x="6897075" y="4971113"/>
              <a:ext cx="2481041" cy="1002939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쿼리를 이용하여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삽입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mysql_query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955313" y="6354088"/>
              <a:ext cx="371687" cy="544187"/>
              <a:chOff x="6366000" y="7136957"/>
              <a:chExt cx="371687" cy="544187"/>
            </a:xfrm>
          </p:grpSpPr>
          <p:sp>
            <p:nvSpPr>
              <p:cNvPr id="12" name="순서도: 연결자 11"/>
              <p:cNvSpPr/>
              <p:nvPr/>
            </p:nvSpPr>
            <p:spPr>
              <a:xfrm>
                <a:off x="6366000" y="7136957"/>
                <a:ext cx="371687" cy="544187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420076" y="7203531"/>
                <a:ext cx="256413" cy="3754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cxnSp>
          <p:nvCxnSpPr>
            <p:cNvPr id="14" name="직선 화살표 연결선 13"/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8130523" y="-412956"/>
              <a:ext cx="7072" cy="657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130523" y="1532684"/>
              <a:ext cx="7072" cy="493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8130524" y="2439503"/>
              <a:ext cx="7071" cy="626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8130523" y="4137978"/>
              <a:ext cx="7072" cy="833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8137595" y="5974053"/>
              <a:ext cx="1" cy="446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/>
            <p:cNvCxnSpPr>
              <a:cxnSpLocks/>
              <a:stCxn id="8" idx="3"/>
              <a:endCxn id="12" idx="6"/>
            </p:cNvCxnSpPr>
            <p:nvPr/>
          </p:nvCxnSpPr>
          <p:spPr>
            <a:xfrm>
              <a:off x="8325302" y="2233025"/>
              <a:ext cx="1698" cy="4393157"/>
            </a:xfrm>
            <a:prstGeom prst="bentConnector3">
              <a:avLst>
                <a:gd name="adj1" fmla="val 7257406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521791" y="386098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[</a:t>
              </a:r>
              <a:r>
                <a:rPr lang="ko-KR" altLang="en-US" sz="1200" dirty="0"/>
                <a:t>연결 실패</a:t>
              </a:r>
              <a:r>
                <a:rPr lang="en-US" altLang="ko-KR" sz="1200" dirty="0"/>
                <a:t>]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277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1730" y="4549676"/>
            <a:ext cx="10351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 S : Window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Java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APP : Android Studio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 B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My SQL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61" y="1825607"/>
            <a:ext cx="2410850" cy="2410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3039" y="366222"/>
            <a:ext cx="548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개발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039" y="1048773"/>
            <a:ext cx="835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생물에게 직접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간접으로 영향을 주는 자연적 조건이나 사회적 상황</a:t>
            </a:r>
          </a:p>
        </p:txBody>
      </p:sp>
    </p:spTree>
    <p:extLst>
      <p:ext uri="{BB962C8B-B14F-4D97-AF65-F5344CB8AC3E}">
        <p14:creationId xmlns:p14="http://schemas.microsoft.com/office/powerpoint/2010/main" val="4206944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79" y="1756659"/>
            <a:ext cx="103510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/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Application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- Android Studio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이용한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Android app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구현</a:t>
            </a: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안드로이드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4.0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부터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6.0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버전까지 구현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-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기기 내 가속도 센서 이용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Server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DB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-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AmazonWebService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이용한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Linux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 구축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- MySQL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이용한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DB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구축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48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개발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039" y="1048773"/>
            <a:ext cx="835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생물에게 직접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간접으로 영향을 주는 자연적 조건이나 사회적 상황</a:t>
            </a:r>
          </a:p>
        </p:txBody>
      </p:sp>
    </p:spTree>
    <p:extLst>
      <p:ext uri="{BB962C8B-B14F-4D97-AF65-F5344CB8AC3E}">
        <p14:creationId xmlns:p14="http://schemas.microsoft.com/office/powerpoint/2010/main" val="3920219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데모 환경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039" y="1048773"/>
            <a:ext cx="835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생물에게 직접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간접으로 영향을 주는 자연적 조건이나 사회적 상황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28" y="2464038"/>
            <a:ext cx="3034640" cy="1857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54" y="2220198"/>
            <a:ext cx="3438934" cy="22944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7199" y="4715339"/>
            <a:ext cx="4362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Samsung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Galaxy A7 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3359" y="4715339"/>
            <a:ext cx="4362721" cy="4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>
              <a:lnSpc>
                <a:spcPct val="13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렌트 및 대중교통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421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183304"/>
              </p:ext>
            </p:extLst>
          </p:nvPr>
        </p:nvGraphicFramePr>
        <p:xfrm>
          <a:off x="1766145" y="2021510"/>
          <a:ext cx="8814770" cy="404347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박수민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이승민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황태근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운전 패턴 관련 연구 사례 조사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핸드폰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기기에 사용될 센서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App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설계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App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App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설계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App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패턴 분석 및 정형화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App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영상 처리</a:t>
                      </a:r>
                      <a:r>
                        <a:rPr lang="ko-KR" altLang="en-US" sz="1400" kern="1200" baseline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패턴 분석 및 정형화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App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UI,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UX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및 통계 출력 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3039" y="366222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업무 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분담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나누어서 맡음</a:t>
            </a:r>
          </a:p>
        </p:txBody>
      </p:sp>
    </p:spTree>
    <p:extLst>
      <p:ext uri="{BB962C8B-B14F-4D97-AF65-F5344CB8AC3E}">
        <p14:creationId xmlns:p14="http://schemas.microsoft.com/office/powerpoint/2010/main" val="1085215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38" y="366222"/>
            <a:ext cx="1053494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4418"/>
              </p:ext>
            </p:extLst>
          </p:nvPr>
        </p:nvGraphicFramePr>
        <p:xfrm>
          <a:off x="1641901" y="1756659"/>
          <a:ext cx="8773552" cy="4308374"/>
        </p:xfrm>
        <a:graphic>
          <a:graphicData uri="http://schemas.openxmlformats.org/drawingml/2006/table">
            <a:tbl>
              <a:tblPr/>
              <a:tblGrid>
                <a:gridCol w="16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2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2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항목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 사항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7-9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제안서작성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요구사항 정의 및 분석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요구사항 분석 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기능적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비기능적 분류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분석된 자료를 바탕으로 요구사항 정의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구현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 모듈 구현 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 및 테스트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서브모듈 테스트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테스트 된 서브 모듈 점진적으로 통합하여 테스트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 모듈 통합 </a:t>
                      </a:r>
                      <a:r>
                        <a:rPr lang="ko-KR" altLang="en-US" sz="1100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테스팅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과정에서 생기는 문제점 보완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최종 검토 및 발표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졸업작품 보고서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사용 매뉴얼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발표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6866" y="366222"/>
            <a:ext cx="4831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졸업 연구 수행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6866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일정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일정한 기간 동안 해야할 일의 계획을 날짜별로 짜 놓은 것</a:t>
            </a:r>
          </a:p>
        </p:txBody>
      </p:sp>
    </p:spTree>
    <p:extLst>
      <p:ext uri="{BB962C8B-B14F-4D97-AF65-F5344CB8AC3E}">
        <p14:creationId xmlns:p14="http://schemas.microsoft.com/office/powerpoint/2010/main" val="3993172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1053494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02" y="2365713"/>
            <a:ext cx="88258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관련 산업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AUTOMOTIVE, “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자율주행과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‘5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 동인 모델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2"/>
              </a:rPr>
              <a:t>http://www.autoelectronics.co.kr/article/articleView.asp?idx=1640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(2015. 03)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ZDNet Korea, “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우버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앱으로 운전패턴 추적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’”,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 http://www.zdnet.co.kr/news/news_view.asp?artice_id=20160630093254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(2016. 06. 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“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당신의 운전패턴은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에코드라이브 체험교육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“,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4"/>
              </a:rPr>
              <a:t> http://blog.daum.net/hellopolicy/6980049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(2010.08.02)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3614" y="36622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참고 문헌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3614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문헌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연구의 자료가 되는 서적이나 문서</a:t>
            </a:r>
          </a:p>
        </p:txBody>
      </p:sp>
    </p:spTree>
    <p:extLst>
      <p:ext uri="{BB962C8B-B14F-4D97-AF65-F5344CB8AC3E}">
        <p14:creationId xmlns:p14="http://schemas.microsoft.com/office/powerpoint/2010/main" val="413135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7737" y="1982204"/>
            <a:ext cx="103510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지난 발표에서의 지적 사항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서버가 없음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>
              <a:lnSpc>
                <a:spcPct val="130000"/>
              </a:lnSpc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지적 사항에 대한 답변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외부 서버 추가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클라이언트가 운행 시작부터 운행 종료 시까지의 데이터를 가지고 사용자의 운전 기량을 계산하여 보여줌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결과를 또 다른 서버로 전송하여 일간 주간 월간 통계를 낼 예정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278576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1053494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9119" y="36622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11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사물을 잘 다룰 수 있는 방법이나 능력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738" y="5779755"/>
            <a:ext cx="12638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Amazon Web Service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이용하여 서버와 서버 데이터 베이스를 구현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0" y="1578054"/>
            <a:ext cx="8394130" cy="37551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14875" y="5095875"/>
            <a:ext cx="68580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6503" y="4781550"/>
            <a:ext cx="68580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1053494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9119" y="36622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11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사물을 잘 다룰 수 있는 방법이나 능력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738" y="5779755"/>
            <a:ext cx="12638418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SensorEventListener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인터페이스를 이용한 가속도 센서 활용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5" y="5095875"/>
            <a:ext cx="68580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6503" y="4781550"/>
            <a:ext cx="68580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697613"/>
            <a:ext cx="11658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5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1053494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9119" y="36622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11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 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사물을 잘 다룰 수 있는 방법이나 능력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41" y="1756659"/>
            <a:ext cx="7115175" cy="384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738" y="5770230"/>
            <a:ext cx="882583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통한 개발 협업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47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85394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itchFamily="18" charset="-127"/>
                <a:ea typeface="HY강M" pitchFamily="18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itchFamily="18" charset="-127"/>
                <a:ea typeface="HY강M" pitchFamily="18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219" y="2325408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1106" y="1756659"/>
            <a:ext cx="10351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지난 발표에서의 지적 사항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구체적인 내용이 없음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등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지적 사항에 대한 답변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핸들링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양 쪽 차선의 위치를 재고 중간 값을 계산한 다음 화면 중앙에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서 얼마나 벗어났는지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3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축 가속도 센서를 통해 좌우로 얼마나 기울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 지는지를 통해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센서를 통해 일정하게 속도가 증가하는지 감소하는지 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준을 재서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급정거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급출발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급가속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 센서를 통해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증가률을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보고 기준을 재서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168093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1756659"/>
            <a:ext cx="103510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지난 발표에서의 지적 사항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종류의 운전자 운행 패턴을 분석하는지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상황을 설명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 것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상황에 따른 기술 나열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지적 사항에 대한 답변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개인운전자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스마트폰을 사용하는 운전자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개인운전자 운전 습관 파악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2" indent="-457200">
              <a:buAutoNum type="arabicParenR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핸들링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( 3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축 가속도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lvl="2" indent="-457200">
              <a:buAutoNum type="arabicParenR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급정거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가속도센서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lvl="2" indent="-457200">
              <a:buAutoNum type="arabicParenR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급출발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가속도센서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lvl="2" indent="-457200">
              <a:buAutoNum type="arabicParenR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급가속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가속도센서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322018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54624" y="3039684"/>
            <a:ext cx="1035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 드라이브 관련 관심 증가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 패턴을 통한 운전자의 습관 파악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 패턴을 통한 졸음 운전 방지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/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63" y="1737691"/>
            <a:ext cx="5447492" cy="11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목적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34" y="7050744"/>
            <a:ext cx="1112189" cy="1112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633977"/>
            <a:ext cx="1035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운전 면허 시험 시 새로운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평가의 기준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될 수 있음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 드라이브 관심 증가 함에 따라 운전습관을 개선하여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연료 절감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 수집을 통해 졸음 운전시 어떤 패턴이 발생하는 지 파악하면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사고를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예방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할 수 있음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목적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실현하려고 하는 일이나 나아가는 방향</a:t>
            </a:r>
          </a:p>
        </p:txBody>
      </p:sp>
    </p:spTree>
    <p:extLst>
      <p:ext uri="{BB962C8B-B14F-4D97-AF65-F5344CB8AC3E}">
        <p14:creationId xmlns:p14="http://schemas.microsoft.com/office/powerpoint/2010/main" val="19461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212760" y="2316099"/>
            <a:ext cx="506186" cy="4228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24968" y="2316099"/>
            <a:ext cx="41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앱으로 운전 패턴 추적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212760" y="4970166"/>
            <a:ext cx="506186" cy="4228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24968" y="4911161"/>
            <a:ext cx="41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에코 드라이브 교육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" y="1974368"/>
            <a:ext cx="5841575" cy="1228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03" y="3896612"/>
            <a:ext cx="3292231" cy="21471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3039" y="366222"/>
            <a:ext cx="4289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관련 연구 및 사례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039" y="1048773"/>
            <a:ext cx="990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차별화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둘 이상의 대상을 각각 등급이나 수준 따위의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				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차이를 두어 구별된 상태가 되게 함</a:t>
            </a:r>
          </a:p>
        </p:txBody>
      </p:sp>
    </p:spTree>
    <p:extLst>
      <p:ext uri="{BB962C8B-B14F-4D97-AF65-F5344CB8AC3E}">
        <p14:creationId xmlns:p14="http://schemas.microsoft.com/office/powerpoint/2010/main" val="10504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2438</Words>
  <Application>Microsoft Office PowerPoint</Application>
  <PresentationFormat>와이드스크린</PresentationFormat>
  <Paragraphs>529</Paragraphs>
  <Slides>43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맑은 고딕</vt:lpstr>
      <vt:lpstr>HY강M</vt:lpstr>
      <vt:lpstr>HY강B</vt:lpstr>
      <vt:lpstr>Arial</vt:lpstr>
      <vt:lpstr>함초롬바탕</vt:lpstr>
      <vt:lpstr>HY헤드라인M</vt:lpstr>
      <vt:lpstr>Wingdings</vt:lpstr>
      <vt:lpstr>HY강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박수민</cp:lastModifiedBy>
  <cp:revision>146</cp:revision>
  <dcterms:created xsi:type="dcterms:W3CDTF">2015-05-21T02:05:49Z</dcterms:created>
  <dcterms:modified xsi:type="dcterms:W3CDTF">2017-02-16T03:13:52Z</dcterms:modified>
</cp:coreProperties>
</file>