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handoutMasterIdLst>
    <p:handoutMasterId r:id="rId22"/>
  </p:handoutMasterIdLst>
  <p:sldIdLst>
    <p:sldId id="277" r:id="rId3"/>
    <p:sldId id="278" r:id="rId4"/>
    <p:sldId id="330" r:id="rId5"/>
    <p:sldId id="300" r:id="rId6"/>
    <p:sldId id="301" r:id="rId7"/>
    <p:sldId id="286" r:id="rId8"/>
    <p:sldId id="320" r:id="rId9"/>
    <p:sldId id="283" r:id="rId10"/>
    <p:sldId id="282" r:id="rId11"/>
    <p:sldId id="284" r:id="rId12"/>
    <p:sldId id="299" r:id="rId13"/>
    <p:sldId id="285" r:id="rId14"/>
    <p:sldId id="329" r:id="rId15"/>
    <p:sldId id="331" r:id="rId16"/>
    <p:sldId id="325" r:id="rId17"/>
    <p:sldId id="326" r:id="rId18"/>
    <p:sldId id="327" r:id="rId19"/>
    <p:sldId id="328" r:id="rId20"/>
    <p:sldId id="312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나눔스퀘어 Bold" panose="020B0600000101010101" pitchFamily="50" charset="-127"/>
      <p:bold r:id="rId25"/>
    </p:embeddedFont>
    <p:embeddedFont>
      <p:font typeface="나눔바른펜" panose="020B0503000000000000" pitchFamily="50" charset="-127"/>
      <p:regular r:id="rId26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나눔고딕" panose="020D0604000000000000" pitchFamily="50" charset="-127"/>
      <p:regular r:id="rId29"/>
      <p:bold r:id="rId30"/>
    </p:embeddedFont>
    <p:embeddedFont>
      <p:font typeface="나눔스퀘어" panose="020B0600000101010101" pitchFamily="50" charset="-127"/>
      <p:regular r:id="rId31"/>
    </p:embeddedFont>
    <p:embeddedFont>
      <p:font typeface="나눔고딕 ExtraBold" panose="020D0904000000000000" pitchFamily="50" charset="-127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FCF5F5"/>
    <a:srgbClr val="ECE6E6"/>
    <a:srgbClr val="6A6B6E"/>
    <a:srgbClr val="D9D9D9"/>
    <a:srgbClr val="FFFFFF"/>
    <a:srgbClr val="CD3233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69" d="100"/>
          <a:sy n="69" d="100"/>
        </p:scale>
        <p:origin x="38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1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A9E3-B2AD-446C-AD30-739F3190F26E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48F66-94D0-41DE-AB4F-0381EDEF2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5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4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2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7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2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0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59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72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74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94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58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85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43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73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EB44-F7E1-4896-AE69-A2B555CD892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1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9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2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9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69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C0EE-E522-4B1F-898B-1085FB547A1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1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C0EE-E522-4B1F-898B-1085FB547A18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5447-0E01-4B7B-BBCC-7E986E8C7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5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EB44-F7E1-4896-AE69-A2B555CD8929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E38B-5352-496F-A46F-DFA8E4D03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0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flipH="1">
            <a:off x="4572000" y="-2"/>
            <a:ext cx="7620000" cy="6858002"/>
          </a:xfrm>
          <a:prstGeom prst="rtTriangle">
            <a:avLst/>
          </a:prstGeom>
          <a:solidFill>
            <a:srgbClr val="FC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flipH="1">
            <a:off x="724828" y="845574"/>
            <a:ext cx="45719" cy="2432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47687" y="1061292"/>
            <a:ext cx="5649303" cy="144655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언어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장애인을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위한</a:t>
            </a:r>
            <a:endParaRPr kumimoji="0" lang="en-US" altLang="ko-KR" sz="4400" b="0" i="0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발음교정 어플리케이션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406" y="2432183"/>
            <a:ext cx="6530955" cy="954107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Pronunciation Correctness Application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for the </a:t>
            </a:r>
            <a:r>
              <a:rPr lang="en-US" altLang="ko-KR" sz="280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speech disabled </a:t>
            </a:r>
            <a:endParaRPr kumimoji="0" lang="ko-KR" altLang="en-US" sz="2800" b="0" i="0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9305" y="841880"/>
            <a:ext cx="1446230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종합설계제안서</a:t>
            </a:r>
            <a:endParaRPr kumimoji="0" lang="ko-KR" altLang="en-US" b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4359" y="5761828"/>
            <a:ext cx="3884397" cy="92333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b="0" i="0" u="none" strike="noStrike" kern="1200" cap="none" spc="0" normalizeH="0" baseline="0" noProof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2012152017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변하린</a:t>
            </a: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지도교수 전광일</a:t>
            </a:r>
            <a:endParaRPr kumimoji="0" lang="en-US" altLang="ko-KR" b="0" i="0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2014150019</a:t>
            </a:r>
            <a:r>
              <a:rPr kumimoji="0" lang="en-US" altLang="ko-KR" b="0" i="0" u="none" strike="noStrike" kern="1200" cap="none" spc="0" normalizeH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en-US" b="0" i="0" u="none" strike="noStrike" kern="1200" cap="none" spc="0" normalizeH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안은정 </a:t>
            </a:r>
            <a:r>
              <a:rPr lang="ko-KR" altLang="en-US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지도교수 전광일</a:t>
            </a:r>
            <a:endParaRPr lang="en-US" altLang="ko-KR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defRPr/>
            </a:pPr>
            <a:r>
              <a:rPr lang="en-US" altLang="ko-KR" baseline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2014150040 </a:t>
            </a:r>
            <a:r>
              <a:rPr lang="ko-KR" altLang="en-US" baseline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한미희 </a:t>
            </a:r>
            <a:r>
              <a:rPr lang="ko-KR" altLang="en-US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지도교수 전광일</a:t>
            </a:r>
            <a:endParaRPr kumimoji="0" lang="ko-KR" altLang="en-US" b="0" i="0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19073389">
            <a:off x="9786004" y="1332179"/>
            <a:ext cx="2117887" cy="52322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2800" b="1" i="1" u="none" strike="noStrike" kern="1200" cap="none" spc="0" normalizeH="0" baseline="0" noProof="0" dirty="0" err="1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내마음이들리니</a:t>
            </a:r>
            <a:endParaRPr kumimoji="0" lang="ko-KR" altLang="en-US" sz="2800" b="1" i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64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-7262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376" y="637358"/>
            <a:ext cx="1125106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3852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352584" y="320461"/>
            <a:ext cx="129120" cy="12912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601316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860149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endParaRPr lang="ko-KR" altLang="en-US" sz="1400" b="1" spc="-15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480934" y="6125534"/>
            <a:ext cx="79261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모음환경에 따른 자음 순으로 교육을 진행</a:t>
            </a:r>
            <a:r>
              <a:rPr lang="en-US" altLang="ko-KR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충분한 연습을 할 수 있는 퀴즈</a:t>
            </a:r>
            <a:endParaRPr lang="en-US" altLang="ko-KR" sz="2000" spc="-150" dirty="0">
              <a:solidFill>
                <a:srgbClr val="FCF5F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14" y="1664399"/>
            <a:ext cx="6348547" cy="39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7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376" y="637358"/>
            <a:ext cx="1125106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3852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352584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601316" y="320461"/>
            <a:ext cx="129120" cy="12912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860149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endParaRPr lang="ko-KR" altLang="en-US" sz="1400" b="1" spc="-15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34003" y="6126239"/>
            <a:ext cx="64246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게시판  형태로 비장애인들이 발음교정을 위한 다양한 컨텐츠 제공 </a:t>
            </a:r>
            <a:endParaRPr lang="en-US" altLang="ko-KR" sz="2000" spc="-150" dirty="0">
              <a:solidFill>
                <a:srgbClr val="FCF5F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14" y="1664399"/>
            <a:ext cx="6348547" cy="39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376" y="637358"/>
            <a:ext cx="1125106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3852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352584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601316" y="320461"/>
            <a:ext cx="129120" cy="12912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860149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endParaRPr lang="ko-KR" altLang="en-US" sz="1400" b="1" spc="-15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34003" y="6126239"/>
            <a:ext cx="64246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게시판  형태로 비장애인들이 발음교정을 위한 다양한 컨텐츠 제공 </a:t>
            </a:r>
            <a:endParaRPr lang="en-US" altLang="ko-KR" sz="2000" spc="-150" dirty="0">
              <a:solidFill>
                <a:srgbClr val="FCF5F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14" y="1664399"/>
            <a:ext cx="6348547" cy="39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" y="220539"/>
            <a:ext cx="12198977" cy="63581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5" y="271577"/>
            <a:ext cx="2511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32187" y="1400950"/>
            <a:ext cx="58102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 적용되는 운영체제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aws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가상서버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Amazon Web Service EC2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OS: Ubuntu Server 16.04 LTS (HVM)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CPU: 1 CPU(AWS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개수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Memory: 1GB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Second Storage: 8GB Storage</a:t>
            </a:r>
          </a:p>
          <a:p>
            <a:pPr algn="just" fontAlgn="base"/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태블릿</a:t>
            </a: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장비명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갤럭시노트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10.1(SHW-M480W)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 : Samsung </a:t>
            </a:r>
            <a:r>
              <a:rPr lang="en-US" altLang="ko-KR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Exynos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4412(</a:t>
            </a:r>
            <a:r>
              <a:rPr lang="ko-KR" altLang="en-US" sz="14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쿼드코어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RAM : 2GB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저장용량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16G</a:t>
            </a:r>
            <a:endParaRPr lang="ko-KR" altLang="en-US" sz="14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fontAlgn="base"/>
            <a:r>
              <a:rPr lang="ko-KR" altLang="en-US" sz="1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70884" y="1400950"/>
            <a:ext cx="5324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○ 어플리케이션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개발툴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fontAlgn="base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android 4.1(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젤리빈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음성 인식 기능은 구글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STT API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구현</a:t>
            </a:r>
          </a:p>
          <a:p>
            <a:pPr marL="171450" indent="-171450" fontAlgn="base">
              <a:buFontTx/>
              <a:buChar char="-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웹에서 등록된 저작도구를 사용자가 어플리케이션에서 사용하도록 구현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○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게시판 구현</a:t>
            </a:r>
          </a:p>
          <a:p>
            <a:pPr fontAlgn="base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WO.TO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도메인을 할당 받아 사용</a:t>
            </a:r>
          </a:p>
          <a:p>
            <a:pPr fontAlgn="base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Amazon Web Service EC2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서비스를 이용</a:t>
            </a:r>
          </a:p>
          <a:p>
            <a:pPr marL="171450" indent="-171450" fontAlgn="base">
              <a:buFontTx/>
              <a:buChar char="-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회원제로 운영하여 회원이 웹게시판에 저작도구를 올릴 수 있도록 구현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○ 서버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DB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서버는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클라우드서비스인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Amazon Web Service EC2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가상서버를 구축</a:t>
            </a:r>
          </a:p>
          <a:p>
            <a:pPr fontAlgn="base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MySQL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Apache tomcat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웹서버와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구현</a:t>
            </a:r>
          </a:p>
        </p:txBody>
      </p:sp>
    </p:spTree>
    <p:extLst>
      <p:ext uri="{BB962C8B-B14F-4D97-AF65-F5344CB8AC3E}">
        <p14:creationId xmlns:p14="http://schemas.microsoft.com/office/powerpoint/2010/main" val="164190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460488" y="517720"/>
            <a:ext cx="7300331" cy="6043961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2430" y="2185107"/>
            <a:ext cx="1739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rgbClr val="333F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현황 </a:t>
            </a:r>
            <a:endParaRPr lang="en-US" altLang="ko-KR" sz="3200" spc="-150" dirty="0">
              <a:solidFill>
                <a:srgbClr val="333F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91253" y="1314638"/>
            <a:ext cx="56388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완료한 기능</a:t>
            </a:r>
            <a:endParaRPr lang="en-US" altLang="ko-KR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STT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자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모음 연습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Spectrogram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단어연습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다양한 컨텐츠를 제공하기 위한 교육 도구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52585" y="3108814"/>
            <a:ext cx="55161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개발할 기능</a:t>
            </a:r>
            <a:endParaRPr lang="en-US" altLang="ko-KR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스펙트로그램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분석을 통한 정확성 시각화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2585" y="4348992"/>
            <a:ext cx="55161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개발에서 제외할 기능</a:t>
            </a:r>
            <a:endParaRPr lang="en-US" altLang="ko-KR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자모음은 </a:t>
            </a:r>
            <a:r>
              <a:rPr lang="en-US" altLang="ko-KR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Spectogram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인식률이 떨어져 기능 제외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2430" y="2769882"/>
            <a:ext cx="6043960" cy="14972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3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" y="220539"/>
            <a:ext cx="12198977" cy="63581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5" y="271577"/>
            <a:ext cx="2511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업무분담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262806" y="993987"/>
          <a:ext cx="9881444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361">
                  <a:extLst>
                    <a:ext uri="{9D8B030D-6E8A-4147-A177-3AD203B41FA5}">
                      <a16:colId xmlns:a16="http://schemas.microsoft.com/office/drawing/2014/main" val="2799076185"/>
                    </a:ext>
                  </a:extLst>
                </a:gridCol>
                <a:gridCol w="2470361">
                  <a:extLst>
                    <a:ext uri="{9D8B030D-6E8A-4147-A177-3AD203B41FA5}">
                      <a16:colId xmlns:a16="http://schemas.microsoft.com/office/drawing/2014/main" val="200315651"/>
                    </a:ext>
                  </a:extLst>
                </a:gridCol>
                <a:gridCol w="2470361">
                  <a:extLst>
                    <a:ext uri="{9D8B030D-6E8A-4147-A177-3AD203B41FA5}">
                      <a16:colId xmlns:a16="http://schemas.microsoft.com/office/drawing/2014/main" val="1848426185"/>
                    </a:ext>
                  </a:extLst>
                </a:gridCol>
                <a:gridCol w="2470361">
                  <a:extLst>
                    <a:ext uri="{9D8B030D-6E8A-4147-A177-3AD203B41FA5}">
                      <a16:colId xmlns:a16="http://schemas.microsoft.com/office/drawing/2014/main" val="293314413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변하린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안은정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한미희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9782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자료수집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AWS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서버 기술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안드로이드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STT API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JSP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웹 기술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안드로이드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스펙트로그램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API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54472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      계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AWS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서버구축 및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DB / Tomcat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연동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저작도구 기능 제공</a:t>
                      </a: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음성신호 →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TEXT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 인식 하도록 변환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음성신호 →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스펙트로그램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변환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63650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      현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AWS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계정 생성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가상서버 설치 후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환경 구축 및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WEB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과 연동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저작도구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어플리케이션과 연동 웹에서 올린 정보를 어플리케이션에서 보여줌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STT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기술을 이용하여 사용자의 음성발음이 </a:t>
                      </a: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올바른지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확인해줌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사용자 음성 →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스펙트로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그램 변환으로 변환하여 화면에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웹에서 올린 저작도구를 어플리케이션에서 볼 수 있음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4540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테스트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어플리케이션 작동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제어 테스트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통합테스트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유지보수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74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25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" y="220539"/>
            <a:ext cx="12198977" cy="63581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5" y="271577"/>
            <a:ext cx="2511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수행일정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98868" y="883633"/>
          <a:ext cx="10401238" cy="6027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2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0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0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0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72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추진사항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0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</a:t>
                      </a:r>
                      <a:endParaRPr lang="en-US" alt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및 분석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정의 및 분석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상세설계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비기능적 요구사항 정의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0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설계 및 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상세설계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설계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설계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앱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디자인</a:t>
                      </a:r>
                    </a:p>
                    <a:p>
                      <a:pPr marL="0" lvl="0" indent="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/>
                        <a:buNone/>
                        <a:tabLst>
                          <a:tab pos="457200" algn="l"/>
                        </a:tabLst>
                      </a:pPr>
                      <a:r>
                        <a:rPr lang="en-US" alt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코딩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20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 및 데모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유닛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테스트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 테스트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안정화 작업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문서화 및 발표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중간보고서 작성</a:t>
                      </a: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sz="14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</a:t>
                      </a:r>
                      <a:endParaRPr lang="ko-KR" sz="14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7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산업기술대전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2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0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졸업작품 </a:t>
                      </a:r>
                      <a:endParaRPr lang="en-US" alt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최종</a:t>
                      </a:r>
                      <a:r>
                        <a:rPr lang="en-US" altLang="ko-KR" sz="1600" kern="10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보고서 작성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2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endParaRPr lang="ko-KR" sz="8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582" marR="60582" marT="30291" marB="30291"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53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1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140876" y="557181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ln>
                  <a:solidFill>
                    <a:prstClr val="white"/>
                  </a:solidFill>
                </a:ln>
                <a:solidFill>
                  <a:srgbClr val="FCF5F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필요기술 및</a:t>
            </a:r>
            <a:endParaRPr lang="en-US" altLang="ko-KR" sz="3600" b="1" dirty="0">
              <a:ln>
                <a:solidFill>
                  <a:prstClr val="white"/>
                </a:solidFill>
              </a:ln>
              <a:solidFill>
                <a:srgbClr val="FCF5F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ln>
                  <a:solidFill>
                    <a:prstClr val="white"/>
                  </a:solidFill>
                </a:ln>
                <a:solidFill>
                  <a:srgbClr val="FCF5F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 </a:t>
            </a:r>
            <a:endParaRPr lang="en-US" altLang="ko-KR" sz="3600" b="1" dirty="0">
              <a:ln>
                <a:solidFill>
                  <a:prstClr val="white"/>
                </a:solidFill>
              </a:ln>
              <a:solidFill>
                <a:srgbClr val="FCF5F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9292" y="717986"/>
            <a:ext cx="2538618" cy="16233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137910" y="991067"/>
            <a:ext cx="578358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음성 데이터를 문자 데이터로 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변환해 주는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Google Cloud Speech API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292" y="2684801"/>
            <a:ext cx="2538618" cy="1693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137910" y="4995051"/>
            <a:ext cx="562356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데이터를 저장하기 위한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클라우드 서버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28" name="Picture 4" descr="클라우드서버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92" y="4686793"/>
            <a:ext cx="2538618" cy="16937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290310" y="3145459"/>
            <a:ext cx="562356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발음을 시각적으로 보여주기 위한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스펙트로그램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78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11" y="0"/>
            <a:ext cx="3190875" cy="6877050"/>
          </a:xfrm>
          <a:custGeom>
            <a:avLst/>
            <a:gdLst>
              <a:gd name="connsiteX0" fmla="*/ 0 w 1038225"/>
              <a:gd name="connsiteY0" fmla="*/ 0 h 6858000"/>
              <a:gd name="connsiteX1" fmla="*/ 1038225 w 1038225"/>
              <a:gd name="connsiteY1" fmla="*/ 0 h 6858000"/>
              <a:gd name="connsiteX2" fmla="*/ 1038225 w 1038225"/>
              <a:gd name="connsiteY2" fmla="*/ 6858000 h 6858000"/>
              <a:gd name="connsiteX3" fmla="*/ 0 w 1038225"/>
              <a:gd name="connsiteY3" fmla="*/ 6858000 h 6858000"/>
              <a:gd name="connsiteX4" fmla="*/ 0 w 1038225"/>
              <a:gd name="connsiteY4" fmla="*/ 0 h 6858000"/>
              <a:gd name="connsiteX0" fmla="*/ 0 w 1038225"/>
              <a:gd name="connsiteY0" fmla="*/ 0 h 6905625"/>
              <a:gd name="connsiteX1" fmla="*/ 1038225 w 1038225"/>
              <a:gd name="connsiteY1" fmla="*/ 0 h 6905625"/>
              <a:gd name="connsiteX2" fmla="*/ 247650 w 1038225"/>
              <a:gd name="connsiteY2" fmla="*/ 6905625 h 6905625"/>
              <a:gd name="connsiteX3" fmla="*/ 0 w 1038225"/>
              <a:gd name="connsiteY3" fmla="*/ 6858000 h 6905625"/>
              <a:gd name="connsiteX4" fmla="*/ 0 w 1038225"/>
              <a:gd name="connsiteY4" fmla="*/ 0 h 6905625"/>
              <a:gd name="connsiteX0" fmla="*/ 0 w 2514600"/>
              <a:gd name="connsiteY0" fmla="*/ 0 h 6905625"/>
              <a:gd name="connsiteX1" fmla="*/ 2514600 w 2514600"/>
              <a:gd name="connsiteY1" fmla="*/ 0 h 6905625"/>
              <a:gd name="connsiteX2" fmla="*/ 247650 w 2514600"/>
              <a:gd name="connsiteY2" fmla="*/ 6905625 h 6905625"/>
              <a:gd name="connsiteX3" fmla="*/ 0 w 2514600"/>
              <a:gd name="connsiteY3" fmla="*/ 6858000 h 6905625"/>
              <a:gd name="connsiteX4" fmla="*/ 0 w 2514600"/>
              <a:gd name="connsiteY4" fmla="*/ 0 h 6905625"/>
              <a:gd name="connsiteX0" fmla="*/ 0 w 2514600"/>
              <a:gd name="connsiteY0" fmla="*/ 0 h 6858000"/>
              <a:gd name="connsiteX1" fmla="*/ 2514600 w 2514600"/>
              <a:gd name="connsiteY1" fmla="*/ 0 h 6858000"/>
              <a:gd name="connsiteX2" fmla="*/ 1428750 w 2514600"/>
              <a:gd name="connsiteY2" fmla="*/ 6858000 h 6858000"/>
              <a:gd name="connsiteX3" fmla="*/ 0 w 2514600"/>
              <a:gd name="connsiteY3" fmla="*/ 6858000 h 6858000"/>
              <a:gd name="connsiteX4" fmla="*/ 0 w 2514600"/>
              <a:gd name="connsiteY4" fmla="*/ 0 h 6858000"/>
              <a:gd name="connsiteX0" fmla="*/ 0 w 2514600"/>
              <a:gd name="connsiteY0" fmla="*/ 0 h 6877050"/>
              <a:gd name="connsiteX1" fmla="*/ 2514600 w 2514600"/>
              <a:gd name="connsiteY1" fmla="*/ 0 h 6877050"/>
              <a:gd name="connsiteX2" fmla="*/ 2181225 w 2514600"/>
              <a:gd name="connsiteY2" fmla="*/ 6877050 h 6877050"/>
              <a:gd name="connsiteX3" fmla="*/ 0 w 2514600"/>
              <a:gd name="connsiteY3" fmla="*/ 6858000 h 6877050"/>
              <a:gd name="connsiteX4" fmla="*/ 0 w 2514600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181225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  <a:gd name="connsiteX0" fmla="*/ 0 w 3190875"/>
              <a:gd name="connsiteY0" fmla="*/ 0 h 6877050"/>
              <a:gd name="connsiteX1" fmla="*/ 3190875 w 3190875"/>
              <a:gd name="connsiteY1" fmla="*/ 0 h 6877050"/>
              <a:gd name="connsiteX2" fmla="*/ 2286000 w 3190875"/>
              <a:gd name="connsiteY2" fmla="*/ 6877050 h 6877050"/>
              <a:gd name="connsiteX3" fmla="*/ 0 w 3190875"/>
              <a:gd name="connsiteY3" fmla="*/ 6858000 h 6877050"/>
              <a:gd name="connsiteX4" fmla="*/ 0 w 319087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75" h="6877050">
                <a:moveTo>
                  <a:pt x="0" y="0"/>
                </a:moveTo>
                <a:lnTo>
                  <a:pt x="3190875" y="0"/>
                </a:lnTo>
                <a:lnTo>
                  <a:pt x="2286000" y="687705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제목 3"/>
          <p:cNvSpPr txBox="1">
            <a:spLocks/>
          </p:cNvSpPr>
          <p:nvPr/>
        </p:nvSpPr>
        <p:spPr>
          <a:xfrm>
            <a:off x="140876" y="557181"/>
            <a:ext cx="2908299" cy="1542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ln>
                  <a:solidFill>
                    <a:prstClr val="white"/>
                  </a:solidFill>
                </a:ln>
                <a:solidFill>
                  <a:srgbClr val="FCF5F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필요기술 및</a:t>
            </a:r>
            <a:endParaRPr lang="en-US" altLang="ko-KR" sz="3600" b="1" dirty="0">
              <a:ln>
                <a:solidFill>
                  <a:prstClr val="white"/>
                </a:solidFill>
              </a:ln>
              <a:solidFill>
                <a:srgbClr val="FCF5F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ln>
                  <a:solidFill>
                    <a:prstClr val="white"/>
                  </a:solidFill>
                </a:ln>
                <a:solidFill>
                  <a:srgbClr val="FCF5F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 </a:t>
            </a:r>
            <a:endParaRPr lang="en-US" altLang="ko-KR" sz="3600" b="1" dirty="0">
              <a:ln>
                <a:solidFill>
                  <a:prstClr val="white"/>
                </a:solidFill>
              </a:ln>
              <a:solidFill>
                <a:srgbClr val="FCF5F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31751" y="743691"/>
            <a:ext cx="83439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https://github.com/KPU-SATEH/hearmyheart</a:t>
            </a:r>
            <a:endParaRPr lang="en-US" altLang="ko-KR" sz="3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40876" y="2389203"/>
            <a:ext cx="1752913" cy="535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600" b="1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endParaRPr kumimoji="0" lang="ko-KR" altLang="en-US" sz="3600" b="1" i="1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422" y="1497874"/>
            <a:ext cx="8357104" cy="49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2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flipH="1">
            <a:off x="4572000" y="-2"/>
            <a:ext cx="7620000" cy="6858002"/>
          </a:xfrm>
          <a:prstGeom prst="rtTriangl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flipH="1">
            <a:off x="1048769" y="994385"/>
            <a:ext cx="45719" cy="154809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48770" y="994385"/>
            <a:ext cx="4520789" cy="16927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1200" cap="none" spc="0" normalizeH="0" baseline="0" noProof="0" dirty="0" err="1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내마음이들리니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kumimoji="0" lang="en-US" altLang="ko-KR" sz="4000" b="1" i="0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20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kumimoji="0" lang="ko-KR" altLang="en-US" sz="7200" b="0" i="0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33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62005" y="4700895"/>
            <a:ext cx="3827512" cy="809134"/>
          </a:xfrm>
          <a:prstGeom prst="rect">
            <a:avLst/>
          </a:prstGeom>
          <a:solidFill>
            <a:srgbClr val="FC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62005" y="3842258"/>
            <a:ext cx="3827512" cy="809134"/>
          </a:xfrm>
          <a:prstGeom prst="rect">
            <a:avLst/>
          </a:prstGeom>
          <a:solidFill>
            <a:srgbClr val="FC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83030" y="873787"/>
            <a:ext cx="1587294" cy="76944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noProof="0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INDEX</a:t>
            </a:r>
            <a:endParaRPr kumimoji="0" lang="ko-KR" altLang="en-US" sz="4400" b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62004" y="2120119"/>
            <a:ext cx="3827512" cy="809134"/>
          </a:xfrm>
          <a:prstGeom prst="rect">
            <a:avLst/>
          </a:prstGeom>
          <a:solidFill>
            <a:srgbClr val="FC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9397" y="2263845"/>
            <a:ext cx="2680775" cy="58477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종 합 설 계 개 요</a:t>
            </a:r>
            <a:endParaRPr kumimoji="0" lang="ko-KR" altLang="en-US" sz="3200" b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3983" y="3089804"/>
            <a:ext cx="2756189" cy="58477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관련 연구 및 사례</a:t>
            </a:r>
            <a:endParaRPr kumimoji="0" lang="ko-KR" altLang="en-US" sz="3200" b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5162" y="3963339"/>
            <a:ext cx="3287537" cy="58477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 스 템 구 성 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7692" y="4815899"/>
            <a:ext cx="2642480" cy="58477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 세 설 계</a:t>
            </a:r>
            <a:endParaRPr kumimoji="0" lang="ko-KR" altLang="en-US" sz="3200" b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62004" y="2978756"/>
            <a:ext cx="3827512" cy="809134"/>
          </a:xfrm>
          <a:prstGeom prst="rect">
            <a:avLst/>
          </a:prstGeom>
          <a:solidFill>
            <a:srgbClr val="FC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95163" y="3122482"/>
            <a:ext cx="3287536" cy="58477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 수행 시나리오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" y="0"/>
            <a:ext cx="12127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2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3745" y="589009"/>
            <a:ext cx="2930635" cy="52322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지난 발표 지적사항</a:t>
            </a:r>
            <a:endParaRPr kumimoji="0" lang="ko-KR" altLang="en-US" sz="2800" b="1" i="1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476545" y="1363285"/>
            <a:ext cx="7310525" cy="1503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ko-KR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 </a:t>
            </a:r>
            <a:r>
              <a:rPr lang="ko-KR" altLang="en-US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사용자에게 쉬운 비주얼 인터페이스 고려 필요</a:t>
            </a:r>
            <a:r>
              <a:rPr lang="en-US" altLang="ko-KR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lvl="0" algn="l"/>
            <a:r>
              <a:rPr lang="en-US" altLang="ko-KR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 </a:t>
            </a:r>
            <a:r>
              <a:rPr lang="ko-KR" altLang="en-US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범위가 적어서 추가된 기능이 있는데 이부분도 명확히 할 것</a:t>
            </a:r>
          </a:p>
          <a:p>
            <a:pPr lvl="0" algn="l"/>
            <a:r>
              <a:rPr kumimoji="0" lang="en-US" altLang="ko-KR" b="0" i="0" u="none" strike="noStrike" kern="1200" cap="none" spc="-2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3.  </a:t>
            </a:r>
            <a:r>
              <a:rPr lang="ko-KR" altLang="en-US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음성을 </a:t>
            </a:r>
            <a:r>
              <a:rPr lang="en-US" altLang="ko-KR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spectrum</a:t>
            </a:r>
            <a:r>
              <a:rPr lang="ko-KR" altLang="en-US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해석해서 보여 주도록 할 것</a:t>
            </a:r>
          </a:p>
          <a:p>
            <a:pPr lvl="0" algn="l"/>
            <a:endParaRPr kumimoji="0" lang="en-US" altLang="ko-KR" b="0" i="0" u="none" strike="noStrike" kern="1200" cap="none" spc="-20" normalizeH="0" baseline="0" noProof="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4462223" y="1112229"/>
            <a:ext cx="2852157" cy="0"/>
          </a:xfrm>
          <a:prstGeom prst="line">
            <a:avLst/>
          </a:prstGeom>
          <a:ln w="19050">
            <a:solidFill>
              <a:srgbClr val="FC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/>
          <p:cNvSpPr txBox="1">
            <a:spLocks/>
          </p:cNvSpPr>
          <p:nvPr/>
        </p:nvSpPr>
        <p:spPr>
          <a:xfrm>
            <a:off x="560181" y="3669765"/>
            <a:ext cx="10878350" cy="123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ko-KR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산업디자인학과 </a:t>
            </a:r>
            <a:r>
              <a:rPr lang="ko-KR" altLang="en-US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학생을 종합설계 졸업 작품 팀에 합류하여</a:t>
            </a:r>
            <a:r>
              <a:rPr lang="ko-KR" altLang="en-US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사용자에게 쉬운 비주얼 </a:t>
            </a:r>
            <a:r>
              <a:rPr lang="en-US" altLang="ko-KR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UI/UX</a:t>
            </a:r>
            <a:r>
              <a:rPr lang="ko-KR" altLang="en-US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고려</a:t>
            </a:r>
          </a:p>
          <a:p>
            <a:pPr lvl="0" algn="l">
              <a:lnSpc>
                <a:spcPct val="150000"/>
              </a:lnSpc>
            </a:pPr>
            <a:r>
              <a:rPr lang="en-US" altLang="ko-KR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2. </a:t>
            </a:r>
            <a:r>
              <a:rPr lang="ko-KR" altLang="en-US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추가된 게시판 기능을 구체화 함</a:t>
            </a:r>
          </a:p>
          <a:p>
            <a:pPr lvl="0"/>
            <a:endParaRPr lang="en-US" altLang="ko-KR" sz="2800" b="1" spc="-2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0"/>
            <a:endParaRPr lang="en-US" altLang="ko-KR" sz="3200" b="1" spc="-2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화살표: 아래쪽 8"/>
          <p:cNvSpPr/>
          <p:nvPr/>
        </p:nvSpPr>
        <p:spPr>
          <a:xfrm>
            <a:off x="5532368" y="2867125"/>
            <a:ext cx="599440" cy="802640"/>
          </a:xfrm>
          <a:prstGeom prst="downArrow">
            <a:avLst/>
          </a:prstGeom>
          <a:solidFill>
            <a:srgbClr val="FC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60180" y="5107323"/>
            <a:ext cx="110482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3. </a:t>
            </a:r>
            <a:r>
              <a:rPr lang="ko-KR" altLang="en-US" sz="2400" b="1" spc="-20" dirty="0" err="1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스펙트로그램의</a:t>
            </a:r>
            <a:r>
              <a:rPr lang="ko-KR" altLang="en-US" sz="2400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수치를 분석</a:t>
            </a:r>
            <a:r>
              <a:rPr lang="ko-KR" altLang="en-US" sz="24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하여 기존에 제공하는 </a:t>
            </a:r>
            <a:r>
              <a:rPr lang="ko-KR" altLang="en-US" sz="2400" b="1" spc="-20" dirty="0" err="1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스펙트로그램과</a:t>
            </a:r>
            <a:r>
              <a:rPr lang="ko-KR" altLang="en-US" sz="2400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비교</a:t>
            </a:r>
            <a:r>
              <a:rPr lang="ko-KR" altLang="en-US" sz="24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할 수 있도록 하여 사용자의 </a:t>
            </a:r>
            <a:r>
              <a:rPr lang="ko-KR" altLang="en-US" sz="2400" spc="-20" dirty="0" err="1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스펙트로그램이</a:t>
            </a:r>
            <a:r>
              <a:rPr lang="ko-KR" altLang="en-US" sz="24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spc="-20" dirty="0" err="1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옳은지</a:t>
            </a:r>
            <a:r>
              <a:rPr lang="en-US" altLang="ko-KR" sz="24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4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옳지 </a:t>
            </a:r>
            <a:r>
              <a:rPr lang="ko-KR" altLang="en-US" sz="2400" spc="-20" dirty="0" err="1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않은지에</a:t>
            </a:r>
            <a:r>
              <a:rPr lang="ko-KR" altLang="en-US" sz="24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대해 </a:t>
            </a:r>
            <a:r>
              <a:rPr lang="ko-KR" altLang="en-US" sz="2400" b="1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해석</a:t>
            </a:r>
            <a:r>
              <a:rPr lang="ko-KR" altLang="en-US" sz="24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하여 보여주도록 함</a:t>
            </a:r>
            <a:r>
              <a:rPr lang="en-US" altLang="ko-KR" sz="2400" spc="-20" dirty="0">
                <a:ln>
                  <a:solidFill>
                    <a:prstClr val="black">
                      <a:lumMod val="75000"/>
                      <a:lumOff val="25000"/>
                      <a:alpha val="70000"/>
                    </a:prstClr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267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/>
          <p:cNvSpPr/>
          <p:nvPr/>
        </p:nvSpPr>
        <p:spPr>
          <a:xfrm>
            <a:off x="290723" y="278307"/>
            <a:ext cx="1180725" cy="1172121"/>
          </a:xfrm>
          <a:prstGeom prst="ellipse">
            <a:avLst/>
          </a:prstGeom>
          <a:solidFill>
            <a:srgbClr val="FCF5F5"/>
          </a:solidFill>
          <a:ln>
            <a:solidFill>
              <a:srgbClr val="FC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0723" y="567477"/>
            <a:ext cx="1180725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요구사항 </a:t>
            </a:r>
            <a:endParaRPr lang="en-US" altLang="ko-KR" b="1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정의</a:t>
            </a:r>
            <a:endParaRPr kumimoji="0" lang="ko-KR" altLang="en-US" b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7365" y="629032"/>
            <a:ext cx="1180725" cy="52322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필요성</a:t>
            </a:r>
            <a:endParaRPr kumimoji="0" lang="ko-KR" altLang="en-US" sz="2800" b="1" i="1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895427" y="2084760"/>
            <a:ext cx="8698999" cy="958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언어장애 아동들의 의사소통을 위해 스스로 말 산출을 반복적으로 연습할 수 있는 앱을 </a:t>
            </a:r>
            <a:r>
              <a:rPr lang="ko-KR" altLang="en-US" b="1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필요로 하지만</a:t>
            </a:r>
            <a:r>
              <a:rPr lang="en-US" altLang="ko-KR" b="1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b="1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현재 그들을 위한 앱은 존재하지 않다</a:t>
            </a:r>
            <a:r>
              <a:rPr lang="en-US" altLang="ko-KR" b="1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kumimoji="0" lang="en-US" altLang="ko-KR" sz="2800" b="0" i="0" u="none" strike="noStrike" kern="1200" cap="none" spc="-20" normalizeH="0" baseline="0" noProof="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kumimoji="0" lang="en-US" altLang="ko-KR" sz="2800" b="0" i="0" u="none" strike="noStrike" kern="1200" cap="none" spc="-20" normalizeH="0" baseline="0" noProof="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895427" y="3554808"/>
            <a:ext cx="6758457" cy="1542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제대로 된 발음교정을 할 수 있는 </a:t>
            </a:r>
            <a:r>
              <a:rPr lang="ko-KR" altLang="en-US" b="1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환경</a:t>
            </a:r>
            <a:r>
              <a:rPr lang="ko-KR" altLang="en-US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부족하다</a:t>
            </a:r>
            <a:r>
              <a:rPr lang="en-US" altLang="ko-KR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1371600" lvl="2" indent="-457200" algn="l">
              <a:buAutoNum type="arabicPeriod"/>
            </a:pPr>
            <a:r>
              <a:rPr lang="ko-KR" altLang="en-US" sz="2400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발음교정에 드는 치료비용 부담</a:t>
            </a:r>
            <a:endParaRPr lang="en-US" altLang="ko-KR" sz="2400" dirty="0">
              <a:solidFill>
                <a:srgbClr val="FCF5F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1371600" lvl="2" indent="-457200" algn="l">
              <a:buAutoNum type="arabicPeriod"/>
            </a:pPr>
            <a:r>
              <a:rPr lang="ko-KR" altLang="en-US" sz="2400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재활치료를 위한 이동시간 평균 </a:t>
            </a:r>
            <a:r>
              <a:rPr lang="en-US" altLang="ko-KR" sz="2400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20~40</a:t>
            </a:r>
            <a:r>
              <a:rPr lang="ko-KR" altLang="en-US" sz="2400" dirty="0">
                <a:solidFill>
                  <a:srgbClr val="FCF5F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 소요</a:t>
            </a:r>
            <a:endParaRPr lang="en-US" altLang="ko-KR" sz="2400" spc="-20" dirty="0">
              <a:ln>
                <a:solidFill>
                  <a:prstClr val="black">
                    <a:lumMod val="75000"/>
                    <a:lumOff val="25000"/>
                    <a:alpha val="70000"/>
                  </a:prstClr>
                </a:solidFill>
              </a:ln>
              <a:solidFill>
                <a:srgbClr val="FCF5F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2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886345" y="1801155"/>
            <a:ext cx="2828042" cy="2752627"/>
          </a:xfrm>
          <a:prstGeom prst="ellipse">
            <a:avLst/>
          </a:prstGeom>
          <a:solidFill>
            <a:srgbClr val="FCF5F5"/>
          </a:solidFill>
          <a:ln>
            <a:solidFill>
              <a:srgbClr val="FC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649211" y="1801154"/>
            <a:ext cx="2828042" cy="2752627"/>
          </a:xfrm>
          <a:prstGeom prst="ellipse">
            <a:avLst/>
          </a:prstGeom>
          <a:solidFill>
            <a:srgbClr val="FCF5F5"/>
          </a:solidFill>
          <a:ln>
            <a:solidFill>
              <a:srgbClr val="FC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8412077" y="1801153"/>
            <a:ext cx="2828042" cy="2752627"/>
          </a:xfrm>
          <a:prstGeom prst="ellipse">
            <a:avLst/>
          </a:prstGeom>
          <a:solidFill>
            <a:srgbClr val="FCF5F5"/>
          </a:solidFill>
          <a:ln>
            <a:solidFill>
              <a:srgbClr val="FC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77" t="2603" r="26856" b="17234"/>
          <a:stretch/>
        </p:blipFill>
        <p:spPr>
          <a:xfrm>
            <a:off x="1742460" y="2298760"/>
            <a:ext cx="1103352" cy="18439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5" t="2200" r="10092" b="16427"/>
          <a:stretch/>
        </p:blipFill>
        <p:spPr>
          <a:xfrm>
            <a:off x="5248107" y="2390328"/>
            <a:ext cx="1621902" cy="16449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t="3299" r="9818" b="16839"/>
          <a:stretch/>
        </p:blipFill>
        <p:spPr>
          <a:xfrm>
            <a:off x="8904654" y="2298760"/>
            <a:ext cx="1842887" cy="18281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65975" y="4803666"/>
            <a:ext cx="2856322" cy="132343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ko-KR" altLang="en-US" sz="2000" b="1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어플리케이션</a:t>
            </a:r>
            <a:r>
              <a:rPr lang="ko-KR" altLang="en-US" sz="2000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개발하여 시간과 공간의 제약 해소</a:t>
            </a:r>
            <a:endParaRPr lang="en-US" altLang="ko-KR" sz="2000" dirty="0">
              <a:solidFill>
                <a:srgbClr val="FFFFF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01650" y="4803666"/>
            <a:ext cx="3314816" cy="124296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ko-KR" altLang="en-US" sz="2000" b="1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시각</a:t>
            </a:r>
            <a:r>
              <a:rPr lang="ko-KR" altLang="en-US" sz="2000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활용하여 발음 교정이 </a:t>
            </a:r>
            <a:endParaRPr lang="en-US" altLang="ko-KR" sz="2000" dirty="0">
              <a:solidFill>
                <a:srgbClr val="FFFFF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2000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가능하도록 개발</a:t>
            </a:r>
            <a:endParaRPr lang="en-US" altLang="ko-KR" sz="2000" dirty="0">
              <a:solidFill>
                <a:srgbClr val="FFFFF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68689" y="4803665"/>
            <a:ext cx="3314816" cy="124296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ko-KR" altLang="en-US" sz="2000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일반인들의 </a:t>
            </a:r>
            <a:r>
              <a:rPr lang="ko-KR" altLang="en-US" sz="2000" b="1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참여</a:t>
            </a:r>
            <a:r>
              <a:rPr lang="ko-KR" altLang="en-US" sz="2000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통해 </a:t>
            </a:r>
            <a:endParaRPr lang="en-US" altLang="ko-KR" sz="2000" dirty="0">
              <a:solidFill>
                <a:srgbClr val="FFFFF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2000" dirty="0">
                <a:solidFill>
                  <a:srgbClr val="FFFFF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다양한 발음에 대한 컨텐츠 제공</a:t>
            </a:r>
            <a:endParaRPr lang="en-US" altLang="ko-KR" sz="2000" dirty="0">
              <a:solidFill>
                <a:srgbClr val="FFFFF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90723" y="278307"/>
            <a:ext cx="1180725" cy="1172121"/>
          </a:xfrm>
          <a:prstGeom prst="ellipse">
            <a:avLst/>
          </a:prstGeom>
          <a:solidFill>
            <a:srgbClr val="FCF5F5"/>
          </a:solidFill>
          <a:ln>
            <a:solidFill>
              <a:srgbClr val="FC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0723" y="567477"/>
            <a:ext cx="1180725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요구사항 </a:t>
            </a:r>
            <a:endParaRPr lang="en-US" altLang="ko-KR" b="1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333F5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정의</a:t>
            </a:r>
            <a:endParaRPr kumimoji="0" lang="ko-KR" altLang="en-US" b="1" u="none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333F50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87365" y="629032"/>
            <a:ext cx="1618594" cy="52322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strike="noStrike" kern="1200" cap="none" spc="0" normalizeH="0" baseline="0" noProof="0">
                <a:ln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rgbClr val="FCF5F5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목표</a:t>
            </a:r>
            <a:endParaRPr kumimoji="0" lang="ko-KR" altLang="en-US" sz="2800" b="1" i="1" strike="noStrike" kern="1200" cap="none" spc="0" normalizeH="0" baseline="0" noProof="0" dirty="0">
              <a:ln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srgbClr val="FCF5F5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1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220539"/>
            <a:ext cx="1219200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87484" y="1037064"/>
            <a:ext cx="11622018" cy="4761571"/>
          </a:xfrm>
          <a:prstGeom prst="rect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7226" y="4189560"/>
            <a:ext cx="3041841" cy="1565046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350428" y="1406396"/>
            <a:ext cx="3041841" cy="2470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419990" y="1577057"/>
            <a:ext cx="2952328" cy="199107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419990" y="4350610"/>
            <a:ext cx="2880320" cy="864096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419990" y="1207725"/>
            <a:ext cx="65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42757" y="1037064"/>
            <a:ext cx="6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419990" y="3981278"/>
            <a:ext cx="4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511949" y="1601025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Spectrogrem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4117" y="1613818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 I/O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11949" y="2439225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40707" y="2457697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Mic</a:t>
            </a:r>
            <a:r>
              <a:rPr lang="en-US" altLang="ko-KR" sz="1200" dirty="0">
                <a:solidFill>
                  <a:schemeClr val="tx1"/>
                </a:solidFill>
              </a:rPr>
              <a:t> Record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70755" y="4388421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Video Record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3333" y="4377766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 I/O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88770" y="5157805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GIF Extract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86171" y="5157805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Audio Extract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11949" y="3256109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64006" y="1925838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 I/O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module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076174" y="1925838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DB Interface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64006" y="2753685"/>
            <a:ext cx="1116124" cy="59336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Spectrogrem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Analysis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9076174" y="4554058"/>
            <a:ext cx="1116124" cy="45720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cxnSpLocks/>
          </p:cNvCxnSpPr>
          <p:nvPr/>
        </p:nvCxnSpPr>
        <p:spPr>
          <a:xfrm flipV="1">
            <a:off x="4730995" y="4845621"/>
            <a:ext cx="0" cy="312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</p:cNvCxnSpPr>
          <p:nvPr/>
        </p:nvCxnSpPr>
        <p:spPr>
          <a:xfrm flipV="1">
            <a:off x="4816205" y="2145513"/>
            <a:ext cx="0" cy="312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</p:cNvCxnSpPr>
          <p:nvPr/>
        </p:nvCxnSpPr>
        <p:spPr>
          <a:xfrm flipV="1">
            <a:off x="7996054" y="2439061"/>
            <a:ext cx="0" cy="312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</p:cNvCxnSpPr>
          <p:nvPr/>
        </p:nvCxnSpPr>
        <p:spPr>
          <a:xfrm flipV="1">
            <a:off x="3525814" y="4845621"/>
            <a:ext cx="664662" cy="3121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</p:cNvCxnSpPr>
          <p:nvPr/>
        </p:nvCxnSpPr>
        <p:spPr>
          <a:xfrm flipH="1">
            <a:off x="3628073" y="1736657"/>
            <a:ext cx="371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cxnSpLocks/>
          </p:cNvCxnSpPr>
          <p:nvPr/>
        </p:nvCxnSpPr>
        <p:spPr>
          <a:xfrm flipV="1">
            <a:off x="9796254" y="2416501"/>
            <a:ext cx="0" cy="2137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cxnSpLocks/>
          </p:cNvCxnSpPr>
          <p:nvPr/>
        </p:nvCxnSpPr>
        <p:spPr>
          <a:xfrm>
            <a:off x="9436214" y="2416500"/>
            <a:ext cx="0" cy="2137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cxnSpLocks/>
          </p:cNvCxnSpPr>
          <p:nvPr/>
        </p:nvCxnSpPr>
        <p:spPr>
          <a:xfrm flipV="1">
            <a:off x="8212078" y="2383038"/>
            <a:ext cx="0" cy="31218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</p:cNvCxnSpPr>
          <p:nvPr/>
        </p:nvCxnSpPr>
        <p:spPr>
          <a:xfrm flipH="1" flipV="1">
            <a:off x="3506859" y="4845621"/>
            <a:ext cx="792088" cy="312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</p:cNvCxnSpPr>
          <p:nvPr/>
        </p:nvCxnSpPr>
        <p:spPr>
          <a:xfrm flipV="1">
            <a:off x="2942223" y="4845621"/>
            <a:ext cx="0" cy="3121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</p:cNvCxnSpPr>
          <p:nvPr/>
        </p:nvCxnSpPr>
        <p:spPr>
          <a:xfrm flipV="1">
            <a:off x="3520061" y="2896425"/>
            <a:ext cx="520646" cy="3596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</p:cNvCxnSpPr>
          <p:nvPr/>
        </p:nvCxnSpPr>
        <p:spPr>
          <a:xfrm>
            <a:off x="3376045" y="2071018"/>
            <a:ext cx="827633" cy="3866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</p:cNvCxnSpPr>
          <p:nvPr/>
        </p:nvCxnSpPr>
        <p:spPr>
          <a:xfrm flipH="1">
            <a:off x="8661657" y="2265274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cxnSpLocks/>
          </p:cNvCxnSpPr>
          <p:nvPr/>
        </p:nvCxnSpPr>
        <p:spPr>
          <a:xfrm>
            <a:off x="8680130" y="2141645"/>
            <a:ext cx="377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</p:cNvCxnSpPr>
          <p:nvPr/>
        </p:nvCxnSpPr>
        <p:spPr>
          <a:xfrm>
            <a:off x="5536285" y="1728668"/>
            <a:ext cx="1777988" cy="32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</p:cNvCxnSpPr>
          <p:nvPr/>
        </p:nvCxnSpPr>
        <p:spPr>
          <a:xfrm flipH="1" flipV="1">
            <a:off x="5517812" y="1953254"/>
            <a:ext cx="1796461" cy="31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cxnSpLocks/>
          </p:cNvCxnSpPr>
          <p:nvPr/>
        </p:nvCxnSpPr>
        <p:spPr>
          <a:xfrm flipV="1">
            <a:off x="5115497" y="2177840"/>
            <a:ext cx="2436137" cy="2439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57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220539"/>
            <a:ext cx="1219200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484" y="271577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설계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87484" y="1037064"/>
            <a:ext cx="11622018" cy="4761571"/>
          </a:xfrm>
          <a:prstGeom prst="rect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529229" y="1771150"/>
            <a:ext cx="1116124" cy="457200"/>
          </a:xfrm>
          <a:prstGeom prst="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38819" y="2916251"/>
            <a:ext cx="1116124" cy="457200"/>
          </a:xfrm>
          <a:prstGeom prst="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GIF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65634" y="2906217"/>
            <a:ext cx="1116124" cy="457200"/>
          </a:xfrm>
          <a:prstGeom prst="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Recorder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234908" y="2888779"/>
            <a:ext cx="1116124" cy="457200"/>
          </a:xfrm>
          <a:prstGeom prst="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4182" y="2916251"/>
            <a:ext cx="1116124" cy="457200"/>
          </a:xfrm>
          <a:prstGeom prst="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STT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5" name="꺾인 연결선 11"/>
          <p:cNvCxnSpPr/>
          <p:nvPr/>
        </p:nvCxnSpPr>
        <p:spPr>
          <a:xfrm rot="5400000" flipH="1" flipV="1">
            <a:off x="5851860" y="-919584"/>
            <a:ext cx="380857" cy="72908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9687694" y="2535393"/>
            <a:ext cx="0" cy="370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0" idx="2"/>
          </p:cNvCxnSpPr>
          <p:nvPr/>
        </p:nvCxnSpPr>
        <p:spPr>
          <a:xfrm>
            <a:off x="6087291" y="2228351"/>
            <a:ext cx="0" cy="289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769545" y="2888780"/>
            <a:ext cx="1116124" cy="457200"/>
          </a:xfrm>
          <a:prstGeom prst="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Extraction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83477" y="2888779"/>
            <a:ext cx="1349712" cy="457200"/>
          </a:xfrm>
          <a:prstGeom prst="rect">
            <a:avLst/>
          </a:prstGeom>
          <a:solidFill>
            <a:srgbClr val="333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Spectrogram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26851" y="3643358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GIF loader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26851" y="4291430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GIF downloader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982835" y="3373452"/>
            <a:ext cx="0" cy="109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40" idx="1"/>
          </p:cNvCxnSpPr>
          <p:nvPr/>
        </p:nvCxnSpPr>
        <p:spPr>
          <a:xfrm>
            <a:off x="1982835" y="3823378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991219" y="4471450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471667" y="3643358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Audio Record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471667" y="4291430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Video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Record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9327651" y="3373452"/>
            <a:ext cx="0" cy="109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45" idx="1"/>
          </p:cNvCxnSpPr>
          <p:nvPr/>
        </p:nvCxnSpPr>
        <p:spPr>
          <a:xfrm>
            <a:off x="9327651" y="3823378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36035" y="4471450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639019" y="3643358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STT Loader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>
            <a:off x="3495003" y="3373452"/>
            <a:ext cx="0" cy="449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50" idx="1"/>
          </p:cNvCxnSpPr>
          <p:nvPr/>
        </p:nvCxnSpPr>
        <p:spPr>
          <a:xfrm>
            <a:off x="3495003" y="3823378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061177" y="3615738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GIF Extraction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061177" y="4263810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Audio Extraction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6" name="직선 연결선 55"/>
          <p:cNvCxnSpPr>
            <a:cxnSpLocks/>
          </p:cNvCxnSpPr>
          <p:nvPr/>
        </p:nvCxnSpPr>
        <p:spPr>
          <a:xfrm>
            <a:off x="4917161" y="3345832"/>
            <a:ext cx="0" cy="109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54" idx="1"/>
          </p:cNvCxnSpPr>
          <p:nvPr/>
        </p:nvCxnSpPr>
        <p:spPr>
          <a:xfrm>
            <a:off x="4917161" y="3795758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925545" y="4443830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519339" y="3624348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Json</a:t>
            </a:r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Parsing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19339" y="4272420"/>
            <a:ext cx="936104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I/O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3" name="직선 연결선 62"/>
          <p:cNvCxnSpPr>
            <a:cxnSpLocks/>
          </p:cNvCxnSpPr>
          <p:nvPr/>
        </p:nvCxnSpPr>
        <p:spPr>
          <a:xfrm>
            <a:off x="6375323" y="3354442"/>
            <a:ext cx="8384" cy="1117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60" idx="1"/>
          </p:cNvCxnSpPr>
          <p:nvPr/>
        </p:nvCxnSpPr>
        <p:spPr>
          <a:xfrm>
            <a:off x="6375323" y="3804368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383707" y="4452440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031506" y="3624348"/>
            <a:ext cx="1051533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Spectrogram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Loader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031507" y="4272420"/>
            <a:ext cx="1051532" cy="360040"/>
          </a:xfrm>
          <a:prstGeom prst="rect">
            <a:avLst/>
          </a:prstGeom>
          <a:solidFill>
            <a:srgbClr val="FC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Spectrogram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endParaRPr lang="ko-KR" altLang="en-US" sz="1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>
            <a:off x="7887491" y="3354442"/>
            <a:ext cx="0" cy="109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  <a:endCxn id="66" idx="1"/>
          </p:cNvCxnSpPr>
          <p:nvPr/>
        </p:nvCxnSpPr>
        <p:spPr>
          <a:xfrm>
            <a:off x="7887491" y="3804368"/>
            <a:ext cx="1440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cxnSpLocks/>
          </p:cNvCxnSpPr>
          <p:nvPr/>
        </p:nvCxnSpPr>
        <p:spPr>
          <a:xfrm>
            <a:off x="7887491" y="445244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862244" y="2540410"/>
            <a:ext cx="0" cy="370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38" idx="0"/>
          </p:cNvCxnSpPr>
          <p:nvPr/>
        </p:nvCxnSpPr>
        <p:spPr>
          <a:xfrm>
            <a:off x="5327607" y="2540410"/>
            <a:ext cx="0" cy="348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6792970" y="2540411"/>
            <a:ext cx="0" cy="348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241393" y="2535393"/>
            <a:ext cx="0" cy="337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9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376" y="637358"/>
            <a:ext cx="1125106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3852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352584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601316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860149" y="320461"/>
            <a:ext cx="129120" cy="12912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endParaRPr lang="ko-KR" altLang="en-US" sz="1400" b="1" spc="-150" dirty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08063" y="6118284"/>
            <a:ext cx="9544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내마음이들리니</a:t>
            </a:r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앱의  </a:t>
            </a:r>
            <a:r>
              <a:rPr lang="ko-KR" altLang="en-US" sz="2000" spc="-150" dirty="0" err="1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메인화면</a:t>
            </a:r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14" y="1664399"/>
            <a:ext cx="6348547" cy="39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0" y="5972430"/>
            <a:ext cx="12198977" cy="69181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376" y="637358"/>
            <a:ext cx="11251060" cy="68685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962" y="683352"/>
            <a:ext cx="6880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en-US" altLang="ko-KR" sz="32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3852" y="320461"/>
            <a:ext cx="129120" cy="12912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352584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601316" y="320461"/>
            <a:ext cx="129120" cy="1291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860149" y="320461"/>
            <a:ext cx="129120" cy="12912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endParaRPr lang="ko-KR" altLang="en-US" sz="1400" b="1" spc="-150" dirty="0">
              <a:solidFill>
                <a:srgbClr val="D9D9D9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2337226" y="-459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2587340" y="6114236"/>
            <a:ext cx="9544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카메라와 </a:t>
            </a:r>
            <a:r>
              <a:rPr lang="ko-KR" altLang="en-US" sz="2000" spc="-150" dirty="0" err="1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스펙트로그램을</a:t>
            </a:r>
            <a:r>
              <a:rPr lang="ko-KR" altLang="en-US" sz="2000" spc="-150" dirty="0">
                <a:solidFill>
                  <a:srgbClr val="FCF5F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시각적으로 제시하여 기본 모음과 자음 발음 교육 </a:t>
            </a:r>
            <a:endParaRPr lang="en-US" altLang="ko-KR" sz="2000" spc="-150" dirty="0">
              <a:solidFill>
                <a:srgbClr val="FCF5F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14" y="1664399"/>
            <a:ext cx="6348548" cy="39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5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716</Words>
  <Application>Microsoft Office PowerPoint</Application>
  <PresentationFormat>와이드스크린</PresentationFormat>
  <Paragraphs>223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맑은 고딕</vt:lpstr>
      <vt:lpstr>나눔스퀘어 Bold</vt:lpstr>
      <vt:lpstr>나눔바른펜</vt:lpstr>
      <vt:lpstr>Arial</vt:lpstr>
      <vt:lpstr>Wingdings</vt:lpstr>
      <vt:lpstr>나눔스퀘어 ExtraBold</vt:lpstr>
      <vt:lpstr>Times New Roman</vt:lpstr>
      <vt:lpstr>나눔고딕</vt:lpstr>
      <vt:lpstr>나눔스퀘어</vt:lpstr>
      <vt:lpstr>Noto Sans CJK KR Medium</vt:lpstr>
      <vt:lpstr>나눔고딕 ExtraBold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eunjeong ahn</dc:creator>
  <cp:lastModifiedBy>Windows 사용자</cp:lastModifiedBy>
  <cp:revision>96</cp:revision>
  <dcterms:created xsi:type="dcterms:W3CDTF">2016-12-12T13:08:26Z</dcterms:created>
  <dcterms:modified xsi:type="dcterms:W3CDTF">2017-04-11T15:56:30Z</dcterms:modified>
</cp:coreProperties>
</file>