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304" r:id="rId5"/>
    <p:sldId id="300" r:id="rId6"/>
    <p:sldId id="286" r:id="rId7"/>
    <p:sldId id="260" r:id="rId8"/>
    <p:sldId id="265" r:id="rId9"/>
    <p:sldId id="261" r:id="rId10"/>
    <p:sldId id="267" r:id="rId11"/>
    <p:sldId id="287" r:id="rId12"/>
    <p:sldId id="293" r:id="rId13"/>
    <p:sldId id="294" r:id="rId14"/>
    <p:sldId id="295" r:id="rId15"/>
    <p:sldId id="296" r:id="rId16"/>
    <p:sldId id="302" r:id="rId17"/>
    <p:sldId id="301" r:id="rId18"/>
    <p:sldId id="303" r:id="rId19"/>
    <p:sldId id="284" r:id="rId20"/>
    <p:sldId id="290" r:id="rId21"/>
    <p:sldId id="291" r:id="rId22"/>
    <p:sldId id="292" r:id="rId23"/>
    <p:sldId id="298" r:id="rId24"/>
    <p:sldId id="299" r:id="rId25"/>
    <p:sldId id="297" r:id="rId26"/>
    <p:sldId id="282" r:id="rId27"/>
    <p:sldId id="270" r:id="rId28"/>
    <p:sldId id="277" r:id="rId29"/>
    <p:sldId id="271" r:id="rId30"/>
    <p:sldId id="276" r:id="rId31"/>
    <p:sldId id="274" r:id="rId32"/>
  </p:sldIdLst>
  <p:sldSz cx="12192000" cy="6858000"/>
  <p:notesSz cx="6858000" cy="9144000"/>
  <p:embeddedFontLst>
    <p:embeddedFont>
      <p:font typeface="-윤고딕310" panose="02030504000101010101" pitchFamily="18" charset="-127"/>
      <p:regular r:id="rId34"/>
    </p:embeddedFont>
    <p:embeddedFont>
      <p:font typeface="-윤고딕330" panose="02030504000101010101" pitchFamily="18" charset="-127"/>
      <p:regular r:id="rId35"/>
    </p:embeddedFont>
    <p:embeddedFont>
      <p:font typeface="맑은 고딕 Semilight" panose="020B0502040204020203" pitchFamily="50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함초롬돋움" panose="020B0604000101010101" pitchFamily="50" charset="-127"/>
      <p:regular r:id="rId39"/>
      <p:bold r:id="rId40"/>
    </p:embeddedFont>
    <p:embeddedFont>
      <p:font typeface="-윤고딕350" panose="02030504000101010101" pitchFamily="18" charset="-127"/>
      <p:regular r:id="rId41"/>
    </p:embeddedFont>
    <p:embeddedFont>
      <p:font typeface="Helvetica" panose="020B0604020202020204" pitchFamily="34" charset="0"/>
      <p:regular r:id="rId42"/>
      <p:bold r:id="rId43"/>
      <p:italic r:id="rId44"/>
      <p:boldItalic r:id="rId45"/>
    </p:embeddedFont>
    <p:embeddedFont>
      <p:font typeface="-윤고딕320" panose="0203050400010101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88086" autoAdjust="0"/>
  </p:normalViewPr>
  <p:slideViewPr>
    <p:cSldViewPr snapToGrid="0">
      <p:cViewPr varScale="1">
        <p:scale>
          <a:sx n="47" d="100"/>
          <a:sy n="47" d="100"/>
        </p:scale>
        <p:origin x="4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7901-2769-4E92-AF20-7D18430D3C8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D242-DE53-4712-B671-61685E7EC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0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2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51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1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세그먼트는 </a:t>
            </a:r>
            <a:r>
              <a:rPr lang="ko-KR" altLang="en-US" dirty="0" err="1"/>
              <a:t>캐소드</a:t>
            </a:r>
            <a:r>
              <a:rPr lang="ko-KR" altLang="en-US" dirty="0"/>
              <a:t> 방식으로 하여 </a:t>
            </a:r>
            <a:r>
              <a:rPr lang="en-US" altLang="ko-KR" dirty="0"/>
              <a:t>5V</a:t>
            </a:r>
            <a:r>
              <a:rPr lang="ko-KR" altLang="en-US" dirty="0"/>
              <a:t>일 때 켜지고 </a:t>
            </a:r>
            <a:r>
              <a:rPr lang="en-US" altLang="ko-KR" dirty="0"/>
              <a:t>0V</a:t>
            </a:r>
            <a:r>
              <a:rPr lang="ko-KR" altLang="en-US" dirty="0"/>
              <a:t>일 때 꺼지도록 함</a:t>
            </a:r>
            <a:endParaRPr lang="en-US" altLang="ko-KR" dirty="0"/>
          </a:p>
          <a:p>
            <a:r>
              <a:rPr lang="ko-KR" altLang="en-US" dirty="0"/>
              <a:t>그리고 다이나믹 방식을 사용하여 부족할 수 있는 핀 개수 문제를 해결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애노드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 (Off)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켜지며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캐소드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+V (On)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신호로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켜집니다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52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5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8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6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4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2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success.com/2016/04/nowait-2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oonbuny.com/#how_to_u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2008bunsamo/91701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ParkBangBang/PPT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aenu.modoo.at/?link=xf3x2gi3" TargetMode="External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ews.naver.com/main/read.nhn?mode=LSD&amp;mid=sec&amp;sid1=102&amp;oid=022&amp;aid=0002742827" TargetMode="External"/><Relationship Id="rId4" Type="http://schemas.openxmlformats.org/officeDocument/2006/relationships/hyperlink" Target="https://soonbuny.com/#download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andcli/3007658205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152465" y="742979"/>
            <a:ext cx="4785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스마트 대기 관리시스템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 dirty="0"/>
              <a:t>(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err="1"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>
                <a:latin typeface="Arial Unicode MS"/>
                <a:ea typeface="Helvetica" panose="020B0604020202020204" pitchFamily="34" charset="0"/>
              </a:rPr>
              <a:t> system</a:t>
            </a:r>
            <a:r>
              <a:rPr lang="en-US" altLang="ko-KR" sz="2000" b="1"/>
              <a:t>)</a:t>
            </a:r>
            <a:endParaRPr lang="en-US" altLang="ko-KR" sz="2000" dirty="0"/>
          </a:p>
          <a:p>
            <a:endParaRPr lang="ko-KR" altLang="en-US" sz="32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754709" y="4771781"/>
            <a:ext cx="318964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기다리지말아조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3F2EA9-9E34-49FC-9A7C-5388705711A2}"/>
              </a:ext>
            </a:extLst>
          </p:cNvPr>
          <p:cNvGrpSpPr/>
          <p:nvPr/>
        </p:nvGrpSpPr>
        <p:grpSpPr>
          <a:xfrm>
            <a:off x="2621523" y="68094"/>
            <a:ext cx="7840494" cy="6568813"/>
            <a:chOff x="2791839" y="68094"/>
            <a:chExt cx="7840494" cy="65688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9DFBD3-9F87-475F-AC3C-B4C68211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5956" y="1515487"/>
              <a:ext cx="3452260" cy="3747995"/>
            </a:xfrm>
            <a:prstGeom prst="rect">
              <a:avLst/>
            </a:prstGeom>
          </p:spPr>
        </p:pic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C0691C49-E422-40B0-8C8E-A019E016BB9E}"/>
                </a:ext>
              </a:extLst>
            </p:cNvPr>
            <p:cNvSpPr/>
            <p:nvPr/>
          </p:nvSpPr>
          <p:spPr>
            <a:xfrm>
              <a:off x="2791839" y="68094"/>
              <a:ext cx="7840494" cy="6568813"/>
            </a:xfrm>
            <a:prstGeom prst="diamond">
              <a:avLst/>
            </a:prstGeom>
            <a:noFill/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7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방문 없이 앱으로 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손님이 없는 경우에도 어플을 사용해야 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 시스템이 제대로 구성되진 않아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어플을 이용한 고객들이 피해를 보는 상황이 비일비재하게 발생</a:t>
            </a:r>
            <a:endParaRPr lang="en-US" altLang="ko-KR" sz="10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https://besuccess.com/2016/04/nowait-2/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음식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노웨이트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NoWait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)’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4"/>
              </a:rPr>
              <a:t>https://soonbuny.com/#how_to_use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–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매장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순번이＇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어플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4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44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 방문 없이 앱으로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인원에 대한 정보는 있지만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시간에 대한 정보 부족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요일별 진료 인원에 대한 기존 데이터를 통한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대기시간 제공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http://cafe.naver.com/2008bunsamo/917012</a:t>
            </a: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똑닥 사용 후기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병원 예약 서비스 </a:t>
            </a:r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똑닥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253C8C-F4EA-4545-9ED8-EADF557F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498693"/>
            <a:ext cx="3108960" cy="4387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39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DF9A75-D2DA-481E-9A66-FCE01CD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31" y="1661170"/>
            <a:ext cx="3724855" cy="399498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0787DB-9CA4-4B5E-939C-6CC8221CB4E1}"/>
              </a:ext>
            </a:extLst>
          </p:cNvPr>
          <p:cNvSpPr/>
          <p:nvPr/>
        </p:nvSpPr>
        <p:spPr>
          <a:xfrm>
            <a:off x="5982429" y="980829"/>
            <a:ext cx="4856878" cy="5250006"/>
          </a:xfrm>
          <a:prstGeom prst="roundRect">
            <a:avLst>
              <a:gd name="adj" fmla="val 5923"/>
            </a:avLst>
          </a:prstGeom>
          <a:noFill/>
          <a:ln w="146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12478" y="1202087"/>
            <a:ext cx="1167517" cy="1481855"/>
            <a:chOff x="2514090" y="931743"/>
            <a:chExt cx="1167517" cy="148185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40D8AA-E7FE-43BC-ADF4-B15F3C48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707" y="931743"/>
              <a:ext cx="826284" cy="106617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38FC5E-BEDA-43DF-8E83-21C5D6CC7955}"/>
                </a:ext>
              </a:extLst>
            </p:cNvPr>
            <p:cNvSpPr txBox="1"/>
            <p:nvPr/>
          </p:nvSpPr>
          <p:spPr>
            <a:xfrm>
              <a:off x="2514090" y="2013488"/>
              <a:ext cx="1167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사용자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09410" y="2758657"/>
            <a:ext cx="4098989" cy="4021972"/>
            <a:chOff x="2554483" y="3540837"/>
            <a:chExt cx="3000801" cy="30819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5C94EC-C826-41E9-95A7-A475B72D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483" y="3540837"/>
              <a:ext cx="3000801" cy="308199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939C1A-D3EA-4F59-A9E5-3FB07C38888A}"/>
                </a:ext>
              </a:extLst>
            </p:cNvPr>
            <p:cNvSpPr/>
            <p:nvPr/>
          </p:nvSpPr>
          <p:spPr>
            <a:xfrm>
              <a:off x="3229844" y="4561860"/>
              <a:ext cx="1704741" cy="726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3244340" y="4054208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번호표출력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8288B-CB5B-49C2-860E-2DAE57E7FD40}"/>
              </a:ext>
            </a:extLst>
          </p:cNvPr>
          <p:cNvSpPr txBox="1"/>
          <p:nvPr/>
        </p:nvSpPr>
        <p:spPr>
          <a:xfrm>
            <a:off x="2177344" y="3237303"/>
            <a:ext cx="203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ARDUINO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C1ED65-2FF6-4974-8B60-3FD5AA34E7FE}"/>
              </a:ext>
            </a:extLst>
          </p:cNvPr>
          <p:cNvGrpSpPr/>
          <p:nvPr/>
        </p:nvGrpSpPr>
        <p:grpSpPr>
          <a:xfrm>
            <a:off x="8625837" y="3983394"/>
            <a:ext cx="2147810" cy="2147811"/>
            <a:chOff x="6822492" y="3946970"/>
            <a:chExt cx="2147810" cy="21478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66CFE1-3187-458F-B8A5-614790B0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492" y="3946970"/>
              <a:ext cx="2147810" cy="21478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882D7E-2A85-48FC-88C1-7647DBF4783C}"/>
                </a:ext>
              </a:extLst>
            </p:cNvPr>
            <p:cNvSpPr txBox="1"/>
            <p:nvPr/>
          </p:nvSpPr>
          <p:spPr>
            <a:xfrm>
              <a:off x="7311773" y="4144035"/>
              <a:ext cx="1167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DB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D0C1E3-B207-4610-A839-D4AEBF18AEAC}"/>
              </a:ext>
            </a:extLst>
          </p:cNvPr>
          <p:cNvGrpSpPr/>
          <p:nvPr/>
        </p:nvGrpSpPr>
        <p:grpSpPr>
          <a:xfrm>
            <a:off x="8364649" y="1110407"/>
            <a:ext cx="2668453" cy="2688721"/>
            <a:chOff x="3748968" y="3930657"/>
            <a:chExt cx="2147810" cy="216412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9F242FF-DF5C-420A-BBA4-BA332B60C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968" y="3946970"/>
              <a:ext cx="2147810" cy="214781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C38B10-A708-4A5C-9235-D2F29FFF37A6}"/>
                </a:ext>
              </a:extLst>
            </p:cNvPr>
            <p:cNvSpPr txBox="1"/>
            <p:nvPr/>
          </p:nvSpPr>
          <p:spPr>
            <a:xfrm>
              <a:off x="4225632" y="3930657"/>
              <a:ext cx="1167517" cy="37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SERVER</a:t>
              </a:r>
              <a:endPara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0C6EF1-7E5E-4913-B766-F2F378A80B47}"/>
              </a:ext>
            </a:extLst>
          </p:cNvPr>
          <p:cNvSpPr txBox="1"/>
          <p:nvPr/>
        </p:nvSpPr>
        <p:spPr>
          <a:xfrm>
            <a:off x="7557643" y="6310036"/>
            <a:ext cx="170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SYSTEM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3244340" y="4716810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7-segment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1615939" y="5152015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대기번호표시</a:t>
            </a:r>
          </a:p>
        </p:txBody>
      </p:sp>
      <p:sp>
        <p:nvSpPr>
          <p:cNvPr id="58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1615939" y="5814617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대기번호호출</a:t>
            </a:r>
          </a:p>
        </p:txBody>
      </p:sp>
      <p:cxnSp>
        <p:nvCxnSpPr>
          <p:cNvPr id="29" name="꺾인 연결선 28"/>
          <p:cNvCxnSpPr>
            <a:stCxn id="56" idx="2"/>
            <a:endCxn id="57" idx="3"/>
          </p:cNvCxnSpPr>
          <p:nvPr/>
        </p:nvCxnSpPr>
        <p:spPr>
          <a:xfrm rot="5400000">
            <a:off x="3427538" y="4885212"/>
            <a:ext cx="165205" cy="90840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6" idx="2"/>
            <a:endCxn id="58" idx="3"/>
          </p:cNvCxnSpPr>
          <p:nvPr/>
        </p:nvCxnSpPr>
        <p:spPr>
          <a:xfrm rot="5400000">
            <a:off x="3096237" y="5216513"/>
            <a:ext cx="827807" cy="90840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1861" y="2517156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예약요청</a:t>
            </a:r>
          </a:p>
        </p:txBody>
      </p:sp>
      <p:sp>
        <p:nvSpPr>
          <p:cNvPr id="62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1861" y="3317652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예약시간 도착 못할시 재발행</a:t>
            </a:r>
          </a:p>
        </p:txBody>
      </p:sp>
      <p:sp>
        <p:nvSpPr>
          <p:cNvPr id="63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8978875" y="2079643"/>
            <a:ext cx="1440000" cy="540000"/>
          </a:xfrm>
          <a:prstGeom prst="roundRect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생성 및 삭제</a:t>
            </a:r>
          </a:p>
        </p:txBody>
      </p:sp>
      <p:sp>
        <p:nvSpPr>
          <p:cNvPr id="64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6597322" y="4091082"/>
            <a:ext cx="144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예약시간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근접시 알림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311861" y="3057156"/>
            <a:ext cx="0" cy="2604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 flipV="1">
            <a:off x="8017347" y="2306101"/>
            <a:ext cx="947014" cy="437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9627172" y="3568612"/>
            <a:ext cx="137886" cy="611847"/>
            <a:chOff x="9627172" y="3568612"/>
            <a:chExt cx="137886" cy="611847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6B111C4-1ADA-4435-9F54-BD2E7485F0F6}"/>
                </a:ext>
              </a:extLst>
            </p:cNvPr>
            <p:cNvCxnSpPr>
              <a:cxnSpLocks/>
            </p:cNvCxnSpPr>
            <p:nvPr/>
          </p:nvCxnSpPr>
          <p:spPr>
            <a:xfrm>
              <a:off x="9627172" y="3568612"/>
              <a:ext cx="0" cy="6118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  <a:effectLst>
              <a:glow rad="50800">
                <a:schemeClr val="bg1"/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A6B111C4-1ADA-4435-9F54-BD2E7485F0F6}"/>
                </a:ext>
              </a:extLst>
            </p:cNvPr>
            <p:cNvCxnSpPr>
              <a:cxnSpLocks/>
            </p:cNvCxnSpPr>
            <p:nvPr/>
          </p:nvCxnSpPr>
          <p:spPr>
            <a:xfrm>
              <a:off x="9765058" y="3568612"/>
              <a:ext cx="0" cy="6118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none"/>
            </a:ln>
            <a:effectLst>
              <a:glow rad="50800">
                <a:schemeClr val="bg1"/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3707138" y="1741681"/>
            <a:ext cx="2490463" cy="18221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3670853" y="1879566"/>
            <a:ext cx="2490463" cy="18221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/>
          <p:nvPr/>
        </p:nvCxnSpPr>
        <p:spPr>
          <a:xfrm>
            <a:off x="3750967" y="2469373"/>
            <a:ext cx="184345" cy="157032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>
            <a:off x="3874339" y="2433091"/>
            <a:ext cx="184345" cy="1570321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>
            <a:glow rad="508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 flipV="1">
            <a:off x="8024606" y="2429473"/>
            <a:ext cx="947014" cy="4375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1D6AED-8094-4270-A2F3-35142F264E31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34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81E1E-E54F-45E3-BA6C-68956B9738F7}"/>
              </a:ext>
            </a:extLst>
          </p:cNvPr>
          <p:cNvSpPr txBox="1"/>
          <p:nvPr/>
        </p:nvSpPr>
        <p:spPr>
          <a:xfrm>
            <a:off x="480070" y="78616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사용자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2404418"/>
            <a:ext cx="84882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순번 발행기의 버튼 누름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코드와 해당 대기번호 출력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 사용자는 자신의 번호가 호명되면 업무를 진행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2-2-1.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 사용자지만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코드를 이용해 어플을 통해 </a:t>
            </a: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자신의 대기시간 및 현재 업무 번호를 어디서나 알 수 있음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2-2-2.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or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지정 후 팝업을 통해 정보를 받을 수 있음</a:t>
            </a: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1689095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오프라인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81E1E-E54F-45E3-BA6C-68956B9738F7}"/>
              </a:ext>
            </a:extLst>
          </p:cNvPr>
          <p:cNvSpPr txBox="1"/>
          <p:nvPr/>
        </p:nvSpPr>
        <p:spPr>
          <a:xfrm>
            <a:off x="480070" y="78616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사용자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2404418"/>
            <a:ext cx="84882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어플을 통해 사전 예약을 할 수 있음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 이용자가 예상도착시간을 지정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예상도착시간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+5, +10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분을 선택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요일과 일자를 고려해 그에 따른 예상 대기 번호를 부여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부여와 함께 순번 발행기와 연동을 통해 오프라인 상의 해당 번호 </a:t>
            </a:r>
            <a:endParaRPr lang="en-US" altLang="ko-KR" sz="2000" kern="0" spc="-7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2000" kern="0" spc="-7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발급 제외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1689095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온라인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3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1269415"/>
            <a:ext cx="8488202" cy="2361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어플사용자가 예상 시간 안에 도착 못할 경우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도착시간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-10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 전 팝업을 통해 방문여부 확인 </a:t>
            </a: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(3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회로 제한을 두어 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 이상 재발급 불가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방문을 하지 않는다고 할 시 서버에 전송을 통해 직원 웹에 전달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758379"/>
            <a:ext cx="20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예외사항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B601D-C2AB-42CB-8A8C-3181D67E3E38}"/>
              </a:ext>
            </a:extLst>
          </p:cNvPr>
          <p:cNvSpPr txBox="1"/>
          <p:nvPr/>
        </p:nvSpPr>
        <p:spPr>
          <a:xfrm>
            <a:off x="1372490" y="4512714"/>
            <a:ext cx="8488202" cy="1899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1.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사용자가 대기 순번 발행기 버튼을 누른다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서버로부터 현재 대기 정보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대기자 수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QR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코드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를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전송 받는다</a:t>
            </a:r>
            <a:endParaRPr lang="en-US" altLang="ko-KR" sz="2000" kern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순번 발행기가 대기 정보를 프린터를 통해서 출력한다</a:t>
            </a:r>
            <a:r>
              <a:rPr lang="en-US" altLang="ko-KR" sz="2000" kern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sz="2000" kern="0" dirty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FFA6B-A58E-4B2C-91B4-5AA2FF50FC26}"/>
              </a:ext>
            </a:extLst>
          </p:cNvPr>
          <p:cNvSpPr txBox="1"/>
          <p:nvPr/>
        </p:nvSpPr>
        <p:spPr>
          <a:xfrm>
            <a:off x="1145086" y="3874293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대기 순번 발행기</a:t>
            </a:r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endParaRPr lang="ko-KR" altLang="en-US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1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EE91A-2FDD-4CAB-864C-0C5C11F78F32}"/>
              </a:ext>
            </a:extLst>
          </p:cNvPr>
          <p:cNvSpPr txBox="1"/>
          <p:nvPr/>
        </p:nvSpPr>
        <p:spPr>
          <a:xfrm>
            <a:off x="1372490" y="2404418"/>
            <a:ext cx="848820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AutoNum type="arabicPeriod"/>
            </a:pPr>
            <a:r>
              <a:rPr lang="ko-KR" altLang="en-US" sz="2000" kern="0" dirty="0" err="1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회원별</a:t>
            </a:r>
            <a:r>
              <a:rPr lang="ko-KR" altLang="en-US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주로 사용하는 서비스의 평균치 산출</a:t>
            </a:r>
            <a:endParaRPr lang="en-US" altLang="ko-KR" sz="2000" kern="0" dirty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1-1. </a:t>
            </a:r>
            <a:r>
              <a:rPr lang="ko-KR" altLang="en-US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회원과 다음 회원의 서비스 제공 시작시간차를 서버에 저장</a:t>
            </a:r>
            <a:endParaRPr lang="en-US" altLang="ko-KR" sz="2000" kern="0" dirty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1-2. </a:t>
            </a:r>
            <a:r>
              <a:rPr lang="ko-KR" altLang="en-US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회원의 최근 </a:t>
            </a:r>
            <a:r>
              <a:rPr lang="en-US" altLang="ko-KR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</a:t>
            </a:r>
            <a:r>
              <a:rPr lang="ko-KR" altLang="en-US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번간 사용한 서비스 소모시간의 평균치 산출</a:t>
            </a:r>
            <a:endParaRPr lang="en-US" altLang="ko-KR" sz="2000" kern="0" dirty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산출한 데이터를 바탕으로 앞 순번 회원들의 예상 소모시간을 합산한</a:t>
            </a:r>
            <a:endParaRPr lang="en-US" altLang="ko-KR" sz="2000" kern="0" dirty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뒤 </a:t>
            </a:r>
            <a:r>
              <a:rPr lang="en-US" altLang="ko-KR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+5, 10</a:t>
            </a:r>
            <a:r>
              <a:rPr lang="ko-KR" altLang="en-US" sz="2000" kern="0" dirty="0">
                <a:solidFill>
                  <a:srgbClr val="00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분을 더하여 예상 대기시간 산출</a:t>
            </a:r>
            <a:endParaRPr lang="en-US" altLang="ko-KR" sz="2000" kern="0" dirty="0">
              <a:solidFill>
                <a:srgbClr val="00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2A2CD-3F79-4175-9A09-BA326B27956A}"/>
              </a:ext>
            </a:extLst>
          </p:cNvPr>
          <p:cNvSpPr txBox="1"/>
          <p:nvPr/>
        </p:nvSpPr>
        <p:spPr>
          <a:xfrm>
            <a:off x="1145087" y="1689095"/>
            <a:ext cx="384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5) </a:t>
            </a:r>
            <a:r>
              <a:rPr lang="ko-KR" altLang="en-US" sz="2000" b="1" ker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향상된 </a:t>
            </a:r>
            <a:r>
              <a:rPr lang="ko-KR" altLang="en-US" sz="2000" b="1" kern="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대기시간 산출 시나리오</a:t>
            </a:r>
            <a:endParaRPr lang="ko-KR" altLang="en-US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14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1D6AED-8094-4270-A2F3-35142F264E31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시나리오 예시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95A0358-1124-4458-AB45-0A3E0DB01716}"/>
              </a:ext>
            </a:extLst>
          </p:cNvPr>
          <p:cNvGrpSpPr/>
          <p:nvPr/>
        </p:nvGrpSpPr>
        <p:grpSpPr>
          <a:xfrm>
            <a:off x="7630378" y="1389208"/>
            <a:ext cx="3700776" cy="5066249"/>
            <a:chOff x="4875748" y="1389208"/>
            <a:chExt cx="3700776" cy="5066249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4F8FCDB-3807-4936-9DD4-4CF8CEBC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5748" y="1389208"/>
              <a:ext cx="3700776" cy="506624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624EFC-631F-4317-9885-DEC5848DA64D}"/>
                </a:ext>
              </a:extLst>
            </p:cNvPr>
            <p:cNvSpPr/>
            <p:nvPr/>
          </p:nvSpPr>
          <p:spPr>
            <a:xfrm>
              <a:off x="5408818" y="2001704"/>
              <a:ext cx="2762250" cy="3937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모서리가 둥근 직사각형 28">
            <a:extLst>
              <a:ext uri="{FF2B5EF4-FFF2-40B4-BE49-F238E27FC236}">
                <a16:creationId xmlns:a16="http://schemas.microsoft.com/office/drawing/2014/main" id="{83020B83-B2A6-4B63-B223-EE6518DA071F}"/>
              </a:ext>
            </a:extLst>
          </p:cNvPr>
          <p:cNvSpPr/>
          <p:nvPr/>
        </p:nvSpPr>
        <p:spPr>
          <a:xfrm>
            <a:off x="8305551" y="3092770"/>
            <a:ext cx="2467748" cy="2395856"/>
          </a:xfrm>
          <a:prstGeom prst="roundRect">
            <a:avLst>
              <a:gd name="adj" fmla="val 23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9">
            <a:extLst>
              <a:ext uri="{FF2B5EF4-FFF2-40B4-BE49-F238E27FC236}">
                <a16:creationId xmlns:a16="http://schemas.microsoft.com/office/drawing/2014/main" id="{0284D386-5CCB-4CFA-8A47-8CA263DED77B}"/>
              </a:ext>
            </a:extLst>
          </p:cNvPr>
          <p:cNvSpPr/>
          <p:nvPr/>
        </p:nvSpPr>
        <p:spPr>
          <a:xfrm>
            <a:off x="8305551" y="2161827"/>
            <a:ext cx="2467748" cy="922638"/>
          </a:xfrm>
          <a:prstGeom prst="roundRect">
            <a:avLst>
              <a:gd name="adj" fmla="val 7738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161A94-C6A3-427E-A7ED-5F40B27BBA57}"/>
              </a:ext>
            </a:extLst>
          </p:cNvPr>
          <p:cNvSpPr txBox="1"/>
          <p:nvPr/>
        </p:nvSpPr>
        <p:spPr>
          <a:xfrm>
            <a:off x="9323673" y="2213683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123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B09F56-04E0-4559-8FB6-6736334204F9}"/>
              </a:ext>
            </a:extLst>
          </p:cNvPr>
          <p:cNvSpPr txBox="1"/>
          <p:nvPr/>
        </p:nvSpPr>
        <p:spPr>
          <a:xfrm>
            <a:off x="8387031" y="32730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현재접수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0BA5B1-5150-4A4F-B326-C3C80398FE58}"/>
              </a:ext>
            </a:extLst>
          </p:cNvPr>
          <p:cNvSpPr txBox="1"/>
          <p:nvPr/>
        </p:nvSpPr>
        <p:spPr>
          <a:xfrm>
            <a:off x="8399550" y="397859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현재 대기 인원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E38E2B-9F65-4FE8-8B1C-73A18A155799}"/>
              </a:ext>
            </a:extLst>
          </p:cNvPr>
          <p:cNvSpPr txBox="1"/>
          <p:nvPr/>
        </p:nvSpPr>
        <p:spPr>
          <a:xfrm>
            <a:off x="8387031" y="468411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예상 대기 시간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29F72-1A1A-46FD-9BD1-185D0A53782C}"/>
              </a:ext>
            </a:extLst>
          </p:cNvPr>
          <p:cNvSpPr txBox="1"/>
          <p:nvPr/>
        </p:nvSpPr>
        <p:spPr>
          <a:xfrm>
            <a:off x="10168139" y="4189518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0</a:t>
            </a:r>
            <a:endParaRPr lang="ko-KR" altLang="en-US" sz="3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D782E5-5393-4B20-B162-483119694A06}"/>
              </a:ext>
            </a:extLst>
          </p:cNvPr>
          <p:cNvSpPr txBox="1"/>
          <p:nvPr/>
        </p:nvSpPr>
        <p:spPr>
          <a:xfrm>
            <a:off x="8983190" y="481489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00:00:00</a:t>
            </a:r>
            <a:endParaRPr lang="ko-KR" altLang="en-US" sz="3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C8A8E4-915F-4208-BF6D-E24253F3E876}"/>
              </a:ext>
            </a:extLst>
          </p:cNvPr>
          <p:cNvSpPr txBox="1"/>
          <p:nvPr/>
        </p:nvSpPr>
        <p:spPr>
          <a:xfrm>
            <a:off x="8387031" y="26675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접수번호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71D001-A124-466C-95A1-AF31CD545647}"/>
              </a:ext>
            </a:extLst>
          </p:cNvPr>
          <p:cNvSpPr txBox="1"/>
          <p:nvPr/>
        </p:nvSpPr>
        <p:spPr>
          <a:xfrm>
            <a:off x="9768365" y="3504734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123</a:t>
            </a:r>
            <a:endParaRPr lang="ko-KR" altLang="en-US" sz="3000" b="1" dirty="0"/>
          </a:p>
        </p:txBody>
      </p:sp>
      <p:sp>
        <p:nvSpPr>
          <p:cNvPr id="67" name="모서리가 둥근 직사각형 38">
            <a:extLst>
              <a:ext uri="{FF2B5EF4-FFF2-40B4-BE49-F238E27FC236}">
                <a16:creationId xmlns:a16="http://schemas.microsoft.com/office/drawing/2014/main" id="{60BCABED-C215-4BCA-A422-283AF09D8BB9}"/>
              </a:ext>
            </a:extLst>
          </p:cNvPr>
          <p:cNvSpPr/>
          <p:nvPr/>
        </p:nvSpPr>
        <p:spPr>
          <a:xfrm>
            <a:off x="8753998" y="5568659"/>
            <a:ext cx="1575470" cy="290495"/>
          </a:xfrm>
          <a:prstGeom prst="roundRect">
            <a:avLst>
              <a:gd name="adj" fmla="val 7738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연장하기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3A2AF8D-07EC-4BB2-B1FE-2D4AD4B834BC}"/>
              </a:ext>
            </a:extLst>
          </p:cNvPr>
          <p:cNvGrpSpPr/>
          <p:nvPr/>
        </p:nvGrpSpPr>
        <p:grpSpPr>
          <a:xfrm>
            <a:off x="714705" y="1381061"/>
            <a:ext cx="3700776" cy="5066249"/>
            <a:chOff x="714705" y="1381061"/>
            <a:chExt cx="3700776" cy="5066249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EA0EF6C-9B8E-4E8B-8435-2AC7E03D1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705" y="1381061"/>
              <a:ext cx="3700776" cy="506624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4A90836-DC0E-4A04-8492-9D83F09F86D4}"/>
                </a:ext>
              </a:extLst>
            </p:cNvPr>
            <p:cNvSpPr/>
            <p:nvPr/>
          </p:nvSpPr>
          <p:spPr>
            <a:xfrm>
              <a:off x="1247775" y="1993557"/>
              <a:ext cx="2762250" cy="3937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모서리가 둥근 직사각형 22">
            <a:extLst>
              <a:ext uri="{FF2B5EF4-FFF2-40B4-BE49-F238E27FC236}">
                <a16:creationId xmlns:a16="http://schemas.microsoft.com/office/drawing/2014/main" id="{1A6A5174-2DCF-439E-A45D-E33663AECBFE}"/>
              </a:ext>
            </a:extLst>
          </p:cNvPr>
          <p:cNvSpPr/>
          <p:nvPr/>
        </p:nvSpPr>
        <p:spPr>
          <a:xfrm>
            <a:off x="1389878" y="3084623"/>
            <a:ext cx="2467748" cy="2395856"/>
          </a:xfrm>
          <a:prstGeom prst="roundRect">
            <a:avLst>
              <a:gd name="adj" fmla="val 237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21">
            <a:extLst>
              <a:ext uri="{FF2B5EF4-FFF2-40B4-BE49-F238E27FC236}">
                <a16:creationId xmlns:a16="http://schemas.microsoft.com/office/drawing/2014/main" id="{047F523F-29EA-401A-A6EB-C521E09465D4}"/>
              </a:ext>
            </a:extLst>
          </p:cNvPr>
          <p:cNvSpPr/>
          <p:nvPr/>
        </p:nvSpPr>
        <p:spPr>
          <a:xfrm>
            <a:off x="1389878" y="2153680"/>
            <a:ext cx="2467748" cy="922638"/>
          </a:xfrm>
          <a:prstGeom prst="roundRect">
            <a:avLst>
              <a:gd name="adj" fmla="val 7738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1BFD0B-9D72-43AC-8CCA-E4C0BEB1A208}"/>
              </a:ext>
            </a:extLst>
          </p:cNvPr>
          <p:cNvSpPr txBox="1"/>
          <p:nvPr/>
        </p:nvSpPr>
        <p:spPr>
          <a:xfrm>
            <a:off x="2408000" y="2205536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123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6D8363-2693-43D4-971D-37FCB9B7EEE9}"/>
              </a:ext>
            </a:extLst>
          </p:cNvPr>
          <p:cNvSpPr txBox="1"/>
          <p:nvPr/>
        </p:nvSpPr>
        <p:spPr>
          <a:xfrm>
            <a:off x="1471358" y="32649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현재접수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7DB33E-542C-4CBD-8083-2FCD160BC468}"/>
              </a:ext>
            </a:extLst>
          </p:cNvPr>
          <p:cNvSpPr txBox="1"/>
          <p:nvPr/>
        </p:nvSpPr>
        <p:spPr>
          <a:xfrm>
            <a:off x="1483877" y="397044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현재 대기 인원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29FEF0-E482-4F06-9919-076CEC0E8039}"/>
              </a:ext>
            </a:extLst>
          </p:cNvPr>
          <p:cNvSpPr txBox="1"/>
          <p:nvPr/>
        </p:nvSpPr>
        <p:spPr>
          <a:xfrm>
            <a:off x="1471358" y="467596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예상 대기 시간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A1F146-288B-44C5-9A25-F86639A6DB23}"/>
              </a:ext>
            </a:extLst>
          </p:cNvPr>
          <p:cNvSpPr txBox="1"/>
          <p:nvPr/>
        </p:nvSpPr>
        <p:spPr>
          <a:xfrm>
            <a:off x="3143260" y="4113540"/>
            <a:ext cx="542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/>
              <a:t> 5</a:t>
            </a:r>
            <a:endParaRPr lang="ko-KR" altLang="en-US" sz="3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C98BDC-05AF-45D8-860D-261BB857798D}"/>
              </a:ext>
            </a:extLst>
          </p:cNvPr>
          <p:cNvSpPr txBox="1"/>
          <p:nvPr/>
        </p:nvSpPr>
        <p:spPr>
          <a:xfrm>
            <a:off x="2067517" y="480674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/>
              <a:t>00:10:00</a:t>
            </a:r>
            <a:endParaRPr lang="ko-KR" altLang="en-US" sz="3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259CF0-B63B-42B9-8413-782A5E55E265}"/>
              </a:ext>
            </a:extLst>
          </p:cNvPr>
          <p:cNvSpPr txBox="1"/>
          <p:nvPr/>
        </p:nvSpPr>
        <p:spPr>
          <a:xfrm>
            <a:off x="1471358" y="265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접수번호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AF328E-152F-47BA-B945-5EEC63680F6D}"/>
              </a:ext>
            </a:extLst>
          </p:cNvPr>
          <p:cNvSpPr txBox="1"/>
          <p:nvPr/>
        </p:nvSpPr>
        <p:spPr>
          <a:xfrm>
            <a:off x="2852692" y="3496587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/>
              <a:t>118</a:t>
            </a:r>
            <a:endParaRPr lang="ko-KR" altLang="en-US" sz="3000" b="1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028D17D-6B70-4695-8CF4-14195C1D2D91}"/>
              </a:ext>
            </a:extLst>
          </p:cNvPr>
          <p:cNvGrpSpPr/>
          <p:nvPr/>
        </p:nvGrpSpPr>
        <p:grpSpPr>
          <a:xfrm>
            <a:off x="4725349" y="3264930"/>
            <a:ext cx="2595160" cy="1108220"/>
            <a:chOff x="6939365" y="3389697"/>
            <a:chExt cx="2595160" cy="1108220"/>
          </a:xfrm>
        </p:grpSpPr>
        <p:sp>
          <p:nvSpPr>
            <p:cNvPr id="90" name="모서리가 둥근 직사각형 13">
              <a:extLst>
                <a:ext uri="{FF2B5EF4-FFF2-40B4-BE49-F238E27FC236}">
                  <a16:creationId xmlns:a16="http://schemas.microsoft.com/office/drawing/2014/main" id="{D030901E-FA6D-4904-8DD3-A2895040DF47}"/>
                </a:ext>
              </a:extLst>
            </p:cNvPr>
            <p:cNvSpPr/>
            <p:nvPr/>
          </p:nvSpPr>
          <p:spPr>
            <a:xfrm>
              <a:off x="6939365" y="3389697"/>
              <a:ext cx="2595160" cy="1108220"/>
            </a:xfrm>
            <a:prstGeom prst="roundRect">
              <a:avLst>
                <a:gd name="adj" fmla="val 7428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1030E7-E5F9-4FEC-9E23-93F21F1BB8FE}"/>
                </a:ext>
              </a:extLst>
            </p:cNvPr>
            <p:cNvSpPr txBox="1"/>
            <p:nvPr/>
          </p:nvSpPr>
          <p:spPr>
            <a:xfrm>
              <a:off x="6939365" y="3449516"/>
              <a:ext cx="2595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bg1"/>
                  </a:solidFill>
                </a:rPr>
                <a:t>예상 대기 시간 </a:t>
              </a:r>
              <a:r>
                <a:rPr lang="en-US" altLang="ko-KR" sz="1100">
                  <a:solidFill>
                    <a:schemeClr val="bg1"/>
                  </a:solidFill>
                </a:rPr>
                <a:t>10</a:t>
              </a:r>
              <a:r>
                <a:rPr lang="ko-KR" altLang="en-US" sz="1100">
                  <a:solidFill>
                    <a:schemeClr val="bg1"/>
                  </a:solidFill>
                </a:rPr>
                <a:t>분 남았습니다</a:t>
              </a:r>
              <a:r>
                <a:rPr lang="en-US" altLang="ko-KR" sz="1100">
                  <a:solidFill>
                    <a:schemeClr val="bg1"/>
                  </a:solidFill>
                </a:rPr>
                <a:t>.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BF75D13-ABE6-4510-B86D-DBD061B6C396}"/>
                </a:ext>
              </a:extLst>
            </p:cNvPr>
            <p:cNvSpPr txBox="1"/>
            <p:nvPr/>
          </p:nvSpPr>
          <p:spPr>
            <a:xfrm>
              <a:off x="6939365" y="3710376"/>
              <a:ext cx="2595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접수연장하시겠습니까</a:t>
              </a:r>
              <a:r>
                <a:rPr lang="en-US" altLang="ko-KR" sz="1100" dirty="0">
                  <a:solidFill>
                    <a:schemeClr val="bg1"/>
                  </a:solidFill>
                </a:rPr>
                <a:t>?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801A321-B45F-4AC3-BFF4-FC3AA8B36CDC}"/>
                </a:ext>
              </a:extLst>
            </p:cNvPr>
            <p:cNvSpPr txBox="1"/>
            <p:nvPr/>
          </p:nvSpPr>
          <p:spPr>
            <a:xfrm>
              <a:off x="8382101" y="4142221"/>
              <a:ext cx="10095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chemeClr val="bg1"/>
                  </a:solidFill>
                </a:rPr>
                <a:t>네     아니오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모서리가 둥근 직사각형 24">
            <a:extLst>
              <a:ext uri="{FF2B5EF4-FFF2-40B4-BE49-F238E27FC236}">
                <a16:creationId xmlns:a16="http://schemas.microsoft.com/office/drawing/2014/main" id="{4A0CDB14-BEDE-40FD-B3AC-DCBD8DFB15AF}"/>
              </a:ext>
            </a:extLst>
          </p:cNvPr>
          <p:cNvSpPr/>
          <p:nvPr/>
        </p:nvSpPr>
        <p:spPr>
          <a:xfrm>
            <a:off x="1838325" y="5560512"/>
            <a:ext cx="1575470" cy="290495"/>
          </a:xfrm>
          <a:prstGeom prst="roundRect">
            <a:avLst>
              <a:gd name="adj" fmla="val 7738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연장하기</a:t>
            </a:r>
          </a:p>
        </p:txBody>
      </p:sp>
    </p:spTree>
    <p:extLst>
      <p:ext uri="{BB962C8B-B14F-4D97-AF65-F5344CB8AC3E}">
        <p14:creationId xmlns:p14="http://schemas.microsoft.com/office/powerpoint/2010/main" val="177399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시나리오 추가 내용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513C152-9503-4D7F-916D-A39F524C9688}"/>
              </a:ext>
            </a:extLst>
          </p:cNvPr>
          <p:cNvGrpSpPr/>
          <p:nvPr/>
        </p:nvGrpSpPr>
        <p:grpSpPr>
          <a:xfrm>
            <a:off x="1965742" y="1371612"/>
            <a:ext cx="7972148" cy="5486388"/>
            <a:chOff x="2379215" y="932163"/>
            <a:chExt cx="7972148" cy="5486388"/>
          </a:xfrm>
        </p:grpSpPr>
        <p:pic>
          <p:nvPicPr>
            <p:cNvPr id="5" name="그림 4" descr="텍스트, 지도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0982D4C-8AA3-4B8F-B70E-591776C9A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215" y="932163"/>
              <a:ext cx="7972148" cy="5486388"/>
            </a:xfrm>
            <a:prstGeom prst="rect">
              <a:avLst/>
            </a:prstGeom>
          </p:spPr>
        </p:pic>
        <p:pic>
          <p:nvPicPr>
            <p:cNvPr id="15" name="그래픽 14" descr="건물">
              <a:extLst>
                <a:ext uri="{FF2B5EF4-FFF2-40B4-BE49-F238E27FC236}">
                  <a16:creationId xmlns:a16="http://schemas.microsoft.com/office/drawing/2014/main" id="{4B2DB853-3DC2-49A5-B63B-E57413D10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08307" y="3606553"/>
              <a:ext cx="457200" cy="457200"/>
            </a:xfrm>
            <a:prstGeom prst="rect">
              <a:avLst/>
            </a:prstGeom>
          </p:spPr>
        </p:pic>
        <p:pic>
          <p:nvPicPr>
            <p:cNvPr id="16" name="그래픽 15" descr="건물">
              <a:extLst>
                <a:ext uri="{FF2B5EF4-FFF2-40B4-BE49-F238E27FC236}">
                  <a16:creationId xmlns:a16="http://schemas.microsoft.com/office/drawing/2014/main" id="{8C8CD08A-ECE1-4E2A-AA28-C00FFCEC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43635" y="2470955"/>
              <a:ext cx="457200" cy="457200"/>
            </a:xfrm>
            <a:prstGeom prst="rect">
              <a:avLst/>
            </a:prstGeom>
          </p:spPr>
        </p:pic>
        <p:pic>
          <p:nvPicPr>
            <p:cNvPr id="17" name="그래픽 16" descr="건물">
              <a:extLst>
                <a:ext uri="{FF2B5EF4-FFF2-40B4-BE49-F238E27FC236}">
                  <a16:creationId xmlns:a16="http://schemas.microsoft.com/office/drawing/2014/main" id="{472B95AA-2FF8-4974-91AA-A7E688A6B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6618" y="1594281"/>
              <a:ext cx="457200" cy="457200"/>
            </a:xfrm>
            <a:prstGeom prst="rect">
              <a:avLst/>
            </a:prstGeom>
          </p:spPr>
        </p:pic>
        <p:pic>
          <p:nvPicPr>
            <p:cNvPr id="18" name="그래픽 17" descr="건물">
              <a:extLst>
                <a:ext uri="{FF2B5EF4-FFF2-40B4-BE49-F238E27FC236}">
                  <a16:creationId xmlns:a16="http://schemas.microsoft.com/office/drawing/2014/main" id="{08D0ADC5-02C9-46B5-80B3-EC5914D7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17907" y="2193897"/>
              <a:ext cx="457200" cy="457200"/>
            </a:xfrm>
            <a:prstGeom prst="rect">
              <a:avLst/>
            </a:prstGeom>
          </p:spPr>
        </p:pic>
        <p:pic>
          <p:nvPicPr>
            <p:cNvPr id="19" name="그래픽 18" descr="건물">
              <a:extLst>
                <a:ext uri="{FF2B5EF4-FFF2-40B4-BE49-F238E27FC236}">
                  <a16:creationId xmlns:a16="http://schemas.microsoft.com/office/drawing/2014/main" id="{87710A8A-58A2-4E8B-8B22-8EFE961C4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6494" y="4063753"/>
              <a:ext cx="457200" cy="457200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43B9FE-8138-4553-8C79-B79D054AF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1651" y="1982696"/>
              <a:ext cx="954349" cy="547261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1821369-0456-4F61-8BCC-25A0AAA31E4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023362" y="2928155"/>
              <a:ext cx="31732" cy="1135598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83DBE5-EF18-48CC-ABAE-714167E617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4016" y="1927938"/>
              <a:ext cx="1023892" cy="426861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0FCFD33-4DDA-46E2-9977-E69130F23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651" y="2713599"/>
              <a:ext cx="518856" cy="892954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B08A1AC-59F1-4A5F-B173-5731D5A451E9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5200835" y="3835153"/>
              <a:ext cx="1707472" cy="45720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4BEEF8C-FD31-4E1F-AFEB-017CFBE5AA89}"/>
              </a:ext>
            </a:extLst>
          </p:cNvPr>
          <p:cNvSpPr txBox="1"/>
          <p:nvPr/>
        </p:nvSpPr>
        <p:spPr>
          <a:xfrm>
            <a:off x="6090345" y="665346"/>
            <a:ext cx="228998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대기인원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12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예상대기시간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30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25147D-A34D-4474-9231-FF4CF4C5B714}"/>
              </a:ext>
            </a:extLst>
          </p:cNvPr>
          <p:cNvSpPr txBox="1"/>
          <p:nvPr/>
        </p:nvSpPr>
        <p:spPr>
          <a:xfrm>
            <a:off x="8562709" y="2633346"/>
            <a:ext cx="257568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대기인원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22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예상대기시간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1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A82495-D1DA-49F9-96EC-701EBC2846B9}"/>
              </a:ext>
            </a:extLst>
          </p:cNvPr>
          <p:cNvSpPr txBox="1"/>
          <p:nvPr/>
        </p:nvSpPr>
        <p:spPr>
          <a:xfrm>
            <a:off x="6723434" y="5532596"/>
            <a:ext cx="228998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대기인원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4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예상대기시간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12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516645-EAC5-4B62-8744-CFECE0685790}"/>
              </a:ext>
            </a:extLst>
          </p:cNvPr>
          <p:cNvSpPr txBox="1"/>
          <p:nvPr/>
        </p:nvSpPr>
        <p:spPr>
          <a:xfrm>
            <a:off x="1227917" y="1693268"/>
            <a:ext cx="228998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대기인원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7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예상대기시간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18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0E1710-2B66-405C-A54E-2599311F10F5}"/>
              </a:ext>
            </a:extLst>
          </p:cNvPr>
          <p:cNvSpPr txBox="1"/>
          <p:nvPr/>
        </p:nvSpPr>
        <p:spPr>
          <a:xfrm>
            <a:off x="527296" y="5639770"/>
            <a:ext cx="307675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대기인원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36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예상대기시간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1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8D14A76-BC9D-4F42-90D7-EA0FD9BBD636}"/>
              </a:ext>
            </a:extLst>
          </p:cNvPr>
          <p:cNvGrpSpPr/>
          <p:nvPr/>
        </p:nvGrpSpPr>
        <p:grpSpPr>
          <a:xfrm>
            <a:off x="527296" y="893157"/>
            <a:ext cx="2674466" cy="498483"/>
            <a:chOff x="576734" y="739269"/>
            <a:chExt cx="2991756" cy="498483"/>
          </a:xfrm>
        </p:grpSpPr>
        <p:pic>
          <p:nvPicPr>
            <p:cNvPr id="50" name="그래픽 49" descr="건물">
              <a:extLst>
                <a:ext uri="{FF2B5EF4-FFF2-40B4-BE49-F238E27FC236}">
                  <a16:creationId xmlns:a16="http://schemas.microsoft.com/office/drawing/2014/main" id="{B7A28346-BD1A-4A7F-8460-3FA7CE9F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6734" y="739269"/>
              <a:ext cx="498483" cy="49848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C6D6B7-9F5F-4646-8420-EFC94085196A}"/>
                </a:ext>
              </a:extLst>
            </p:cNvPr>
            <p:cNvSpPr txBox="1"/>
            <p:nvPr/>
          </p:nvSpPr>
          <p:spPr>
            <a:xfrm>
              <a:off x="576734" y="739269"/>
              <a:ext cx="2991756" cy="4770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 : </a:t>
              </a:r>
              <a:r>
                <a:rPr lang="ko-KR" altLang="en-US" sz="25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동일한 은행</a:t>
              </a:r>
            </a:p>
          </p:txBody>
        </p:sp>
      </p:grp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BAD2A470-6C5E-42F3-93ED-E7139350E922}"/>
              </a:ext>
            </a:extLst>
          </p:cNvPr>
          <p:cNvCxnSpPr>
            <a:cxnSpLocks/>
            <a:stCxn id="47" idx="2"/>
            <a:endCxn id="16" idx="1"/>
          </p:cNvCxnSpPr>
          <p:nvPr/>
        </p:nvCxnSpPr>
        <p:spPr>
          <a:xfrm rot="16200000" flipH="1">
            <a:off x="2951834" y="1760675"/>
            <a:ext cx="799405" cy="195725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6BFA115-B636-44E9-AEF3-7F8E05306396}"/>
              </a:ext>
            </a:extLst>
          </p:cNvPr>
          <p:cNvCxnSpPr>
            <a:stCxn id="43" idx="2"/>
            <a:endCxn id="17" idx="3"/>
          </p:cNvCxnSpPr>
          <p:nvPr/>
        </p:nvCxnSpPr>
        <p:spPr>
          <a:xfrm rot="5400000">
            <a:off x="6187516" y="1214507"/>
            <a:ext cx="950653" cy="1144993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B88DA15-3817-4ECA-87CE-30E34AD9481D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7561635" y="2861946"/>
            <a:ext cx="1001079" cy="107460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20EEDAA-61A4-4CE7-AB19-0DAE3E9E1888}"/>
              </a:ext>
            </a:extLst>
          </p:cNvPr>
          <p:cNvCxnSpPr/>
          <p:nvPr/>
        </p:nvCxnSpPr>
        <p:spPr>
          <a:xfrm flipV="1">
            <a:off x="2065672" y="4731802"/>
            <a:ext cx="2347349" cy="907968"/>
          </a:xfrm>
          <a:prstGeom prst="bentConnector3">
            <a:avLst>
              <a:gd name="adj1" fmla="val 11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1C720BB-3D28-4F4E-986C-FB22008C3DF4}"/>
              </a:ext>
            </a:extLst>
          </p:cNvPr>
          <p:cNvCxnSpPr>
            <a:stCxn id="46" idx="0"/>
            <a:endCxn id="15" idx="3"/>
          </p:cNvCxnSpPr>
          <p:nvPr/>
        </p:nvCxnSpPr>
        <p:spPr>
          <a:xfrm rot="16200000" flipV="1">
            <a:off x="6781234" y="4445402"/>
            <a:ext cx="1257994" cy="916393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C10A8B9-479F-4E94-8E9A-8434AC96CA3D}"/>
              </a:ext>
            </a:extLst>
          </p:cNvPr>
          <p:cNvSpPr/>
          <p:nvPr/>
        </p:nvSpPr>
        <p:spPr>
          <a:xfrm>
            <a:off x="4731798" y="3124940"/>
            <a:ext cx="674911" cy="1429305"/>
          </a:xfrm>
          <a:custGeom>
            <a:avLst/>
            <a:gdLst>
              <a:gd name="connsiteX0" fmla="*/ 0 w 674911"/>
              <a:gd name="connsiteY0" fmla="*/ 0 h 1429305"/>
              <a:gd name="connsiteX1" fmla="*/ 674703 w 674911"/>
              <a:gd name="connsiteY1" fmla="*/ 452761 h 1429305"/>
              <a:gd name="connsiteX2" fmla="*/ 71021 w 674911"/>
              <a:gd name="connsiteY2" fmla="*/ 1429305 h 142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911" h="1429305">
                <a:moveTo>
                  <a:pt x="0" y="0"/>
                </a:moveTo>
                <a:cubicBezTo>
                  <a:pt x="331433" y="107271"/>
                  <a:pt x="662866" y="214543"/>
                  <a:pt x="674703" y="452761"/>
                </a:cubicBezTo>
                <a:cubicBezTo>
                  <a:pt x="686540" y="690979"/>
                  <a:pt x="190869" y="1262109"/>
                  <a:pt x="71021" y="142930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1D4150F-E8F9-413C-8A1F-26B10043580C}"/>
              </a:ext>
            </a:extLst>
          </p:cNvPr>
          <p:cNvSpPr/>
          <p:nvPr/>
        </p:nvSpPr>
        <p:spPr>
          <a:xfrm>
            <a:off x="4717915" y="2966936"/>
            <a:ext cx="2422187" cy="253355"/>
          </a:xfrm>
          <a:custGeom>
            <a:avLst/>
            <a:gdLst>
              <a:gd name="connsiteX0" fmla="*/ 0 w 2422187"/>
              <a:gd name="connsiteY0" fmla="*/ 48638 h 253355"/>
              <a:gd name="connsiteX1" fmla="*/ 1225685 w 2422187"/>
              <a:gd name="connsiteY1" fmla="*/ 252919 h 253355"/>
              <a:gd name="connsiteX2" fmla="*/ 2422187 w 2422187"/>
              <a:gd name="connsiteY2" fmla="*/ 0 h 25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2187" h="253355">
                <a:moveTo>
                  <a:pt x="0" y="48638"/>
                </a:moveTo>
                <a:cubicBezTo>
                  <a:pt x="410993" y="154831"/>
                  <a:pt x="821987" y="261025"/>
                  <a:pt x="1225685" y="252919"/>
                </a:cubicBezTo>
                <a:cubicBezTo>
                  <a:pt x="1629383" y="244813"/>
                  <a:pt x="2237361" y="58366"/>
                  <a:pt x="2422187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8351899-0A84-4AEE-A9D2-866BACC5E7B1}"/>
              </a:ext>
            </a:extLst>
          </p:cNvPr>
          <p:cNvSpPr/>
          <p:nvPr/>
        </p:nvSpPr>
        <p:spPr>
          <a:xfrm>
            <a:off x="4727643" y="3044757"/>
            <a:ext cx="1867710" cy="1050588"/>
          </a:xfrm>
          <a:custGeom>
            <a:avLst/>
            <a:gdLst>
              <a:gd name="connsiteX0" fmla="*/ 0 w 1867710"/>
              <a:gd name="connsiteY0" fmla="*/ 0 h 1050588"/>
              <a:gd name="connsiteX1" fmla="*/ 1400783 w 1867710"/>
              <a:gd name="connsiteY1" fmla="*/ 476656 h 1050588"/>
              <a:gd name="connsiteX2" fmla="*/ 1867710 w 1867710"/>
              <a:gd name="connsiteY2" fmla="*/ 1050588 h 10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710" h="1050588">
                <a:moveTo>
                  <a:pt x="0" y="0"/>
                </a:moveTo>
                <a:cubicBezTo>
                  <a:pt x="544749" y="150779"/>
                  <a:pt x="1089498" y="301558"/>
                  <a:pt x="1400783" y="476656"/>
                </a:cubicBezTo>
                <a:cubicBezTo>
                  <a:pt x="1712068" y="651754"/>
                  <a:pt x="1708825" y="967903"/>
                  <a:pt x="1867710" y="105058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AF41C03-56A8-459D-A9B7-E1D67C721E4A}"/>
              </a:ext>
            </a:extLst>
          </p:cNvPr>
          <p:cNvSpPr/>
          <p:nvPr/>
        </p:nvSpPr>
        <p:spPr>
          <a:xfrm>
            <a:off x="4794375" y="2500009"/>
            <a:ext cx="1470675" cy="2052536"/>
          </a:xfrm>
          <a:custGeom>
            <a:avLst/>
            <a:gdLst>
              <a:gd name="connsiteX0" fmla="*/ 1100587 w 1470675"/>
              <a:gd name="connsiteY0" fmla="*/ 0 h 2052536"/>
              <a:gd name="connsiteX1" fmla="*/ 1411872 w 1470675"/>
              <a:gd name="connsiteY1" fmla="*/ 836578 h 2052536"/>
              <a:gd name="connsiteX2" fmla="*/ 59727 w 1470675"/>
              <a:gd name="connsiteY2" fmla="*/ 2052536 h 205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675" h="2052536">
                <a:moveTo>
                  <a:pt x="1100587" y="0"/>
                </a:moveTo>
                <a:cubicBezTo>
                  <a:pt x="1342968" y="247244"/>
                  <a:pt x="1585349" y="494489"/>
                  <a:pt x="1411872" y="836578"/>
                </a:cubicBezTo>
                <a:cubicBezTo>
                  <a:pt x="1238395" y="1178667"/>
                  <a:pt x="-321273" y="2042808"/>
                  <a:pt x="59727" y="2052536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768A1-6966-41F8-B691-84CBAFA543A0}"/>
              </a:ext>
            </a:extLst>
          </p:cNvPr>
          <p:cNvSpPr txBox="1"/>
          <p:nvPr/>
        </p:nvSpPr>
        <p:spPr>
          <a:xfrm>
            <a:off x="8062174" y="3930193"/>
            <a:ext cx="3431326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서버 간의 통신을 통하여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지역별 같은 은행의 대기 현황 정보를 파악할 수 있다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80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51323768" descr="EMB00022a382bd4">
            <a:extLst>
              <a:ext uri="{FF2B5EF4-FFF2-40B4-BE49-F238E27FC236}">
                <a16:creationId xmlns:a16="http://schemas.microsoft.com/office/drawing/2014/main" id="{83B95270-B595-4F9C-A4B7-49E1953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4" y="411479"/>
            <a:ext cx="8820412" cy="65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47784-9C8E-4A88-89A7-DD73F58D0697}"/>
              </a:ext>
            </a:extLst>
          </p:cNvPr>
          <p:cNvSpPr txBox="1"/>
          <p:nvPr/>
        </p:nvSpPr>
        <p:spPr>
          <a:xfrm>
            <a:off x="508000" y="902228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전체 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6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33400"/>
            <a:ext cx="0" cy="6324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C03A92-B0D9-4770-B7D3-40B458969EF8}"/>
              </a:ext>
            </a:extLst>
          </p:cNvPr>
          <p:cNvSpPr txBox="1"/>
          <p:nvPr/>
        </p:nvSpPr>
        <p:spPr>
          <a:xfrm>
            <a:off x="6096000" y="13903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1274166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880388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44AA-C01D-458D-A260-6D9C44312436}"/>
              </a:ext>
            </a:extLst>
          </p:cNvPr>
          <p:cNvSpPr txBox="1"/>
          <p:nvPr/>
        </p:nvSpPr>
        <p:spPr>
          <a:xfrm>
            <a:off x="6096000" y="201551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및 사례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162174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75687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36309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D04BF-099B-4AFD-A9F5-D03CE2FD1681}"/>
              </a:ext>
            </a:extLst>
          </p:cNvPr>
          <p:cNvSpPr txBox="1"/>
          <p:nvPr/>
        </p:nvSpPr>
        <p:spPr>
          <a:xfrm>
            <a:off x="6096004" y="349822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3104447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6004" y="4239578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3845800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980931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업무 분담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458082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571595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32217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645730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C4AF7-D880-4D32-BE2D-B32D0D46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9" y="996123"/>
            <a:ext cx="4558514" cy="4949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4A3B7F-C0BD-4178-B6A8-8844E22E47C3}"/>
              </a:ext>
            </a:extLst>
          </p:cNvPr>
          <p:cNvSpPr txBox="1"/>
          <p:nvPr/>
        </p:nvSpPr>
        <p:spPr>
          <a:xfrm>
            <a:off x="6096000" y="605719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79291-E7E5-4592-B35D-BF4AB788ADBF}"/>
              </a:ext>
            </a:extLst>
          </p:cNvPr>
          <p:cNvSpPr txBox="1"/>
          <p:nvPr/>
        </p:nvSpPr>
        <p:spPr>
          <a:xfrm>
            <a:off x="6096000" y="532813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지적 사항 및 대응 방안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3E2C0-D2DC-47FD-8D71-70899AC1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8" y="617816"/>
            <a:ext cx="9649445" cy="624018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68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서버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App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6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640E49-1496-465C-A14D-E27F5FD28C8F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D41DC-5054-489F-9234-C57A47375CD7}"/>
              </a:ext>
            </a:extLst>
          </p:cNvPr>
          <p:cNvSpPr txBox="1"/>
          <p:nvPr/>
        </p:nvSpPr>
        <p:spPr>
          <a:xfrm>
            <a:off x="863663" y="885672"/>
            <a:ext cx="92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본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개발하기 위해서 </a:t>
            </a:r>
            <a:r>
              <a:rPr lang="en-US" altLang="ko-KR" sz="24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Arduino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한다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11E45-71E8-457E-AB3F-166D2DAE822D}"/>
              </a:ext>
            </a:extLst>
          </p:cNvPr>
          <p:cNvCxnSpPr>
            <a:cxnSpLocks/>
          </p:cNvCxnSpPr>
          <p:nvPr/>
        </p:nvCxnSpPr>
        <p:spPr>
          <a:xfrm flipH="1">
            <a:off x="1538408" y="2295115"/>
            <a:ext cx="1130792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ACC301-9ED0-4A3C-9EFF-A8019C05A3BF}"/>
              </a:ext>
            </a:extLst>
          </p:cNvPr>
          <p:cNvCxnSpPr>
            <a:cxnSpLocks/>
          </p:cNvCxnSpPr>
          <p:nvPr/>
        </p:nvCxnSpPr>
        <p:spPr>
          <a:xfrm>
            <a:off x="1570165" y="2442414"/>
            <a:ext cx="1134088" cy="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048B9DC-2E28-4177-B4D5-EE2B8830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05" y="1534128"/>
            <a:ext cx="1687089" cy="1305016"/>
          </a:xfrm>
          <a:prstGeom prst="rect">
            <a:avLst/>
          </a:prstGeom>
        </p:spPr>
      </p:pic>
      <p:pic>
        <p:nvPicPr>
          <p:cNvPr id="18" name="_x430033088" descr="EMB000021383bd0">
            <a:extLst>
              <a:ext uri="{FF2B5EF4-FFF2-40B4-BE49-F238E27FC236}">
                <a16:creationId xmlns:a16="http://schemas.microsoft.com/office/drawing/2014/main" id="{5B28046C-7E3A-4173-9387-C825B668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8" y="1900798"/>
            <a:ext cx="585019" cy="1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430033016" descr="EMB000021383bd3">
            <a:extLst>
              <a:ext uri="{FF2B5EF4-FFF2-40B4-BE49-F238E27FC236}">
                <a16:creationId xmlns:a16="http://schemas.microsoft.com/office/drawing/2014/main" id="{4C686CD2-3E7F-4AF0-B01C-C5BE2DC2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32" y="2005684"/>
            <a:ext cx="1232928" cy="7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66BCC3-5482-43C1-A9C2-EBB655DB9EEB}"/>
              </a:ext>
            </a:extLst>
          </p:cNvPr>
          <p:cNvCxnSpPr>
            <a:cxnSpLocks/>
          </p:cNvCxnSpPr>
          <p:nvPr/>
        </p:nvCxnSpPr>
        <p:spPr>
          <a:xfrm>
            <a:off x="4026306" y="2322289"/>
            <a:ext cx="1149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BB9B93-BFDD-45CC-86FD-0B39720BEA0D}"/>
              </a:ext>
            </a:extLst>
          </p:cNvPr>
          <p:cNvCxnSpPr>
            <a:cxnSpLocks/>
          </p:cNvCxnSpPr>
          <p:nvPr/>
        </p:nvCxnSpPr>
        <p:spPr>
          <a:xfrm>
            <a:off x="6950300" y="2329193"/>
            <a:ext cx="1555479" cy="10702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C6BE0D6-6F0C-4B1E-A8D0-B03573077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921" y="2004376"/>
            <a:ext cx="1545441" cy="511735"/>
          </a:xfrm>
          <a:prstGeom prst="rect">
            <a:avLst/>
          </a:prstGeom>
        </p:spPr>
      </p:pic>
      <p:pic>
        <p:nvPicPr>
          <p:cNvPr id="25" name="_x430046552" descr="EMB000021383bdc">
            <a:extLst>
              <a:ext uri="{FF2B5EF4-FFF2-40B4-BE49-F238E27FC236}">
                <a16:creationId xmlns:a16="http://schemas.microsoft.com/office/drawing/2014/main" id="{93FE3485-F0EA-49E6-93A3-995F169D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25" y="3795841"/>
            <a:ext cx="1304226" cy="11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E8303F-D87A-4A55-BFE5-9B878AE6C27D}"/>
              </a:ext>
            </a:extLst>
          </p:cNvPr>
          <p:cNvCxnSpPr>
            <a:cxnSpLocks/>
          </p:cNvCxnSpPr>
          <p:nvPr/>
        </p:nvCxnSpPr>
        <p:spPr>
          <a:xfrm>
            <a:off x="6207999" y="3027365"/>
            <a:ext cx="925625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430049432" descr="EMB000021383be2">
            <a:extLst>
              <a:ext uri="{FF2B5EF4-FFF2-40B4-BE49-F238E27FC236}">
                <a16:creationId xmlns:a16="http://schemas.microsoft.com/office/drawing/2014/main" id="{80FB2891-85A6-480C-8BF7-873A243F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42" y="5637655"/>
            <a:ext cx="800100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D1D911-DB73-4B42-8673-0D8D968866A9}"/>
              </a:ext>
            </a:extLst>
          </p:cNvPr>
          <p:cNvCxnSpPr>
            <a:cxnSpLocks/>
          </p:cNvCxnSpPr>
          <p:nvPr/>
        </p:nvCxnSpPr>
        <p:spPr>
          <a:xfrm>
            <a:off x="7478238" y="5194192"/>
            <a:ext cx="0" cy="48311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8850429-8275-4353-8F19-033D5E646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284058">
            <a:off x="7069347" y="2909902"/>
            <a:ext cx="412163" cy="344896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2877A872-9EB4-4E93-9720-8F2883568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180" y="3749351"/>
            <a:ext cx="914400" cy="9144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AD156E-4F22-4225-9965-2638DE8A8153}"/>
              </a:ext>
            </a:extLst>
          </p:cNvPr>
          <p:cNvCxnSpPr>
            <a:cxnSpLocks/>
          </p:cNvCxnSpPr>
          <p:nvPr/>
        </p:nvCxnSpPr>
        <p:spPr>
          <a:xfrm>
            <a:off x="3211542" y="2923411"/>
            <a:ext cx="0" cy="82594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76BE13-1C6D-4E78-AD76-46B2D33A70E7}"/>
              </a:ext>
            </a:extLst>
          </p:cNvPr>
          <p:cNvCxnSpPr>
            <a:cxnSpLocks/>
          </p:cNvCxnSpPr>
          <p:nvPr/>
        </p:nvCxnSpPr>
        <p:spPr>
          <a:xfrm flipV="1">
            <a:off x="3398118" y="2911354"/>
            <a:ext cx="0" cy="8379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DA2872D-7BD5-4A3F-B9EC-17A5AC6AE39C}"/>
              </a:ext>
            </a:extLst>
          </p:cNvPr>
          <p:cNvCxnSpPr>
            <a:cxnSpLocks/>
          </p:cNvCxnSpPr>
          <p:nvPr/>
        </p:nvCxnSpPr>
        <p:spPr>
          <a:xfrm rot="10800000">
            <a:off x="1139938" y="3268509"/>
            <a:ext cx="5810363" cy="2783126"/>
          </a:xfrm>
          <a:prstGeom prst="bentConnector3">
            <a:avLst>
              <a:gd name="adj1" fmla="val 10011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DC9DBD-C6E6-4A34-B869-A765E8EE9138}"/>
              </a:ext>
            </a:extLst>
          </p:cNvPr>
          <p:cNvSpPr txBox="1"/>
          <p:nvPr/>
        </p:nvSpPr>
        <p:spPr>
          <a:xfrm>
            <a:off x="2877654" y="4521434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 / WEB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38ABBD-FEC8-42F4-95ED-F787EAFBDFB2}"/>
              </a:ext>
            </a:extLst>
          </p:cNvPr>
          <p:cNvCxnSpPr>
            <a:cxnSpLocks/>
          </p:cNvCxnSpPr>
          <p:nvPr/>
        </p:nvCxnSpPr>
        <p:spPr>
          <a:xfrm>
            <a:off x="1469424" y="3141656"/>
            <a:ext cx="1200150" cy="91440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7823672-4DDA-47E4-BBDC-28F88E22139C}"/>
              </a:ext>
            </a:extLst>
          </p:cNvPr>
          <p:cNvCxnSpPr>
            <a:cxnSpLocks/>
          </p:cNvCxnSpPr>
          <p:nvPr/>
        </p:nvCxnSpPr>
        <p:spPr>
          <a:xfrm flipH="1" flipV="1">
            <a:off x="1570165" y="3027365"/>
            <a:ext cx="1125272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EF85F4-A6D4-4A8D-9163-32FF22445386}"/>
              </a:ext>
            </a:extLst>
          </p:cNvPr>
          <p:cNvSpPr txBox="1"/>
          <p:nvPr/>
        </p:nvSpPr>
        <p:spPr>
          <a:xfrm>
            <a:off x="2985943" y="2666844"/>
            <a:ext cx="82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모듈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E03AC8-4BFC-4053-B50C-B1E74302CB3C}"/>
              </a:ext>
            </a:extLst>
          </p:cNvPr>
          <p:cNvSpPr txBox="1"/>
          <p:nvPr/>
        </p:nvSpPr>
        <p:spPr>
          <a:xfrm>
            <a:off x="1715509" y="2030470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통신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FBB9E5-0F85-4018-9AB0-990E82D731EF}"/>
              </a:ext>
            </a:extLst>
          </p:cNvPr>
          <p:cNvSpPr txBox="1"/>
          <p:nvPr/>
        </p:nvSpPr>
        <p:spPr>
          <a:xfrm>
            <a:off x="5359762" y="279680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오렌지 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524AED-6DE0-42B7-9D0B-71AEEE174C2D}"/>
              </a:ext>
            </a:extLst>
          </p:cNvPr>
          <p:cNvSpPr txBox="1"/>
          <p:nvPr/>
        </p:nvSpPr>
        <p:spPr>
          <a:xfrm>
            <a:off x="8881899" y="2489712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 </a:t>
            </a:r>
            <a:r>
              <a:rPr lang="ko-KR" altLang="en-US" sz="1200" dirty="0"/>
              <a:t>세그먼트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7DBB1D-9F7B-4774-9934-B68AE26922CB}"/>
              </a:ext>
            </a:extLst>
          </p:cNvPr>
          <p:cNvSpPr txBox="1"/>
          <p:nvPr/>
        </p:nvSpPr>
        <p:spPr>
          <a:xfrm>
            <a:off x="6745524" y="489033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소형 </a:t>
            </a:r>
            <a:r>
              <a:rPr lang="ko-KR" altLang="en-US" sz="1200" dirty="0" err="1"/>
              <a:t>열전사</a:t>
            </a:r>
            <a:r>
              <a:rPr lang="ko-KR" altLang="en-US" sz="1200" dirty="0"/>
              <a:t> 프린터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07EF9-4F47-4E53-A203-06EBDBB8A0AA}"/>
              </a:ext>
            </a:extLst>
          </p:cNvPr>
          <p:cNvSpPr txBox="1"/>
          <p:nvPr/>
        </p:nvSpPr>
        <p:spPr>
          <a:xfrm>
            <a:off x="2365572" y="5774636"/>
            <a:ext cx="191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어플을 통해서 내용 확인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AA50B8-65E3-4318-A224-73FB1E241D59}"/>
              </a:ext>
            </a:extLst>
          </p:cNvPr>
          <p:cNvSpPr txBox="1"/>
          <p:nvPr/>
        </p:nvSpPr>
        <p:spPr>
          <a:xfrm>
            <a:off x="3938151" y="2018116"/>
            <a:ext cx="134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아두이노로</a:t>
            </a:r>
            <a:r>
              <a:rPr lang="ko-KR" altLang="en-US" sz="1200" dirty="0"/>
              <a:t> 전송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619451-6C34-41E7-9027-FDF735379A4B}"/>
              </a:ext>
            </a:extLst>
          </p:cNvPr>
          <p:cNvSpPr txBox="1"/>
          <p:nvPr/>
        </p:nvSpPr>
        <p:spPr>
          <a:xfrm>
            <a:off x="6890446" y="2010175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번호</a:t>
            </a:r>
            <a:r>
              <a:rPr lang="en-US" altLang="ko-KR" sz="1200" dirty="0"/>
              <a:t>/</a:t>
            </a:r>
            <a:r>
              <a:rPr lang="ko-KR" altLang="en-US" sz="1200" dirty="0"/>
              <a:t>인원 출력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6D8DB1-C77B-4DA5-BFBB-BC93D6E24297}"/>
              </a:ext>
            </a:extLst>
          </p:cNvPr>
          <p:cNvSpPr txBox="1"/>
          <p:nvPr/>
        </p:nvSpPr>
        <p:spPr>
          <a:xfrm>
            <a:off x="6745524" y="3366911"/>
            <a:ext cx="1304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프린터로 출력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CE9FE7-98C4-494E-8C1E-F54AE09E4E49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790824" y="3044326"/>
            <a:ext cx="11104" cy="100333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A636809-F1D8-4538-BBB5-8C1E1E9A9C12}"/>
              </a:ext>
            </a:extLst>
          </p:cNvPr>
          <p:cNvGrpSpPr/>
          <p:nvPr/>
        </p:nvGrpSpPr>
        <p:grpSpPr>
          <a:xfrm>
            <a:off x="5333624" y="4047659"/>
            <a:ext cx="914400" cy="914400"/>
            <a:chOff x="5261971" y="3787960"/>
            <a:chExt cx="914400" cy="914400"/>
          </a:xfrm>
        </p:grpSpPr>
        <p:pic>
          <p:nvPicPr>
            <p:cNvPr id="77" name="그래픽 76" descr="모니터">
              <a:extLst>
                <a:ext uri="{FF2B5EF4-FFF2-40B4-BE49-F238E27FC236}">
                  <a16:creationId xmlns:a16="http://schemas.microsoft.com/office/drawing/2014/main" id="{697D449D-E3D4-4D96-B35A-FA62AB98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61971" y="3787960"/>
              <a:ext cx="914400" cy="9144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DE193F9-5C9D-4B00-8742-7A37FC31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7396" y="4056056"/>
              <a:ext cx="636452" cy="298979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2196D5B-32DD-402D-8422-F2345569B95C}"/>
              </a:ext>
            </a:extLst>
          </p:cNvPr>
          <p:cNvSpPr txBox="1"/>
          <p:nvPr/>
        </p:nvSpPr>
        <p:spPr>
          <a:xfrm>
            <a:off x="4520454" y="3400731"/>
            <a:ext cx="13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세그먼트 </a:t>
            </a:r>
            <a:endParaRPr lang="en-US" altLang="ko-KR" sz="1200" dirty="0"/>
          </a:p>
          <a:p>
            <a:r>
              <a:rPr lang="ko-KR" altLang="en-US" sz="1200" dirty="0"/>
              <a:t>동일 내용 출력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F4BB46-E5D9-4F1C-B92D-99029E1CF183}"/>
              </a:ext>
            </a:extLst>
          </p:cNvPr>
          <p:cNvSpPr txBox="1"/>
          <p:nvPr/>
        </p:nvSpPr>
        <p:spPr>
          <a:xfrm>
            <a:off x="5278345" y="4826481"/>
            <a:ext cx="10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창구 모니터</a:t>
            </a:r>
            <a:endParaRPr lang="ko-KR" altLang="en-US" sz="1200" dirty="0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F7359C7-ACEA-495C-8376-5B96A2134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34848"/>
              </p:ext>
            </p:extLst>
          </p:nvPr>
        </p:nvGraphicFramePr>
        <p:xfrm>
          <a:off x="8359842" y="5034235"/>
          <a:ext cx="3133658" cy="10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80">
                  <a:extLst>
                    <a:ext uri="{9D8B030D-6E8A-4147-A177-3AD203B41FA5}">
                      <a16:colId xmlns:a16="http://schemas.microsoft.com/office/drawing/2014/main" val="481641070"/>
                    </a:ext>
                  </a:extLst>
                </a:gridCol>
                <a:gridCol w="1849178">
                  <a:extLst>
                    <a:ext uri="{9D8B030D-6E8A-4147-A177-3AD203B41FA5}">
                      <a16:colId xmlns:a16="http://schemas.microsoft.com/office/drawing/2014/main" val="3291626104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ARDUINO 1.8.5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15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 </a:t>
                      </a:r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9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14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29D6E-2C7C-4D24-9CF9-A38537BB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4" y="2424225"/>
            <a:ext cx="3034784" cy="356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2BF4F-0EBC-49BD-BA7B-542A319FFEE2}"/>
              </a:ext>
            </a:extLst>
          </p:cNvPr>
          <p:cNvSpPr txBox="1"/>
          <p:nvPr/>
        </p:nvSpPr>
        <p:spPr>
          <a:xfrm>
            <a:off x="596754" y="872879"/>
            <a:ext cx="1077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latin typeface="-윤고딕 350"/>
                <a:ea typeface="-윤고딕310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본 시스템은 스마트폰을 통해 제공하는 서비스로서 범용적으로 사용하는 </a:t>
            </a:r>
            <a:endParaRPr lang="en-US" altLang="ko-KR" sz="2400" dirty="0">
              <a:latin typeface="-윤고딕 350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 350"/>
                <a:ea typeface="-윤고딕320" panose="02030504000101010101" pitchFamily="18" charset="-127"/>
              </a:rPr>
              <a:t>      </a:t>
            </a:r>
            <a:r>
              <a:rPr lang="en-US" altLang="ko-KR" sz="2400" b="1">
                <a:latin typeface="-윤고딕 350"/>
                <a:ea typeface="-윤고딕320" panose="02030504000101010101" pitchFamily="18" charset="-127"/>
              </a:rPr>
              <a:t>Android </a:t>
            </a:r>
            <a:r>
              <a:rPr lang="en-US" altLang="ko-KR" sz="2400" b="1" dirty="0">
                <a:latin typeface="-윤고딕 350"/>
                <a:ea typeface="-윤고딕320" panose="02030504000101010101" pitchFamily="18" charset="-127"/>
              </a:rPr>
              <a:t>Studio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 350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하여 어플을 제공한다</a:t>
            </a:r>
            <a:r>
              <a:rPr lang="en-US" altLang="ko-KR" sz="2400" dirty="0">
                <a:latin typeface="-윤고딕 350"/>
                <a:ea typeface="-윤고딕320" panose="02030504000101010101" pitchFamily="18" charset="-127"/>
              </a:rPr>
              <a:t>.</a:t>
            </a:r>
            <a:endParaRPr lang="ko-KR" altLang="en-US" sz="2400" dirty="0">
              <a:ln w="9525">
                <a:noFill/>
              </a:ln>
              <a:latin typeface="-윤고딕 350"/>
              <a:ea typeface="-윤고딕32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864B0C-6186-4CCE-813A-CC2331A9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83059"/>
              </p:ext>
            </p:extLst>
          </p:nvPr>
        </p:nvGraphicFramePr>
        <p:xfrm>
          <a:off x="5074072" y="2424221"/>
          <a:ext cx="6138074" cy="35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39">
                  <a:extLst>
                    <a:ext uri="{9D8B030D-6E8A-4147-A177-3AD203B41FA5}">
                      <a16:colId xmlns:a16="http://schemas.microsoft.com/office/drawing/2014/main" val="3769296612"/>
                    </a:ext>
                  </a:extLst>
                </a:gridCol>
                <a:gridCol w="4862435">
                  <a:extLst>
                    <a:ext uri="{9D8B030D-6E8A-4147-A177-3AD203B41FA5}">
                      <a16:colId xmlns:a16="http://schemas.microsoft.com/office/drawing/2014/main" val="1833808400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Series 8895 </a:t>
                      </a:r>
                      <a:r>
                        <a:rPr lang="ko-KR" altLang="en-US" sz="12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옥타코어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아키텍쳐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2.3 GHz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+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Cortex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1.7 GHz</a:t>
                      </a:r>
                    </a:p>
                  </a:txBody>
                  <a:tcPr marL="66127" marR="66127" marT="33063" marB="330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9118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Memory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6GB LPDDR4X SDRAM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213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Graphic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MALI-G71 MP20 546 MHz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588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HDD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64 GB 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내장 메모리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30806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O/S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(7.1.1)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0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Android Studio</a:t>
                      </a:r>
                      <a:endParaRPr lang="ko-KR" altLang="en-US" sz="1400" b="1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17715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자바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2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4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개발환경 추가 자료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49CA92-E781-4E8E-AC23-9DCD186C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3" y="963814"/>
            <a:ext cx="2031014" cy="1571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90EB8A-D1DA-4344-9F20-CB9AC977725D}"/>
              </a:ext>
            </a:extLst>
          </p:cNvPr>
          <p:cNvSpPr txBox="1"/>
          <p:nvPr/>
        </p:nvSpPr>
        <p:spPr>
          <a:xfrm>
            <a:off x="3396444" y="1149175"/>
            <a:ext cx="79314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제작 중 발생할 수 있는 불량 등의 문제를 최소화하기 위하여 국산 우호 호환        오렌지 보드를 선정 하였음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중국산 호환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우노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보드는 불량이 많음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정품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우노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보드 보다 저렴하고 안정성이 탁월함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522C4-24B7-45FE-AFC6-01D6D56D45CA}"/>
              </a:ext>
            </a:extLst>
          </p:cNvPr>
          <p:cNvSpPr txBox="1"/>
          <p:nvPr/>
        </p:nvSpPr>
        <p:spPr>
          <a:xfrm>
            <a:off x="705900" y="2535947"/>
            <a:ext cx="243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국산 </a:t>
            </a:r>
            <a:r>
              <a:rPr lang="ko-KR" altLang="en-US" sz="1400" dirty="0" err="1"/>
              <a:t>우노</a:t>
            </a:r>
            <a:r>
              <a:rPr lang="ko-KR" altLang="en-US" sz="1400" dirty="0"/>
              <a:t> 호환 오렌지 보드</a:t>
            </a:r>
          </a:p>
        </p:txBody>
      </p:sp>
      <p:pic>
        <p:nvPicPr>
          <p:cNvPr id="11" name="_x430046552" descr="EMB000021383bdc">
            <a:extLst>
              <a:ext uri="{FF2B5EF4-FFF2-40B4-BE49-F238E27FC236}">
                <a16:creationId xmlns:a16="http://schemas.microsoft.com/office/drawing/2014/main" id="{45D61084-3AED-4A54-A7D9-6003505D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2" y="3079019"/>
            <a:ext cx="2044207" cy="11857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DD80A4-B96D-433F-A305-035F40EC4414}"/>
              </a:ext>
            </a:extLst>
          </p:cNvPr>
          <p:cNvSpPr txBox="1"/>
          <p:nvPr/>
        </p:nvSpPr>
        <p:spPr>
          <a:xfrm>
            <a:off x="3406618" y="3341482"/>
            <a:ext cx="7931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QR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코드 등을 출력하기 위해서 기존에 영수증 출력 용도로 사용되는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소형 </a:t>
            </a:r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열전사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프린터를 선정 하였음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F9DE80-225C-4858-8C51-3C9815F81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92" y="4831626"/>
            <a:ext cx="2044477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C8125A-389A-479D-A89A-1DC349DBE189}"/>
              </a:ext>
            </a:extLst>
          </p:cNvPr>
          <p:cNvSpPr txBox="1"/>
          <p:nvPr/>
        </p:nvSpPr>
        <p:spPr>
          <a:xfrm>
            <a:off x="1002990" y="4328159"/>
            <a:ext cx="1892117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소형 </a:t>
            </a:r>
            <a:r>
              <a:rPr lang="ko-KR" altLang="en-US" sz="1400" dirty="0" err="1"/>
              <a:t>열전사</a:t>
            </a:r>
            <a:r>
              <a:rPr lang="ko-KR" altLang="en-US" sz="1400" dirty="0"/>
              <a:t> 프린터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24BBA-47A4-4E5A-8AC5-429940791748}"/>
              </a:ext>
            </a:extLst>
          </p:cNvPr>
          <p:cNvSpPr txBox="1"/>
          <p:nvPr/>
        </p:nvSpPr>
        <p:spPr>
          <a:xfrm>
            <a:off x="1372927" y="6041301"/>
            <a:ext cx="101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세그먼트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783B5-72B1-4821-AF80-FC41BBA483A5}"/>
              </a:ext>
            </a:extLst>
          </p:cNvPr>
          <p:cNvSpPr txBox="1"/>
          <p:nvPr/>
        </p:nvSpPr>
        <p:spPr>
          <a:xfrm>
            <a:off x="3396444" y="4840972"/>
            <a:ext cx="79314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- 7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세그먼트를 사용하여 현재 대기 인원과 대기 번호 상태를 표시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LCD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대신 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세그먼트를 선택한 이유는 유지보수가 보다 쉽고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저전력이라는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점에서 선택하였음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30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개발환경 제원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27CEC8-BAF0-4279-B42B-90E10012E4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5966" y="1158766"/>
          <a:ext cx="340875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61">
                  <a:extLst>
                    <a:ext uri="{9D8B030D-6E8A-4147-A177-3AD203B41FA5}">
                      <a16:colId xmlns:a16="http://schemas.microsoft.com/office/drawing/2014/main" val="2344517979"/>
                    </a:ext>
                  </a:extLst>
                </a:gridCol>
                <a:gridCol w="1747397">
                  <a:extLst>
                    <a:ext uri="{9D8B030D-6E8A-4147-A177-3AD203B41FA5}">
                      <a16:colId xmlns:a16="http://schemas.microsoft.com/office/drawing/2014/main" val="3667768341"/>
                    </a:ext>
                  </a:extLst>
                </a:gridCol>
              </a:tblGrid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Microcontroller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ATmega328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5644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Operation Voltage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70737"/>
                  </a:ext>
                </a:extLst>
              </a:tr>
              <a:tr h="588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Input Voltage(recommend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7-12V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03450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Input Voltage(limits)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7-15V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92545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Digaial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I/O Pins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14 (6 PWM)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232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Analog Input Pins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06969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DC Current per I/O Pin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40mA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878287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DC Current for 3.3V Pin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50mA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77722"/>
                  </a:ext>
                </a:extLst>
              </a:tr>
              <a:tr h="41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Flash Memory	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32KB(0.5KB bootloader)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5533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SRAM	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2KB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17015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EEPROM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1KB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77682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Clock Speed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16MHz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1779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E649CA92-E781-4E8E-AC23-9DCD186C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6" y="1141368"/>
            <a:ext cx="2601608" cy="201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EE9DC-4853-431D-B3C7-8C2BF543B489}"/>
              </a:ext>
            </a:extLst>
          </p:cNvPr>
          <p:cNvSpPr txBox="1"/>
          <p:nvPr/>
        </p:nvSpPr>
        <p:spPr>
          <a:xfrm>
            <a:off x="452077" y="3195791"/>
            <a:ext cx="243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국산 </a:t>
            </a:r>
            <a:r>
              <a:rPr lang="ko-KR" altLang="en-US" sz="1400" dirty="0" err="1"/>
              <a:t>우노</a:t>
            </a:r>
            <a:r>
              <a:rPr lang="ko-KR" altLang="en-US" sz="1400" dirty="0"/>
              <a:t> 호환 오렌지 보드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59A0CC-323C-42D3-B9F2-4C55D3F87F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77030" y="1141367"/>
          <a:ext cx="2997106" cy="174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14">
                  <a:extLst>
                    <a:ext uri="{9D8B030D-6E8A-4147-A177-3AD203B41FA5}">
                      <a16:colId xmlns:a16="http://schemas.microsoft.com/office/drawing/2014/main" val="2070646912"/>
                    </a:ext>
                  </a:extLst>
                </a:gridCol>
                <a:gridCol w="2000792">
                  <a:extLst>
                    <a:ext uri="{9D8B030D-6E8A-4147-A177-3AD203B41FA5}">
                      <a16:colId xmlns:a16="http://schemas.microsoft.com/office/drawing/2014/main" val="743842791"/>
                    </a:ext>
                  </a:extLst>
                </a:gridCol>
              </a:tblGrid>
              <a:tr h="641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애노드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양극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/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캐소드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음극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26069"/>
                  </a:ext>
                </a:extLst>
              </a:tr>
              <a:tr h="377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2.2V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85783"/>
                  </a:ext>
                </a:extLst>
              </a:tr>
              <a:tr h="728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20MV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74203"/>
                  </a:ext>
                </a:extLst>
              </a:tr>
            </a:tbl>
          </a:graphicData>
        </a:graphic>
      </p:graphicFrame>
      <p:pic>
        <p:nvPicPr>
          <p:cNvPr id="1025" name="_x431486224" descr="EMB00003d24438f">
            <a:extLst>
              <a:ext uri="{FF2B5EF4-FFF2-40B4-BE49-F238E27FC236}">
                <a16:creationId xmlns:a16="http://schemas.microsoft.com/office/drawing/2014/main" id="{42969702-5D03-4CDD-8CC2-B60DFDF1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40" y="1141368"/>
            <a:ext cx="1882775" cy="17478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32976248" descr="EMB00003d244392">
            <a:extLst>
              <a:ext uri="{FF2B5EF4-FFF2-40B4-BE49-F238E27FC236}">
                <a16:creationId xmlns:a16="http://schemas.microsoft.com/office/drawing/2014/main" id="{967B8253-C334-4B83-B2D8-53773C16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3076822"/>
            <a:ext cx="2164543" cy="13761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BE23DA9-6060-499A-8696-009C2D3187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8738" y="4640547"/>
          <a:ext cx="3408758" cy="141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70">
                  <a:extLst>
                    <a:ext uri="{9D8B030D-6E8A-4147-A177-3AD203B41FA5}">
                      <a16:colId xmlns:a16="http://schemas.microsoft.com/office/drawing/2014/main" val="1822967654"/>
                    </a:ext>
                  </a:extLst>
                </a:gridCol>
                <a:gridCol w="2212488">
                  <a:extLst>
                    <a:ext uri="{9D8B030D-6E8A-4147-A177-3AD203B41FA5}">
                      <a16:colId xmlns:a16="http://schemas.microsoft.com/office/drawing/2014/main" val="72136312"/>
                    </a:ext>
                  </a:extLst>
                </a:gridCol>
              </a:tblGrid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TTL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(5V)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시리얼 통신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54442"/>
                  </a:ext>
                </a:extLst>
              </a:tr>
              <a:tr h="245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전압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 ~ 9V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최소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2A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이상 권장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5721"/>
                  </a:ext>
                </a:extLst>
              </a:tr>
              <a:tr h="588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용지 규격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57mm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폭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39mm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직경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07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46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4B8A8-1450-408E-86CF-FA4E2A2824A8}"/>
              </a:ext>
            </a:extLst>
          </p:cNvPr>
          <p:cNvSpPr txBox="1"/>
          <p:nvPr/>
        </p:nvSpPr>
        <p:spPr>
          <a:xfrm>
            <a:off x="1302570" y="1115321"/>
            <a:ext cx="928717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병원 시스템과 달리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오프라인상에서도 현재의 대기 시간과 대기 번호를 확인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할 수 있어 병원 이용자의 만족도 증가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과 달리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보여줘 효율적인 시간 활용 가능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예약 시간 조정으로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예약번호 재발급 가능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하지만 무분별한 예약을 방지하기 위해 재예약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횟수를 제한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시켜 타 이용자들의 편의 고려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 이용자들의 불편사항 중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 문제를 해소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 이용 만족도 증가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병원을 방문하는 데 있어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로 인해 다수의 고객들을 확보할 수 있어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발생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75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77672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TCP/IP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통신기술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구축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제작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 처리 구조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및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데이터 처리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 환경 구축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서버와 아두이노의 데이터 통신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0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9211"/>
              </p:ext>
            </p:extLst>
          </p:nvPr>
        </p:nvGraphicFramePr>
        <p:xfrm>
          <a:off x="1111251" y="115945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65003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98379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1708150" y="943986"/>
            <a:ext cx="684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https://github.com/ParkBangBang/PPT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64DB55-8E73-415B-A100-644FC5D08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645" y="1569389"/>
            <a:ext cx="9004709" cy="47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76498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박성호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여지혜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김미선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방그린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박준형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고일주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기반 다중 순번대기관리 어플리케이션의 구현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</a:t>
            </a: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국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HCI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학회 학술대회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47-49.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종합병원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 -  https://blog.naver.com/handcli/30076582051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순번 대기 어플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 / App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세계 일보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- http://news.naver.com/main/read.nhn?mode=LSD&amp;mid=sec&amp;sid1=102&amp;oid=022&amp;aid=0002742827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438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en-US" altLang="ko-KR" sz="2000" b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b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지적 사항 및 대응 방안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926A-52B9-4D48-A2D1-DA3FE6617A93}"/>
              </a:ext>
            </a:extLst>
          </p:cNvPr>
          <p:cNvSpPr txBox="1"/>
          <p:nvPr/>
        </p:nvSpPr>
        <p:spPr>
          <a:xfrm>
            <a:off x="2609083" y="1140411"/>
            <a:ext cx="69738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설계 및 구현 시나리오 이해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전체</a:t>
            </a:r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상세 시나리오 추가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유사 제품과 비교시 차별성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유사 제품 분석 후 차별성 마련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시나리오를 구체적으로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 및 시나리오에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어떤 알고리즘과 어떤 기술</a:t>
            </a:r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모듈을 사용할 지 명확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32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1061136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이미지 출처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제안서 표지 이미지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https://www.naver.com/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대기 기기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https://saenu.modoo.at/?link=xf3x2gi3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https://soonbuny.com/#download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연구 개요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진료 시간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5"/>
              </a:rPr>
              <a:t>http://news.naver.com/main/read.nhn?mode=LSD&amp;mid=sec&amp;sid1=102&amp;oid=022&amp;aid=0002742827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438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en-US" altLang="ko-KR" sz="2000" b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b="1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지적 사항 및 대응 방안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926A-52B9-4D48-A2D1-DA3FE6617A93}"/>
              </a:ext>
            </a:extLst>
          </p:cNvPr>
          <p:cNvSpPr txBox="1"/>
          <p:nvPr/>
        </p:nvSpPr>
        <p:spPr>
          <a:xfrm>
            <a:off x="2609083" y="1140411"/>
            <a:ext cx="697383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 구성을 좀 더 세밀하게 준비 할 것</a:t>
            </a:r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 수정 및 구체적인 기능 추가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 구체적으로 작성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시나리오에 추가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기존의 전화 예약 시스템과 비교 시 차별성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전화 예약으로는 할 수 없는 차별화된 기능 구현 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17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438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지적 사항 및 대응 방안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F1C5E-A886-4666-93AC-8476AB1596F2}"/>
              </a:ext>
            </a:extLst>
          </p:cNvPr>
          <p:cNvSpPr txBox="1"/>
          <p:nvPr/>
        </p:nvSpPr>
        <p:spPr>
          <a:xfrm>
            <a:off x="457205" y="2168725"/>
            <a:ext cx="412412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아두이노 기반의 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인 가구를 위한 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C2C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무인 거래 시스템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(C2C Unmanned Trading System for One-Person Household</a:t>
            </a:r>
          </a:p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on Arduino base)</a:t>
            </a:r>
            <a:endParaRPr lang="en-US" altLang="ko-KR" sz="200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3200">
              <a:solidFill>
                <a:schemeClr val="bg1">
                  <a:lumMod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6B2BD06-75F5-49F3-8F03-651A9E68CCB5}"/>
              </a:ext>
            </a:extLst>
          </p:cNvPr>
          <p:cNvSpPr/>
          <p:nvPr/>
        </p:nvSpPr>
        <p:spPr>
          <a:xfrm>
            <a:off x="5032177" y="3067088"/>
            <a:ext cx="1511302" cy="1188706"/>
          </a:xfrm>
          <a:prstGeom prst="rightArrow">
            <a:avLst/>
          </a:prstGeom>
          <a:solidFill>
            <a:srgbClr val="344153"/>
          </a:solidFill>
          <a:ln>
            <a:solidFill>
              <a:srgbClr val="344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B519A-88E5-46E5-A676-1E6CBCD4AC83}"/>
              </a:ext>
            </a:extLst>
          </p:cNvPr>
          <p:cNvSpPr txBox="1"/>
          <p:nvPr/>
        </p:nvSpPr>
        <p:spPr>
          <a:xfrm>
            <a:off x="6929557" y="2938166"/>
            <a:ext cx="4785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-윤고딕350" panose="02030504000101010101" pitchFamily="18" charset="-127"/>
                <a:ea typeface="-윤고딕350" panose="02030504000101010101" pitchFamily="18" charset="-127"/>
              </a:rPr>
              <a:t>스마트 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대기 관리시스템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/>
              <a:t>  (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err="1"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>
                <a:latin typeface="Arial Unicode MS"/>
                <a:ea typeface="Helvetica" panose="020B0604020202020204" pitchFamily="34" charset="0"/>
              </a:rPr>
              <a:t> system</a:t>
            </a:r>
            <a:r>
              <a:rPr lang="en-US" altLang="ko-KR" sz="2000" b="1"/>
              <a:t>)</a:t>
            </a:r>
            <a:endParaRPr lang="en-US" altLang="ko-KR" sz="2000" dirty="0"/>
          </a:p>
          <a:p>
            <a:endParaRPr lang="ko-KR" altLang="en-US" sz="32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08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34925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34925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3589635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83517-A8A1-4673-9797-4BCA01EDB665}"/>
              </a:ext>
            </a:extLst>
          </p:cNvPr>
          <p:cNvSpPr txBox="1"/>
          <p:nvPr/>
        </p:nvSpPr>
        <p:spPr>
          <a:xfrm>
            <a:off x="6056185" y="3030086"/>
            <a:ext cx="104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세계일보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3251200" y="3912752"/>
            <a:ext cx="7482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다수의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많이 대기 하고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있는 곳 특히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병원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항상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혼잡하고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많은 대기 인원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존재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필요 업무를 하기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업무시간보다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으로 이용자의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불만 증가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병원에 방문하기 직전까지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인원이 어느정도 있는지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수가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A91AF-2149-4DD2-BCB6-F74BE672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571500"/>
            <a:ext cx="4463402" cy="2627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10302340" y="3030087"/>
            <a:ext cx="1326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영남일보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그림 8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4C48AFE0-5B06-4A21-A194-9C408478A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50222"/>
            <a:ext cx="3727356" cy="20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3" y="4206600"/>
            <a:ext cx="71080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대기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잔여 시간을 확인함으로써 대기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시간을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시간으로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활용 가능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이용자들의 불편사항인 긴 대기시간 문제 해소로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 만족도 증가   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증가로 다수의 고객을 확보할 수 있어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증대</a:t>
            </a:r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4" y="904311"/>
            <a:ext cx="68134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방문 전에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확인하고 예약할 수 있는 시스템 개발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편리함을 위해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과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연동하여 </a:t>
            </a:r>
            <a:b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스마트폰을 이용해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이용할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 예상 시간을 설정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해</a:t>
            </a:r>
            <a:r>
              <a:rPr lang="ko-KR" altLang="en-US" sz="16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번호를 부여받아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현 시스템보다 편리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986616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986616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4083750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942955" cy="448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문제점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많은 병원의 대기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시간이 길어 병원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이용자들이 불만을 가지고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3~5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분의 진료를 받기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보다 오랜 시간을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기다리는 것은 비효율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해결점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시간과 알람 시스템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온라인 예약 시스템을 이용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하면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비효율적인 대기 시간을 단축함으로써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문제들을 해결할 수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https://blog.naver.com/handcli/30076582051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종합병원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endParaRPr lang="ko-KR" altLang="en-US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575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네이버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: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병원 대기시간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search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결과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26F8C-2C5D-44F7-A21F-85FA483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42949"/>
            <a:ext cx="4072878" cy="5728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744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42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시스템을 통해 사용자의 대기 번호를 확정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 앞 번호 대기 인원수를 확인 가능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확정이 가능하여 사용자의 순서를 정해주지만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대기 인원이 많을 경우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장시간 대기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해야 하는 문제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단순한 대기 번호 제공 기능 뿐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실시간으로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시간을 확인할 수가 없음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시스템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1189-7EF3-41C5-B659-175D40D3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8" y="713201"/>
            <a:ext cx="4023514" cy="5766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0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2228</Words>
  <Application>Microsoft Office PowerPoint</Application>
  <PresentationFormat>와이드스크린</PresentationFormat>
  <Paragraphs>464</Paragraphs>
  <Slides>31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5" baseType="lpstr">
      <vt:lpstr>-윤고딕310</vt:lpstr>
      <vt:lpstr>Arial</vt:lpstr>
      <vt:lpstr>-윤고딕330</vt:lpstr>
      <vt:lpstr>맑은 고딕 Semilight</vt:lpstr>
      <vt:lpstr>맑은 고딕</vt:lpstr>
      <vt:lpstr>함초롬돋움</vt:lpstr>
      <vt:lpstr>-윤고딕350</vt:lpstr>
      <vt:lpstr>한양신명조</vt:lpstr>
      <vt:lpstr>Arial Unicode MS</vt:lpstr>
      <vt:lpstr>-윤고딕 350</vt:lpstr>
      <vt:lpstr>Wingdings</vt:lpstr>
      <vt:lpstr>Helvetica</vt:lpstr>
      <vt:lpstr>-윤고딕320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165</cp:revision>
  <dcterms:created xsi:type="dcterms:W3CDTF">2017-12-31T05:16:28Z</dcterms:created>
  <dcterms:modified xsi:type="dcterms:W3CDTF">2018-02-02T01:19:12Z</dcterms:modified>
  <cp:contentStatus/>
</cp:coreProperties>
</file>