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304" r:id="rId4"/>
    <p:sldId id="286" r:id="rId5"/>
    <p:sldId id="260" r:id="rId6"/>
    <p:sldId id="341" r:id="rId7"/>
    <p:sldId id="294" r:id="rId8"/>
    <p:sldId id="354" r:id="rId9"/>
    <p:sldId id="355" r:id="rId10"/>
    <p:sldId id="356" r:id="rId11"/>
    <p:sldId id="353" r:id="rId12"/>
    <p:sldId id="313" r:id="rId13"/>
    <p:sldId id="316" r:id="rId14"/>
    <p:sldId id="320" r:id="rId15"/>
    <p:sldId id="321" r:id="rId16"/>
    <p:sldId id="343" r:id="rId17"/>
    <p:sldId id="352" r:id="rId18"/>
    <p:sldId id="349" r:id="rId19"/>
    <p:sldId id="350" r:id="rId20"/>
    <p:sldId id="282" r:id="rId21"/>
    <p:sldId id="270" r:id="rId22"/>
    <p:sldId id="277" r:id="rId23"/>
    <p:sldId id="271" r:id="rId24"/>
    <p:sldId id="274" r:id="rId25"/>
  </p:sldIdLst>
  <p:sldSz cx="12192000" cy="6858000"/>
  <p:notesSz cx="6858000" cy="9144000"/>
  <p:embeddedFontLst>
    <p:embeddedFont>
      <p:font typeface="-윤고딕340" panose="02030504000101010101" pitchFamily="18" charset="-127"/>
      <p:regular r:id="rId27"/>
    </p:embeddedFont>
    <p:embeddedFont>
      <p:font typeface="Arial Black" panose="020B0A04020102020204" pitchFamily="34" charset="0"/>
      <p:bold r:id="rId28"/>
    </p:embeddedFont>
    <p:embeddedFont>
      <p:font typeface="Helvetica" panose="020B0604020202020204" pitchFamily="34" charset="0"/>
      <p:regular r:id="rId29"/>
      <p:bold r:id="rId30"/>
      <p:italic r:id="rId31"/>
      <p:boldItalic r:id="rId32"/>
    </p:embeddedFont>
    <p:embeddedFont>
      <p:font typeface="-윤고딕330" panose="0203050400010101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-윤고딕350" panose="02030504000101010101" pitchFamily="18" charset="-127"/>
      <p:regular r:id="rId36"/>
    </p:embeddedFont>
    <p:embeddedFont>
      <p:font typeface="맑은 고딕 Semilight" panose="020B0502040204020203" pitchFamily="50" charset="-127"/>
      <p:regular r:id="rId37"/>
    </p:embeddedFont>
    <p:embeddedFont>
      <p:font typeface="-윤고딕320" panose="02030504000101010101" pitchFamily="18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344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1" autoAdjust="0"/>
    <p:restoredTop sz="52273" autoAdjust="0"/>
  </p:normalViewPr>
  <p:slideViewPr>
    <p:cSldViewPr snapToGrid="0">
      <p:cViewPr varScale="1">
        <p:scale>
          <a:sx n="32" d="100"/>
          <a:sy n="32" d="100"/>
        </p:scale>
        <p:origin x="18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87901-2769-4E92-AF20-7D18430D3C87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2D242-DE53-4712-B671-61685E7EC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5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?hl=ko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ndroid.com/guide/topics/ui/notifiers/notifications.html#CreateNotification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?hl=ko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ndroid.com/guide/topics/ui/notifiers/notifications.html#CreateNotifica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05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4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0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 연구 개요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http://www.hani.co.kr/arti/economy/finance/738607.html 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한겨례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&lt;-</a:t>
            </a:r>
            <a:r>
              <a:rPr lang="ko-KR" altLang="en-US" dirty="0"/>
              <a:t> 대기 시간동안 다른 활동 할 수 있게 끔 은행 탈바꿈</a:t>
            </a:r>
            <a:endParaRPr lang="en-US" altLang="ko-KR" dirty="0"/>
          </a:p>
          <a:p>
            <a:r>
              <a:rPr lang="en-US" altLang="ko-KR" dirty="0"/>
              <a:t>http://www.mydaily.co.kr/new_yk/html/read.php?newsid=201401230822285520&amp;ext=na (</a:t>
            </a:r>
            <a:r>
              <a:rPr lang="ko-KR" altLang="en-US" dirty="0"/>
              <a:t>네이버 뉴스 </a:t>
            </a:r>
            <a:r>
              <a:rPr lang="en-US" altLang="ko-KR" dirty="0"/>
              <a:t>– </a:t>
            </a:r>
            <a:r>
              <a:rPr lang="ko-KR" altLang="en-US" dirty="0"/>
              <a:t>마이 데일리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7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 연구 개요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http://www.hani.co.kr/arti/economy/finance/738607.html 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한겨례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&lt;-</a:t>
            </a:r>
            <a:r>
              <a:rPr lang="ko-KR" altLang="en-US" dirty="0"/>
              <a:t> 대기 시간동안 다른 활동 할 수 있게 끔 은행 탈바꿈</a:t>
            </a:r>
            <a:endParaRPr lang="en-US" altLang="ko-KR" dirty="0"/>
          </a:p>
          <a:p>
            <a:r>
              <a:rPr lang="en-US" altLang="ko-KR" dirty="0"/>
              <a:t>http://www.mydaily.co.kr/new_yk/html/read.php?newsid=201401230822285520&amp;ext=na (</a:t>
            </a:r>
            <a:r>
              <a:rPr lang="ko-KR" altLang="en-US" dirty="0"/>
              <a:t>네이버 뉴스 </a:t>
            </a:r>
            <a:r>
              <a:rPr lang="en-US" altLang="ko-KR" dirty="0"/>
              <a:t>– </a:t>
            </a:r>
            <a:r>
              <a:rPr lang="ko-KR" altLang="en-US" dirty="0"/>
              <a:t>마이 데일리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6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user_info</a:t>
            </a:r>
            <a:r>
              <a:rPr lang="ko-KR" altLang="en-US"/>
              <a:t>의 경우 사용자의 아이디와 비밀번호정보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bank_info</a:t>
            </a:r>
            <a:r>
              <a:rPr lang="ko-KR" altLang="en-US"/>
              <a:t>의 경우 현재 은행의 정보를담으며</a:t>
            </a:r>
          </a:p>
          <a:p>
            <a:r>
              <a:rPr lang="ko-KR" altLang="en-US"/>
              <a:t>은행의 이름 경도</a:t>
            </a:r>
            <a:r>
              <a:rPr lang="en-US" altLang="ko-KR"/>
              <a:t>,</a:t>
            </a:r>
            <a:r>
              <a:rPr lang="ko-KR" altLang="en-US"/>
              <a:t>위도 등의 지리좌표</a:t>
            </a:r>
          </a:p>
          <a:p>
            <a:r>
              <a:rPr lang="ko-KR" altLang="en-US"/>
              <a:t>총 대기표 발급 번호</a:t>
            </a:r>
            <a:r>
              <a:rPr lang="en-US" altLang="ko-KR"/>
              <a:t>, </a:t>
            </a:r>
            <a:r>
              <a:rPr lang="ko-KR" altLang="en-US"/>
              <a:t>대기표 처리 번호로 구성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reserve_info</a:t>
            </a:r>
            <a:r>
              <a:rPr lang="ko-KR" altLang="en-US"/>
              <a:t>는 예약정보를 나타내며 </a:t>
            </a:r>
          </a:p>
          <a:p>
            <a:r>
              <a:rPr lang="ko-KR" altLang="en-US"/>
              <a:t>기본적으로 로그방식으로 처리</a:t>
            </a:r>
            <a:endParaRPr lang="en-US" altLang="ko-KR"/>
          </a:p>
          <a:p>
            <a:r>
              <a:rPr lang="en-US" altLang="ko-KR"/>
              <a:t>/</a:t>
            </a:r>
            <a:r>
              <a:rPr lang="ko-KR" altLang="en-US"/>
              <a:t>예약한 사용자의 사용자 아이디</a:t>
            </a:r>
            <a:r>
              <a:rPr lang="en-US" altLang="ko-KR"/>
              <a:t>, </a:t>
            </a:r>
          </a:p>
          <a:p>
            <a:r>
              <a:rPr lang="ko-KR" altLang="en-US"/>
              <a:t>예약할은행의 은행 번호 </a:t>
            </a:r>
            <a:r>
              <a:rPr lang="en-US" altLang="ko-KR"/>
              <a:t>, </a:t>
            </a:r>
          </a:p>
          <a:p>
            <a:r>
              <a:rPr lang="ko-KR" altLang="en-US"/>
              <a:t>예약신청한 시간</a:t>
            </a:r>
            <a:r>
              <a:rPr lang="en-US" altLang="ko-KR"/>
              <a:t>, </a:t>
            </a:r>
          </a:p>
          <a:p>
            <a:r>
              <a:rPr lang="ko-KR" altLang="en-US"/>
              <a:t>발급되어진 번호표  로 구성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enable</a:t>
            </a:r>
            <a:r>
              <a:rPr lang="ko-KR" altLang="en-US"/>
              <a:t>은 해당 예약이 대기표가 발급되어져 사용중인지 </a:t>
            </a:r>
            <a:endParaRPr lang="en-US" altLang="ko-KR"/>
          </a:p>
          <a:p>
            <a:r>
              <a:rPr lang="ko-KR" altLang="en-US"/>
              <a:t>또는 대기표가 사용되어진 후이지를 나타내는것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30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>
                <a:latin typeface="-윤고딕330" panose="02030504000101010101" pitchFamily="18" charset="-127"/>
                <a:ea typeface="-윤고딕330" panose="02030504000101010101" pitchFamily="18" charset="-127"/>
              </a:rPr>
              <a:t>서버 간의 통신을 통하여</a:t>
            </a:r>
            <a:endParaRPr lang="en-US" altLang="ko-KR" sz="12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200">
                <a:latin typeface="-윤고딕330" panose="02030504000101010101" pitchFamily="18" charset="-127"/>
                <a:ea typeface="-윤고딕330" panose="02030504000101010101" pitchFamily="18" charset="-127"/>
              </a:rPr>
              <a:t>지역별 같은 은행의 대기 현황 정보를 파악할 수 있다</a:t>
            </a:r>
            <a:r>
              <a:rPr lang="en-US" altLang="ko-KR" sz="120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재발급을 하는 경우</a:t>
            </a:r>
            <a:r>
              <a:rPr lang="en-US" altLang="ko-KR" dirty="0"/>
              <a:t>, </a:t>
            </a:r>
            <a:r>
              <a:rPr lang="ko-KR" altLang="en-US" dirty="0"/>
              <a:t>순서는 뒤로 밀리겠지만</a:t>
            </a:r>
            <a:r>
              <a:rPr lang="en-US" altLang="ko-KR" dirty="0"/>
              <a:t>,  </a:t>
            </a:r>
            <a:r>
              <a:rPr lang="ko-KR" altLang="en-US" dirty="0"/>
              <a:t>은행의 선택 과정이 생략된다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7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hlinkClick r:id="rId3"/>
              </a:rPr>
              <a:t>https://developer.android.com/reference/android/support/v4/app/NotificationCompat.Builder.html?hl=ko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hlinkClick r:id="rId4"/>
              </a:rPr>
              <a:t>https://developer.android.com/guide/topics/ui/notifiers/notifications.html#CreateNotification</a:t>
            </a:r>
            <a:endParaRPr lang="ko-KR" altLang="en-US" sz="120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25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hlinkClick r:id="rId3"/>
              </a:rPr>
              <a:t>https://developer.android.com/reference/android/support/v4/app/NotificationCompat.Builder.html?hl=ko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hlinkClick r:id="rId4"/>
              </a:rPr>
              <a:t>https://developer.android.com/guide/topics/ui/notifiers/notifications.html#CreateNotification</a:t>
            </a:r>
            <a:endParaRPr lang="ko-KR" altLang="en-US" sz="120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58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25A9-787C-42CC-8DC4-546F88B0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C0E521-F6C2-4F02-A104-DCC357BE4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8E0C7-0BA7-4324-815D-218A003E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B230-36F0-4896-B33E-F9B1F5CB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317EF-55B2-4A82-849E-15FB7D6E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6E09A-53AD-414D-B0A2-E660B347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38D621-F241-41F4-8244-39A791F8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CCC3A-A961-421A-ACD9-A018E342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82B7B-6A2C-442E-AA22-CFAD8922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E876C-CDC8-4765-B383-6DCCDB63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9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19689F-8B0A-4AC6-9160-B618CEC36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1963A4-D436-42D5-9802-FC1E7B9D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5EE90-08CC-4C04-95AB-95D2864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A62FB-ECA9-4637-A033-3F271D09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9306D-E02F-4151-8057-B7C5C019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9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6EF32-5D07-4B5A-80B8-244B8D33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32C39-D3E2-48D6-A654-71B0F7BA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326CB-72B1-430B-85E5-EFC35852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28089-8D55-4BB3-BAC5-6D11ACB8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E6FD8-A5EF-4546-8917-3F5A38EC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7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9DF58-47F0-489B-BE85-60618231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4A426-B9F7-4750-B77E-3E3FD5DE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F992F-8DE4-45E1-A7BC-340D33CB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64B5E-05EE-4914-80C7-2F9F297E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7363F-F698-4659-8872-B5FCD700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8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6A13E-8871-436E-8456-92F72D42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57AC2-6E84-4C2F-B2AB-57E0EC67D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C9F11-F188-4930-8E01-A55A58B0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4A41E-46CF-4AE1-9F1B-7C31EA48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6FD76-7F19-494C-975B-8717F2B0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45F05-F8DF-47D2-97BD-4B9CC6EF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6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D997C-7CB6-4EEE-B583-FD9F45F1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859FF-0C74-43A6-BC5B-8B7B9CEC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AF8D84-046D-4BC0-ACDB-DC9717A90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481FDA-19F1-4566-8CF7-28C12F396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60D8A6-4AF0-4B34-B8F7-59913E678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3C5E74-28B7-47D6-BB34-42E55241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B3CC44-2120-4E18-B258-B73027FA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101343-F113-46D7-9C07-67F18D42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7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442A2-CD6C-4790-A997-2EF04EE2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7C9424-CF1B-4815-9D66-739F6D3B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D36EEA-8F38-42BC-86FC-7B6B67EE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520EB-BF61-44A6-B8EA-29B3C577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1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3E5D09-E432-4782-BF6A-BD8CAA4F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BD232-CE92-4B41-89CD-33D585FA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1E33E-5273-4545-9131-24AA056B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6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BAC0-3539-498F-9921-6E30B6B9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9B715-512C-4553-973B-40A8F3B6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5340B-10C3-48F9-9F1D-5AC05AF8A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26FB2-4422-43BC-94B4-3E4B43DC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B9816-9462-48DB-BFB0-A599D456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BA3BD-D87C-4ECD-B0F3-F62ACF6B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76DC4-5ABD-4E6C-879E-C32BAC11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D767DE-DA59-4E04-BB62-1947A571E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F4FF6-1B20-451E-BB10-5738120E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0D02D-2C44-4540-8389-4F7F6601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D396E-C8F8-4AC7-B8A0-D1729F85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2ACE9-AC14-4D66-84C5-09D37172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3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D11DB-3EBB-43C2-AD51-0B2D3A8E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6F877-CC16-43E4-A351-3DEAA79F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17FE5-BECD-4C5D-8840-AD502EAD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568E-1A20-44C8-AF62-FA88AC07A0A2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E398B-8F6B-4C81-ABBB-BD76C72FA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5294A-E30E-48AF-B93B-BE1556BB4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1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6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BangBang/PPT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F55CA2-F462-4335-BE04-6E3E819D893D}"/>
              </a:ext>
            </a:extLst>
          </p:cNvPr>
          <p:cNvSpPr txBox="1"/>
          <p:nvPr/>
        </p:nvSpPr>
        <p:spPr>
          <a:xfrm>
            <a:off x="152465" y="742979"/>
            <a:ext cx="4785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스마트 대기 관리시스템</a:t>
            </a:r>
            <a:endParaRPr lang="en-US" altLang="ko-KR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sz="2000" b="1" dirty="0"/>
              <a:t>(</a:t>
            </a:r>
            <a:r>
              <a:rPr lang="ko-KR" altLang="ko-KR" sz="2000" dirty="0" err="1">
                <a:latin typeface="Arial Unicode MS"/>
                <a:ea typeface="Helvetica" panose="020B0604020202020204" pitchFamily="34" charset="0"/>
              </a:rPr>
              <a:t>Smart</a:t>
            </a:r>
            <a:r>
              <a:rPr lang="ko-KR" altLang="ko-KR" sz="2000" dirty="0"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dirty="0" err="1">
                <a:latin typeface="Arial Unicode MS"/>
                <a:ea typeface="Helvetica" panose="020B0604020202020204" pitchFamily="34" charset="0"/>
              </a:rPr>
              <a:t>standby</a:t>
            </a:r>
            <a:r>
              <a:rPr lang="ko-KR" altLang="ko-KR" sz="2000" dirty="0"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err="1">
                <a:latin typeface="Arial Unicode MS"/>
                <a:ea typeface="Helvetica" panose="020B0604020202020204" pitchFamily="34" charset="0"/>
              </a:rPr>
              <a:t>management</a:t>
            </a:r>
            <a:r>
              <a:rPr lang="ko-KR" altLang="ko-KR" sz="2000">
                <a:latin typeface="Arial Unicode MS"/>
                <a:ea typeface="Helvetica" panose="020B0604020202020204" pitchFamily="34" charset="0"/>
              </a:rPr>
              <a:t> system</a:t>
            </a:r>
            <a:r>
              <a:rPr lang="en-US" altLang="ko-KR" sz="2000" b="1"/>
              <a:t>)</a:t>
            </a:r>
            <a:endParaRPr lang="en-US" altLang="ko-KR" sz="2000" dirty="0"/>
          </a:p>
          <a:p>
            <a:endParaRPr lang="ko-KR" altLang="en-US" sz="32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8A21F-8EE2-44DE-A636-97AFBBC3042A}"/>
              </a:ext>
            </a:extLst>
          </p:cNvPr>
          <p:cNvSpPr txBox="1"/>
          <p:nvPr/>
        </p:nvSpPr>
        <p:spPr>
          <a:xfrm>
            <a:off x="8754709" y="4771781"/>
            <a:ext cx="3189642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기다리지말아조</a:t>
            </a:r>
            <a:endParaRPr lang="en-US" altLang="ko-KR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2013156020 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박병현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2015150052 </a:t>
            </a:r>
            <a:r>
              <a:rPr lang="ko-KR" altLang="en-US" sz="2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장태홍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2015152047 </a:t>
            </a:r>
            <a:r>
              <a:rPr lang="ko-KR" altLang="en-US" sz="2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백승제</a:t>
            </a:r>
            <a:endParaRPr lang="ko-KR" altLang="en-US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93F2EA9-9E34-49FC-9A7C-5388705711A2}"/>
              </a:ext>
            </a:extLst>
          </p:cNvPr>
          <p:cNvGrpSpPr/>
          <p:nvPr/>
        </p:nvGrpSpPr>
        <p:grpSpPr>
          <a:xfrm>
            <a:off x="2621523" y="68094"/>
            <a:ext cx="7840494" cy="6568813"/>
            <a:chOff x="2791839" y="68094"/>
            <a:chExt cx="7840494" cy="656881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C9DFBD3-9F87-475F-AC3C-B4C68211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5956" y="1515487"/>
              <a:ext cx="3452260" cy="3747995"/>
            </a:xfrm>
            <a:prstGeom prst="rect">
              <a:avLst/>
            </a:prstGeom>
          </p:spPr>
        </p:pic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C0691C49-E422-40B0-8C8E-A019E016BB9E}"/>
                </a:ext>
              </a:extLst>
            </p:cNvPr>
            <p:cNvSpPr/>
            <p:nvPr/>
          </p:nvSpPr>
          <p:spPr>
            <a:xfrm>
              <a:off x="2791839" y="68094"/>
              <a:ext cx="7840494" cy="6568813"/>
            </a:xfrm>
            <a:prstGeom prst="diamond">
              <a:avLst/>
            </a:prstGeom>
            <a:noFill/>
            <a:ln w="1047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67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은행찾기 시나리오</a:t>
            </a:r>
            <a:endParaRPr lang="ko-KR" altLang="en-US" sz="20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D688F-950A-4A14-A5D6-86F5E2AAC2A2}"/>
              </a:ext>
            </a:extLst>
          </p:cNvPr>
          <p:cNvSpPr txBox="1"/>
          <p:nvPr/>
        </p:nvSpPr>
        <p:spPr>
          <a:xfrm>
            <a:off x="508000" y="969609"/>
            <a:ext cx="11298286" cy="5165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/>
              <a:t>카카오맵</a:t>
            </a:r>
            <a:r>
              <a:rPr lang="en-US" altLang="ko-KR" sz="2000"/>
              <a:t>(</a:t>
            </a:r>
            <a:r>
              <a:rPr lang="ko-KR" altLang="en-US" sz="2000"/>
              <a:t>다음맵</a:t>
            </a:r>
            <a:r>
              <a:rPr lang="en-US" altLang="ko-KR" sz="2000"/>
              <a:t>)API</a:t>
            </a:r>
            <a:r>
              <a:rPr lang="ko-KR" altLang="en-US" sz="2000"/>
              <a:t>를 이용하여 지도를뛰움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서버에 존재하는 </a:t>
            </a:r>
            <a:r>
              <a:rPr lang="en-US" altLang="ko-KR" sz="2000"/>
              <a:t>Bank_info</a:t>
            </a:r>
            <a:r>
              <a:rPr lang="ko-KR" altLang="en-US" sz="2000"/>
              <a:t>의 데이터</a:t>
            </a:r>
            <a:r>
              <a:rPr lang="en-US" altLang="ko-KR" sz="2000"/>
              <a:t>(</a:t>
            </a:r>
            <a:r>
              <a:rPr lang="ko-KR" altLang="en-US" sz="2000"/>
              <a:t>경도</a:t>
            </a:r>
            <a:r>
              <a:rPr lang="en-US" altLang="ko-KR" sz="2000"/>
              <a:t>, </a:t>
            </a:r>
            <a:r>
              <a:rPr lang="ko-KR" altLang="en-US" sz="2000"/>
              <a:t>위도</a:t>
            </a:r>
            <a:r>
              <a:rPr lang="en-US" altLang="ko-KR" sz="2000"/>
              <a:t>, </a:t>
            </a:r>
            <a:r>
              <a:rPr lang="ko-KR" altLang="en-US" sz="2000"/>
              <a:t>은행이름</a:t>
            </a:r>
            <a:r>
              <a:rPr lang="en-US" altLang="ko-KR" sz="2000"/>
              <a:t>, </a:t>
            </a:r>
            <a:r>
              <a:rPr lang="ko-KR" altLang="en-US" sz="2000"/>
              <a:t>은행번호</a:t>
            </a:r>
            <a:r>
              <a:rPr lang="en-US" altLang="ko-KR" sz="2000"/>
              <a:t>)</a:t>
            </a:r>
            <a:r>
              <a:rPr lang="ko-KR" altLang="en-US" sz="2000"/>
              <a:t>를 </a:t>
            </a:r>
            <a:r>
              <a:rPr lang="en-US" altLang="ko-KR" sz="2000"/>
              <a:t>JSON</a:t>
            </a:r>
            <a:r>
              <a:rPr lang="ko-KR" altLang="en-US" sz="2000"/>
              <a:t>형식으로  받아옴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en-US" altLang="ko-KR" sz="2000"/>
              <a:t>Google </a:t>
            </a:r>
            <a:r>
              <a:rPr lang="ko-KR" altLang="en-US" sz="2000"/>
              <a:t>의 길찾기 </a:t>
            </a:r>
            <a:r>
              <a:rPr lang="en-US" altLang="ko-KR" sz="2000"/>
              <a:t>API</a:t>
            </a:r>
            <a:r>
              <a:rPr lang="ko-KR" altLang="en-US" sz="2000"/>
              <a:t>를 이용하여 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대중교통을 통한 소요시간 데이터를 가져옴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필요데이터 </a:t>
            </a:r>
            <a:r>
              <a:rPr lang="en-US" altLang="ko-KR" sz="2000"/>
              <a:t>(</a:t>
            </a:r>
            <a:r>
              <a:rPr lang="ko-KR" altLang="en-US" sz="2000"/>
              <a:t>현재위치</a:t>
            </a:r>
            <a:r>
              <a:rPr lang="en-US" altLang="ko-KR" sz="2000"/>
              <a:t>, </a:t>
            </a:r>
            <a:r>
              <a:rPr lang="ko-KR" altLang="en-US" sz="2000"/>
              <a:t>목적지 위치</a:t>
            </a:r>
            <a:r>
              <a:rPr lang="en-US" altLang="ko-KR" sz="2000"/>
              <a:t>) </a:t>
            </a:r>
            <a:r>
              <a:rPr lang="ko-KR" altLang="en-US" sz="2000"/>
              <a:t>출력데이터 </a:t>
            </a:r>
            <a:endParaRPr lang="en-US" altLang="ko-KR" sz="2000"/>
          </a:p>
          <a:p>
            <a:pPr>
              <a:lnSpc>
                <a:spcPct val="200000"/>
              </a:lnSpc>
            </a:pPr>
            <a:r>
              <a:rPr lang="en-US" altLang="ko-KR" sz="800"/>
              <a:t>https://maps.googleapis.com/maps/api/directions/json?origin=37.473944,%20126.798657&amp;destination=37.490328,%20126.854824&amp;mode=transit&amp;key=AIzaSyCsytM-kIhRjuDCO-T1o_d2sEBLx4DnNiQ </a:t>
            </a:r>
            <a:r>
              <a:rPr lang="ko-KR" altLang="en-US" sz="800"/>
              <a:t>이러한 형식의 </a:t>
            </a:r>
            <a:r>
              <a:rPr lang="en-US" altLang="ko-KR" sz="800"/>
              <a:t>JSON</a:t>
            </a:r>
            <a:r>
              <a:rPr lang="ko-KR" altLang="en-US" sz="800"/>
              <a:t>데이터</a:t>
            </a:r>
          </a:p>
          <a:p>
            <a:pPr>
              <a:lnSpc>
                <a:spcPct val="200000"/>
              </a:lnSpc>
            </a:pPr>
            <a:r>
              <a:rPr lang="en-US" altLang="ko-KR" sz="2000"/>
              <a:t>-&gt; </a:t>
            </a:r>
            <a:r>
              <a:rPr lang="ko-KR" altLang="en-US" sz="2000"/>
              <a:t>해당 </a:t>
            </a:r>
            <a:r>
              <a:rPr lang="en-US" altLang="ko-KR" sz="2000"/>
              <a:t>JSON</a:t>
            </a:r>
            <a:r>
              <a:rPr lang="ko-KR" altLang="en-US" sz="2000"/>
              <a:t>을 </a:t>
            </a:r>
            <a:r>
              <a:rPr lang="en-US" altLang="ko-KR" sz="2000"/>
              <a:t>Pasing</a:t>
            </a:r>
            <a:r>
              <a:rPr lang="ko-KR" altLang="en-US" sz="2000"/>
              <a:t>하여 소요시간만을 가져옴</a:t>
            </a:r>
          </a:p>
          <a:p>
            <a:pPr>
              <a:lnSpc>
                <a:spcPct val="200000"/>
              </a:lnSpc>
            </a:pPr>
            <a:r>
              <a:rPr lang="en-US" altLang="ko-KR" sz="2000"/>
              <a:t>-&gt; </a:t>
            </a:r>
            <a:r>
              <a:rPr lang="ko-KR" altLang="en-US" sz="2000"/>
              <a:t>은행의 위치</a:t>
            </a:r>
            <a:r>
              <a:rPr lang="en-US" altLang="ko-KR" sz="2000"/>
              <a:t>,</a:t>
            </a:r>
            <a:r>
              <a:rPr lang="ko-KR" altLang="en-US" sz="2000"/>
              <a:t>경도에 </a:t>
            </a:r>
            <a:r>
              <a:rPr lang="en-US" altLang="ko-KR" sz="2000"/>
              <a:t>Marker</a:t>
            </a:r>
            <a:r>
              <a:rPr lang="ko-KR" altLang="en-US" sz="2000"/>
              <a:t>를 생성하여 은행이름</a:t>
            </a:r>
            <a:r>
              <a:rPr lang="en-US" altLang="ko-KR" sz="2000"/>
              <a:t>, </a:t>
            </a:r>
            <a:r>
              <a:rPr lang="ko-KR" altLang="en-US" sz="2000"/>
              <a:t>소요시간을 오버레이 해줌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en-US" altLang="ko-KR" sz="2000"/>
              <a:t>Marker</a:t>
            </a:r>
            <a:r>
              <a:rPr lang="ko-KR" altLang="en-US" sz="2000"/>
              <a:t>를 선택시 </a:t>
            </a:r>
            <a:r>
              <a:rPr lang="en-US" altLang="ko-KR" sz="2000"/>
              <a:t>Dialog</a:t>
            </a:r>
            <a:r>
              <a:rPr lang="ko-KR" altLang="en-US" sz="2000"/>
              <a:t>를 뛰워 대기표 발급의사를 물음</a:t>
            </a:r>
          </a:p>
        </p:txBody>
      </p:sp>
    </p:spTree>
    <p:extLst>
      <p:ext uri="{BB962C8B-B14F-4D97-AF65-F5344CB8AC3E}">
        <p14:creationId xmlns:p14="http://schemas.microsoft.com/office/powerpoint/2010/main" val="322034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로그인 및 메인 화면</a:t>
            </a:r>
            <a:endParaRPr lang="ko-KR" altLang="en-US" sz="20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D0922A6-CD65-429B-9C9C-CEA8E882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727" y="1749758"/>
            <a:ext cx="3177360" cy="4349709"/>
          </a:xfrm>
          <a:prstGeom prst="rect">
            <a:avLst/>
          </a:prstGeom>
          <a:ln w="12700">
            <a:solidFill>
              <a:schemeClr val="bg2">
                <a:lumMod val="25000"/>
              </a:schemeClr>
            </a:solidFill>
          </a:ln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99FC39C0-175F-460B-8B85-BB2885689679}"/>
              </a:ext>
            </a:extLst>
          </p:cNvPr>
          <p:cNvSpPr/>
          <p:nvPr/>
        </p:nvSpPr>
        <p:spPr>
          <a:xfrm>
            <a:off x="4979051" y="2273088"/>
            <a:ext cx="2368807" cy="33805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56D924-7CEA-4F47-98BF-75B12C058F75}"/>
              </a:ext>
            </a:extLst>
          </p:cNvPr>
          <p:cNvSpPr txBox="1"/>
          <p:nvPr/>
        </p:nvSpPr>
        <p:spPr>
          <a:xfrm>
            <a:off x="4979051" y="2284519"/>
            <a:ext cx="236880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Go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대기</a:t>
            </a:r>
            <a:r>
              <a:rPr lang="en-US" altLang="ko-KR" sz="1100">
                <a:solidFill>
                  <a:schemeClr val="tx2">
                    <a:lumMod val="50000"/>
                  </a:schemeClr>
                </a:solidFill>
              </a:rPr>
              <a:t> &amp;</a:t>
            </a:r>
            <a:r>
              <a:rPr lang="en-US" altLang="ko-KR" sz="11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No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대기</a:t>
            </a:r>
            <a:endParaRPr lang="ko-KR" altLang="en-US" sz="1100">
              <a:solidFill>
                <a:schemeClr val="tx2">
                  <a:lumMod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D843F6BA-D248-4361-A049-99A931D60A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33484" y="3983203"/>
          <a:ext cx="205994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940">
                  <a:extLst>
                    <a:ext uri="{9D8B030D-6E8A-4147-A177-3AD203B41FA5}">
                      <a16:colId xmlns:a16="http://schemas.microsoft.com/office/drawing/2014/main" val="2978696826"/>
                    </a:ext>
                  </a:extLst>
                </a:gridCol>
              </a:tblGrid>
              <a:tr h="175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5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67890"/>
                  </a:ext>
                </a:extLst>
              </a:tr>
              <a:tr h="175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password</a:t>
                      </a:r>
                      <a:endParaRPr lang="ko-KR" altLang="en-US" sz="105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88927"/>
                  </a:ext>
                </a:extLst>
              </a:tr>
            </a:tbl>
          </a:graphicData>
        </a:graphic>
      </p:graphicFrame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7E0AFF9-3279-4F73-8C86-781D4F74B962}"/>
              </a:ext>
            </a:extLst>
          </p:cNvPr>
          <p:cNvSpPr/>
          <p:nvPr/>
        </p:nvSpPr>
        <p:spPr>
          <a:xfrm>
            <a:off x="5243518" y="4661942"/>
            <a:ext cx="1782678" cy="217593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-윤고딕330" panose="02030504000101010101" pitchFamily="18" charset="-127"/>
                <a:ea typeface="-윤고딕330" panose="02030504000101010101" pitchFamily="18" charset="-127"/>
              </a:rPr>
              <a:t>Login</a:t>
            </a:r>
            <a:endParaRPr lang="ko-KR" altLang="en-US" sz="12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C9BD99E-88A3-4C77-9C22-BF4C02374469}"/>
              </a:ext>
            </a:extLst>
          </p:cNvPr>
          <p:cNvSpPr/>
          <p:nvPr/>
        </p:nvSpPr>
        <p:spPr>
          <a:xfrm>
            <a:off x="5243518" y="4932097"/>
            <a:ext cx="1782678" cy="21759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-윤고딕330" panose="02030504000101010101" pitchFamily="18" charset="-127"/>
                <a:ea typeface="-윤고딕330" panose="02030504000101010101" pitchFamily="18" charset="-127"/>
              </a:rPr>
              <a:t>회원가입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676FBE4-C474-4531-BE3F-A07294AC1FBB}"/>
              </a:ext>
            </a:extLst>
          </p:cNvPr>
          <p:cNvGrpSpPr/>
          <p:nvPr/>
        </p:nvGrpSpPr>
        <p:grpSpPr>
          <a:xfrm>
            <a:off x="1119680" y="1744222"/>
            <a:ext cx="3177360" cy="4349709"/>
            <a:chOff x="791062" y="1601342"/>
            <a:chExt cx="3177360" cy="4349709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34D8960F-D37F-491E-830F-762183CFAE4A}"/>
                </a:ext>
              </a:extLst>
            </p:cNvPr>
            <p:cNvGrpSpPr/>
            <p:nvPr/>
          </p:nvGrpSpPr>
          <p:grpSpPr>
            <a:xfrm>
              <a:off x="791062" y="1601342"/>
              <a:ext cx="3177360" cy="4349709"/>
              <a:chOff x="791062" y="1589912"/>
              <a:chExt cx="3177360" cy="4349709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6507F09A-54FD-4CD5-B568-E2F161872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1062" y="1589912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8BE9CAD-04C3-41C7-9AC3-91971A02FE7B}"/>
                  </a:ext>
                </a:extLst>
              </p:cNvPr>
              <p:cNvSpPr/>
              <p:nvPr/>
            </p:nvSpPr>
            <p:spPr>
              <a:xfrm>
                <a:off x="1241386" y="2113242"/>
                <a:ext cx="2368807" cy="33805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0C3B9C6-B2D6-49BA-A9DE-9153EE72A7CA}"/>
                  </a:ext>
                </a:extLst>
              </p:cNvPr>
              <p:cNvSpPr txBox="1"/>
              <p:nvPr/>
            </p:nvSpPr>
            <p:spPr>
              <a:xfrm>
                <a:off x="1368297" y="2663157"/>
                <a:ext cx="213784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Go</a:t>
                </a:r>
                <a:r>
                  <a:rPr lang="ko-KR" altLang="en-US" sz="200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대기</a:t>
                </a:r>
                <a:r>
                  <a:rPr lang="en-US" altLang="ko-KR">
                    <a:solidFill>
                      <a:schemeClr val="tx2">
                        <a:lumMod val="50000"/>
                      </a:schemeClr>
                    </a:solidFill>
                  </a:rPr>
                  <a:t> &amp;</a:t>
                </a:r>
                <a:r>
                  <a:rPr lang="en-US" altLang="ko-KR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 </a:t>
                </a:r>
                <a:r>
                  <a:rPr lang="en-US" altLang="ko-KR" sz="200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No</a:t>
                </a:r>
                <a:r>
                  <a:rPr lang="ko-KR" altLang="en-US" sz="200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대기</a:t>
                </a:r>
                <a:endParaRPr lang="en-US" altLang="ko-KR" sz="20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  <a:p>
                <a:r>
                  <a:rPr lang="ko-KR" altLang="en-US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   </a:t>
                </a:r>
                <a:r>
                  <a:rPr lang="ko-KR" altLang="en-US" sz="120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은행 예약 접수 필수 앱 </a:t>
                </a:r>
                <a:endParaRPr lang="ko-KR" altLang="en-US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34B7BEAC-F932-441E-B021-9B31D7F27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889" b="94667" l="2667" r="96889">
                            <a14:foregroundMark x1="72444" y1="37333" x2="72444" y2="37333"/>
                            <a14:foregroundMark x1="93333" y1="44000" x2="94222" y2="47556"/>
                            <a14:foregroundMark x1="79556" y1="16000" x2="79556" y2="16000"/>
                            <a14:foregroundMark x1="79556" y1="13778" x2="79556" y2="13778"/>
                            <a14:foregroundMark x1="96889" y1="40889" x2="97333" y2="55111"/>
                            <a14:foregroundMark x1="84000" y1="7111" x2="80444" y2="4889"/>
                            <a14:foregroundMark x1="53333" y1="27556" x2="47556" y2="26667"/>
                            <a14:foregroundMark x1="45778" y1="92444" x2="47111" y2="94667"/>
                            <a14:foregroundMark x1="16444" y1="60444" x2="11111" y2="45778"/>
                            <a14:foregroundMark x1="4444" y1="45778" x2="2667" y2="49333"/>
                            <a14:foregroundMark x1="22667" y1="16444" x2="16889" y2="115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90960" y="3618874"/>
                <a:ext cx="1463352" cy="1137512"/>
              </a:xfrm>
              <a:prstGeom prst="rect">
                <a:avLst/>
              </a:prstGeom>
              <a:noFill/>
            </p:spPr>
          </p:pic>
        </p:grpSp>
        <p:sp>
          <p:nvSpPr>
            <p:cNvPr id="63" name="곱하기 기호 62">
              <a:extLst>
                <a:ext uri="{FF2B5EF4-FFF2-40B4-BE49-F238E27FC236}">
                  <a16:creationId xmlns:a16="http://schemas.microsoft.com/office/drawing/2014/main" id="{3CD10E05-B467-4F26-A10A-D4C30F0290A3}"/>
                </a:ext>
              </a:extLst>
            </p:cNvPr>
            <p:cNvSpPr/>
            <p:nvPr/>
          </p:nvSpPr>
          <p:spPr>
            <a:xfrm>
              <a:off x="1222434" y="2942850"/>
              <a:ext cx="2468199" cy="2468199"/>
            </a:xfrm>
            <a:prstGeom prst="mathMultiply">
              <a:avLst/>
            </a:prstGeom>
            <a:solidFill>
              <a:srgbClr val="C00000">
                <a:alpha val="38000"/>
              </a:srgbClr>
            </a:solidFill>
            <a:ln w="3175" cap="rnd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F2B592FB-4FE7-4EFB-996A-073530804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170" y="2883906"/>
            <a:ext cx="1142568" cy="854236"/>
          </a:xfrm>
          <a:prstGeom prst="rect">
            <a:avLst/>
          </a:prstGeom>
          <a:noFill/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C588531B-C103-41C5-BE1F-1AAF063EBA58}"/>
              </a:ext>
            </a:extLst>
          </p:cNvPr>
          <p:cNvGrpSpPr/>
          <p:nvPr/>
        </p:nvGrpSpPr>
        <p:grpSpPr>
          <a:xfrm>
            <a:off x="760388" y="767631"/>
            <a:ext cx="1445603" cy="731523"/>
            <a:chOff x="760388" y="619041"/>
            <a:chExt cx="1445603" cy="73152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1141444-BD54-4975-8C96-E92D59DB11C5}"/>
                </a:ext>
              </a:extLst>
            </p:cNvPr>
            <p:cNvSpPr txBox="1"/>
            <p:nvPr/>
          </p:nvSpPr>
          <p:spPr>
            <a:xfrm>
              <a:off x="806108" y="619041"/>
              <a:ext cx="12284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Application</a:t>
              </a:r>
              <a:endPara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EF5E030-74D4-46CA-A218-45D1ADB51E11}"/>
                </a:ext>
              </a:extLst>
            </p:cNvPr>
            <p:cNvSpPr/>
            <p:nvPr/>
          </p:nvSpPr>
          <p:spPr>
            <a:xfrm>
              <a:off x="760388" y="660768"/>
              <a:ext cx="45719" cy="2576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8556620-2D2C-42B9-980D-BC0D6AB5BF88}"/>
                </a:ext>
              </a:extLst>
            </p:cNvPr>
            <p:cNvSpPr txBox="1"/>
            <p:nvPr/>
          </p:nvSpPr>
          <p:spPr>
            <a:xfrm>
              <a:off x="772023" y="1012010"/>
              <a:ext cx="1433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실행화면</a:t>
              </a: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1FEA895-C9B3-4674-ACCC-EA604E5C592C}"/>
                </a:ext>
              </a:extLst>
            </p:cNvPr>
            <p:cNvCxnSpPr/>
            <p:nvPr/>
          </p:nvCxnSpPr>
          <p:spPr>
            <a:xfrm>
              <a:off x="882308" y="973677"/>
              <a:ext cx="11032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26D5CC2-59C0-4C0D-9CED-725209D45D2A}"/>
              </a:ext>
            </a:extLst>
          </p:cNvPr>
          <p:cNvGrpSpPr/>
          <p:nvPr/>
        </p:nvGrpSpPr>
        <p:grpSpPr>
          <a:xfrm>
            <a:off x="7937774" y="1744221"/>
            <a:ext cx="3177360" cy="4349709"/>
            <a:chOff x="2208476" y="1681590"/>
            <a:chExt cx="3177360" cy="4349709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A8C27CB-27A2-416A-8C7F-70B111621DF1}"/>
                </a:ext>
              </a:extLst>
            </p:cNvPr>
            <p:cNvGrpSpPr/>
            <p:nvPr/>
          </p:nvGrpSpPr>
          <p:grpSpPr>
            <a:xfrm>
              <a:off x="2208476" y="1681590"/>
              <a:ext cx="3177360" cy="4349709"/>
              <a:chOff x="762960" y="1684085"/>
              <a:chExt cx="3177360" cy="4349709"/>
            </a:xfrm>
          </p:grpSpPr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D469E6AA-98A9-4227-8F68-BA1BAF50D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960" y="1684085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4124780D-81D3-4499-AFC4-02A94ED203E8}"/>
                  </a:ext>
                </a:extLst>
              </p:cNvPr>
              <p:cNvSpPr/>
              <p:nvPr/>
            </p:nvSpPr>
            <p:spPr>
              <a:xfrm>
                <a:off x="1213284" y="2207415"/>
                <a:ext cx="2368807" cy="3380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537CC6C-93CC-468D-BA2A-1034A4572910}"/>
                </a:ext>
              </a:extLst>
            </p:cNvPr>
            <p:cNvSpPr txBox="1"/>
            <p:nvPr/>
          </p:nvSpPr>
          <p:spPr>
            <a:xfrm>
              <a:off x="2677634" y="2220038"/>
              <a:ext cx="2368807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Go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r>
                <a:rPr lang="en-US" altLang="ko-KR" sz="1100">
                  <a:solidFill>
                    <a:schemeClr val="tx2">
                      <a:lumMod val="50000"/>
                    </a:schemeClr>
                  </a:solidFill>
                </a:rPr>
                <a:t> &amp;</a:t>
              </a:r>
              <a:r>
                <a:rPr lang="en-US" altLang="ko-KR" sz="11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No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endParaRPr lang="ko-KR" altLang="en-US" sz="11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954EAF84-18F9-41D8-90F0-A40A21E7F3CB}"/>
                </a:ext>
              </a:extLst>
            </p:cNvPr>
            <p:cNvSpPr/>
            <p:nvPr/>
          </p:nvSpPr>
          <p:spPr>
            <a:xfrm>
              <a:off x="2874010" y="3567126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은행</a:t>
              </a:r>
              <a:endParaRPr lang="en-US" altLang="ko-KR" sz="1400"/>
            </a:p>
            <a:p>
              <a:pPr algn="ctr"/>
              <a:r>
                <a:rPr lang="ko-KR" altLang="en-US" sz="1400"/>
                <a:t>찾기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A33CAB33-81D4-4484-8B8A-161EB2758E76}"/>
                </a:ext>
              </a:extLst>
            </p:cNvPr>
            <p:cNvSpPr/>
            <p:nvPr/>
          </p:nvSpPr>
          <p:spPr>
            <a:xfrm>
              <a:off x="3923267" y="3567126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QR</a:t>
              </a:r>
            </a:p>
            <a:p>
              <a:pPr algn="ctr"/>
              <a:r>
                <a:rPr lang="ko-KR" altLang="en-US" sz="1400"/>
                <a:t>코드</a:t>
              </a:r>
              <a:endParaRPr lang="en-US" altLang="ko-KR" sz="1400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D89625BD-2862-4246-826C-8D094C93821A}"/>
                </a:ext>
              </a:extLst>
            </p:cNvPr>
            <p:cNvSpPr/>
            <p:nvPr/>
          </p:nvSpPr>
          <p:spPr>
            <a:xfrm>
              <a:off x="2867660" y="4544590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예약</a:t>
              </a:r>
              <a:endParaRPr lang="en-US" altLang="ko-KR" sz="1400"/>
            </a:p>
            <a:p>
              <a:pPr algn="ctr"/>
              <a:r>
                <a:rPr lang="ko-KR" altLang="en-US" sz="1400"/>
                <a:t>내역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E6B99A3B-8DF7-4244-AD57-37DEB3A14A07}"/>
                </a:ext>
              </a:extLst>
            </p:cNvPr>
            <p:cNvSpPr/>
            <p:nvPr/>
          </p:nvSpPr>
          <p:spPr>
            <a:xfrm>
              <a:off x="3916917" y="4544590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추천</a:t>
              </a:r>
              <a:br>
                <a:rPr lang="en-US" altLang="ko-KR" sz="1400"/>
              </a:br>
              <a:r>
                <a:rPr lang="ko-KR" altLang="en-US" sz="1400"/>
                <a:t>상품</a:t>
              </a:r>
              <a:endParaRPr lang="en-US" altLang="ko-KR" sz="1400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797CA40-4323-4564-9A76-108BBD346CF3}"/>
                </a:ext>
              </a:extLst>
            </p:cNvPr>
            <p:cNvGrpSpPr/>
            <p:nvPr/>
          </p:nvGrpSpPr>
          <p:grpSpPr>
            <a:xfrm>
              <a:off x="3327283" y="2487945"/>
              <a:ext cx="1154300" cy="1154300"/>
              <a:chOff x="1222434" y="2942850"/>
              <a:chExt cx="2468199" cy="2468199"/>
            </a:xfrm>
          </p:grpSpPr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9BE2194E-DFD6-4AE3-970E-645F2DF50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889" b="94667" l="2667" r="96889">
                            <a14:foregroundMark x1="72444" y1="37333" x2="72444" y2="37333"/>
                            <a14:foregroundMark x1="93333" y1="44000" x2="94222" y2="47556"/>
                            <a14:foregroundMark x1="79556" y1="16000" x2="79556" y2="16000"/>
                            <a14:foregroundMark x1="79556" y1="13778" x2="79556" y2="13778"/>
                            <a14:foregroundMark x1="96889" y1="40889" x2="97333" y2="55111"/>
                            <a14:foregroundMark x1="84000" y1="7111" x2="80444" y2="4889"/>
                            <a14:foregroundMark x1="53333" y1="27556" x2="47556" y2="26667"/>
                            <a14:foregroundMark x1="45778" y1="92444" x2="47111" y2="94667"/>
                            <a14:foregroundMark x1="16444" y1="60444" x2="11111" y2="45778"/>
                            <a14:foregroundMark x1="4444" y1="45778" x2="2667" y2="49333"/>
                            <a14:foregroundMark x1="22667" y1="16444" x2="16889" y2="115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90960" y="3618874"/>
                <a:ext cx="1463352" cy="1137512"/>
              </a:xfrm>
              <a:prstGeom prst="rect">
                <a:avLst/>
              </a:prstGeom>
              <a:noFill/>
            </p:spPr>
          </p:pic>
          <p:sp>
            <p:nvSpPr>
              <p:cNvPr id="95" name="곱하기 기호 94">
                <a:extLst>
                  <a:ext uri="{FF2B5EF4-FFF2-40B4-BE49-F238E27FC236}">
                    <a16:creationId xmlns:a16="http://schemas.microsoft.com/office/drawing/2014/main" id="{86209F7F-DA29-47AF-BABD-9CF5D56BDFB9}"/>
                  </a:ext>
                </a:extLst>
              </p:cNvPr>
              <p:cNvSpPr/>
              <p:nvPr/>
            </p:nvSpPr>
            <p:spPr>
              <a:xfrm>
                <a:off x="1222434" y="2942850"/>
                <a:ext cx="2468199" cy="2468199"/>
              </a:xfrm>
              <a:prstGeom prst="mathMultiply">
                <a:avLst/>
              </a:prstGeom>
              <a:solidFill>
                <a:srgbClr val="C00000">
                  <a:alpha val="38000"/>
                </a:srgbClr>
              </a:solidFill>
              <a:ln w="3175" cap="rnd" cmpd="sng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41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은행 찾기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&amp;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예약 기능</a:t>
            </a:r>
            <a:endParaRPr lang="ko-KR" altLang="en-US" sz="20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CD34349-55CC-4F06-B09E-7AE0AD025A08}"/>
              </a:ext>
            </a:extLst>
          </p:cNvPr>
          <p:cNvGrpSpPr/>
          <p:nvPr/>
        </p:nvGrpSpPr>
        <p:grpSpPr>
          <a:xfrm>
            <a:off x="269075" y="904000"/>
            <a:ext cx="1774031" cy="2508950"/>
            <a:chOff x="2208476" y="1681590"/>
            <a:chExt cx="3177360" cy="434970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B6FBDBD-BA32-4595-9790-46FAC690B2A0}"/>
                </a:ext>
              </a:extLst>
            </p:cNvPr>
            <p:cNvGrpSpPr/>
            <p:nvPr/>
          </p:nvGrpSpPr>
          <p:grpSpPr>
            <a:xfrm>
              <a:off x="2208476" y="1681590"/>
              <a:ext cx="3177360" cy="4349709"/>
              <a:chOff x="762960" y="1684085"/>
              <a:chExt cx="3177360" cy="4349709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3384399F-8157-4250-A3D3-8FC816592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960" y="1684085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4304F44-3B23-40F9-AA66-6BA529A1A3BF}"/>
                  </a:ext>
                </a:extLst>
              </p:cNvPr>
              <p:cNvSpPr/>
              <p:nvPr/>
            </p:nvSpPr>
            <p:spPr>
              <a:xfrm>
                <a:off x="1213284" y="2207415"/>
                <a:ext cx="2368807" cy="3380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2BC479-6AC9-4425-BD18-D462A388FB9E}"/>
                </a:ext>
              </a:extLst>
            </p:cNvPr>
            <p:cNvSpPr txBox="1"/>
            <p:nvPr/>
          </p:nvSpPr>
          <p:spPr>
            <a:xfrm>
              <a:off x="2677633" y="2220038"/>
              <a:ext cx="2368807" cy="376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Go</a:t>
              </a:r>
              <a:r>
                <a:rPr lang="ko-KR" altLang="en-US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</a:rPr>
                <a:t> &amp;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No</a:t>
              </a:r>
              <a:r>
                <a:rPr lang="ko-KR" altLang="en-US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endParaRPr lang="ko-KR" altLang="en-US" sz="10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1121D8-7173-407F-9761-ABC2BFD344A5}"/>
                </a:ext>
              </a:extLst>
            </p:cNvPr>
            <p:cNvSpPr/>
            <p:nvPr/>
          </p:nvSpPr>
          <p:spPr>
            <a:xfrm>
              <a:off x="2874010" y="3567126"/>
              <a:ext cx="920750" cy="84069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은행</a:t>
              </a:r>
              <a:endParaRPr lang="en-US" altLang="ko-KR" sz="1100"/>
            </a:p>
            <a:p>
              <a:pPr algn="ctr"/>
              <a:r>
                <a:rPr lang="ko-KR" altLang="en-US" sz="1100"/>
                <a:t>찾기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63995E3-3A84-4570-B544-65200D5EC657}"/>
                </a:ext>
              </a:extLst>
            </p:cNvPr>
            <p:cNvSpPr/>
            <p:nvPr/>
          </p:nvSpPr>
          <p:spPr>
            <a:xfrm>
              <a:off x="3923267" y="3567126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QR</a:t>
              </a:r>
              <a:r>
                <a:rPr lang="ko-KR" altLang="en-US" sz="1100"/>
                <a:t>코드</a:t>
              </a:r>
              <a:endParaRPr lang="en-US" altLang="ko-KR" sz="110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D791818-6A27-4E3A-B4A1-CC291C6F6CD0}"/>
                </a:ext>
              </a:extLst>
            </p:cNvPr>
            <p:cNvSpPr/>
            <p:nvPr/>
          </p:nvSpPr>
          <p:spPr>
            <a:xfrm>
              <a:off x="2867660" y="4544590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예약</a:t>
              </a:r>
              <a:endParaRPr lang="en-US" altLang="ko-KR" sz="1100"/>
            </a:p>
            <a:p>
              <a:pPr algn="ctr"/>
              <a:r>
                <a:rPr lang="ko-KR" altLang="en-US" sz="1100"/>
                <a:t>내역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78141AD-D9CA-45EE-BAA4-FEBF695B07F4}"/>
                </a:ext>
              </a:extLst>
            </p:cNvPr>
            <p:cNvSpPr/>
            <p:nvPr/>
          </p:nvSpPr>
          <p:spPr>
            <a:xfrm>
              <a:off x="3916917" y="4544590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추천</a:t>
              </a:r>
              <a:br>
                <a:rPr lang="en-US" altLang="ko-KR" sz="1100"/>
              </a:br>
              <a:r>
                <a:rPr lang="ko-KR" altLang="en-US" sz="1100"/>
                <a:t>상품</a:t>
              </a:r>
              <a:endParaRPr lang="en-US" altLang="ko-KR" sz="11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3733514-1CF1-48DE-BAEE-964DB79F8A90}"/>
                </a:ext>
              </a:extLst>
            </p:cNvPr>
            <p:cNvGrpSpPr/>
            <p:nvPr/>
          </p:nvGrpSpPr>
          <p:grpSpPr>
            <a:xfrm>
              <a:off x="3327283" y="2487945"/>
              <a:ext cx="1154300" cy="1154300"/>
              <a:chOff x="1222434" y="2942850"/>
              <a:chExt cx="2468199" cy="2468199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9E8438BE-DA26-4666-BDAF-48D3C3DC6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889" b="94667" l="2667" r="96889">
                            <a14:foregroundMark x1="72444" y1="37333" x2="72444" y2="37333"/>
                            <a14:foregroundMark x1="93333" y1="44000" x2="94222" y2="47556"/>
                            <a14:foregroundMark x1="79556" y1="16000" x2="79556" y2="16000"/>
                            <a14:foregroundMark x1="79556" y1="13778" x2="79556" y2="13778"/>
                            <a14:foregroundMark x1="96889" y1="40889" x2="97333" y2="55111"/>
                            <a14:foregroundMark x1="84000" y1="7111" x2="80444" y2="4889"/>
                            <a14:foregroundMark x1="53333" y1="27556" x2="47556" y2="26667"/>
                            <a14:foregroundMark x1="45778" y1="92444" x2="47111" y2="94667"/>
                            <a14:foregroundMark x1="16444" y1="60444" x2="11111" y2="45778"/>
                            <a14:foregroundMark x1="4444" y1="45778" x2="2667" y2="49333"/>
                            <a14:foregroundMark x1="22667" y1="16444" x2="16889" y2="115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90960" y="3618874"/>
                <a:ext cx="1463352" cy="1137512"/>
              </a:xfrm>
              <a:prstGeom prst="rect">
                <a:avLst/>
              </a:prstGeom>
              <a:noFill/>
            </p:spPr>
          </p:pic>
          <p:sp>
            <p:nvSpPr>
              <p:cNvPr id="45" name="곱하기 기호 44">
                <a:extLst>
                  <a:ext uri="{FF2B5EF4-FFF2-40B4-BE49-F238E27FC236}">
                    <a16:creationId xmlns:a16="http://schemas.microsoft.com/office/drawing/2014/main" id="{B431039E-CFFD-4286-B91E-335CA1ED69A2}"/>
                  </a:ext>
                </a:extLst>
              </p:cNvPr>
              <p:cNvSpPr/>
              <p:nvPr/>
            </p:nvSpPr>
            <p:spPr>
              <a:xfrm>
                <a:off x="1222434" y="2942850"/>
                <a:ext cx="2468199" cy="2468199"/>
              </a:xfrm>
              <a:prstGeom prst="mathMultiply">
                <a:avLst/>
              </a:prstGeom>
              <a:solidFill>
                <a:srgbClr val="C00000">
                  <a:alpha val="38000"/>
                </a:srgbClr>
              </a:solidFill>
              <a:ln w="3175" cap="rnd" cmpd="sng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D32938B-1711-425D-887F-2D7F73E29F61}"/>
              </a:ext>
            </a:extLst>
          </p:cNvPr>
          <p:cNvCxnSpPr>
            <a:cxnSpLocks/>
          </p:cNvCxnSpPr>
          <p:nvPr/>
        </p:nvCxnSpPr>
        <p:spPr>
          <a:xfrm>
            <a:off x="2202864" y="2234054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D1E9B5-FD3A-4161-80D8-0BFCC41A6B5A}"/>
              </a:ext>
            </a:extLst>
          </p:cNvPr>
          <p:cNvSpPr txBox="1"/>
          <p:nvPr/>
        </p:nvSpPr>
        <p:spPr>
          <a:xfrm>
            <a:off x="127626" y="3421670"/>
            <a:ext cx="2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은행 찾기 기능 실시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10C24D9-7908-4272-AE80-3E9620F871F2}"/>
              </a:ext>
            </a:extLst>
          </p:cNvPr>
          <p:cNvGrpSpPr/>
          <p:nvPr/>
        </p:nvGrpSpPr>
        <p:grpSpPr>
          <a:xfrm>
            <a:off x="6261042" y="805625"/>
            <a:ext cx="1773035" cy="2508950"/>
            <a:chOff x="791062" y="1597416"/>
            <a:chExt cx="3177360" cy="434970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4AA0BF6-E5F1-4BA2-A842-0B24267E6E68}"/>
                </a:ext>
              </a:extLst>
            </p:cNvPr>
            <p:cNvGrpSpPr/>
            <p:nvPr/>
          </p:nvGrpSpPr>
          <p:grpSpPr>
            <a:xfrm>
              <a:off x="791062" y="1597416"/>
              <a:ext cx="3177360" cy="4349709"/>
              <a:chOff x="762960" y="1684085"/>
              <a:chExt cx="3177360" cy="4349709"/>
            </a:xfrm>
          </p:grpSpPr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FBB1B01E-A573-48CF-93F7-B3CCD2DD9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960" y="1684085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623CB0-75F1-404C-9ED9-775FAAAAFA3D}"/>
                  </a:ext>
                </a:extLst>
              </p:cNvPr>
              <p:cNvSpPr/>
              <p:nvPr/>
            </p:nvSpPr>
            <p:spPr>
              <a:xfrm>
                <a:off x="1221751" y="2207415"/>
                <a:ext cx="2368807" cy="3380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1233EEFA-A26D-4D3B-AF8B-08F233345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1502" y="2828189"/>
              <a:ext cx="1913633" cy="233374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97A66C5-13D1-43E0-8A3C-8D21A5DCD84C}"/>
                </a:ext>
              </a:extLst>
            </p:cNvPr>
            <p:cNvSpPr txBox="1"/>
            <p:nvPr/>
          </p:nvSpPr>
          <p:spPr>
            <a:xfrm>
              <a:off x="2751437" y="2886379"/>
              <a:ext cx="722791" cy="58694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12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4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30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641E66-C917-440F-A5CE-F2553FC7E611}"/>
                </a:ext>
              </a:extLst>
            </p:cNvPr>
            <p:cNvSpPr txBox="1"/>
            <p:nvPr/>
          </p:nvSpPr>
          <p:spPr>
            <a:xfrm>
              <a:off x="2712386" y="4577153"/>
              <a:ext cx="761842" cy="5847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4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4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12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89A176D-443D-4BA4-8E4E-635A2DC39172}"/>
                </a:ext>
              </a:extLst>
            </p:cNvPr>
            <p:cNvSpPr txBox="1"/>
            <p:nvPr/>
          </p:nvSpPr>
          <p:spPr>
            <a:xfrm>
              <a:off x="1471502" y="2829051"/>
              <a:ext cx="722791" cy="58694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7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4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18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FE8206C-D802-42F9-936F-72C70272ACA9}"/>
                </a:ext>
              </a:extLst>
            </p:cNvPr>
            <p:cNvSpPr txBox="1"/>
            <p:nvPr/>
          </p:nvSpPr>
          <p:spPr>
            <a:xfrm>
              <a:off x="1583268" y="4110357"/>
              <a:ext cx="779355" cy="5869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36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4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30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21421570-C061-4872-93D3-D0AD45607EA2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 rot="5400000">
              <a:off x="2794171" y="3344685"/>
              <a:ext cx="190025" cy="447300"/>
            </a:xfrm>
            <a:prstGeom prst="bentConnector2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3362E813-45FC-4195-8267-2B1F2072D715}"/>
                </a:ext>
              </a:extLst>
            </p:cNvPr>
            <p:cNvCxnSpPr>
              <a:cxnSpLocks/>
              <a:stCxn id="89" idx="0"/>
            </p:cNvCxnSpPr>
            <p:nvPr/>
          </p:nvCxnSpPr>
          <p:spPr>
            <a:xfrm rot="16200000" flipV="1">
              <a:off x="1624290" y="3761700"/>
              <a:ext cx="543244" cy="15406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E2785791-86BB-4EDC-AFDB-473BA4D84703}"/>
                </a:ext>
              </a:extLst>
            </p:cNvPr>
            <p:cNvCxnSpPr>
              <a:cxnSpLocks/>
              <a:stCxn id="87" idx="0"/>
            </p:cNvCxnSpPr>
            <p:nvPr/>
          </p:nvCxnSpPr>
          <p:spPr>
            <a:xfrm rot="5400000" flipH="1" flipV="1">
              <a:off x="3005727" y="4452753"/>
              <a:ext cx="211982" cy="3682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0A70B0D-71F2-4A5F-AF78-EE367B256685}"/>
                </a:ext>
              </a:extLst>
            </p:cNvPr>
            <p:cNvSpPr txBox="1"/>
            <p:nvPr/>
          </p:nvSpPr>
          <p:spPr>
            <a:xfrm>
              <a:off x="1260220" y="2135863"/>
              <a:ext cx="2368807" cy="400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은행 찾기</a:t>
              </a:r>
              <a:endParaRPr lang="ko-KR" altLang="en-US" sz="8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7620FF-388C-4C8E-B975-2525C4138A8C}"/>
              </a:ext>
            </a:extLst>
          </p:cNvPr>
          <p:cNvGrpSpPr/>
          <p:nvPr/>
        </p:nvGrpSpPr>
        <p:grpSpPr>
          <a:xfrm>
            <a:off x="9166314" y="804318"/>
            <a:ext cx="1772051" cy="2508949"/>
            <a:chOff x="6917104" y="1280809"/>
            <a:chExt cx="3177360" cy="4349709"/>
          </a:xfrm>
        </p:grpSpPr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DFCF76E4-5D74-4E5D-8624-CA4064398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104" y="1280809"/>
              <a:ext cx="3177360" cy="4349709"/>
            </a:xfrm>
            <a:prstGeom prst="rect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</p:pic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6D90CBE-E331-4C82-98C0-646E8712F9B1}"/>
                </a:ext>
              </a:extLst>
            </p:cNvPr>
            <p:cNvSpPr/>
            <p:nvPr/>
          </p:nvSpPr>
          <p:spPr>
            <a:xfrm>
              <a:off x="7368542" y="1804139"/>
              <a:ext cx="2381982" cy="3380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EDE9D4E-9275-4D84-AC51-68E6FE0B0963}"/>
                </a:ext>
              </a:extLst>
            </p:cNvPr>
            <p:cNvSpPr txBox="1"/>
            <p:nvPr/>
          </p:nvSpPr>
          <p:spPr>
            <a:xfrm>
              <a:off x="7386262" y="1819256"/>
              <a:ext cx="2368806" cy="400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은행 예약</a:t>
              </a:r>
              <a:endParaRPr lang="ko-KR" altLang="en-US" sz="8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B883C717-0F73-4951-8B90-2F41EED6C317}"/>
                </a:ext>
              </a:extLst>
            </p:cNvPr>
            <p:cNvGrpSpPr/>
            <p:nvPr/>
          </p:nvGrpSpPr>
          <p:grpSpPr>
            <a:xfrm>
              <a:off x="7716803" y="3316951"/>
              <a:ext cx="1707724" cy="1120531"/>
              <a:chOff x="4930135" y="3439936"/>
              <a:chExt cx="1707724" cy="1120531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29ED610-1CDF-4EBC-B056-015F6F82B25C}"/>
                  </a:ext>
                </a:extLst>
              </p:cNvPr>
              <p:cNvSpPr txBox="1"/>
              <p:nvPr/>
            </p:nvSpPr>
            <p:spPr>
              <a:xfrm>
                <a:off x="4930135" y="3439936"/>
                <a:ext cx="1707724" cy="1120531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IBK </a:t>
                </a:r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기업은행 한국산업기술대점</a:t>
                </a:r>
                <a:endParaRPr lang="en-US" altLang="ko-KR" sz="4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주소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경기 시흥시 산기대학로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237 </a:t>
                </a:r>
                <a:b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한국산업기술대학교</a:t>
                </a:r>
                <a:endParaRPr lang="en-US" altLang="ko-KR" sz="4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지번 경기 시흥시 정왕동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2121-1</a:t>
                </a: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전화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031-8041-1800</a:t>
                </a: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영업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평일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09:00 ~ 16:00</a:t>
                </a:r>
                <a:b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endParaRPr lang="en-US" altLang="ko-KR" sz="4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12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30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C7465EED-F5FD-4589-945D-7BF3D756F550}"/>
                  </a:ext>
                </a:extLst>
              </p:cNvPr>
              <p:cNvSpPr/>
              <p:nvPr/>
            </p:nvSpPr>
            <p:spPr>
              <a:xfrm>
                <a:off x="5053292" y="3823105"/>
                <a:ext cx="210132" cy="111245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F129EDD7-3CD2-46C6-B18E-4BB652D43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62090" y="2565174"/>
              <a:ext cx="1858433" cy="488232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E8B2914-3C96-4B43-8395-DD7A5E6E2C6C}"/>
                </a:ext>
              </a:extLst>
            </p:cNvPr>
            <p:cNvSpPr txBox="1"/>
            <p:nvPr/>
          </p:nvSpPr>
          <p:spPr>
            <a:xfrm>
              <a:off x="7662089" y="4690079"/>
              <a:ext cx="705791" cy="32015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전화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1436B6A-EC86-48DD-A47D-14EFCEA045F9}"/>
                </a:ext>
              </a:extLst>
            </p:cNvPr>
            <p:cNvSpPr txBox="1"/>
            <p:nvPr/>
          </p:nvSpPr>
          <p:spPr>
            <a:xfrm>
              <a:off x="8426848" y="4682912"/>
              <a:ext cx="991387" cy="3201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예약하기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66070E0A-D478-4B0F-B91E-92538D6CB416}"/>
              </a:ext>
            </a:extLst>
          </p:cNvPr>
          <p:cNvSpPr txBox="1"/>
          <p:nvPr/>
        </p:nvSpPr>
        <p:spPr>
          <a:xfrm>
            <a:off x="6105653" y="3388852"/>
            <a:ext cx="282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주변 은행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&amp;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예상시간 표시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3DA87ED-6409-4C40-AE7E-D9CB28082561}"/>
              </a:ext>
            </a:extLst>
          </p:cNvPr>
          <p:cNvSpPr txBox="1"/>
          <p:nvPr/>
        </p:nvSpPr>
        <p:spPr>
          <a:xfrm>
            <a:off x="9172292" y="3394475"/>
            <a:ext cx="282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선택 은행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정보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&amp;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예약하기 표시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747872A-1C7E-4EBC-A4B7-8A88DF232043}"/>
              </a:ext>
            </a:extLst>
          </p:cNvPr>
          <p:cNvCxnSpPr>
            <a:cxnSpLocks/>
          </p:cNvCxnSpPr>
          <p:nvPr/>
        </p:nvCxnSpPr>
        <p:spPr>
          <a:xfrm>
            <a:off x="5512328" y="2215242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73C0242-35F3-40C1-B862-8A1CAF330936}"/>
              </a:ext>
            </a:extLst>
          </p:cNvPr>
          <p:cNvCxnSpPr>
            <a:cxnSpLocks/>
          </p:cNvCxnSpPr>
          <p:nvPr/>
        </p:nvCxnSpPr>
        <p:spPr>
          <a:xfrm>
            <a:off x="8324023" y="2198242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CC9FC7-A218-4389-9545-81AB792C22B2}"/>
              </a:ext>
            </a:extLst>
          </p:cNvPr>
          <p:cNvSpPr txBox="1"/>
          <p:nvPr/>
        </p:nvSpPr>
        <p:spPr>
          <a:xfrm>
            <a:off x="6134179" y="4919695"/>
            <a:ext cx="2773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Server    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해당 은행 대기번호 발급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&amp;</a:t>
            </a: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 전송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F274AF6-9908-4E52-B957-E94C4E74E9C7}"/>
              </a:ext>
            </a:extLst>
          </p:cNvPr>
          <p:cNvCxnSpPr>
            <a:cxnSpLocks/>
          </p:cNvCxnSpPr>
          <p:nvPr/>
        </p:nvCxnSpPr>
        <p:spPr>
          <a:xfrm flipH="1">
            <a:off x="8599215" y="4294981"/>
            <a:ext cx="520868" cy="41083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3CBC8E6-5D8A-4758-B301-4970D74181A0}"/>
              </a:ext>
            </a:extLst>
          </p:cNvPr>
          <p:cNvGrpSpPr/>
          <p:nvPr/>
        </p:nvGrpSpPr>
        <p:grpSpPr>
          <a:xfrm>
            <a:off x="3069493" y="3887996"/>
            <a:ext cx="1837971" cy="2508949"/>
            <a:chOff x="9277460" y="1005273"/>
            <a:chExt cx="1769371" cy="2508949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A2DD5D1-C6ED-4E8C-BB45-58BB2430D2CE}"/>
                </a:ext>
              </a:extLst>
            </p:cNvPr>
            <p:cNvGrpSpPr/>
            <p:nvPr/>
          </p:nvGrpSpPr>
          <p:grpSpPr>
            <a:xfrm>
              <a:off x="9277460" y="1005273"/>
              <a:ext cx="1769371" cy="2508949"/>
              <a:chOff x="4875748" y="1389208"/>
              <a:chExt cx="3700776" cy="5066249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7BB1C1D1-798A-478F-B5F5-629AA25F3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5748" y="1389208"/>
                <a:ext cx="3700776" cy="506624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10E68E1-0C8C-4F0D-AC86-109EC69BD163}"/>
                  </a:ext>
                </a:extLst>
              </p:cNvPr>
              <p:cNvSpPr/>
              <p:nvPr/>
            </p:nvSpPr>
            <p:spPr>
              <a:xfrm>
                <a:off x="5408818" y="2001704"/>
                <a:ext cx="2762250" cy="39374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6A379A8-7DCD-4F34-B1F8-C247376DF574}"/>
                </a:ext>
              </a:extLst>
            </p:cNvPr>
            <p:cNvSpPr/>
            <p:nvPr/>
          </p:nvSpPr>
          <p:spPr>
            <a:xfrm>
              <a:off x="9525913" y="1304553"/>
              <a:ext cx="1320654" cy="1953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4A3A4DC-07D1-4DD2-8592-D76DC4FE0165}"/>
                </a:ext>
              </a:extLst>
            </p:cNvPr>
            <p:cNvSpPr txBox="1"/>
            <p:nvPr/>
          </p:nvSpPr>
          <p:spPr>
            <a:xfrm>
              <a:off x="9525913" y="1311154"/>
              <a:ext cx="1324961" cy="2000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예약 내역</a:t>
              </a:r>
              <a:endParaRPr lang="ko-KR" altLang="en-US" sz="6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4243845-3C23-4BEA-9422-83ECE4DAB361}"/>
                </a:ext>
              </a:extLst>
            </p:cNvPr>
            <p:cNvGrpSpPr/>
            <p:nvPr/>
          </p:nvGrpSpPr>
          <p:grpSpPr>
            <a:xfrm>
              <a:off x="9708570" y="2058462"/>
              <a:ext cx="1063872" cy="938720"/>
              <a:chOff x="4048969" y="1979156"/>
              <a:chExt cx="2725959" cy="3594883"/>
            </a:xfrm>
          </p:grpSpPr>
          <p:sp>
            <p:nvSpPr>
              <p:cNvPr id="63" name="모서리가 둥근 직사각형 28">
                <a:extLst>
                  <a:ext uri="{FF2B5EF4-FFF2-40B4-BE49-F238E27FC236}">
                    <a16:creationId xmlns:a16="http://schemas.microsoft.com/office/drawing/2014/main" id="{BDACDFD0-94DE-48E2-93FA-E57F0B384B9D}"/>
                  </a:ext>
                </a:extLst>
              </p:cNvPr>
              <p:cNvSpPr/>
              <p:nvPr/>
            </p:nvSpPr>
            <p:spPr>
              <a:xfrm>
                <a:off x="4048969" y="2923813"/>
                <a:ext cx="2467748" cy="2395856"/>
              </a:xfrm>
              <a:prstGeom prst="roundRect">
                <a:avLst>
                  <a:gd name="adj" fmla="val 237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64" name="모서리가 둥근 직사각형 29">
                <a:extLst>
                  <a:ext uri="{FF2B5EF4-FFF2-40B4-BE49-F238E27FC236}">
                    <a16:creationId xmlns:a16="http://schemas.microsoft.com/office/drawing/2014/main" id="{B54D80E0-C3DA-4993-A418-D3FEF89BA763}"/>
                  </a:ext>
                </a:extLst>
              </p:cNvPr>
              <p:cNvSpPr/>
              <p:nvPr/>
            </p:nvSpPr>
            <p:spPr>
              <a:xfrm>
                <a:off x="4048969" y="1992870"/>
                <a:ext cx="2467748" cy="922638"/>
              </a:xfrm>
              <a:prstGeom prst="roundRect">
                <a:avLst>
                  <a:gd name="adj" fmla="val 773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971F49D-8160-42F9-8626-383EFC38B1F6}"/>
                  </a:ext>
                </a:extLst>
              </p:cNvPr>
              <p:cNvSpPr txBox="1"/>
              <p:nvPr/>
            </p:nvSpPr>
            <p:spPr>
              <a:xfrm>
                <a:off x="5387796" y="1979156"/>
                <a:ext cx="1257075" cy="1060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chemeClr val="bg1"/>
                    </a:solidFill>
                  </a:rPr>
                  <a:t>112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E88F8A-6B62-4574-885E-6302743A3269}"/>
                  </a:ext>
                </a:extLst>
              </p:cNvPr>
              <p:cNvSpPr txBox="1"/>
              <p:nvPr/>
            </p:nvSpPr>
            <p:spPr>
              <a:xfrm>
                <a:off x="4130450" y="3242351"/>
                <a:ext cx="1453201" cy="648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현재접수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64EACEF-2C12-436B-B3CA-F36F6BA8EA93}"/>
                  </a:ext>
                </a:extLst>
              </p:cNvPr>
              <p:cNvSpPr txBox="1"/>
              <p:nvPr/>
            </p:nvSpPr>
            <p:spPr>
              <a:xfrm>
                <a:off x="4142967" y="3809633"/>
                <a:ext cx="1217000" cy="942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 대기 인원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B61DA61-9808-45C0-8615-ADA0F068CA15}"/>
                  </a:ext>
                </a:extLst>
              </p:cNvPr>
              <p:cNvSpPr txBox="1"/>
              <p:nvPr/>
            </p:nvSpPr>
            <p:spPr>
              <a:xfrm>
                <a:off x="4130450" y="4515156"/>
                <a:ext cx="1217000" cy="942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예상 대기 시간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FDCBFCE-8DA4-4829-AF73-282BD1E10B1A}"/>
                  </a:ext>
                </a:extLst>
              </p:cNvPr>
              <p:cNvSpPr txBox="1"/>
              <p:nvPr/>
            </p:nvSpPr>
            <p:spPr>
              <a:xfrm>
                <a:off x="5776956" y="3951670"/>
                <a:ext cx="918216" cy="88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1</a:t>
                </a:r>
                <a:r>
                  <a:rPr lang="en-US" altLang="ko-KR" sz="900" b="1" dirty="0"/>
                  <a:t>1</a:t>
                </a:r>
                <a:endParaRPr lang="ko-KR" altLang="en-US" sz="900" b="1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5DC6C02-6242-4AF5-8D90-848986892094}"/>
                  </a:ext>
                </a:extLst>
              </p:cNvPr>
              <p:cNvSpPr txBox="1"/>
              <p:nvPr/>
            </p:nvSpPr>
            <p:spPr>
              <a:xfrm>
                <a:off x="5051387" y="4690055"/>
                <a:ext cx="1723541" cy="883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00:32:05</a:t>
                </a:r>
                <a:endParaRPr lang="ko-KR" altLang="en-US" sz="900" b="1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CBEE78-47DD-497A-BCCA-A09FDE65C08D}"/>
                  </a:ext>
                </a:extLst>
              </p:cNvPr>
              <p:cNvSpPr txBox="1"/>
              <p:nvPr/>
            </p:nvSpPr>
            <p:spPr>
              <a:xfrm>
                <a:off x="4130450" y="2406397"/>
                <a:ext cx="1211419" cy="648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bg1"/>
                    </a:solidFill>
                  </a:rPr>
                  <a:t>접수번호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BABC536-6016-4D77-BF3F-DE5A71B3EFDF}"/>
                  </a:ext>
                </a:extLst>
              </p:cNvPr>
              <p:cNvSpPr txBox="1"/>
              <p:nvPr/>
            </p:nvSpPr>
            <p:spPr>
              <a:xfrm>
                <a:off x="5600080" y="3126955"/>
                <a:ext cx="1174848" cy="88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101</a:t>
                </a:r>
                <a:endParaRPr lang="ko-KR" altLang="en-US" sz="900" b="1" dirty="0"/>
              </a:p>
            </p:txBody>
          </p:sp>
        </p:grpSp>
        <p:sp>
          <p:nvSpPr>
            <p:cNvPr id="59" name="모서리가 둥근 직사각형 38">
              <a:extLst>
                <a:ext uri="{FF2B5EF4-FFF2-40B4-BE49-F238E27FC236}">
                  <a16:creationId xmlns:a16="http://schemas.microsoft.com/office/drawing/2014/main" id="{BC8E80BE-7B6D-40CD-8033-F1BABCBC69AF}"/>
                </a:ext>
              </a:extLst>
            </p:cNvPr>
            <p:cNvSpPr/>
            <p:nvPr/>
          </p:nvSpPr>
          <p:spPr>
            <a:xfrm>
              <a:off x="9703564" y="3021507"/>
              <a:ext cx="385916" cy="146296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/>
                <a:t>예약 취소</a:t>
              </a:r>
              <a:endParaRPr lang="ko-KR" altLang="en-US" sz="500" dirty="0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5CBEB848-16DF-4FA1-9E7A-7E5F77D54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64558" y="1579337"/>
              <a:ext cx="795175" cy="216382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A2AD844-370A-4242-9DD7-2B725B4D0653}"/>
                </a:ext>
              </a:extLst>
            </p:cNvPr>
            <p:cNvSpPr txBox="1"/>
            <p:nvPr/>
          </p:nvSpPr>
          <p:spPr>
            <a:xfrm>
              <a:off x="9747574" y="1795608"/>
              <a:ext cx="12407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한국산업기술대학교지점</a:t>
              </a:r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id="{BAF43D70-CCF4-4740-A84F-9C8F70D5B519}"/>
                </a:ext>
              </a:extLst>
            </p:cNvPr>
            <p:cNvSpPr/>
            <p:nvPr/>
          </p:nvSpPr>
          <p:spPr>
            <a:xfrm>
              <a:off x="10285027" y="3021507"/>
              <a:ext cx="385916" cy="146296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/>
                <a:t>예약 연장</a:t>
              </a:r>
              <a:endParaRPr lang="ko-KR" altLang="en-US" sz="5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BE016B7-4FEF-47BB-A38B-F7049D621937}"/>
              </a:ext>
            </a:extLst>
          </p:cNvPr>
          <p:cNvSpPr txBox="1"/>
          <p:nvPr/>
        </p:nvSpPr>
        <p:spPr>
          <a:xfrm>
            <a:off x="2489178" y="6470406"/>
            <a:ext cx="27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     대기 번호 발급 완료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020727-2F04-44EA-918E-0E480D2D1355}"/>
              </a:ext>
            </a:extLst>
          </p:cNvPr>
          <p:cNvSpPr txBox="1"/>
          <p:nvPr/>
        </p:nvSpPr>
        <p:spPr>
          <a:xfrm>
            <a:off x="2884122" y="2041854"/>
            <a:ext cx="2489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Server    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지역 내 은행 대기 정보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App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에게 제공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28C665C-B7C1-4F28-81FA-58E1CABD50EF}"/>
              </a:ext>
            </a:extLst>
          </p:cNvPr>
          <p:cNvCxnSpPr>
            <a:cxnSpLocks/>
          </p:cNvCxnSpPr>
          <p:nvPr/>
        </p:nvCxnSpPr>
        <p:spPr>
          <a:xfrm flipH="1">
            <a:off x="5373906" y="5050264"/>
            <a:ext cx="581366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1F8FA60-A013-41BD-98B0-82FB71D326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2995" y="1525701"/>
            <a:ext cx="990625" cy="990625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9187BDD2-DC02-4AC3-9E1A-7349A647CD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4304" y="4402937"/>
            <a:ext cx="990625" cy="9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7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거리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&amp;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시간 대비 은행 추천 기능</a:t>
            </a:r>
            <a:endParaRPr lang="ko-KR" altLang="en-US" sz="20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CD34349-55CC-4F06-B09E-7AE0AD025A08}"/>
              </a:ext>
            </a:extLst>
          </p:cNvPr>
          <p:cNvGrpSpPr/>
          <p:nvPr/>
        </p:nvGrpSpPr>
        <p:grpSpPr>
          <a:xfrm>
            <a:off x="269075" y="1279386"/>
            <a:ext cx="1774031" cy="2508950"/>
            <a:chOff x="2208476" y="1681590"/>
            <a:chExt cx="3177360" cy="434970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B6FBDBD-BA32-4595-9790-46FAC690B2A0}"/>
                </a:ext>
              </a:extLst>
            </p:cNvPr>
            <p:cNvGrpSpPr/>
            <p:nvPr/>
          </p:nvGrpSpPr>
          <p:grpSpPr>
            <a:xfrm>
              <a:off x="2208476" y="1681590"/>
              <a:ext cx="3177360" cy="4349709"/>
              <a:chOff x="762960" y="1684085"/>
              <a:chExt cx="3177360" cy="4349709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3384399F-8157-4250-A3D3-8FC816592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960" y="1684085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4304F44-3B23-40F9-AA66-6BA529A1A3BF}"/>
                  </a:ext>
                </a:extLst>
              </p:cNvPr>
              <p:cNvSpPr/>
              <p:nvPr/>
            </p:nvSpPr>
            <p:spPr>
              <a:xfrm>
                <a:off x="1213284" y="2207415"/>
                <a:ext cx="2368807" cy="3380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2BC479-6AC9-4425-BD18-D462A388FB9E}"/>
                </a:ext>
              </a:extLst>
            </p:cNvPr>
            <p:cNvSpPr txBox="1"/>
            <p:nvPr/>
          </p:nvSpPr>
          <p:spPr>
            <a:xfrm>
              <a:off x="2677633" y="2220038"/>
              <a:ext cx="2368807" cy="376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Go</a:t>
              </a:r>
              <a:r>
                <a:rPr lang="ko-KR" altLang="en-US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</a:rPr>
                <a:t> &amp;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No</a:t>
              </a:r>
              <a:r>
                <a:rPr lang="ko-KR" altLang="en-US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endParaRPr lang="ko-KR" altLang="en-US" sz="10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1121D8-7173-407F-9761-ABC2BFD344A5}"/>
                </a:ext>
              </a:extLst>
            </p:cNvPr>
            <p:cNvSpPr/>
            <p:nvPr/>
          </p:nvSpPr>
          <p:spPr>
            <a:xfrm>
              <a:off x="2874010" y="3567126"/>
              <a:ext cx="920750" cy="84069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은행</a:t>
              </a:r>
              <a:endParaRPr lang="en-US" altLang="ko-KR" sz="1100"/>
            </a:p>
            <a:p>
              <a:pPr algn="ctr"/>
              <a:r>
                <a:rPr lang="ko-KR" altLang="en-US" sz="1100"/>
                <a:t>찾기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63995E3-3A84-4570-B544-65200D5EC657}"/>
                </a:ext>
              </a:extLst>
            </p:cNvPr>
            <p:cNvSpPr/>
            <p:nvPr/>
          </p:nvSpPr>
          <p:spPr>
            <a:xfrm>
              <a:off x="3923267" y="3567126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QR</a:t>
              </a:r>
              <a:r>
                <a:rPr lang="ko-KR" altLang="en-US" sz="1100"/>
                <a:t>코드</a:t>
              </a:r>
              <a:endParaRPr lang="en-US" altLang="ko-KR" sz="110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D791818-6A27-4E3A-B4A1-CC291C6F6CD0}"/>
                </a:ext>
              </a:extLst>
            </p:cNvPr>
            <p:cNvSpPr/>
            <p:nvPr/>
          </p:nvSpPr>
          <p:spPr>
            <a:xfrm>
              <a:off x="2867660" y="4544590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예약</a:t>
              </a:r>
              <a:endParaRPr lang="en-US" altLang="ko-KR" sz="1100"/>
            </a:p>
            <a:p>
              <a:pPr algn="ctr"/>
              <a:r>
                <a:rPr lang="ko-KR" altLang="en-US" sz="1100"/>
                <a:t>내역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78141AD-D9CA-45EE-BAA4-FEBF695B07F4}"/>
                </a:ext>
              </a:extLst>
            </p:cNvPr>
            <p:cNvSpPr/>
            <p:nvPr/>
          </p:nvSpPr>
          <p:spPr>
            <a:xfrm>
              <a:off x="3916917" y="4544590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추천</a:t>
              </a:r>
              <a:br>
                <a:rPr lang="en-US" altLang="ko-KR" sz="1100"/>
              </a:br>
              <a:r>
                <a:rPr lang="ko-KR" altLang="en-US" sz="1100"/>
                <a:t>상품</a:t>
              </a:r>
              <a:endParaRPr lang="en-US" altLang="ko-KR" sz="11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3733514-1CF1-48DE-BAEE-964DB79F8A90}"/>
                </a:ext>
              </a:extLst>
            </p:cNvPr>
            <p:cNvGrpSpPr/>
            <p:nvPr/>
          </p:nvGrpSpPr>
          <p:grpSpPr>
            <a:xfrm>
              <a:off x="3327283" y="2487945"/>
              <a:ext cx="1154300" cy="1154300"/>
              <a:chOff x="1222434" y="2942850"/>
              <a:chExt cx="2468199" cy="2468199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9E8438BE-DA26-4666-BDAF-48D3C3DC6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889" b="94667" l="2667" r="96889">
                            <a14:foregroundMark x1="72444" y1="37333" x2="72444" y2="37333"/>
                            <a14:foregroundMark x1="93333" y1="44000" x2="94222" y2="47556"/>
                            <a14:foregroundMark x1="79556" y1="16000" x2="79556" y2="16000"/>
                            <a14:foregroundMark x1="79556" y1="13778" x2="79556" y2="13778"/>
                            <a14:foregroundMark x1="96889" y1="40889" x2="97333" y2="55111"/>
                            <a14:foregroundMark x1="84000" y1="7111" x2="80444" y2="4889"/>
                            <a14:foregroundMark x1="53333" y1="27556" x2="47556" y2="26667"/>
                            <a14:foregroundMark x1="45778" y1="92444" x2="47111" y2="94667"/>
                            <a14:foregroundMark x1="16444" y1="60444" x2="11111" y2="45778"/>
                            <a14:foregroundMark x1="4444" y1="45778" x2="2667" y2="49333"/>
                            <a14:foregroundMark x1="22667" y1="16444" x2="16889" y2="115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90960" y="3618874"/>
                <a:ext cx="1463352" cy="1137512"/>
              </a:xfrm>
              <a:prstGeom prst="rect">
                <a:avLst/>
              </a:prstGeom>
              <a:noFill/>
            </p:spPr>
          </p:pic>
          <p:sp>
            <p:nvSpPr>
              <p:cNvPr id="45" name="곱하기 기호 44">
                <a:extLst>
                  <a:ext uri="{FF2B5EF4-FFF2-40B4-BE49-F238E27FC236}">
                    <a16:creationId xmlns:a16="http://schemas.microsoft.com/office/drawing/2014/main" id="{B431039E-CFFD-4286-B91E-335CA1ED69A2}"/>
                  </a:ext>
                </a:extLst>
              </p:cNvPr>
              <p:cNvSpPr/>
              <p:nvPr/>
            </p:nvSpPr>
            <p:spPr>
              <a:xfrm>
                <a:off x="1222434" y="2942850"/>
                <a:ext cx="2468199" cy="2468199"/>
              </a:xfrm>
              <a:prstGeom prst="mathMultiply">
                <a:avLst/>
              </a:prstGeom>
              <a:solidFill>
                <a:srgbClr val="C00000">
                  <a:alpha val="38000"/>
                </a:srgbClr>
              </a:solidFill>
              <a:ln w="3175" cap="rnd" cmpd="sng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D32938B-1711-425D-887F-2D7F73E29F61}"/>
              </a:ext>
            </a:extLst>
          </p:cNvPr>
          <p:cNvCxnSpPr>
            <a:cxnSpLocks/>
          </p:cNvCxnSpPr>
          <p:nvPr/>
        </p:nvCxnSpPr>
        <p:spPr>
          <a:xfrm>
            <a:off x="2202864" y="2609440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D1E9B5-FD3A-4161-80D8-0BFCC41A6B5A}"/>
              </a:ext>
            </a:extLst>
          </p:cNvPr>
          <p:cNvSpPr txBox="1"/>
          <p:nvPr/>
        </p:nvSpPr>
        <p:spPr>
          <a:xfrm>
            <a:off x="67676" y="3907869"/>
            <a:ext cx="2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은행 찾기 기능 실시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30B2ED6-7810-4854-BA52-68A9F603B9F3}"/>
              </a:ext>
            </a:extLst>
          </p:cNvPr>
          <p:cNvCxnSpPr>
            <a:cxnSpLocks/>
          </p:cNvCxnSpPr>
          <p:nvPr/>
        </p:nvCxnSpPr>
        <p:spPr>
          <a:xfrm>
            <a:off x="8130286" y="2550232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567FF7F-B83C-4FC0-A7D3-BE3D1F5B0BC8}"/>
              </a:ext>
            </a:extLst>
          </p:cNvPr>
          <p:cNvCxnSpPr>
            <a:cxnSpLocks/>
          </p:cNvCxnSpPr>
          <p:nvPr/>
        </p:nvCxnSpPr>
        <p:spPr>
          <a:xfrm>
            <a:off x="8177471" y="4240077"/>
            <a:ext cx="478809" cy="36325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92D407-0EEC-4A64-A95C-74A46B2ECCD0}"/>
              </a:ext>
            </a:extLst>
          </p:cNvPr>
          <p:cNvSpPr txBox="1"/>
          <p:nvPr/>
        </p:nvSpPr>
        <p:spPr>
          <a:xfrm>
            <a:off x="8246288" y="2704239"/>
            <a:ext cx="42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1">
                    <a:lumMod val="50000"/>
                  </a:schemeClr>
                </a:solidFill>
              </a:rPr>
              <a:t>예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79192A1-4D3E-4A05-BE63-0FB3B4A70B77}"/>
              </a:ext>
            </a:extLst>
          </p:cNvPr>
          <p:cNvSpPr txBox="1"/>
          <p:nvPr/>
        </p:nvSpPr>
        <p:spPr>
          <a:xfrm>
            <a:off x="8126217" y="4633653"/>
            <a:ext cx="890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1">
                    <a:lumMod val="50000"/>
                  </a:schemeClr>
                </a:solidFill>
              </a:rPr>
              <a:t>아니오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51D1C-7EAA-4597-9857-F1CED0CE88F4}"/>
              </a:ext>
            </a:extLst>
          </p:cNvPr>
          <p:cNvSpPr txBox="1"/>
          <p:nvPr/>
        </p:nvSpPr>
        <p:spPr>
          <a:xfrm>
            <a:off x="10892135" y="4919345"/>
            <a:ext cx="219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은행 찾기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기능 실시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04B0DC0-5422-449A-8E06-9D2BFB41DEB1}"/>
              </a:ext>
            </a:extLst>
          </p:cNvPr>
          <p:cNvSpPr txBox="1"/>
          <p:nvPr/>
        </p:nvSpPr>
        <p:spPr>
          <a:xfrm>
            <a:off x="10395489" y="2431898"/>
            <a:ext cx="219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     추천은행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    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예약하기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F425DA5-32CA-4984-AE29-79357B402978}"/>
              </a:ext>
            </a:extLst>
          </p:cNvPr>
          <p:cNvSpPr txBox="1"/>
          <p:nvPr/>
        </p:nvSpPr>
        <p:spPr>
          <a:xfrm>
            <a:off x="6036644" y="3929193"/>
            <a:ext cx="223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거리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&amp;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시간 대비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은행 추천 기능 실시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42A34D-53FA-4CCD-8539-2F652BBE0197}"/>
              </a:ext>
            </a:extLst>
          </p:cNvPr>
          <p:cNvGrpSpPr/>
          <p:nvPr/>
        </p:nvGrpSpPr>
        <p:grpSpPr>
          <a:xfrm>
            <a:off x="6123818" y="1279386"/>
            <a:ext cx="1773035" cy="2508950"/>
            <a:chOff x="2999792" y="1279386"/>
            <a:chExt cx="1773035" cy="2508950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6F8E1D2C-1779-4779-8B12-66B2454F39A0}"/>
                </a:ext>
              </a:extLst>
            </p:cNvPr>
            <p:cNvGrpSpPr/>
            <p:nvPr/>
          </p:nvGrpSpPr>
          <p:grpSpPr>
            <a:xfrm>
              <a:off x="2999792" y="1279386"/>
              <a:ext cx="1773035" cy="2508950"/>
              <a:chOff x="791062" y="1597416"/>
              <a:chExt cx="3177360" cy="4349709"/>
            </a:xfrm>
          </p:grpSpPr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ED0F9A41-EDFC-4230-AFAE-CC8C6CB0066F}"/>
                  </a:ext>
                </a:extLst>
              </p:cNvPr>
              <p:cNvGrpSpPr/>
              <p:nvPr/>
            </p:nvGrpSpPr>
            <p:grpSpPr>
              <a:xfrm>
                <a:off x="791062" y="1597416"/>
                <a:ext cx="3177360" cy="4349709"/>
                <a:chOff x="762960" y="1684085"/>
                <a:chExt cx="3177360" cy="4349709"/>
              </a:xfrm>
            </p:grpSpPr>
            <p:pic>
              <p:nvPicPr>
                <p:cNvPr id="147" name="그림 146">
                  <a:extLst>
                    <a:ext uri="{FF2B5EF4-FFF2-40B4-BE49-F238E27FC236}">
                      <a16:creationId xmlns:a16="http://schemas.microsoft.com/office/drawing/2014/main" id="{6EF60E6B-49F8-470A-BEEC-79C78E78E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62960" y="1684085"/>
                  <a:ext cx="3177360" cy="4349709"/>
                </a:xfrm>
                <a:prstGeom prst="rect">
                  <a:avLst/>
                </a:prstGeom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</p:pic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7C9103F0-3BEC-4DA9-9B90-4B0D41DC0FB6}"/>
                    </a:ext>
                  </a:extLst>
                </p:cNvPr>
                <p:cNvSpPr/>
                <p:nvPr/>
              </p:nvSpPr>
              <p:spPr>
                <a:xfrm>
                  <a:off x="1221751" y="2207415"/>
                  <a:ext cx="2368807" cy="33805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C9BA7609-7C64-4103-89B6-1ADB91BCC5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1502" y="2828189"/>
                <a:ext cx="1913633" cy="2333740"/>
              </a:xfrm>
              <a:prstGeom prst="rect">
                <a:avLst/>
              </a:prstGeom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06A8483-5775-49FF-947C-EA3EC4ACA712}"/>
                  </a:ext>
                </a:extLst>
              </p:cNvPr>
              <p:cNvSpPr txBox="1"/>
              <p:nvPr/>
            </p:nvSpPr>
            <p:spPr>
              <a:xfrm>
                <a:off x="2751437" y="2886379"/>
                <a:ext cx="722791" cy="58694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12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30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9E32D49-9C23-4099-AB8B-92AAE4D78E92}"/>
                  </a:ext>
                </a:extLst>
              </p:cNvPr>
              <p:cNvSpPr txBox="1"/>
              <p:nvPr/>
            </p:nvSpPr>
            <p:spPr>
              <a:xfrm>
                <a:off x="2712386" y="4577153"/>
                <a:ext cx="761842" cy="58477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4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12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F44176E-7E4A-49CD-81E6-B8A38B63C874}"/>
                  </a:ext>
                </a:extLst>
              </p:cNvPr>
              <p:cNvSpPr txBox="1"/>
              <p:nvPr/>
            </p:nvSpPr>
            <p:spPr>
              <a:xfrm>
                <a:off x="1471502" y="2829051"/>
                <a:ext cx="722791" cy="58694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7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18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0A34133-9E56-4484-8C4E-B9D5464502FA}"/>
                  </a:ext>
                </a:extLst>
              </p:cNvPr>
              <p:cNvSpPr txBox="1"/>
              <p:nvPr/>
            </p:nvSpPr>
            <p:spPr>
              <a:xfrm>
                <a:off x="1583268" y="4110357"/>
                <a:ext cx="779355" cy="58694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36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시간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30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cxnSp>
            <p:nvCxnSpPr>
              <p:cNvPr id="143" name="연결선: 꺾임 142">
                <a:extLst>
                  <a:ext uri="{FF2B5EF4-FFF2-40B4-BE49-F238E27FC236}">
                    <a16:creationId xmlns:a16="http://schemas.microsoft.com/office/drawing/2014/main" id="{CAB11DA6-3C9B-429B-B832-2460DA5DEA8D}"/>
                  </a:ext>
                </a:extLst>
              </p:cNvPr>
              <p:cNvCxnSpPr>
                <a:cxnSpLocks/>
                <a:stCxn id="139" idx="2"/>
              </p:cNvCxnSpPr>
              <p:nvPr/>
            </p:nvCxnSpPr>
            <p:spPr>
              <a:xfrm rot="5400000">
                <a:off x="2794171" y="3344685"/>
                <a:ext cx="190025" cy="447300"/>
              </a:xfrm>
              <a:prstGeom prst="bentConnector2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연결선: 꺾임 143">
                <a:extLst>
                  <a:ext uri="{FF2B5EF4-FFF2-40B4-BE49-F238E27FC236}">
                    <a16:creationId xmlns:a16="http://schemas.microsoft.com/office/drawing/2014/main" id="{574AECED-033D-425E-B81E-4603B10DF0AD}"/>
                  </a:ext>
                </a:extLst>
              </p:cNvPr>
              <p:cNvCxnSpPr>
                <a:cxnSpLocks/>
                <a:stCxn id="142" idx="0"/>
              </p:cNvCxnSpPr>
              <p:nvPr/>
            </p:nvCxnSpPr>
            <p:spPr>
              <a:xfrm rot="16200000" flipV="1">
                <a:off x="1624290" y="3761700"/>
                <a:ext cx="543244" cy="154069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연결선: 꺾임 144">
                <a:extLst>
                  <a:ext uri="{FF2B5EF4-FFF2-40B4-BE49-F238E27FC236}">
                    <a16:creationId xmlns:a16="http://schemas.microsoft.com/office/drawing/2014/main" id="{AD1EC3DE-238E-4DE7-8E98-2ED53AF33022}"/>
                  </a:ext>
                </a:extLst>
              </p:cNvPr>
              <p:cNvCxnSpPr>
                <a:cxnSpLocks/>
                <a:stCxn id="140" idx="0"/>
              </p:cNvCxnSpPr>
              <p:nvPr/>
            </p:nvCxnSpPr>
            <p:spPr>
              <a:xfrm rot="5400000" flipH="1" flipV="1">
                <a:off x="3005727" y="4452753"/>
                <a:ext cx="211982" cy="36821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53375CF-199D-4389-AD6F-39175BD0A42C}"/>
                  </a:ext>
                </a:extLst>
              </p:cNvPr>
              <p:cNvSpPr txBox="1"/>
              <p:nvPr/>
            </p:nvSpPr>
            <p:spPr>
              <a:xfrm>
                <a:off x="1260220" y="2135863"/>
                <a:ext cx="2368807" cy="4001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은행 찾기</a:t>
                </a:r>
                <a:endParaRPr lang="ko-KR" altLang="en-US" sz="8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DD2DE91-4EBE-49B6-8421-3B5B1998C5C3}"/>
                </a:ext>
              </a:extLst>
            </p:cNvPr>
            <p:cNvGrpSpPr/>
            <p:nvPr/>
          </p:nvGrpSpPr>
          <p:grpSpPr>
            <a:xfrm>
              <a:off x="3300081" y="2208380"/>
              <a:ext cx="1316049" cy="683705"/>
              <a:chOff x="172254" y="4911798"/>
              <a:chExt cx="2296347" cy="1192983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410B3B4-B8B1-44C6-ACB5-F79A57B8154D}"/>
                  </a:ext>
                </a:extLst>
              </p:cNvPr>
              <p:cNvSpPr/>
              <p:nvPr/>
            </p:nvSpPr>
            <p:spPr>
              <a:xfrm>
                <a:off x="172254" y="4911798"/>
                <a:ext cx="2130560" cy="11929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E2D12FA-0A19-4013-B690-F9CD674288E4}"/>
                  </a:ext>
                </a:extLst>
              </p:cNvPr>
              <p:cNvSpPr txBox="1"/>
              <p:nvPr/>
            </p:nvSpPr>
            <p:spPr>
              <a:xfrm>
                <a:off x="293291" y="4974971"/>
                <a:ext cx="2175310" cy="48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현 위치와 대기시간을 고려 </a:t>
                </a:r>
                <a:br>
                  <a:rPr lang="en-US" altLang="ko-KR" sz="6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</a:br>
                <a:r>
                  <a:rPr lang="ko-KR" altLang="en-US" sz="6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정왕점을 추천 드립니다</a:t>
                </a:r>
                <a:r>
                  <a:rPr lang="en-US" altLang="ko-KR" sz="6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.</a:t>
                </a:r>
                <a:endParaRPr lang="ko-KR" altLang="en-US" sz="600">
                  <a:solidFill>
                    <a:schemeClr val="bg1"/>
                  </a:solidFill>
                  <a:latin typeface="a가시고기L" panose="02020600000000000000" pitchFamily="18" charset="-127"/>
                  <a:ea typeface="a가시고기L" panose="02020600000000000000" pitchFamily="18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06719BD-A3B2-4E6B-A71E-6A19E1FBDF9F}"/>
                  </a:ext>
                </a:extLst>
              </p:cNvPr>
              <p:cNvSpPr txBox="1"/>
              <p:nvPr/>
            </p:nvSpPr>
            <p:spPr>
              <a:xfrm>
                <a:off x="601803" y="5460707"/>
                <a:ext cx="1777277" cy="29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예약하시겠습니까</a:t>
                </a:r>
                <a:r>
                  <a:rPr lang="en-US" altLang="ko-KR" sz="5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?</a:t>
                </a:r>
                <a:endParaRPr lang="ko-KR" altLang="en-US" sz="500">
                  <a:solidFill>
                    <a:schemeClr val="bg1"/>
                  </a:solidFill>
                  <a:latin typeface="a가시고기L" panose="02020600000000000000" pitchFamily="18" charset="-127"/>
                  <a:ea typeface="a가시고기L" panose="02020600000000000000" pitchFamily="18" charset="-127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4E5CCFD-5752-4D18-AE12-6A44B3B3AFA1}"/>
                  </a:ext>
                </a:extLst>
              </p:cNvPr>
              <p:cNvSpPr/>
              <p:nvPr/>
            </p:nvSpPr>
            <p:spPr>
              <a:xfrm>
                <a:off x="219053" y="5795677"/>
                <a:ext cx="975566" cy="26722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DDCAC555-1D83-494D-BF2C-08AD6D787D98}"/>
                  </a:ext>
                </a:extLst>
              </p:cNvPr>
              <p:cNvSpPr/>
              <p:nvPr/>
            </p:nvSpPr>
            <p:spPr>
              <a:xfrm>
                <a:off x="1270819" y="5797206"/>
                <a:ext cx="975566" cy="26722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8EF3AEB-4169-4269-A753-9A098DF23AEF}"/>
                  </a:ext>
                </a:extLst>
              </p:cNvPr>
              <p:cNvSpPr txBox="1"/>
              <p:nvPr/>
            </p:nvSpPr>
            <p:spPr>
              <a:xfrm>
                <a:off x="545253" y="5777065"/>
                <a:ext cx="405451" cy="29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>
                    <a:latin typeface="+mj-lt"/>
                    <a:ea typeface="a가시고기L" panose="02020600000000000000" pitchFamily="18" charset="-127"/>
                  </a:rPr>
                  <a:t>예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57B3371-513E-4C48-909E-4953489F7286}"/>
                  </a:ext>
                </a:extLst>
              </p:cNvPr>
              <p:cNvSpPr txBox="1"/>
              <p:nvPr/>
            </p:nvSpPr>
            <p:spPr>
              <a:xfrm>
                <a:off x="1469441" y="5778462"/>
                <a:ext cx="667280" cy="29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>
                    <a:latin typeface="+mj-lt"/>
                    <a:ea typeface="a가시고기L" panose="02020600000000000000" pitchFamily="18" charset="-127"/>
                  </a:rPr>
                  <a:t>아니오</a:t>
                </a:r>
              </a:p>
            </p:txBody>
          </p:sp>
        </p:grp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3CD7E9E-A2AE-496D-A4C4-EF66EF21F523}"/>
              </a:ext>
            </a:extLst>
          </p:cNvPr>
          <p:cNvGrpSpPr/>
          <p:nvPr/>
        </p:nvGrpSpPr>
        <p:grpSpPr>
          <a:xfrm>
            <a:off x="9016554" y="1275766"/>
            <a:ext cx="1772051" cy="2508949"/>
            <a:chOff x="6917104" y="1280809"/>
            <a:chExt cx="3177360" cy="4349709"/>
          </a:xfrm>
        </p:grpSpPr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0F2DE9D3-2ADA-4FBD-8E0D-3458CFEE9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7104" y="1280809"/>
              <a:ext cx="3177360" cy="4349709"/>
            </a:xfrm>
            <a:prstGeom prst="rect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</p:pic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6F18632-D7A4-4BBA-A568-0A34DE89E84F}"/>
                </a:ext>
              </a:extLst>
            </p:cNvPr>
            <p:cNvSpPr/>
            <p:nvPr/>
          </p:nvSpPr>
          <p:spPr>
            <a:xfrm>
              <a:off x="7368542" y="1804139"/>
              <a:ext cx="2381982" cy="3380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7EF60BF-7B3E-4C19-AFBA-E2F9D17F17AF}"/>
                </a:ext>
              </a:extLst>
            </p:cNvPr>
            <p:cNvSpPr txBox="1"/>
            <p:nvPr/>
          </p:nvSpPr>
          <p:spPr>
            <a:xfrm>
              <a:off x="7386262" y="1819256"/>
              <a:ext cx="2368806" cy="400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은행 예약</a:t>
              </a:r>
              <a:endParaRPr lang="ko-KR" altLang="en-US" sz="8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79DD2CDD-1827-4694-9B32-7066D4EB7A4D}"/>
                </a:ext>
              </a:extLst>
            </p:cNvPr>
            <p:cNvGrpSpPr/>
            <p:nvPr/>
          </p:nvGrpSpPr>
          <p:grpSpPr>
            <a:xfrm>
              <a:off x="7716803" y="3316951"/>
              <a:ext cx="1707724" cy="1120531"/>
              <a:chOff x="4930135" y="3439936"/>
              <a:chExt cx="1707724" cy="1120531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AE77DCD-FBC9-48DA-BD32-E78D8AC6DE10}"/>
                  </a:ext>
                </a:extLst>
              </p:cNvPr>
              <p:cNvSpPr txBox="1"/>
              <p:nvPr/>
            </p:nvSpPr>
            <p:spPr>
              <a:xfrm>
                <a:off x="4930135" y="3439936"/>
                <a:ext cx="1707724" cy="1120531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IBK </a:t>
                </a:r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기업은행 한국산업기술대점</a:t>
                </a:r>
                <a:endParaRPr lang="en-US" altLang="ko-KR" sz="4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주소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경기 시흥시 산기대학로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237 </a:t>
                </a:r>
                <a:b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한국산업기술대학교</a:t>
                </a:r>
                <a:endParaRPr lang="en-US" altLang="ko-KR" sz="4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지번 경기 시흥시 정왕동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2121-1</a:t>
                </a: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전화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031-8041-1800</a:t>
                </a: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영업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평일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09:00 ~ 16:00</a:t>
                </a:r>
                <a:b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endParaRPr lang="en-US" altLang="ko-KR" sz="4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12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30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89220797-4433-4528-9B99-B5F71B4D30C7}"/>
                  </a:ext>
                </a:extLst>
              </p:cNvPr>
              <p:cNvSpPr/>
              <p:nvPr/>
            </p:nvSpPr>
            <p:spPr>
              <a:xfrm>
                <a:off x="5053292" y="3823105"/>
                <a:ext cx="210132" cy="111245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44F3C8B-A172-45A9-9A22-228B6695F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62090" y="2565174"/>
              <a:ext cx="1858433" cy="488232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FA7CDEF-0D8D-42A6-9BA4-144005935535}"/>
                </a:ext>
              </a:extLst>
            </p:cNvPr>
            <p:cNvSpPr txBox="1"/>
            <p:nvPr/>
          </p:nvSpPr>
          <p:spPr>
            <a:xfrm>
              <a:off x="7662089" y="4690079"/>
              <a:ext cx="705791" cy="32015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전화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8E05BA5-8BE1-4464-BD02-22CA5D7120D6}"/>
                </a:ext>
              </a:extLst>
            </p:cNvPr>
            <p:cNvSpPr txBox="1"/>
            <p:nvPr/>
          </p:nvSpPr>
          <p:spPr>
            <a:xfrm>
              <a:off x="8426848" y="4682912"/>
              <a:ext cx="991387" cy="3201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예약하기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02B58A17-A822-464B-9D77-4CDBC72DE633}"/>
              </a:ext>
            </a:extLst>
          </p:cNvPr>
          <p:cNvSpPr txBox="1"/>
          <p:nvPr/>
        </p:nvSpPr>
        <p:spPr>
          <a:xfrm>
            <a:off x="2871959" y="2442809"/>
            <a:ext cx="2489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Server    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지역 내 은행 대기 정보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App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에게 제공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81" name="그림 180">
            <a:extLst>
              <a:ext uri="{FF2B5EF4-FFF2-40B4-BE49-F238E27FC236}">
                <a16:creationId xmlns:a16="http://schemas.microsoft.com/office/drawing/2014/main" id="{066F2199-B886-40BD-B610-DBCDC15EDD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0832" y="1926656"/>
            <a:ext cx="990625" cy="990625"/>
          </a:xfrm>
          <a:prstGeom prst="rect">
            <a:avLst/>
          </a:prstGeom>
        </p:spPr>
      </p:pic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0BE74AF-97D6-4EA3-8979-C096CAEB463B}"/>
              </a:ext>
            </a:extLst>
          </p:cNvPr>
          <p:cNvGrpSpPr/>
          <p:nvPr/>
        </p:nvGrpSpPr>
        <p:grpSpPr>
          <a:xfrm>
            <a:off x="8988956" y="4119843"/>
            <a:ext cx="1773035" cy="2508950"/>
            <a:chOff x="791062" y="1597416"/>
            <a:chExt cx="3177360" cy="4349709"/>
          </a:xfrm>
        </p:grpSpPr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A8F36BAF-EE9F-4EF4-9827-0FBF40CD42DE}"/>
                </a:ext>
              </a:extLst>
            </p:cNvPr>
            <p:cNvGrpSpPr/>
            <p:nvPr/>
          </p:nvGrpSpPr>
          <p:grpSpPr>
            <a:xfrm>
              <a:off x="791062" y="1597416"/>
              <a:ext cx="3177360" cy="4349709"/>
              <a:chOff x="762960" y="1684085"/>
              <a:chExt cx="3177360" cy="4349709"/>
            </a:xfrm>
          </p:grpSpPr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367D6B03-CC99-4560-8589-C9D5E31E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960" y="1684085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F3C948FF-FB64-406F-8CC6-1D9134B0DE47}"/>
                  </a:ext>
                </a:extLst>
              </p:cNvPr>
              <p:cNvSpPr/>
              <p:nvPr/>
            </p:nvSpPr>
            <p:spPr>
              <a:xfrm>
                <a:off x="1221751" y="2207415"/>
                <a:ext cx="2368807" cy="3380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pic>
          <p:nvPicPr>
            <p:cNvPr id="184" name="그림 183">
              <a:extLst>
                <a:ext uri="{FF2B5EF4-FFF2-40B4-BE49-F238E27FC236}">
                  <a16:creationId xmlns:a16="http://schemas.microsoft.com/office/drawing/2014/main" id="{D7784071-1307-4C30-9E85-60983BD13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1502" y="2828189"/>
              <a:ext cx="1913633" cy="2333740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9D18477-A19E-4334-92EC-37CC6AAF3195}"/>
                </a:ext>
              </a:extLst>
            </p:cNvPr>
            <p:cNvSpPr txBox="1"/>
            <p:nvPr/>
          </p:nvSpPr>
          <p:spPr>
            <a:xfrm>
              <a:off x="2751437" y="2886379"/>
              <a:ext cx="722791" cy="5869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12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4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30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3A39C53-D62F-481A-B93D-172B5239F09C}"/>
                </a:ext>
              </a:extLst>
            </p:cNvPr>
            <p:cNvSpPr txBox="1"/>
            <p:nvPr/>
          </p:nvSpPr>
          <p:spPr>
            <a:xfrm>
              <a:off x="2712386" y="4577153"/>
              <a:ext cx="761842" cy="5847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4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4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12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B693DE7-C491-4947-8D38-11123BF08955}"/>
                </a:ext>
              </a:extLst>
            </p:cNvPr>
            <p:cNvSpPr txBox="1"/>
            <p:nvPr/>
          </p:nvSpPr>
          <p:spPr>
            <a:xfrm>
              <a:off x="1471502" y="2829051"/>
              <a:ext cx="722791" cy="58694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7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4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18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0458F25-B3A2-4E96-9F5F-D17041BEA4ED}"/>
                </a:ext>
              </a:extLst>
            </p:cNvPr>
            <p:cNvSpPr txBox="1"/>
            <p:nvPr/>
          </p:nvSpPr>
          <p:spPr>
            <a:xfrm>
              <a:off x="1583268" y="4110357"/>
              <a:ext cx="779355" cy="5869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36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4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30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cxnSp>
          <p:nvCxnSpPr>
            <p:cNvPr id="189" name="연결선: 꺾임 188">
              <a:extLst>
                <a:ext uri="{FF2B5EF4-FFF2-40B4-BE49-F238E27FC236}">
                  <a16:creationId xmlns:a16="http://schemas.microsoft.com/office/drawing/2014/main" id="{AAE43EC0-D1FB-4C68-843F-37FA9F5CB9AE}"/>
                </a:ext>
              </a:extLst>
            </p:cNvPr>
            <p:cNvCxnSpPr>
              <a:cxnSpLocks/>
              <a:stCxn id="185" idx="2"/>
            </p:cNvCxnSpPr>
            <p:nvPr/>
          </p:nvCxnSpPr>
          <p:spPr>
            <a:xfrm rot="5400000">
              <a:off x="2794171" y="3344685"/>
              <a:ext cx="190025" cy="44730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연결선: 꺾임 189">
              <a:extLst>
                <a:ext uri="{FF2B5EF4-FFF2-40B4-BE49-F238E27FC236}">
                  <a16:creationId xmlns:a16="http://schemas.microsoft.com/office/drawing/2014/main" id="{DB83249B-CDB6-41EC-B4CF-461D8026E448}"/>
                </a:ext>
              </a:extLst>
            </p:cNvPr>
            <p:cNvCxnSpPr>
              <a:cxnSpLocks/>
              <a:stCxn id="188" idx="0"/>
            </p:cNvCxnSpPr>
            <p:nvPr/>
          </p:nvCxnSpPr>
          <p:spPr>
            <a:xfrm rot="16200000" flipV="1">
              <a:off x="1624290" y="3761700"/>
              <a:ext cx="543244" cy="15406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연결선: 꺾임 190">
              <a:extLst>
                <a:ext uri="{FF2B5EF4-FFF2-40B4-BE49-F238E27FC236}">
                  <a16:creationId xmlns:a16="http://schemas.microsoft.com/office/drawing/2014/main" id="{085DC51B-790A-4109-A724-9D809A743C9E}"/>
                </a:ext>
              </a:extLst>
            </p:cNvPr>
            <p:cNvCxnSpPr>
              <a:cxnSpLocks/>
              <a:stCxn id="186" idx="0"/>
            </p:cNvCxnSpPr>
            <p:nvPr/>
          </p:nvCxnSpPr>
          <p:spPr>
            <a:xfrm rot="5400000" flipH="1" flipV="1">
              <a:off x="3005727" y="4452753"/>
              <a:ext cx="211982" cy="3682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912F6AD-ACCC-4BAA-8B96-1D4D173CAF08}"/>
                </a:ext>
              </a:extLst>
            </p:cNvPr>
            <p:cNvSpPr txBox="1"/>
            <p:nvPr/>
          </p:nvSpPr>
          <p:spPr>
            <a:xfrm>
              <a:off x="1260220" y="2135863"/>
              <a:ext cx="2368807" cy="400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은행 찾기</a:t>
              </a:r>
              <a:endParaRPr lang="ko-KR" altLang="en-US" sz="8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7A6D054D-0ACE-4426-8D4B-00CAD858C406}"/>
              </a:ext>
            </a:extLst>
          </p:cNvPr>
          <p:cNvSpPr txBox="1"/>
          <p:nvPr/>
        </p:nvSpPr>
        <p:spPr>
          <a:xfrm>
            <a:off x="2869159" y="4778711"/>
            <a:ext cx="27013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Server    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사용자 현 위치 대비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 시간 고려 추천 은행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팝업 제공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96" name="그림 195">
            <a:extLst>
              <a:ext uri="{FF2B5EF4-FFF2-40B4-BE49-F238E27FC236}">
                <a16:creationId xmlns:a16="http://schemas.microsoft.com/office/drawing/2014/main" id="{15C0B920-A7B0-4A28-B583-4D058A2FE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8032" y="4262558"/>
            <a:ext cx="990625" cy="990625"/>
          </a:xfrm>
          <a:prstGeom prst="rect">
            <a:avLst/>
          </a:prstGeom>
        </p:spPr>
      </p:pic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DAF613E6-5F69-4A83-B60E-FCC4FBA051A7}"/>
              </a:ext>
            </a:extLst>
          </p:cNvPr>
          <p:cNvCxnSpPr>
            <a:cxnSpLocks/>
          </p:cNvCxnSpPr>
          <p:nvPr/>
        </p:nvCxnSpPr>
        <p:spPr>
          <a:xfrm>
            <a:off x="5283922" y="2550232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C2943D74-B902-4D88-B8F9-E38A8EC4B3C6}"/>
              </a:ext>
            </a:extLst>
          </p:cNvPr>
          <p:cNvCxnSpPr>
            <a:cxnSpLocks/>
          </p:cNvCxnSpPr>
          <p:nvPr/>
        </p:nvCxnSpPr>
        <p:spPr>
          <a:xfrm flipV="1">
            <a:off x="5361743" y="4130081"/>
            <a:ext cx="505851" cy="385985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5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339075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– QR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코드 인식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오프라인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0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CD34349-55CC-4F06-B09E-7AE0AD025A08}"/>
              </a:ext>
            </a:extLst>
          </p:cNvPr>
          <p:cNvGrpSpPr/>
          <p:nvPr/>
        </p:nvGrpSpPr>
        <p:grpSpPr>
          <a:xfrm>
            <a:off x="6632819" y="719003"/>
            <a:ext cx="1774031" cy="2508950"/>
            <a:chOff x="2208476" y="1681590"/>
            <a:chExt cx="3177360" cy="434970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B6FBDBD-BA32-4595-9790-46FAC690B2A0}"/>
                </a:ext>
              </a:extLst>
            </p:cNvPr>
            <p:cNvGrpSpPr/>
            <p:nvPr/>
          </p:nvGrpSpPr>
          <p:grpSpPr>
            <a:xfrm>
              <a:off x="2208476" y="1681590"/>
              <a:ext cx="3177360" cy="4349709"/>
              <a:chOff x="762960" y="1684085"/>
              <a:chExt cx="3177360" cy="4349709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3384399F-8157-4250-A3D3-8FC816592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960" y="1684085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4304F44-3B23-40F9-AA66-6BA529A1A3BF}"/>
                  </a:ext>
                </a:extLst>
              </p:cNvPr>
              <p:cNvSpPr/>
              <p:nvPr/>
            </p:nvSpPr>
            <p:spPr>
              <a:xfrm>
                <a:off x="1213284" y="2207415"/>
                <a:ext cx="2368807" cy="3380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2BC479-6AC9-4425-BD18-D462A388FB9E}"/>
                </a:ext>
              </a:extLst>
            </p:cNvPr>
            <p:cNvSpPr txBox="1"/>
            <p:nvPr/>
          </p:nvSpPr>
          <p:spPr>
            <a:xfrm>
              <a:off x="2677633" y="2220038"/>
              <a:ext cx="2368807" cy="376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Go</a:t>
              </a:r>
              <a:r>
                <a:rPr lang="ko-KR" altLang="en-US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</a:rPr>
                <a:t> &amp;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No</a:t>
              </a:r>
              <a:r>
                <a:rPr lang="ko-KR" altLang="en-US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endParaRPr lang="ko-KR" altLang="en-US" sz="10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1121D8-7173-407F-9761-ABC2BFD344A5}"/>
                </a:ext>
              </a:extLst>
            </p:cNvPr>
            <p:cNvSpPr/>
            <p:nvPr/>
          </p:nvSpPr>
          <p:spPr>
            <a:xfrm>
              <a:off x="2874010" y="3567126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은행</a:t>
              </a:r>
              <a:endParaRPr lang="en-US" altLang="ko-KR" sz="1100"/>
            </a:p>
            <a:p>
              <a:pPr algn="ctr"/>
              <a:r>
                <a:rPr lang="ko-KR" altLang="en-US" sz="1100"/>
                <a:t>찾기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63995E3-3A84-4570-B544-65200D5EC657}"/>
                </a:ext>
              </a:extLst>
            </p:cNvPr>
            <p:cNvSpPr/>
            <p:nvPr/>
          </p:nvSpPr>
          <p:spPr>
            <a:xfrm>
              <a:off x="3923267" y="3567126"/>
              <a:ext cx="920750" cy="84069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QR</a:t>
              </a:r>
              <a:r>
                <a:rPr lang="ko-KR" altLang="en-US" sz="1100"/>
                <a:t>코드</a:t>
              </a:r>
              <a:endParaRPr lang="en-US" altLang="ko-KR" sz="110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D791818-6A27-4E3A-B4A1-CC291C6F6CD0}"/>
                </a:ext>
              </a:extLst>
            </p:cNvPr>
            <p:cNvSpPr/>
            <p:nvPr/>
          </p:nvSpPr>
          <p:spPr>
            <a:xfrm>
              <a:off x="2867660" y="4544590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예약</a:t>
              </a:r>
              <a:endParaRPr lang="en-US" altLang="ko-KR" sz="1100"/>
            </a:p>
            <a:p>
              <a:pPr algn="ctr"/>
              <a:r>
                <a:rPr lang="ko-KR" altLang="en-US" sz="1100"/>
                <a:t>내역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78141AD-D9CA-45EE-BAA4-FEBF695B07F4}"/>
                </a:ext>
              </a:extLst>
            </p:cNvPr>
            <p:cNvSpPr/>
            <p:nvPr/>
          </p:nvSpPr>
          <p:spPr>
            <a:xfrm>
              <a:off x="3916917" y="4544590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추천</a:t>
              </a:r>
              <a:br>
                <a:rPr lang="en-US" altLang="ko-KR" sz="1100"/>
              </a:br>
              <a:r>
                <a:rPr lang="ko-KR" altLang="en-US" sz="1100"/>
                <a:t>상품</a:t>
              </a:r>
              <a:endParaRPr lang="en-US" altLang="ko-KR" sz="11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3733514-1CF1-48DE-BAEE-964DB79F8A90}"/>
                </a:ext>
              </a:extLst>
            </p:cNvPr>
            <p:cNvGrpSpPr/>
            <p:nvPr/>
          </p:nvGrpSpPr>
          <p:grpSpPr>
            <a:xfrm>
              <a:off x="3327283" y="2487945"/>
              <a:ext cx="1154300" cy="1154300"/>
              <a:chOff x="1222434" y="2942850"/>
              <a:chExt cx="2468199" cy="2468199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9E8438BE-DA26-4666-BDAF-48D3C3DC6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889" b="94667" l="2667" r="96889">
                            <a14:foregroundMark x1="72444" y1="37333" x2="72444" y2="37333"/>
                            <a14:foregroundMark x1="93333" y1="44000" x2="94222" y2="47556"/>
                            <a14:foregroundMark x1="79556" y1="16000" x2="79556" y2="16000"/>
                            <a14:foregroundMark x1="79556" y1="13778" x2="79556" y2="13778"/>
                            <a14:foregroundMark x1="96889" y1="40889" x2="97333" y2="55111"/>
                            <a14:foregroundMark x1="84000" y1="7111" x2="80444" y2="4889"/>
                            <a14:foregroundMark x1="53333" y1="27556" x2="47556" y2="26667"/>
                            <a14:foregroundMark x1="45778" y1="92444" x2="47111" y2="94667"/>
                            <a14:foregroundMark x1="16444" y1="60444" x2="11111" y2="45778"/>
                            <a14:foregroundMark x1="4444" y1="45778" x2="2667" y2="49333"/>
                            <a14:foregroundMark x1="22667" y1="16444" x2="16889" y2="115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90960" y="3618874"/>
                <a:ext cx="1463352" cy="1137512"/>
              </a:xfrm>
              <a:prstGeom prst="rect">
                <a:avLst/>
              </a:prstGeom>
              <a:noFill/>
            </p:spPr>
          </p:pic>
          <p:sp>
            <p:nvSpPr>
              <p:cNvPr id="45" name="곱하기 기호 44">
                <a:extLst>
                  <a:ext uri="{FF2B5EF4-FFF2-40B4-BE49-F238E27FC236}">
                    <a16:creationId xmlns:a16="http://schemas.microsoft.com/office/drawing/2014/main" id="{B431039E-CFFD-4286-B91E-335CA1ED69A2}"/>
                  </a:ext>
                </a:extLst>
              </p:cNvPr>
              <p:cNvSpPr/>
              <p:nvPr/>
            </p:nvSpPr>
            <p:spPr>
              <a:xfrm>
                <a:off x="1222434" y="2942850"/>
                <a:ext cx="2468199" cy="2468199"/>
              </a:xfrm>
              <a:prstGeom prst="mathMultiply">
                <a:avLst/>
              </a:prstGeom>
              <a:solidFill>
                <a:srgbClr val="C00000">
                  <a:alpha val="38000"/>
                </a:srgbClr>
              </a:solidFill>
              <a:ln w="3175" cap="rnd" cmpd="sng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3D1E9B5-FD3A-4161-80D8-0BFCC41A6B5A}"/>
              </a:ext>
            </a:extLst>
          </p:cNvPr>
          <p:cNvSpPr txBox="1"/>
          <p:nvPr/>
        </p:nvSpPr>
        <p:spPr>
          <a:xfrm>
            <a:off x="6471526" y="3291182"/>
            <a:ext cx="2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QR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코드 기능 실시</a:t>
            </a:r>
          </a:p>
        </p:txBody>
      </p:sp>
      <p:pic>
        <p:nvPicPr>
          <p:cNvPr id="20" name="_x430046552" descr="EMB000021383bdc">
            <a:extLst>
              <a:ext uri="{FF2B5EF4-FFF2-40B4-BE49-F238E27FC236}">
                <a16:creationId xmlns:a16="http://schemas.microsoft.com/office/drawing/2014/main" id="{4C5DDA10-1C13-45BF-B91D-5D780B0E4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050" y="1893196"/>
            <a:ext cx="1364618" cy="119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05132E-86EF-4F8C-B7DA-7E4CD7F02854}"/>
              </a:ext>
            </a:extLst>
          </p:cNvPr>
          <p:cNvSpPr txBox="1"/>
          <p:nvPr/>
        </p:nvSpPr>
        <p:spPr>
          <a:xfrm>
            <a:off x="3780804" y="329040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QR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코드와 대기번호 출력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5D348E1-F4B8-44B5-B3C0-3E875837CCBE}"/>
              </a:ext>
            </a:extLst>
          </p:cNvPr>
          <p:cNvCxnSpPr>
            <a:cxnSpLocks/>
          </p:cNvCxnSpPr>
          <p:nvPr/>
        </p:nvCxnSpPr>
        <p:spPr>
          <a:xfrm>
            <a:off x="5853102" y="2025444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9966BE1-EF34-4126-846F-1FC6B4EC0F06}"/>
              </a:ext>
            </a:extLst>
          </p:cNvPr>
          <p:cNvCxnSpPr>
            <a:cxnSpLocks/>
          </p:cNvCxnSpPr>
          <p:nvPr/>
        </p:nvCxnSpPr>
        <p:spPr>
          <a:xfrm flipH="1">
            <a:off x="3695876" y="3723296"/>
            <a:ext cx="382576" cy="43057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F8548D1-9B95-466C-93C5-A886E2AE5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6744" y="4349852"/>
            <a:ext cx="2011708" cy="20117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AAA2F-5999-4A98-AEE5-A8875F27EA75}"/>
              </a:ext>
            </a:extLst>
          </p:cNvPr>
          <p:cNvSpPr txBox="1"/>
          <p:nvPr/>
        </p:nvSpPr>
        <p:spPr>
          <a:xfrm>
            <a:off x="2312530" y="631076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은행내 대기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DF08D5F-847E-4DF9-B4A9-B3EB63916FF8}"/>
              </a:ext>
            </a:extLst>
          </p:cNvPr>
          <p:cNvCxnSpPr>
            <a:cxnSpLocks/>
          </p:cNvCxnSpPr>
          <p:nvPr/>
        </p:nvCxnSpPr>
        <p:spPr>
          <a:xfrm>
            <a:off x="4207636" y="5276440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BB5F51-E7E7-495D-AC4A-185FA9DC7375}"/>
              </a:ext>
            </a:extLst>
          </p:cNvPr>
          <p:cNvCxnSpPr>
            <a:cxnSpLocks/>
          </p:cNvCxnSpPr>
          <p:nvPr/>
        </p:nvCxnSpPr>
        <p:spPr>
          <a:xfrm>
            <a:off x="8590079" y="2025444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321600-CB5B-4F64-BAD4-52998C0520DD}"/>
              </a:ext>
            </a:extLst>
          </p:cNvPr>
          <p:cNvSpPr txBox="1"/>
          <p:nvPr/>
        </p:nvSpPr>
        <p:spPr>
          <a:xfrm>
            <a:off x="10958526" y="1788812"/>
            <a:ext cx="180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 QR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코드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    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인식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B76639A-C94B-4AB2-9BF1-8D972E1CB2AA}"/>
              </a:ext>
            </a:extLst>
          </p:cNvPr>
          <p:cNvGrpSpPr/>
          <p:nvPr/>
        </p:nvGrpSpPr>
        <p:grpSpPr>
          <a:xfrm>
            <a:off x="9327398" y="710748"/>
            <a:ext cx="1774031" cy="2508950"/>
            <a:chOff x="6376959" y="1010899"/>
            <a:chExt cx="1774031" cy="25089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0CAC69E-2DB6-4543-98F0-94C2AD4B8C2F}"/>
                </a:ext>
              </a:extLst>
            </p:cNvPr>
            <p:cNvGrpSpPr/>
            <p:nvPr/>
          </p:nvGrpSpPr>
          <p:grpSpPr>
            <a:xfrm>
              <a:off x="6376959" y="1010899"/>
              <a:ext cx="1774031" cy="2508950"/>
              <a:chOff x="6437765" y="1010899"/>
              <a:chExt cx="1774031" cy="2508950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31C6141B-358A-4673-B8B4-FF2E80B08560}"/>
                  </a:ext>
                </a:extLst>
              </p:cNvPr>
              <p:cNvGrpSpPr/>
              <p:nvPr/>
            </p:nvGrpSpPr>
            <p:grpSpPr>
              <a:xfrm>
                <a:off x="6437765" y="1010899"/>
                <a:ext cx="1774031" cy="2508950"/>
                <a:chOff x="2208476" y="1681590"/>
                <a:chExt cx="3177360" cy="4349709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AAF0779E-E207-4005-AA18-D272E65F0288}"/>
                    </a:ext>
                  </a:extLst>
                </p:cNvPr>
                <p:cNvGrpSpPr/>
                <p:nvPr/>
              </p:nvGrpSpPr>
              <p:grpSpPr>
                <a:xfrm>
                  <a:off x="2208476" y="1681590"/>
                  <a:ext cx="3177360" cy="4349709"/>
                  <a:chOff x="762960" y="1684085"/>
                  <a:chExt cx="3177360" cy="4349709"/>
                </a:xfrm>
              </p:grpSpPr>
              <p:pic>
                <p:nvPicPr>
                  <p:cNvPr id="55" name="그림 54">
                    <a:extLst>
                      <a:ext uri="{FF2B5EF4-FFF2-40B4-BE49-F238E27FC236}">
                        <a16:creationId xmlns:a16="http://schemas.microsoft.com/office/drawing/2014/main" id="{97FAB993-B1ED-4FC7-92EE-1F0BE9109C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62960" y="1684085"/>
                    <a:ext cx="3177360" cy="4349709"/>
                  </a:xfrm>
                  <a:prstGeom prst="rect">
                    <a:avLst/>
                  </a:prstGeom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</p:pic>
              <p:sp>
                <p:nvSpPr>
                  <p:cNvPr id="56" name="직사각형 55">
                    <a:extLst>
                      <a:ext uri="{FF2B5EF4-FFF2-40B4-BE49-F238E27FC236}">
                        <a16:creationId xmlns:a16="http://schemas.microsoft.com/office/drawing/2014/main" id="{A6D6F3AF-AF5E-4972-A4CD-B5AF1AA18A96}"/>
                      </a:ext>
                    </a:extLst>
                  </p:cNvPr>
                  <p:cNvSpPr/>
                  <p:nvPr/>
                </p:nvSpPr>
                <p:spPr>
                  <a:xfrm>
                    <a:off x="1213284" y="2207415"/>
                    <a:ext cx="2368807" cy="33805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A4D181D-07C9-44E6-BE6A-1DA3A4B80E14}"/>
                    </a:ext>
                  </a:extLst>
                </p:cNvPr>
                <p:cNvSpPr txBox="1"/>
                <p:nvPr/>
              </p:nvSpPr>
              <p:spPr>
                <a:xfrm>
                  <a:off x="2677633" y="2220038"/>
                  <a:ext cx="2368807" cy="3768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>
                      <a:solidFill>
                        <a:schemeClr val="tx2">
                          <a:lumMod val="50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Go</a:t>
                  </a:r>
                  <a:r>
                    <a:rPr lang="ko-KR" altLang="en-US" sz="1050">
                      <a:solidFill>
                        <a:schemeClr val="tx2">
                          <a:lumMod val="50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대기</a:t>
                  </a:r>
                  <a:r>
                    <a:rPr lang="en-US" altLang="ko-KR" sz="1000">
                      <a:solidFill>
                        <a:schemeClr val="tx2">
                          <a:lumMod val="50000"/>
                        </a:schemeClr>
                      </a:solidFill>
                    </a:rPr>
                    <a:t> &amp;</a:t>
                  </a:r>
                  <a:r>
                    <a:rPr lang="en-US" altLang="ko-KR" sz="1000">
                      <a:solidFill>
                        <a:schemeClr val="tx2">
                          <a:lumMod val="50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 </a:t>
                  </a:r>
                  <a:r>
                    <a:rPr lang="en-US" altLang="ko-KR" sz="1050">
                      <a:solidFill>
                        <a:schemeClr val="tx2">
                          <a:lumMod val="50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No</a:t>
                  </a:r>
                  <a:r>
                    <a:rPr lang="ko-KR" altLang="en-US" sz="1050">
                      <a:solidFill>
                        <a:schemeClr val="tx2">
                          <a:lumMod val="50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대기</a:t>
                  </a:r>
                  <a:endParaRPr lang="ko-KR" altLang="en-US" sz="100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7A2D3791-EA56-491C-9B8A-8193FA13DA50}"/>
                    </a:ext>
                  </a:extLst>
                </p:cNvPr>
                <p:cNvSpPr/>
                <p:nvPr/>
              </p:nvSpPr>
              <p:spPr>
                <a:xfrm>
                  <a:off x="2874010" y="3567126"/>
                  <a:ext cx="920750" cy="840696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/>
                    <a:t>은행</a:t>
                  </a:r>
                  <a:endParaRPr lang="en-US" altLang="ko-KR" sz="1100"/>
                </a:p>
                <a:p>
                  <a:pPr algn="ctr"/>
                  <a:r>
                    <a:rPr lang="ko-KR" altLang="en-US" sz="1100"/>
                    <a:t>찾기</a:t>
                  </a: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BE7CC0D-FE21-4F97-BB13-94C7DC47EEBA}"/>
                    </a:ext>
                  </a:extLst>
                </p:cNvPr>
                <p:cNvSpPr/>
                <p:nvPr/>
              </p:nvSpPr>
              <p:spPr>
                <a:xfrm>
                  <a:off x="3923267" y="3567126"/>
                  <a:ext cx="920750" cy="84069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/>
                    <a:t>QR</a:t>
                  </a:r>
                  <a:r>
                    <a:rPr lang="ko-KR" altLang="en-US" sz="1100"/>
                    <a:t>코드</a:t>
                  </a:r>
                  <a:endParaRPr lang="en-US" altLang="ko-KR" sz="1100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F3940A25-7A77-41B4-A7D2-E2F9C1DB8CE0}"/>
                    </a:ext>
                  </a:extLst>
                </p:cNvPr>
                <p:cNvSpPr/>
                <p:nvPr/>
              </p:nvSpPr>
              <p:spPr>
                <a:xfrm>
                  <a:off x="2867660" y="4544590"/>
                  <a:ext cx="920750" cy="840696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/>
                    <a:t>예약</a:t>
                  </a:r>
                  <a:endParaRPr lang="en-US" altLang="ko-KR" sz="1100"/>
                </a:p>
                <a:p>
                  <a:pPr algn="ctr"/>
                  <a:r>
                    <a:rPr lang="ko-KR" altLang="en-US" sz="1100"/>
                    <a:t>내역</a:t>
                  </a:r>
                </a:p>
              </p:txBody>
            </p: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485C33B8-C836-41F1-8E78-C88919D7C5DE}"/>
                    </a:ext>
                  </a:extLst>
                </p:cNvPr>
                <p:cNvSpPr/>
                <p:nvPr/>
              </p:nvSpPr>
              <p:spPr>
                <a:xfrm>
                  <a:off x="3916917" y="4544590"/>
                  <a:ext cx="920750" cy="840696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/>
                    <a:t>추천</a:t>
                  </a:r>
                  <a:br>
                    <a:rPr lang="en-US" altLang="ko-KR" sz="1100"/>
                  </a:br>
                  <a:r>
                    <a:rPr lang="ko-KR" altLang="en-US" sz="1100"/>
                    <a:t>상품</a:t>
                  </a:r>
                  <a:endParaRPr lang="en-US" altLang="ko-KR" sz="1100"/>
                </a:p>
              </p:txBody>
            </p:sp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F5073425-CD25-4824-82B7-3AFFB3CAFA41}"/>
                    </a:ext>
                  </a:extLst>
                </p:cNvPr>
                <p:cNvGrpSpPr/>
                <p:nvPr/>
              </p:nvGrpSpPr>
              <p:grpSpPr>
                <a:xfrm>
                  <a:off x="3327283" y="2487945"/>
                  <a:ext cx="1154300" cy="1154300"/>
                  <a:chOff x="1222434" y="2942850"/>
                  <a:chExt cx="2468199" cy="2468199"/>
                </a:xfrm>
              </p:grpSpPr>
              <p:pic>
                <p:nvPicPr>
                  <p:cNvPr id="53" name="그림 52">
                    <a:extLst>
                      <a:ext uri="{FF2B5EF4-FFF2-40B4-BE49-F238E27FC236}">
                        <a16:creationId xmlns:a16="http://schemas.microsoft.com/office/drawing/2014/main" id="{DE9DF5CA-BB3A-4DF5-AE6B-BA1096C48D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4889" b="94667" l="2667" r="96889">
                                <a14:foregroundMark x1="72444" y1="37333" x2="72444" y2="37333"/>
                                <a14:foregroundMark x1="93333" y1="44000" x2="94222" y2="47556"/>
                                <a14:foregroundMark x1="79556" y1="16000" x2="79556" y2="16000"/>
                                <a14:foregroundMark x1="79556" y1="13778" x2="79556" y2="13778"/>
                                <a14:foregroundMark x1="96889" y1="40889" x2="97333" y2="55111"/>
                                <a14:foregroundMark x1="84000" y1="7111" x2="80444" y2="4889"/>
                                <a14:foregroundMark x1="53333" y1="27556" x2="47556" y2="26667"/>
                                <a14:foregroundMark x1="45778" y1="92444" x2="47111" y2="94667"/>
                                <a14:foregroundMark x1="16444" y1="60444" x2="11111" y2="45778"/>
                                <a14:foregroundMark x1="4444" y1="45778" x2="2667" y2="49333"/>
                                <a14:foregroundMark x1="22667" y1="16444" x2="16889" y2="115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0960" y="3618874"/>
                    <a:ext cx="1463352" cy="1137512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54" name="곱하기 기호 53">
                    <a:extLst>
                      <a:ext uri="{FF2B5EF4-FFF2-40B4-BE49-F238E27FC236}">
                        <a16:creationId xmlns:a16="http://schemas.microsoft.com/office/drawing/2014/main" id="{7621BD8E-2A60-4E05-B0B7-4784C238A518}"/>
                      </a:ext>
                    </a:extLst>
                  </p:cNvPr>
                  <p:cNvSpPr/>
                  <p:nvPr/>
                </p:nvSpPr>
                <p:spPr>
                  <a:xfrm>
                    <a:off x="1222434" y="2942850"/>
                    <a:ext cx="2468199" cy="2468199"/>
                  </a:xfrm>
                  <a:prstGeom prst="mathMultiply">
                    <a:avLst/>
                  </a:prstGeom>
                  <a:solidFill>
                    <a:srgbClr val="C00000">
                      <a:alpha val="38000"/>
                    </a:srgbClr>
                  </a:solidFill>
                  <a:ln w="3175" cap="rnd" cmpd="sng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</p:grpSp>
          </p:grp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3BDE00FB-F04E-4B5C-A33A-3A185E860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9712" y="1312761"/>
                <a:ext cx="1312074" cy="1949954"/>
              </a:xfrm>
              <a:prstGeom prst="rect">
                <a:avLst/>
              </a:prstGeom>
            </p:spPr>
          </p:pic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EC10C69-2926-474D-BB4C-A34E9EC0D5E2}"/>
                </a:ext>
              </a:extLst>
            </p:cNvPr>
            <p:cNvSpPr txBox="1"/>
            <p:nvPr/>
          </p:nvSpPr>
          <p:spPr>
            <a:xfrm>
              <a:off x="6634599" y="1300767"/>
              <a:ext cx="1324961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QR</a:t>
              </a:r>
              <a:r>
                <a:rPr lang="ko-KR" altLang="en-US" sz="8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코드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74698E-85DB-474B-AFC2-747BFD65B871}"/>
              </a:ext>
            </a:extLst>
          </p:cNvPr>
          <p:cNvGrpSpPr/>
          <p:nvPr/>
        </p:nvGrpSpPr>
        <p:grpSpPr>
          <a:xfrm>
            <a:off x="8471555" y="3919281"/>
            <a:ext cx="1769371" cy="2508949"/>
            <a:chOff x="9277460" y="1005273"/>
            <a:chExt cx="1769371" cy="250894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F4CCBFE-A8ED-4BAA-A441-F142D0F092CB}"/>
                </a:ext>
              </a:extLst>
            </p:cNvPr>
            <p:cNvGrpSpPr/>
            <p:nvPr/>
          </p:nvGrpSpPr>
          <p:grpSpPr>
            <a:xfrm>
              <a:off x="9277460" y="1005273"/>
              <a:ext cx="1769371" cy="2508949"/>
              <a:chOff x="4875748" y="1389208"/>
              <a:chExt cx="3700776" cy="5066249"/>
            </a:xfrm>
          </p:grpSpPr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33D4A27D-7D14-461F-9FFE-FABA590C51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75748" y="1389208"/>
                <a:ext cx="3700776" cy="506624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DE6C7B1B-5E33-4F83-96A9-609B829FE76B}"/>
                  </a:ext>
                </a:extLst>
              </p:cNvPr>
              <p:cNvSpPr/>
              <p:nvPr/>
            </p:nvSpPr>
            <p:spPr>
              <a:xfrm>
                <a:off x="5408818" y="2001704"/>
                <a:ext cx="2762250" cy="39374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2CC54F6-7C5C-423B-B235-EB5CDA6938A5}"/>
                </a:ext>
              </a:extLst>
            </p:cNvPr>
            <p:cNvSpPr/>
            <p:nvPr/>
          </p:nvSpPr>
          <p:spPr>
            <a:xfrm>
              <a:off x="9525913" y="1304553"/>
              <a:ext cx="1320654" cy="1953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2852DBE-06AB-43ED-B449-586CCB31941A}"/>
                </a:ext>
              </a:extLst>
            </p:cNvPr>
            <p:cNvSpPr txBox="1"/>
            <p:nvPr/>
          </p:nvSpPr>
          <p:spPr>
            <a:xfrm>
              <a:off x="9525913" y="1311154"/>
              <a:ext cx="1324961" cy="2000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예약 내역</a:t>
              </a:r>
              <a:endParaRPr lang="ko-KR" altLang="en-US" sz="6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25E93B7-AC82-40FA-A411-722C9E54A6BA}"/>
                </a:ext>
              </a:extLst>
            </p:cNvPr>
            <p:cNvGrpSpPr/>
            <p:nvPr/>
          </p:nvGrpSpPr>
          <p:grpSpPr>
            <a:xfrm>
              <a:off x="9708570" y="2058462"/>
              <a:ext cx="1063872" cy="938720"/>
              <a:chOff x="4048969" y="1979156"/>
              <a:chExt cx="2725959" cy="3594883"/>
            </a:xfrm>
          </p:grpSpPr>
          <p:sp>
            <p:nvSpPr>
              <p:cNvPr id="68" name="모서리가 둥근 직사각형 28">
                <a:extLst>
                  <a:ext uri="{FF2B5EF4-FFF2-40B4-BE49-F238E27FC236}">
                    <a16:creationId xmlns:a16="http://schemas.microsoft.com/office/drawing/2014/main" id="{E05D247D-081E-4039-8E40-5C2B2973618C}"/>
                  </a:ext>
                </a:extLst>
              </p:cNvPr>
              <p:cNvSpPr/>
              <p:nvPr/>
            </p:nvSpPr>
            <p:spPr>
              <a:xfrm>
                <a:off x="4048969" y="2923813"/>
                <a:ext cx="2467748" cy="2395856"/>
              </a:xfrm>
              <a:prstGeom prst="roundRect">
                <a:avLst>
                  <a:gd name="adj" fmla="val 237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69" name="모서리가 둥근 직사각형 29">
                <a:extLst>
                  <a:ext uri="{FF2B5EF4-FFF2-40B4-BE49-F238E27FC236}">
                    <a16:creationId xmlns:a16="http://schemas.microsoft.com/office/drawing/2014/main" id="{DB138203-F57C-4B29-A66A-E818BB5AB5D2}"/>
                  </a:ext>
                </a:extLst>
              </p:cNvPr>
              <p:cNvSpPr/>
              <p:nvPr/>
            </p:nvSpPr>
            <p:spPr>
              <a:xfrm>
                <a:off x="4048969" y="1992870"/>
                <a:ext cx="2467748" cy="922638"/>
              </a:xfrm>
              <a:prstGeom prst="roundRect">
                <a:avLst>
                  <a:gd name="adj" fmla="val 773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C1F6692-C3A8-4B60-BBE0-91A20894B5E3}"/>
                  </a:ext>
                </a:extLst>
              </p:cNvPr>
              <p:cNvSpPr txBox="1"/>
              <p:nvPr/>
            </p:nvSpPr>
            <p:spPr>
              <a:xfrm>
                <a:off x="5387796" y="1979156"/>
                <a:ext cx="1257075" cy="1060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chemeClr val="bg1"/>
                    </a:solidFill>
                  </a:rPr>
                  <a:t>112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E94713C-F744-4D28-A7DD-6A753DA1FECB}"/>
                  </a:ext>
                </a:extLst>
              </p:cNvPr>
              <p:cNvSpPr txBox="1"/>
              <p:nvPr/>
            </p:nvSpPr>
            <p:spPr>
              <a:xfrm>
                <a:off x="4130450" y="3242351"/>
                <a:ext cx="1453201" cy="648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현재접수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632E578-717D-4C6E-B732-88F145C64A44}"/>
                  </a:ext>
                </a:extLst>
              </p:cNvPr>
              <p:cNvSpPr txBox="1"/>
              <p:nvPr/>
            </p:nvSpPr>
            <p:spPr>
              <a:xfrm>
                <a:off x="4142967" y="3809633"/>
                <a:ext cx="1217000" cy="942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 대기 인원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8DF28A-7D2D-4FFE-8C56-151850B74E21}"/>
                  </a:ext>
                </a:extLst>
              </p:cNvPr>
              <p:cNvSpPr txBox="1"/>
              <p:nvPr/>
            </p:nvSpPr>
            <p:spPr>
              <a:xfrm>
                <a:off x="4130450" y="4515156"/>
                <a:ext cx="1217000" cy="942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예상 대기 시간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9F1C8E5-CE31-4036-BC3B-C3A5FF5F43DE}"/>
                  </a:ext>
                </a:extLst>
              </p:cNvPr>
              <p:cNvSpPr txBox="1"/>
              <p:nvPr/>
            </p:nvSpPr>
            <p:spPr>
              <a:xfrm>
                <a:off x="5776956" y="3951670"/>
                <a:ext cx="918216" cy="88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1</a:t>
                </a:r>
                <a:r>
                  <a:rPr lang="en-US" altLang="ko-KR" sz="900" b="1" dirty="0"/>
                  <a:t>1</a:t>
                </a:r>
                <a:endParaRPr lang="ko-KR" altLang="en-US" sz="900" b="1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17DF150-7A0C-4EBD-99F0-BDED067C019F}"/>
                  </a:ext>
                </a:extLst>
              </p:cNvPr>
              <p:cNvSpPr txBox="1"/>
              <p:nvPr/>
            </p:nvSpPr>
            <p:spPr>
              <a:xfrm>
                <a:off x="5051387" y="4690055"/>
                <a:ext cx="1723541" cy="883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00:32:05</a:t>
                </a:r>
                <a:endParaRPr lang="ko-KR" altLang="en-US" sz="900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92CA70E-B394-4EE3-91BD-6FFB2DCA7D26}"/>
                  </a:ext>
                </a:extLst>
              </p:cNvPr>
              <p:cNvSpPr txBox="1"/>
              <p:nvPr/>
            </p:nvSpPr>
            <p:spPr>
              <a:xfrm>
                <a:off x="4130450" y="2406397"/>
                <a:ext cx="1211419" cy="648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bg1"/>
                    </a:solidFill>
                  </a:rPr>
                  <a:t>접수번호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7A16AA6-D26F-4C86-AA65-5703AF9BDEC1}"/>
                  </a:ext>
                </a:extLst>
              </p:cNvPr>
              <p:cNvSpPr txBox="1"/>
              <p:nvPr/>
            </p:nvSpPr>
            <p:spPr>
              <a:xfrm>
                <a:off x="5600080" y="3126955"/>
                <a:ext cx="1174848" cy="88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101</a:t>
                </a:r>
                <a:endParaRPr lang="ko-KR" altLang="en-US" sz="900" b="1" dirty="0"/>
              </a:p>
            </p:txBody>
          </p:sp>
        </p:grpSp>
        <p:sp>
          <p:nvSpPr>
            <p:cNvPr id="64" name="모서리가 둥근 직사각형 38">
              <a:extLst>
                <a:ext uri="{FF2B5EF4-FFF2-40B4-BE49-F238E27FC236}">
                  <a16:creationId xmlns:a16="http://schemas.microsoft.com/office/drawing/2014/main" id="{15F3E40C-CB0F-4509-A5C4-AEC405F6CF02}"/>
                </a:ext>
              </a:extLst>
            </p:cNvPr>
            <p:cNvSpPr/>
            <p:nvPr/>
          </p:nvSpPr>
          <p:spPr>
            <a:xfrm>
              <a:off x="9703564" y="3021507"/>
              <a:ext cx="385916" cy="146296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/>
                <a:t>예약 취소</a:t>
              </a:r>
              <a:endParaRPr lang="ko-KR" altLang="en-US" sz="500" dirty="0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72FF190-7C31-4F44-99E0-2145F060F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64558" y="1579337"/>
              <a:ext cx="795175" cy="216382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037B430-82F9-47F1-A952-59C49BFD21BE}"/>
                </a:ext>
              </a:extLst>
            </p:cNvPr>
            <p:cNvSpPr txBox="1"/>
            <p:nvPr/>
          </p:nvSpPr>
          <p:spPr>
            <a:xfrm>
              <a:off x="9747574" y="1795608"/>
              <a:ext cx="12407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한국산업기술대학교지점</a:t>
              </a:r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id="{115BA7FD-7A3D-4442-9B63-441B8E40004D}"/>
                </a:ext>
              </a:extLst>
            </p:cNvPr>
            <p:cNvSpPr/>
            <p:nvPr/>
          </p:nvSpPr>
          <p:spPr>
            <a:xfrm>
              <a:off x="10285027" y="3021507"/>
              <a:ext cx="385916" cy="146296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/>
                <a:t>예약 연장</a:t>
              </a:r>
              <a:endParaRPr lang="ko-KR" altLang="en-US" sz="5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4A3FE1A-CA83-4FC9-8534-B663BB88D4CE}"/>
              </a:ext>
            </a:extLst>
          </p:cNvPr>
          <p:cNvSpPr txBox="1"/>
          <p:nvPr/>
        </p:nvSpPr>
        <p:spPr>
          <a:xfrm>
            <a:off x="10285426" y="4868004"/>
            <a:ext cx="1908767" cy="655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 내역을 통해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순번 확인 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F71B0-F645-4F6A-B5BC-FD1F3E87846A}"/>
              </a:ext>
            </a:extLst>
          </p:cNvPr>
          <p:cNvSpPr txBox="1"/>
          <p:nvPr/>
        </p:nvSpPr>
        <p:spPr>
          <a:xfrm>
            <a:off x="5170606" y="6284419"/>
            <a:ext cx="181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은행 업무 진행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770CD42C-FCAC-4B6D-BBCB-30AF2AEA3F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3828" y="4726161"/>
            <a:ext cx="1902638" cy="1422499"/>
          </a:xfrm>
          <a:prstGeom prst="rect">
            <a:avLst/>
          </a:prstGeom>
          <a:noFill/>
        </p:spPr>
      </p:pic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5D1E2B5-0BF1-45E3-8C49-FA173D525C79}"/>
              </a:ext>
            </a:extLst>
          </p:cNvPr>
          <p:cNvCxnSpPr>
            <a:cxnSpLocks/>
          </p:cNvCxnSpPr>
          <p:nvPr/>
        </p:nvCxnSpPr>
        <p:spPr>
          <a:xfrm flipH="1">
            <a:off x="7496341" y="5272191"/>
            <a:ext cx="568159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457FE69B-5496-4F2E-8824-A110ECE83A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154" y="1954856"/>
            <a:ext cx="617522" cy="609936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06F9AF8E-661E-4B47-91D7-0C424703A3B3}"/>
              </a:ext>
            </a:extLst>
          </p:cNvPr>
          <p:cNvSpPr txBox="1"/>
          <p:nvPr/>
        </p:nvSpPr>
        <p:spPr>
          <a:xfrm>
            <a:off x="102964" y="320839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버튼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push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D83C73F-2C33-4797-92F0-DB8EF561FF2B}"/>
              </a:ext>
            </a:extLst>
          </p:cNvPr>
          <p:cNvSpPr txBox="1"/>
          <p:nvPr/>
        </p:nvSpPr>
        <p:spPr>
          <a:xfrm>
            <a:off x="1584955" y="2471197"/>
            <a:ext cx="1871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Server    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현재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아두이노에 전송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EB24067F-A037-450D-BDF3-26C0819B21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1255" y="1955044"/>
            <a:ext cx="990625" cy="990625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CC31A21-6549-4BFF-91D1-25F5D1BBAD24}"/>
              </a:ext>
            </a:extLst>
          </p:cNvPr>
          <p:cNvCxnSpPr>
            <a:cxnSpLocks/>
          </p:cNvCxnSpPr>
          <p:nvPr/>
        </p:nvCxnSpPr>
        <p:spPr>
          <a:xfrm>
            <a:off x="3721651" y="2052548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FA04360-7F5B-4399-BD47-A3E847854439}"/>
              </a:ext>
            </a:extLst>
          </p:cNvPr>
          <p:cNvCxnSpPr>
            <a:cxnSpLocks/>
          </p:cNvCxnSpPr>
          <p:nvPr/>
        </p:nvCxnSpPr>
        <p:spPr>
          <a:xfrm>
            <a:off x="1383680" y="2049057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31606F0-0700-4E92-9D64-A9FC7CD621DB}"/>
              </a:ext>
            </a:extLst>
          </p:cNvPr>
          <p:cNvCxnSpPr>
            <a:cxnSpLocks/>
          </p:cNvCxnSpPr>
          <p:nvPr/>
        </p:nvCxnSpPr>
        <p:spPr>
          <a:xfrm flipH="1">
            <a:off x="9464476" y="3328990"/>
            <a:ext cx="382576" cy="43057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28F567C-18E7-44F3-A7A3-CC3C724C56EF}"/>
              </a:ext>
            </a:extLst>
          </p:cNvPr>
          <p:cNvSpPr txBox="1"/>
          <p:nvPr/>
        </p:nvSpPr>
        <p:spPr>
          <a:xfrm>
            <a:off x="147046" y="3778886"/>
            <a:ext cx="1719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서버로 </a:t>
            </a:r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 정보 요청</a:t>
            </a:r>
          </a:p>
          <a:p>
            <a:endParaRPr lang="ko-KR" altLang="en-US" sz="1400"/>
          </a:p>
        </p:txBody>
      </p:sp>
      <p:sp>
        <p:nvSpPr>
          <p:cNvPr id="123" name="같음 기호 122">
            <a:extLst>
              <a:ext uri="{FF2B5EF4-FFF2-40B4-BE49-F238E27FC236}">
                <a16:creationId xmlns:a16="http://schemas.microsoft.com/office/drawing/2014/main" id="{1C739FB2-9AFF-4398-84CB-2E8B9FCE1229}"/>
              </a:ext>
            </a:extLst>
          </p:cNvPr>
          <p:cNvSpPr/>
          <p:nvPr/>
        </p:nvSpPr>
        <p:spPr>
          <a:xfrm rot="5400000">
            <a:off x="549125" y="3557965"/>
            <a:ext cx="312433" cy="234269"/>
          </a:xfrm>
          <a:prstGeom prst="mathEqual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0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>
            <a:extLst>
              <a:ext uri="{FF2B5EF4-FFF2-40B4-BE49-F238E27FC236}">
                <a16:creationId xmlns:a16="http://schemas.microsoft.com/office/drawing/2014/main" id="{5D3F9FB4-2803-41F6-9168-0C41D9D2CE39}"/>
              </a:ext>
            </a:extLst>
          </p:cNvPr>
          <p:cNvGrpSpPr/>
          <p:nvPr/>
        </p:nvGrpSpPr>
        <p:grpSpPr>
          <a:xfrm>
            <a:off x="3703854" y="767198"/>
            <a:ext cx="1769371" cy="2508949"/>
            <a:chOff x="9277460" y="1005273"/>
            <a:chExt cx="1769371" cy="2508949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D7FC7BF8-C6B7-4E26-A84D-AB51A9FF13CD}"/>
                </a:ext>
              </a:extLst>
            </p:cNvPr>
            <p:cNvGrpSpPr/>
            <p:nvPr/>
          </p:nvGrpSpPr>
          <p:grpSpPr>
            <a:xfrm>
              <a:off x="9277460" y="1005273"/>
              <a:ext cx="1769371" cy="2508949"/>
              <a:chOff x="4875748" y="1389208"/>
              <a:chExt cx="3700776" cy="5066249"/>
            </a:xfrm>
          </p:grpSpPr>
          <p:pic>
            <p:nvPicPr>
              <p:cNvPr id="123" name="그림 122">
                <a:extLst>
                  <a:ext uri="{FF2B5EF4-FFF2-40B4-BE49-F238E27FC236}">
                    <a16:creationId xmlns:a16="http://schemas.microsoft.com/office/drawing/2014/main" id="{F4D51149-6A0F-4A47-8772-0679C138B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5748" y="1389208"/>
                <a:ext cx="3700776" cy="506624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F6674753-0FAA-4AA0-AC22-D6F5E6BFFE22}"/>
                  </a:ext>
                </a:extLst>
              </p:cNvPr>
              <p:cNvSpPr/>
              <p:nvPr/>
            </p:nvSpPr>
            <p:spPr>
              <a:xfrm>
                <a:off x="5408818" y="2001704"/>
                <a:ext cx="2762250" cy="39374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0EAAD2D-0A1C-427C-8BC1-8D3EF6DCFCAB}"/>
                </a:ext>
              </a:extLst>
            </p:cNvPr>
            <p:cNvSpPr/>
            <p:nvPr/>
          </p:nvSpPr>
          <p:spPr>
            <a:xfrm>
              <a:off x="9525913" y="1304553"/>
              <a:ext cx="1320654" cy="1953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A952073-F3A1-41C2-BDA3-A3F63E92AEB3}"/>
                </a:ext>
              </a:extLst>
            </p:cNvPr>
            <p:cNvSpPr txBox="1"/>
            <p:nvPr/>
          </p:nvSpPr>
          <p:spPr>
            <a:xfrm>
              <a:off x="9525913" y="1311154"/>
              <a:ext cx="1324961" cy="2000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예약 내역</a:t>
              </a:r>
              <a:endParaRPr lang="ko-KR" altLang="en-US" sz="6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75E9A217-AE28-4F21-840A-43F8A1415B34}"/>
                </a:ext>
              </a:extLst>
            </p:cNvPr>
            <p:cNvGrpSpPr/>
            <p:nvPr/>
          </p:nvGrpSpPr>
          <p:grpSpPr>
            <a:xfrm>
              <a:off x="9708570" y="2058462"/>
              <a:ext cx="1063872" cy="938720"/>
              <a:chOff x="4048969" y="1979156"/>
              <a:chExt cx="2725959" cy="3594883"/>
            </a:xfrm>
          </p:grpSpPr>
          <p:sp>
            <p:nvSpPr>
              <p:cNvPr id="113" name="모서리가 둥근 직사각형 28">
                <a:extLst>
                  <a:ext uri="{FF2B5EF4-FFF2-40B4-BE49-F238E27FC236}">
                    <a16:creationId xmlns:a16="http://schemas.microsoft.com/office/drawing/2014/main" id="{AEB37EB6-2DEA-43FE-8E36-A5494D29D39F}"/>
                  </a:ext>
                </a:extLst>
              </p:cNvPr>
              <p:cNvSpPr/>
              <p:nvPr/>
            </p:nvSpPr>
            <p:spPr>
              <a:xfrm>
                <a:off x="4048969" y="2923813"/>
                <a:ext cx="2467748" cy="2395856"/>
              </a:xfrm>
              <a:prstGeom prst="roundRect">
                <a:avLst>
                  <a:gd name="adj" fmla="val 237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114" name="모서리가 둥근 직사각형 29">
                <a:extLst>
                  <a:ext uri="{FF2B5EF4-FFF2-40B4-BE49-F238E27FC236}">
                    <a16:creationId xmlns:a16="http://schemas.microsoft.com/office/drawing/2014/main" id="{91A886F3-80AB-4A80-81B6-E2693A2FDEA6}"/>
                  </a:ext>
                </a:extLst>
              </p:cNvPr>
              <p:cNvSpPr/>
              <p:nvPr/>
            </p:nvSpPr>
            <p:spPr>
              <a:xfrm>
                <a:off x="4048969" y="1992870"/>
                <a:ext cx="2467748" cy="922638"/>
              </a:xfrm>
              <a:prstGeom prst="roundRect">
                <a:avLst>
                  <a:gd name="adj" fmla="val 773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E353810-E2BE-4B7B-AE88-8B64411770D6}"/>
                  </a:ext>
                </a:extLst>
              </p:cNvPr>
              <p:cNvSpPr txBox="1"/>
              <p:nvPr/>
            </p:nvSpPr>
            <p:spPr>
              <a:xfrm>
                <a:off x="5387796" y="1979156"/>
                <a:ext cx="1257075" cy="1060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chemeClr val="bg1"/>
                    </a:solidFill>
                  </a:rPr>
                  <a:t>112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7ADF318-32BA-465A-B3D9-7EC6447A984D}"/>
                  </a:ext>
                </a:extLst>
              </p:cNvPr>
              <p:cNvSpPr txBox="1"/>
              <p:nvPr/>
            </p:nvSpPr>
            <p:spPr>
              <a:xfrm>
                <a:off x="4130450" y="3242351"/>
                <a:ext cx="1453201" cy="648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현재접수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66FE284-4465-4F0F-AA31-3FB8B5FFC069}"/>
                  </a:ext>
                </a:extLst>
              </p:cNvPr>
              <p:cNvSpPr txBox="1"/>
              <p:nvPr/>
            </p:nvSpPr>
            <p:spPr>
              <a:xfrm>
                <a:off x="4142967" y="3809633"/>
                <a:ext cx="1217000" cy="942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 대기 인원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BA11AC7-2346-468C-9B4B-AD7B8E793ACE}"/>
                  </a:ext>
                </a:extLst>
              </p:cNvPr>
              <p:cNvSpPr txBox="1"/>
              <p:nvPr/>
            </p:nvSpPr>
            <p:spPr>
              <a:xfrm>
                <a:off x="4130450" y="4515156"/>
                <a:ext cx="1217000" cy="942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예상 대기 시간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5F5D3E2-BB2D-4A00-8ABD-8637EC7AC065}"/>
                  </a:ext>
                </a:extLst>
              </p:cNvPr>
              <p:cNvSpPr txBox="1"/>
              <p:nvPr/>
            </p:nvSpPr>
            <p:spPr>
              <a:xfrm>
                <a:off x="5776956" y="3951670"/>
                <a:ext cx="918216" cy="88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1</a:t>
                </a:r>
                <a:r>
                  <a:rPr lang="en-US" altLang="ko-KR" sz="900" b="1" dirty="0"/>
                  <a:t>1</a:t>
                </a:r>
                <a:endParaRPr lang="ko-KR" altLang="en-US" sz="900" b="1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7538D7-6343-4B05-8201-570081129247}"/>
                  </a:ext>
                </a:extLst>
              </p:cNvPr>
              <p:cNvSpPr txBox="1"/>
              <p:nvPr/>
            </p:nvSpPr>
            <p:spPr>
              <a:xfrm>
                <a:off x="5051387" y="4690055"/>
                <a:ext cx="1723541" cy="883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00:32:05</a:t>
                </a:r>
                <a:endParaRPr lang="ko-KR" altLang="en-US" sz="900" b="1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2206FA7-FD58-4EE9-82D3-A9B0BBD360B0}"/>
                  </a:ext>
                </a:extLst>
              </p:cNvPr>
              <p:cNvSpPr txBox="1"/>
              <p:nvPr/>
            </p:nvSpPr>
            <p:spPr>
              <a:xfrm>
                <a:off x="4130450" y="2406397"/>
                <a:ext cx="1211419" cy="648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bg1"/>
                    </a:solidFill>
                  </a:rPr>
                  <a:t>접수번호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B7744F7-EF55-4670-98B5-580D0E047FC8}"/>
                  </a:ext>
                </a:extLst>
              </p:cNvPr>
              <p:cNvSpPr txBox="1"/>
              <p:nvPr/>
            </p:nvSpPr>
            <p:spPr>
              <a:xfrm>
                <a:off x="5600080" y="3126955"/>
                <a:ext cx="1174848" cy="88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101</a:t>
                </a:r>
                <a:endParaRPr lang="ko-KR" altLang="en-US" sz="900" b="1" dirty="0"/>
              </a:p>
            </p:txBody>
          </p:sp>
        </p:grpSp>
        <p:sp>
          <p:nvSpPr>
            <p:cNvPr id="109" name="모서리가 둥근 직사각형 38">
              <a:extLst>
                <a:ext uri="{FF2B5EF4-FFF2-40B4-BE49-F238E27FC236}">
                  <a16:creationId xmlns:a16="http://schemas.microsoft.com/office/drawing/2014/main" id="{6E0FD1F9-31E7-4802-8C5F-DC4CC2A34593}"/>
                </a:ext>
              </a:extLst>
            </p:cNvPr>
            <p:cNvSpPr/>
            <p:nvPr/>
          </p:nvSpPr>
          <p:spPr>
            <a:xfrm>
              <a:off x="9703564" y="3021507"/>
              <a:ext cx="385916" cy="146296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/>
                <a:t>예약 취소</a:t>
              </a:r>
              <a:endParaRPr lang="ko-KR" altLang="en-US" sz="500" dirty="0"/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F2BB9679-5F96-4C73-AB79-71E98FA5F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64558" y="1579337"/>
              <a:ext cx="795175" cy="216382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3B39AB4-7CA3-4B54-84BE-545B9FBB63DD}"/>
                </a:ext>
              </a:extLst>
            </p:cNvPr>
            <p:cNvSpPr txBox="1"/>
            <p:nvPr/>
          </p:nvSpPr>
          <p:spPr>
            <a:xfrm>
              <a:off x="9747574" y="1795608"/>
              <a:ext cx="12407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한국산업기술대학교지점</a:t>
              </a:r>
            </a:p>
          </p:txBody>
        </p:sp>
        <p:sp>
          <p:nvSpPr>
            <p:cNvPr id="112" name="모서리가 둥근 직사각형 38">
              <a:extLst>
                <a:ext uri="{FF2B5EF4-FFF2-40B4-BE49-F238E27FC236}">
                  <a16:creationId xmlns:a16="http://schemas.microsoft.com/office/drawing/2014/main" id="{9316AA88-E2E4-4EE4-85A8-6D8DD7F610E2}"/>
                </a:ext>
              </a:extLst>
            </p:cNvPr>
            <p:cNvSpPr/>
            <p:nvPr/>
          </p:nvSpPr>
          <p:spPr>
            <a:xfrm>
              <a:off x="10285027" y="3021507"/>
              <a:ext cx="385916" cy="146296"/>
            </a:xfrm>
            <a:prstGeom prst="roundRect">
              <a:avLst>
                <a:gd name="adj" fmla="val 7738"/>
              </a:avLst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/>
                <a:t>재발급</a:t>
              </a:r>
              <a:endParaRPr lang="ko-KR" altLang="en-US" sz="500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예약 내역 확인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&amp;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재발급 기능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02947A-F8B0-4598-8129-B57B2993C55B}"/>
              </a:ext>
            </a:extLst>
          </p:cNvPr>
          <p:cNvGrpSpPr/>
          <p:nvPr/>
        </p:nvGrpSpPr>
        <p:grpSpPr>
          <a:xfrm>
            <a:off x="6321601" y="1702296"/>
            <a:ext cx="1698728" cy="716303"/>
            <a:chOff x="6906361" y="3389697"/>
            <a:chExt cx="2628169" cy="1108220"/>
          </a:xfrm>
        </p:grpSpPr>
        <p:sp>
          <p:nvSpPr>
            <p:cNvPr id="22" name="모서리가 둥근 직사각형 13">
              <a:extLst>
                <a:ext uri="{FF2B5EF4-FFF2-40B4-BE49-F238E27FC236}">
                  <a16:creationId xmlns:a16="http://schemas.microsoft.com/office/drawing/2014/main" id="{725C31DA-F541-409F-AC27-0C951FE5E250}"/>
                </a:ext>
              </a:extLst>
            </p:cNvPr>
            <p:cNvSpPr/>
            <p:nvPr/>
          </p:nvSpPr>
          <p:spPr>
            <a:xfrm>
              <a:off x="6939368" y="3389697"/>
              <a:ext cx="2595162" cy="1108220"/>
            </a:xfrm>
            <a:prstGeom prst="roundRect">
              <a:avLst>
                <a:gd name="adj" fmla="val 74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95475C-CE9F-4615-A6AD-76A83B1BB102}"/>
                </a:ext>
              </a:extLst>
            </p:cNvPr>
            <p:cNvSpPr txBox="1"/>
            <p:nvPr/>
          </p:nvSpPr>
          <p:spPr>
            <a:xfrm>
              <a:off x="6906361" y="3652052"/>
              <a:ext cx="2595159" cy="30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>
                  <a:solidFill>
                    <a:schemeClr val="bg1"/>
                  </a:solidFill>
                </a:rPr>
                <a:t>대기 번호를 재발급 받으시겠습니까</a:t>
              </a:r>
              <a:r>
                <a:rPr lang="en-US" altLang="ko-KR" sz="700" dirty="0">
                  <a:solidFill>
                    <a:schemeClr val="bg1"/>
                  </a:solidFill>
                </a:rPr>
                <a:t>?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2D7A3E-83BA-4EF1-AC08-A5BC0050B1E2}"/>
                </a:ext>
              </a:extLst>
            </p:cNvPr>
            <p:cNvSpPr txBox="1"/>
            <p:nvPr/>
          </p:nvSpPr>
          <p:spPr>
            <a:xfrm>
              <a:off x="8115474" y="4141622"/>
              <a:ext cx="1384708" cy="30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>
                  <a:solidFill>
                    <a:srgbClr val="FF0000"/>
                  </a:solidFill>
                </a:rPr>
                <a:t>네</a:t>
              </a:r>
              <a:r>
                <a:rPr lang="ko-KR" altLang="en-US" sz="700">
                  <a:solidFill>
                    <a:schemeClr val="bg1"/>
                  </a:solidFill>
                </a:rPr>
                <a:t>          아니오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17475F8-8418-40F8-B314-5B2ECCF74AFC}"/>
              </a:ext>
            </a:extLst>
          </p:cNvPr>
          <p:cNvGrpSpPr/>
          <p:nvPr/>
        </p:nvGrpSpPr>
        <p:grpSpPr>
          <a:xfrm>
            <a:off x="8527403" y="4083365"/>
            <a:ext cx="1768474" cy="2508915"/>
            <a:chOff x="8850687" y="810621"/>
            <a:chExt cx="1951306" cy="266365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BE9FB79-AFA0-4368-8AE1-37401A80E1F1}"/>
                </a:ext>
              </a:extLst>
            </p:cNvPr>
            <p:cNvGrpSpPr/>
            <p:nvPr/>
          </p:nvGrpSpPr>
          <p:grpSpPr>
            <a:xfrm>
              <a:off x="8850687" y="810621"/>
              <a:ext cx="1951306" cy="2663659"/>
              <a:chOff x="4875748" y="1389208"/>
              <a:chExt cx="3700776" cy="5066249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1C4CECD3-D745-43AE-B0AF-D80BD5B1C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5748" y="1389208"/>
                <a:ext cx="3700776" cy="506624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FB22DBD-2FC6-4200-A84F-023889BF661B}"/>
                  </a:ext>
                </a:extLst>
              </p:cNvPr>
              <p:cNvSpPr/>
              <p:nvPr/>
            </p:nvSpPr>
            <p:spPr>
              <a:xfrm>
                <a:off x="5408818" y="2001704"/>
                <a:ext cx="2762250" cy="39374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E7D457D-E574-4010-9EDA-B001FB75B2A8}"/>
                </a:ext>
              </a:extLst>
            </p:cNvPr>
            <p:cNvSpPr/>
            <p:nvPr/>
          </p:nvSpPr>
          <p:spPr>
            <a:xfrm>
              <a:off x="9124687" y="1128356"/>
              <a:ext cx="1456450" cy="2074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1086535-CFED-48D4-A47D-5EA8060731B8}"/>
                </a:ext>
              </a:extLst>
            </p:cNvPr>
            <p:cNvSpPr txBox="1"/>
            <p:nvPr/>
          </p:nvSpPr>
          <p:spPr>
            <a:xfrm>
              <a:off x="9124687" y="1135364"/>
              <a:ext cx="1461200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예약 내역</a:t>
              </a:r>
              <a:endParaRPr lang="ko-KR" altLang="en-US" sz="5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3F7B182-92E2-4111-98AC-542B896347EF}"/>
                </a:ext>
              </a:extLst>
            </p:cNvPr>
            <p:cNvGrpSpPr/>
            <p:nvPr/>
          </p:nvGrpSpPr>
          <p:grpSpPr>
            <a:xfrm>
              <a:off x="9326126" y="1928753"/>
              <a:ext cx="1173264" cy="966982"/>
              <a:chOff x="4048969" y="1979156"/>
              <a:chExt cx="2725959" cy="3488033"/>
            </a:xfrm>
          </p:grpSpPr>
          <p:sp>
            <p:nvSpPr>
              <p:cNvPr id="69" name="모서리가 둥근 직사각형 28">
                <a:extLst>
                  <a:ext uri="{FF2B5EF4-FFF2-40B4-BE49-F238E27FC236}">
                    <a16:creationId xmlns:a16="http://schemas.microsoft.com/office/drawing/2014/main" id="{6A530C2C-DA48-4221-92E9-D6BBB69B1D7E}"/>
                  </a:ext>
                </a:extLst>
              </p:cNvPr>
              <p:cNvSpPr/>
              <p:nvPr/>
            </p:nvSpPr>
            <p:spPr>
              <a:xfrm>
                <a:off x="4048969" y="2923813"/>
                <a:ext cx="2467748" cy="2395856"/>
              </a:xfrm>
              <a:prstGeom prst="roundRect">
                <a:avLst>
                  <a:gd name="adj" fmla="val 237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/>
              </a:p>
            </p:txBody>
          </p:sp>
          <p:sp>
            <p:nvSpPr>
              <p:cNvPr id="70" name="모서리가 둥근 직사각형 29">
                <a:extLst>
                  <a:ext uri="{FF2B5EF4-FFF2-40B4-BE49-F238E27FC236}">
                    <a16:creationId xmlns:a16="http://schemas.microsoft.com/office/drawing/2014/main" id="{509CA464-DDFB-4BBA-A802-9978462F76A2}"/>
                  </a:ext>
                </a:extLst>
              </p:cNvPr>
              <p:cNvSpPr/>
              <p:nvPr/>
            </p:nvSpPr>
            <p:spPr>
              <a:xfrm>
                <a:off x="4048969" y="1992870"/>
                <a:ext cx="2467748" cy="922638"/>
              </a:xfrm>
              <a:prstGeom prst="roundRect">
                <a:avLst>
                  <a:gd name="adj" fmla="val 773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C3A2999-1E99-4F9B-862A-6B91D14C007A}"/>
                  </a:ext>
                </a:extLst>
              </p:cNvPr>
              <p:cNvSpPr txBox="1"/>
              <p:nvPr/>
            </p:nvSpPr>
            <p:spPr>
              <a:xfrm>
                <a:off x="5387797" y="1979156"/>
                <a:ext cx="1257074" cy="943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>
                    <a:solidFill>
                      <a:schemeClr val="bg1"/>
                    </a:solidFill>
                  </a:rPr>
                  <a:t>115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E29E340-E4E2-4EF7-B11F-2C10C4A6F9F3}"/>
                  </a:ext>
                </a:extLst>
              </p:cNvPr>
              <p:cNvSpPr txBox="1"/>
              <p:nvPr/>
            </p:nvSpPr>
            <p:spPr>
              <a:xfrm>
                <a:off x="4130451" y="3242352"/>
                <a:ext cx="1453202" cy="55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현재접수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FE4D6B2-20C6-451F-B5BD-6265B888F182}"/>
                  </a:ext>
                </a:extLst>
              </p:cNvPr>
              <p:cNvSpPr txBox="1"/>
              <p:nvPr/>
            </p:nvSpPr>
            <p:spPr>
              <a:xfrm>
                <a:off x="4142967" y="3809631"/>
                <a:ext cx="1217000" cy="55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 대기 인원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392C868-9D58-459F-84B5-D3AA7FE0C826}"/>
                  </a:ext>
                </a:extLst>
              </p:cNvPr>
              <p:cNvSpPr txBox="1"/>
              <p:nvPr/>
            </p:nvSpPr>
            <p:spPr>
              <a:xfrm>
                <a:off x="4130451" y="4515158"/>
                <a:ext cx="1217000" cy="55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>
                    <a:solidFill>
                      <a:schemeClr val="accent1">
                        <a:lumMod val="50000"/>
                      </a:schemeClr>
                    </a:solidFill>
                  </a:rPr>
                  <a:t>예상 대기 시간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1B03ABF-2ED8-4B18-B275-39E190EC97E4}"/>
                  </a:ext>
                </a:extLst>
              </p:cNvPr>
              <p:cNvSpPr txBox="1"/>
              <p:nvPr/>
            </p:nvSpPr>
            <p:spPr>
              <a:xfrm>
                <a:off x="5726000" y="3951670"/>
                <a:ext cx="918216" cy="77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/>
                  <a:t>06</a:t>
                </a:r>
                <a:endParaRPr lang="ko-KR" altLang="en-US" sz="800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88D812B-6742-4712-B7DA-824C94D038ED}"/>
                  </a:ext>
                </a:extLst>
              </p:cNvPr>
              <p:cNvSpPr txBox="1"/>
              <p:nvPr/>
            </p:nvSpPr>
            <p:spPr>
              <a:xfrm>
                <a:off x="5051387" y="4690054"/>
                <a:ext cx="1723541" cy="77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/>
                  <a:t>00:20:00</a:t>
                </a:r>
                <a:endParaRPr lang="ko-KR" altLang="en-US" sz="800" b="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CD3A4F1-8BEC-40BE-86DF-4C7E8EB3E585}"/>
                  </a:ext>
                </a:extLst>
              </p:cNvPr>
              <p:cNvSpPr txBox="1"/>
              <p:nvPr/>
            </p:nvSpPr>
            <p:spPr>
              <a:xfrm>
                <a:off x="4130451" y="2406396"/>
                <a:ext cx="1211420" cy="555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>
                    <a:solidFill>
                      <a:schemeClr val="bg1"/>
                    </a:solidFill>
                  </a:rPr>
                  <a:t>접수번호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55E2FA-4A1B-4EA0-A81C-17D9DD792648}"/>
                  </a:ext>
                </a:extLst>
              </p:cNvPr>
              <p:cNvSpPr txBox="1"/>
              <p:nvPr/>
            </p:nvSpPr>
            <p:spPr>
              <a:xfrm>
                <a:off x="5600081" y="3126953"/>
                <a:ext cx="1174847" cy="77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/>
                  <a:t>109</a:t>
                </a:r>
                <a:endParaRPr lang="ko-KR" altLang="en-US" sz="800" b="1" dirty="0"/>
              </a:p>
            </p:txBody>
          </p:sp>
        </p:grpSp>
        <p:sp>
          <p:nvSpPr>
            <p:cNvPr id="65" name="모서리가 둥근 직사각형 38">
              <a:extLst>
                <a:ext uri="{FF2B5EF4-FFF2-40B4-BE49-F238E27FC236}">
                  <a16:creationId xmlns:a16="http://schemas.microsoft.com/office/drawing/2014/main" id="{BA02FFF5-53D5-4634-B518-307B0ADF5D65}"/>
                </a:ext>
              </a:extLst>
            </p:cNvPr>
            <p:cNvSpPr/>
            <p:nvPr/>
          </p:nvSpPr>
          <p:spPr>
            <a:xfrm>
              <a:off x="9320605" y="2951183"/>
              <a:ext cx="425598" cy="155317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/>
                <a:t>예약 취소</a:t>
              </a:r>
              <a:endParaRPr lang="ko-KR" altLang="en-US" sz="400" dirty="0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CC5952B-1AE5-48FB-924A-3EA26165D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87870" y="1420084"/>
              <a:ext cx="876939" cy="229725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9C6C094-9B17-4D2D-A7FD-E75B71C3F8B9}"/>
                </a:ext>
              </a:extLst>
            </p:cNvPr>
            <p:cNvSpPr txBox="1"/>
            <p:nvPr/>
          </p:nvSpPr>
          <p:spPr>
            <a:xfrm>
              <a:off x="9369140" y="1649691"/>
              <a:ext cx="136834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한국산업기술대학교지점</a:t>
              </a:r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:a16="http://schemas.microsoft.com/office/drawing/2014/main" id="{B43F0F18-4E5C-41B0-8355-8F6884C49D3B}"/>
                </a:ext>
              </a:extLst>
            </p:cNvPr>
            <p:cNvSpPr/>
            <p:nvPr/>
          </p:nvSpPr>
          <p:spPr>
            <a:xfrm>
              <a:off x="9961857" y="2951183"/>
              <a:ext cx="425598" cy="155317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/>
                <a:t>재발급</a:t>
              </a:r>
              <a:endParaRPr lang="ko-KR" altLang="en-US" sz="40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DDB3AD3-ECE3-49A9-A299-2B2F2A039C34}"/>
              </a:ext>
            </a:extLst>
          </p:cNvPr>
          <p:cNvGrpSpPr/>
          <p:nvPr/>
        </p:nvGrpSpPr>
        <p:grpSpPr>
          <a:xfrm>
            <a:off x="951619" y="767197"/>
            <a:ext cx="1774031" cy="2508950"/>
            <a:chOff x="2208476" y="1681590"/>
            <a:chExt cx="3177360" cy="4349709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B319C2A-9140-4715-BC92-ECA9DEBC0D26}"/>
                </a:ext>
              </a:extLst>
            </p:cNvPr>
            <p:cNvGrpSpPr/>
            <p:nvPr/>
          </p:nvGrpSpPr>
          <p:grpSpPr>
            <a:xfrm>
              <a:off x="2208476" y="1681590"/>
              <a:ext cx="3177360" cy="4349709"/>
              <a:chOff x="762960" y="1684085"/>
              <a:chExt cx="3177360" cy="4349709"/>
            </a:xfrm>
          </p:grpSpPr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3FAAE5C6-A334-4AC6-A191-166F6AC44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960" y="1684085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8612BF76-5712-43A9-B166-7219333339D7}"/>
                  </a:ext>
                </a:extLst>
              </p:cNvPr>
              <p:cNvSpPr/>
              <p:nvPr/>
            </p:nvSpPr>
            <p:spPr>
              <a:xfrm>
                <a:off x="1213284" y="2207415"/>
                <a:ext cx="2368807" cy="3380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183AF82-ACCB-494D-9D08-7EF1C1242167}"/>
                </a:ext>
              </a:extLst>
            </p:cNvPr>
            <p:cNvSpPr txBox="1"/>
            <p:nvPr/>
          </p:nvSpPr>
          <p:spPr>
            <a:xfrm>
              <a:off x="2677633" y="2220038"/>
              <a:ext cx="2368807" cy="376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Go</a:t>
              </a:r>
              <a:r>
                <a:rPr lang="ko-KR" altLang="en-US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</a:rPr>
                <a:t> &amp;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No</a:t>
              </a:r>
              <a:r>
                <a:rPr lang="ko-KR" altLang="en-US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endParaRPr lang="ko-KR" altLang="en-US" sz="10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1ED40A67-5CE3-44C6-9A8E-ED196F86D69A}"/>
                </a:ext>
              </a:extLst>
            </p:cNvPr>
            <p:cNvSpPr/>
            <p:nvPr/>
          </p:nvSpPr>
          <p:spPr>
            <a:xfrm>
              <a:off x="2874010" y="3567126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은행</a:t>
              </a:r>
              <a:endParaRPr lang="en-US" altLang="ko-KR" sz="1100"/>
            </a:p>
            <a:p>
              <a:pPr algn="ctr"/>
              <a:r>
                <a:rPr lang="ko-KR" altLang="en-US" sz="1100"/>
                <a:t>찾기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F24767E-BAAA-4086-963C-B933F29E77F7}"/>
                </a:ext>
              </a:extLst>
            </p:cNvPr>
            <p:cNvSpPr/>
            <p:nvPr/>
          </p:nvSpPr>
          <p:spPr>
            <a:xfrm>
              <a:off x="3923267" y="3567126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QR</a:t>
              </a:r>
              <a:r>
                <a:rPr lang="ko-KR" altLang="en-US" sz="1100"/>
                <a:t>코드</a:t>
              </a:r>
              <a:endParaRPr lang="en-US" altLang="ko-KR" sz="1100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0E7C0929-FBEA-495B-8279-799B6D4A9A9C}"/>
                </a:ext>
              </a:extLst>
            </p:cNvPr>
            <p:cNvSpPr/>
            <p:nvPr/>
          </p:nvSpPr>
          <p:spPr>
            <a:xfrm>
              <a:off x="2867660" y="4544590"/>
              <a:ext cx="920750" cy="84069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예약</a:t>
              </a:r>
              <a:endParaRPr lang="en-US" altLang="ko-KR" sz="1100"/>
            </a:p>
            <a:p>
              <a:pPr algn="ctr"/>
              <a:r>
                <a:rPr lang="ko-KR" altLang="en-US" sz="1100"/>
                <a:t>내역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D3516EAC-720C-4FA2-A924-E5D7349AB3CC}"/>
                </a:ext>
              </a:extLst>
            </p:cNvPr>
            <p:cNvSpPr/>
            <p:nvPr/>
          </p:nvSpPr>
          <p:spPr>
            <a:xfrm>
              <a:off x="3916917" y="4544590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추천</a:t>
              </a:r>
              <a:br>
                <a:rPr lang="en-US" altLang="ko-KR" sz="1100"/>
              </a:br>
              <a:r>
                <a:rPr lang="ko-KR" altLang="en-US" sz="1100"/>
                <a:t>상품</a:t>
              </a:r>
              <a:endParaRPr lang="en-US" altLang="ko-KR" sz="1100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69FE7B3-3BCE-448D-8DCB-31C9015D3BB4}"/>
                </a:ext>
              </a:extLst>
            </p:cNvPr>
            <p:cNvGrpSpPr/>
            <p:nvPr/>
          </p:nvGrpSpPr>
          <p:grpSpPr>
            <a:xfrm>
              <a:off x="3327283" y="2487945"/>
              <a:ext cx="1154300" cy="1154300"/>
              <a:chOff x="1222434" y="2942850"/>
              <a:chExt cx="2468199" cy="2468199"/>
            </a:xfrm>
          </p:grpSpPr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091E7F07-D574-42C1-BA63-2FCCA7857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889" b="94667" l="2667" r="96889">
                            <a14:foregroundMark x1="72444" y1="37333" x2="72444" y2="37333"/>
                            <a14:foregroundMark x1="93333" y1="44000" x2="94222" y2="47556"/>
                            <a14:foregroundMark x1="79556" y1="16000" x2="79556" y2="16000"/>
                            <a14:foregroundMark x1="79556" y1="13778" x2="79556" y2="13778"/>
                            <a14:foregroundMark x1="96889" y1="40889" x2="97333" y2="55111"/>
                            <a14:foregroundMark x1="84000" y1="7111" x2="80444" y2="4889"/>
                            <a14:foregroundMark x1="53333" y1="27556" x2="47556" y2="26667"/>
                            <a14:foregroundMark x1="45778" y1="92444" x2="47111" y2="94667"/>
                            <a14:foregroundMark x1="16444" y1="60444" x2="11111" y2="45778"/>
                            <a14:foregroundMark x1="4444" y1="45778" x2="2667" y2="49333"/>
                            <a14:foregroundMark x1="22667" y1="16444" x2="16889" y2="115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90960" y="3618874"/>
                <a:ext cx="1463352" cy="1137512"/>
              </a:xfrm>
              <a:prstGeom prst="rect">
                <a:avLst/>
              </a:prstGeom>
              <a:noFill/>
            </p:spPr>
          </p:pic>
          <p:sp>
            <p:nvSpPr>
              <p:cNvPr id="95" name="곱하기 기호 94">
                <a:extLst>
                  <a:ext uri="{FF2B5EF4-FFF2-40B4-BE49-F238E27FC236}">
                    <a16:creationId xmlns:a16="http://schemas.microsoft.com/office/drawing/2014/main" id="{1E134AA0-D56E-4D72-A771-E4900430F218}"/>
                  </a:ext>
                </a:extLst>
              </p:cNvPr>
              <p:cNvSpPr/>
              <p:nvPr/>
            </p:nvSpPr>
            <p:spPr>
              <a:xfrm>
                <a:off x="1222434" y="2942850"/>
                <a:ext cx="2468199" cy="2468199"/>
              </a:xfrm>
              <a:prstGeom prst="mathMultiply">
                <a:avLst/>
              </a:prstGeom>
              <a:solidFill>
                <a:srgbClr val="C00000">
                  <a:alpha val="38000"/>
                </a:srgbClr>
              </a:solidFill>
              <a:ln w="3175" cap="rnd" cmpd="sng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DF67E6D-C15E-45A1-9E8A-AB577AE69430}"/>
              </a:ext>
            </a:extLst>
          </p:cNvPr>
          <p:cNvCxnSpPr>
            <a:cxnSpLocks/>
          </p:cNvCxnSpPr>
          <p:nvPr/>
        </p:nvCxnSpPr>
        <p:spPr>
          <a:xfrm>
            <a:off x="2919918" y="2076343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A3EEE82-F753-4B0C-B4C4-D3CE483AA0FB}"/>
              </a:ext>
            </a:extLst>
          </p:cNvPr>
          <p:cNvCxnSpPr>
            <a:cxnSpLocks/>
          </p:cNvCxnSpPr>
          <p:nvPr/>
        </p:nvCxnSpPr>
        <p:spPr>
          <a:xfrm>
            <a:off x="5650418" y="2080929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C2752DDC-7E54-4989-A90E-CA134561FBA9}"/>
              </a:ext>
            </a:extLst>
          </p:cNvPr>
          <p:cNvCxnSpPr>
            <a:cxnSpLocks/>
          </p:cNvCxnSpPr>
          <p:nvPr/>
        </p:nvCxnSpPr>
        <p:spPr>
          <a:xfrm>
            <a:off x="8199727" y="2065566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DBD9655E-E9D4-4450-920F-314FCC1816ED}"/>
              </a:ext>
            </a:extLst>
          </p:cNvPr>
          <p:cNvSpPr txBox="1"/>
          <p:nvPr/>
        </p:nvSpPr>
        <p:spPr>
          <a:xfrm>
            <a:off x="8964265" y="2090197"/>
            <a:ext cx="2276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Server    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 삭제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&amp;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새로운 대기번호 생성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4AF5CCAE-51C3-46C7-A01C-A97FCA66D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0565" y="1574044"/>
            <a:ext cx="990625" cy="990625"/>
          </a:xfrm>
          <a:prstGeom prst="rect">
            <a:avLst/>
          </a:prstGeom>
        </p:spPr>
      </p:pic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F2AD16A5-861A-46F2-88B1-BF3C97BFD541}"/>
              </a:ext>
            </a:extLst>
          </p:cNvPr>
          <p:cNvCxnSpPr>
            <a:cxnSpLocks/>
          </p:cNvCxnSpPr>
          <p:nvPr/>
        </p:nvCxnSpPr>
        <p:spPr>
          <a:xfrm>
            <a:off x="9442131" y="3303226"/>
            <a:ext cx="0" cy="56810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000ABD6-FBBE-4DE5-B4C5-0F2C6847D656}"/>
              </a:ext>
            </a:extLst>
          </p:cNvPr>
          <p:cNvSpPr txBox="1"/>
          <p:nvPr/>
        </p:nvSpPr>
        <p:spPr>
          <a:xfrm>
            <a:off x="837907" y="3311374"/>
            <a:ext cx="2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예약 내역 기능 실시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3DDC75C-7905-4BA7-A116-9FC64E30496C}"/>
              </a:ext>
            </a:extLst>
          </p:cNvPr>
          <p:cNvSpPr txBox="1"/>
          <p:nvPr/>
        </p:nvSpPr>
        <p:spPr>
          <a:xfrm>
            <a:off x="3650001" y="3312380"/>
            <a:ext cx="186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재발급 기능 실시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68BB2A2-5DC3-4D76-A0D5-C596F5F0BF54}"/>
              </a:ext>
            </a:extLst>
          </p:cNvPr>
          <p:cNvSpPr txBox="1"/>
          <p:nvPr/>
        </p:nvSpPr>
        <p:spPr>
          <a:xfrm>
            <a:off x="6225449" y="2690725"/>
            <a:ext cx="186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 재발급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14E7862-AAEE-40BC-B937-ADAA60E63140}"/>
              </a:ext>
            </a:extLst>
          </p:cNvPr>
          <p:cNvSpPr txBox="1"/>
          <p:nvPr/>
        </p:nvSpPr>
        <p:spPr>
          <a:xfrm>
            <a:off x="10353499" y="5153156"/>
            <a:ext cx="186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새로운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제공</a:t>
            </a:r>
          </a:p>
        </p:txBody>
      </p:sp>
    </p:spTree>
    <p:extLst>
      <p:ext uri="{BB962C8B-B14F-4D97-AF65-F5344CB8AC3E}">
        <p14:creationId xmlns:p14="http://schemas.microsoft.com/office/powerpoint/2010/main" val="293966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대기 시간 알림 기능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17475F8-8418-40F8-B314-5B2ECCF74AFC}"/>
              </a:ext>
            </a:extLst>
          </p:cNvPr>
          <p:cNvGrpSpPr/>
          <p:nvPr/>
        </p:nvGrpSpPr>
        <p:grpSpPr>
          <a:xfrm>
            <a:off x="9227005" y="889114"/>
            <a:ext cx="1768474" cy="2508915"/>
            <a:chOff x="8850687" y="810621"/>
            <a:chExt cx="1951306" cy="266365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BE9FB79-AFA0-4368-8AE1-37401A80E1F1}"/>
                </a:ext>
              </a:extLst>
            </p:cNvPr>
            <p:cNvGrpSpPr/>
            <p:nvPr/>
          </p:nvGrpSpPr>
          <p:grpSpPr>
            <a:xfrm>
              <a:off x="8850687" y="810621"/>
              <a:ext cx="1951306" cy="2663659"/>
              <a:chOff x="4875748" y="1389208"/>
              <a:chExt cx="3700776" cy="5066249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1C4CECD3-D745-43AE-B0AF-D80BD5B1C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75748" y="1389208"/>
                <a:ext cx="3700776" cy="506624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FB22DBD-2FC6-4200-A84F-023889BF661B}"/>
                  </a:ext>
                </a:extLst>
              </p:cNvPr>
              <p:cNvSpPr/>
              <p:nvPr/>
            </p:nvSpPr>
            <p:spPr>
              <a:xfrm>
                <a:off x="5408818" y="2001704"/>
                <a:ext cx="2762250" cy="39374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E7D457D-E574-4010-9EDA-B001FB75B2A8}"/>
                </a:ext>
              </a:extLst>
            </p:cNvPr>
            <p:cNvSpPr/>
            <p:nvPr/>
          </p:nvSpPr>
          <p:spPr>
            <a:xfrm>
              <a:off x="9124687" y="1128356"/>
              <a:ext cx="1456450" cy="2074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1086535-CFED-48D4-A47D-5EA8060731B8}"/>
                </a:ext>
              </a:extLst>
            </p:cNvPr>
            <p:cNvSpPr txBox="1"/>
            <p:nvPr/>
          </p:nvSpPr>
          <p:spPr>
            <a:xfrm>
              <a:off x="9124687" y="1135364"/>
              <a:ext cx="1461200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예약 내역</a:t>
              </a:r>
              <a:endParaRPr lang="ko-KR" altLang="en-US" sz="5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3F7B182-92E2-4111-98AC-542B896347EF}"/>
                </a:ext>
              </a:extLst>
            </p:cNvPr>
            <p:cNvGrpSpPr/>
            <p:nvPr/>
          </p:nvGrpSpPr>
          <p:grpSpPr>
            <a:xfrm>
              <a:off x="9326126" y="1928753"/>
              <a:ext cx="1173264" cy="966982"/>
              <a:chOff x="4048969" y="1979156"/>
              <a:chExt cx="2725959" cy="3488033"/>
            </a:xfrm>
          </p:grpSpPr>
          <p:sp>
            <p:nvSpPr>
              <p:cNvPr id="69" name="모서리가 둥근 직사각형 28">
                <a:extLst>
                  <a:ext uri="{FF2B5EF4-FFF2-40B4-BE49-F238E27FC236}">
                    <a16:creationId xmlns:a16="http://schemas.microsoft.com/office/drawing/2014/main" id="{6A530C2C-DA48-4221-92E9-D6BBB69B1D7E}"/>
                  </a:ext>
                </a:extLst>
              </p:cNvPr>
              <p:cNvSpPr/>
              <p:nvPr/>
            </p:nvSpPr>
            <p:spPr>
              <a:xfrm>
                <a:off x="4048969" y="2923813"/>
                <a:ext cx="2467748" cy="2395856"/>
              </a:xfrm>
              <a:prstGeom prst="roundRect">
                <a:avLst>
                  <a:gd name="adj" fmla="val 237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/>
              </a:p>
            </p:txBody>
          </p:sp>
          <p:sp>
            <p:nvSpPr>
              <p:cNvPr id="70" name="모서리가 둥근 직사각형 29">
                <a:extLst>
                  <a:ext uri="{FF2B5EF4-FFF2-40B4-BE49-F238E27FC236}">
                    <a16:creationId xmlns:a16="http://schemas.microsoft.com/office/drawing/2014/main" id="{509CA464-DDFB-4BBA-A802-9978462F76A2}"/>
                  </a:ext>
                </a:extLst>
              </p:cNvPr>
              <p:cNvSpPr/>
              <p:nvPr/>
            </p:nvSpPr>
            <p:spPr>
              <a:xfrm>
                <a:off x="4048969" y="1992870"/>
                <a:ext cx="2467748" cy="922638"/>
              </a:xfrm>
              <a:prstGeom prst="roundRect">
                <a:avLst>
                  <a:gd name="adj" fmla="val 773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C3A2999-1E99-4F9B-862A-6B91D14C007A}"/>
                  </a:ext>
                </a:extLst>
              </p:cNvPr>
              <p:cNvSpPr txBox="1"/>
              <p:nvPr/>
            </p:nvSpPr>
            <p:spPr>
              <a:xfrm>
                <a:off x="5387797" y="1979156"/>
                <a:ext cx="1257074" cy="943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>
                    <a:solidFill>
                      <a:schemeClr val="bg1"/>
                    </a:solidFill>
                  </a:rPr>
                  <a:t>115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E29E340-E4E2-4EF7-B11F-2C10C4A6F9F3}"/>
                  </a:ext>
                </a:extLst>
              </p:cNvPr>
              <p:cNvSpPr txBox="1"/>
              <p:nvPr/>
            </p:nvSpPr>
            <p:spPr>
              <a:xfrm>
                <a:off x="4130451" y="3242352"/>
                <a:ext cx="1453202" cy="55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현재접수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FE4D6B2-20C6-451F-B5BD-6265B888F182}"/>
                  </a:ext>
                </a:extLst>
              </p:cNvPr>
              <p:cNvSpPr txBox="1"/>
              <p:nvPr/>
            </p:nvSpPr>
            <p:spPr>
              <a:xfrm>
                <a:off x="4142967" y="3809631"/>
                <a:ext cx="1217000" cy="55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 대기 인원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392C868-9D58-459F-84B5-D3AA7FE0C826}"/>
                  </a:ext>
                </a:extLst>
              </p:cNvPr>
              <p:cNvSpPr txBox="1"/>
              <p:nvPr/>
            </p:nvSpPr>
            <p:spPr>
              <a:xfrm>
                <a:off x="4130451" y="4515158"/>
                <a:ext cx="1217000" cy="55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>
                    <a:solidFill>
                      <a:schemeClr val="accent1">
                        <a:lumMod val="50000"/>
                      </a:schemeClr>
                    </a:solidFill>
                  </a:rPr>
                  <a:t>예상 대기 시간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1B03ABF-2ED8-4B18-B275-39E190EC97E4}"/>
                  </a:ext>
                </a:extLst>
              </p:cNvPr>
              <p:cNvSpPr txBox="1"/>
              <p:nvPr/>
            </p:nvSpPr>
            <p:spPr>
              <a:xfrm>
                <a:off x="5726000" y="3951670"/>
                <a:ext cx="918216" cy="77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/>
                  <a:t>06</a:t>
                </a:r>
                <a:endParaRPr lang="ko-KR" altLang="en-US" sz="800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88D812B-6742-4712-B7DA-824C94D038ED}"/>
                  </a:ext>
                </a:extLst>
              </p:cNvPr>
              <p:cNvSpPr txBox="1"/>
              <p:nvPr/>
            </p:nvSpPr>
            <p:spPr>
              <a:xfrm>
                <a:off x="5051387" y="4690054"/>
                <a:ext cx="1723541" cy="77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/>
                  <a:t>00:20:00</a:t>
                </a:r>
                <a:endParaRPr lang="ko-KR" altLang="en-US" sz="800" b="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CD3A4F1-8BEC-40BE-86DF-4C7E8EB3E585}"/>
                  </a:ext>
                </a:extLst>
              </p:cNvPr>
              <p:cNvSpPr txBox="1"/>
              <p:nvPr/>
            </p:nvSpPr>
            <p:spPr>
              <a:xfrm>
                <a:off x="4130451" y="2406396"/>
                <a:ext cx="1211420" cy="555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>
                    <a:solidFill>
                      <a:schemeClr val="bg1"/>
                    </a:solidFill>
                  </a:rPr>
                  <a:t>접수번호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55E2FA-4A1B-4EA0-A81C-17D9DD792648}"/>
                  </a:ext>
                </a:extLst>
              </p:cNvPr>
              <p:cNvSpPr txBox="1"/>
              <p:nvPr/>
            </p:nvSpPr>
            <p:spPr>
              <a:xfrm>
                <a:off x="5600081" y="3126953"/>
                <a:ext cx="1174847" cy="77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/>
                  <a:t>109</a:t>
                </a:r>
                <a:endParaRPr lang="ko-KR" altLang="en-US" sz="800" b="1" dirty="0"/>
              </a:p>
            </p:txBody>
          </p:sp>
        </p:grpSp>
        <p:sp>
          <p:nvSpPr>
            <p:cNvPr id="65" name="모서리가 둥근 직사각형 38">
              <a:extLst>
                <a:ext uri="{FF2B5EF4-FFF2-40B4-BE49-F238E27FC236}">
                  <a16:creationId xmlns:a16="http://schemas.microsoft.com/office/drawing/2014/main" id="{BA02FFF5-53D5-4634-B518-307B0ADF5D65}"/>
                </a:ext>
              </a:extLst>
            </p:cNvPr>
            <p:cNvSpPr/>
            <p:nvPr/>
          </p:nvSpPr>
          <p:spPr>
            <a:xfrm>
              <a:off x="9320605" y="2951183"/>
              <a:ext cx="425598" cy="155317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/>
                <a:t>예약 취소</a:t>
              </a:r>
              <a:endParaRPr lang="ko-KR" altLang="en-US" sz="400" dirty="0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CC5952B-1AE5-48FB-924A-3EA26165D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87870" y="1420084"/>
              <a:ext cx="876939" cy="229725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9C6C094-9B17-4D2D-A7FD-E75B71C3F8B9}"/>
                </a:ext>
              </a:extLst>
            </p:cNvPr>
            <p:cNvSpPr txBox="1"/>
            <p:nvPr/>
          </p:nvSpPr>
          <p:spPr>
            <a:xfrm>
              <a:off x="9369140" y="1649691"/>
              <a:ext cx="136834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한국산업기술대학교지점</a:t>
              </a:r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:a16="http://schemas.microsoft.com/office/drawing/2014/main" id="{B43F0F18-4E5C-41B0-8355-8F6884C49D3B}"/>
                </a:ext>
              </a:extLst>
            </p:cNvPr>
            <p:cNvSpPr/>
            <p:nvPr/>
          </p:nvSpPr>
          <p:spPr>
            <a:xfrm>
              <a:off x="9961857" y="2951183"/>
              <a:ext cx="425598" cy="155317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/>
                <a:t>재발급</a:t>
              </a:r>
              <a:endParaRPr lang="ko-KR" altLang="en-US" sz="400" dirty="0"/>
            </a:p>
          </p:txBody>
        </p:sp>
      </p:grp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DF67E6D-C15E-45A1-9E8A-AB577AE69430}"/>
              </a:ext>
            </a:extLst>
          </p:cNvPr>
          <p:cNvCxnSpPr>
            <a:cxnSpLocks/>
          </p:cNvCxnSpPr>
          <p:nvPr/>
        </p:nvCxnSpPr>
        <p:spPr>
          <a:xfrm>
            <a:off x="5492859" y="2203343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DBD9655E-E9D4-4450-920F-314FCC1816ED}"/>
              </a:ext>
            </a:extLst>
          </p:cNvPr>
          <p:cNvSpPr txBox="1"/>
          <p:nvPr/>
        </p:nvSpPr>
        <p:spPr>
          <a:xfrm>
            <a:off x="6197446" y="2020037"/>
            <a:ext cx="2276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Server    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 삭제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&amp;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새로운 대기번호 생성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4AF5CCAE-51C3-46C7-A01C-A97FCA66D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746" y="1503884"/>
            <a:ext cx="990625" cy="990625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C000ABD6-FBBE-4DE5-B4C5-0F2C6847D656}"/>
              </a:ext>
            </a:extLst>
          </p:cNvPr>
          <p:cNvSpPr txBox="1"/>
          <p:nvPr/>
        </p:nvSpPr>
        <p:spPr>
          <a:xfrm>
            <a:off x="3262674" y="3438374"/>
            <a:ext cx="213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 재발급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알림 팝업기능 작동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14E7862-AAEE-40BC-B937-ADAA60E63140}"/>
              </a:ext>
            </a:extLst>
          </p:cNvPr>
          <p:cNvSpPr txBox="1"/>
          <p:nvPr/>
        </p:nvSpPr>
        <p:spPr>
          <a:xfrm>
            <a:off x="8913857" y="3438374"/>
            <a:ext cx="243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새로운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 제공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2CF038E-C006-41A6-BEC9-CE2F446A055D}"/>
              </a:ext>
            </a:extLst>
          </p:cNvPr>
          <p:cNvGrpSpPr/>
          <p:nvPr/>
        </p:nvGrpSpPr>
        <p:grpSpPr>
          <a:xfrm>
            <a:off x="3473291" y="889114"/>
            <a:ext cx="1774031" cy="2508950"/>
            <a:chOff x="1039146" y="3882065"/>
            <a:chExt cx="1774031" cy="2508950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4CC616AA-63E6-48ED-B5BD-633D6FDBB743}"/>
                </a:ext>
              </a:extLst>
            </p:cNvPr>
            <p:cNvGrpSpPr/>
            <p:nvPr/>
          </p:nvGrpSpPr>
          <p:grpSpPr>
            <a:xfrm>
              <a:off x="1039146" y="3882065"/>
              <a:ext cx="1774031" cy="2508950"/>
              <a:chOff x="2208476" y="1681590"/>
              <a:chExt cx="3177360" cy="4349709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1D210BDC-D6DC-423B-806F-1A0055CFDBBF}"/>
                  </a:ext>
                </a:extLst>
              </p:cNvPr>
              <p:cNvGrpSpPr/>
              <p:nvPr/>
            </p:nvGrpSpPr>
            <p:grpSpPr>
              <a:xfrm>
                <a:off x="2208476" y="1681590"/>
                <a:ext cx="3177360" cy="4349709"/>
                <a:chOff x="762960" y="1684085"/>
                <a:chExt cx="3177360" cy="4349709"/>
              </a:xfrm>
            </p:grpSpPr>
            <p:pic>
              <p:nvPicPr>
                <p:cNvPr id="136" name="그림 135">
                  <a:extLst>
                    <a:ext uri="{FF2B5EF4-FFF2-40B4-BE49-F238E27FC236}">
                      <a16:creationId xmlns:a16="http://schemas.microsoft.com/office/drawing/2014/main" id="{19DA4A4C-DDF4-4E57-BB6B-73AE2EF2D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62960" y="1684085"/>
                  <a:ext cx="3177360" cy="4349709"/>
                </a:xfrm>
                <a:prstGeom prst="rect">
                  <a:avLst/>
                </a:prstGeom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</p:pic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C8783494-C19F-4599-99AF-8EF844295C64}"/>
                    </a:ext>
                  </a:extLst>
                </p:cNvPr>
                <p:cNvSpPr/>
                <p:nvPr/>
              </p:nvSpPr>
              <p:spPr>
                <a:xfrm>
                  <a:off x="1213284" y="2207415"/>
                  <a:ext cx="2368807" cy="33805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D921FF8-B238-4E89-9AC1-F997EF255CD7}"/>
                  </a:ext>
                </a:extLst>
              </p:cNvPr>
              <p:cNvSpPr txBox="1"/>
              <p:nvPr/>
            </p:nvSpPr>
            <p:spPr>
              <a:xfrm>
                <a:off x="2677633" y="2220038"/>
                <a:ext cx="2368807" cy="376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Go</a:t>
                </a:r>
                <a:r>
                  <a:rPr lang="ko-KR" altLang="en-US" sz="105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대기</a:t>
                </a:r>
                <a:r>
                  <a:rPr lang="en-US" altLang="ko-KR" sz="1000">
                    <a:solidFill>
                      <a:schemeClr val="tx2">
                        <a:lumMod val="50000"/>
                      </a:schemeClr>
                    </a:solidFill>
                  </a:rPr>
                  <a:t> &amp;</a:t>
                </a:r>
                <a:r>
                  <a:rPr lang="en-US" altLang="ko-KR" sz="100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 </a:t>
                </a:r>
                <a:r>
                  <a:rPr lang="en-US" altLang="ko-KR" sz="105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No</a:t>
                </a:r>
                <a:r>
                  <a:rPr lang="ko-KR" altLang="en-US" sz="105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대기</a:t>
                </a:r>
                <a:endParaRPr lang="ko-KR" altLang="en-US" sz="10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3F2C8C99-F121-4E8A-97BE-5F44FB05992D}"/>
                  </a:ext>
                </a:extLst>
              </p:cNvPr>
              <p:cNvSpPr/>
              <p:nvPr/>
            </p:nvSpPr>
            <p:spPr>
              <a:xfrm>
                <a:off x="2874010" y="3567126"/>
                <a:ext cx="920750" cy="84069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/>
                  <a:t>은행</a:t>
                </a:r>
                <a:endParaRPr lang="en-US" altLang="ko-KR" sz="1100"/>
              </a:p>
              <a:p>
                <a:pPr algn="ctr"/>
                <a:r>
                  <a:rPr lang="ko-KR" altLang="en-US" sz="1100"/>
                  <a:t>찾기</a:t>
                </a:r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FCE6F3D3-B62A-4F13-9173-0F458E383FAB}"/>
                  </a:ext>
                </a:extLst>
              </p:cNvPr>
              <p:cNvSpPr/>
              <p:nvPr/>
            </p:nvSpPr>
            <p:spPr>
              <a:xfrm>
                <a:off x="3923267" y="3567126"/>
                <a:ext cx="920750" cy="84069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/>
                  <a:t>QR</a:t>
                </a:r>
                <a:r>
                  <a:rPr lang="ko-KR" altLang="en-US" sz="1100"/>
                  <a:t>코드</a:t>
                </a:r>
                <a:endParaRPr lang="en-US" altLang="ko-KR" sz="1100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33C660AD-883F-4035-A033-0576F8133EB1}"/>
                  </a:ext>
                </a:extLst>
              </p:cNvPr>
              <p:cNvSpPr/>
              <p:nvPr/>
            </p:nvSpPr>
            <p:spPr>
              <a:xfrm>
                <a:off x="2867660" y="4544590"/>
                <a:ext cx="920750" cy="84069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/>
                  <a:t>예약</a:t>
                </a:r>
                <a:endParaRPr lang="en-US" altLang="ko-KR" sz="1100"/>
              </a:p>
              <a:p>
                <a:pPr algn="ctr"/>
                <a:r>
                  <a:rPr lang="ko-KR" altLang="en-US" sz="1100"/>
                  <a:t>내역</a:t>
                </a:r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DF4766B1-2802-4D4B-BCA0-D1B724A78DF4}"/>
                  </a:ext>
                </a:extLst>
              </p:cNvPr>
              <p:cNvSpPr/>
              <p:nvPr/>
            </p:nvSpPr>
            <p:spPr>
              <a:xfrm>
                <a:off x="3916917" y="4544590"/>
                <a:ext cx="920750" cy="84069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/>
                  <a:t>추천</a:t>
                </a:r>
                <a:br>
                  <a:rPr lang="en-US" altLang="ko-KR" sz="1100"/>
                </a:br>
                <a:r>
                  <a:rPr lang="ko-KR" altLang="en-US" sz="1100"/>
                  <a:t>상품</a:t>
                </a:r>
                <a:endParaRPr lang="en-US" altLang="ko-KR" sz="1100"/>
              </a:p>
            </p:txBody>
          </p: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18F68231-B37D-46B2-8A5E-01E94AEA473A}"/>
                  </a:ext>
                </a:extLst>
              </p:cNvPr>
              <p:cNvGrpSpPr/>
              <p:nvPr/>
            </p:nvGrpSpPr>
            <p:grpSpPr>
              <a:xfrm>
                <a:off x="3327283" y="2487945"/>
                <a:ext cx="1154300" cy="1154300"/>
                <a:chOff x="1222434" y="2942850"/>
                <a:chExt cx="2468199" cy="2468199"/>
              </a:xfrm>
            </p:grpSpPr>
            <p:pic>
              <p:nvPicPr>
                <p:cNvPr id="134" name="그림 133">
                  <a:extLst>
                    <a:ext uri="{FF2B5EF4-FFF2-40B4-BE49-F238E27FC236}">
                      <a16:creationId xmlns:a16="http://schemas.microsoft.com/office/drawing/2014/main" id="{62C2C11D-6DCF-4403-A3D3-DC20E77615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4889" b="94667" l="2667" r="96889">
                              <a14:foregroundMark x1="72444" y1="37333" x2="72444" y2="37333"/>
                              <a14:foregroundMark x1="93333" y1="44000" x2="94222" y2="47556"/>
                              <a14:foregroundMark x1="79556" y1="16000" x2="79556" y2="16000"/>
                              <a14:foregroundMark x1="79556" y1="13778" x2="79556" y2="13778"/>
                              <a14:foregroundMark x1="96889" y1="40889" x2="97333" y2="55111"/>
                              <a14:foregroundMark x1="84000" y1="7111" x2="80444" y2="4889"/>
                              <a14:foregroundMark x1="53333" y1="27556" x2="47556" y2="26667"/>
                              <a14:foregroundMark x1="45778" y1="92444" x2="47111" y2="94667"/>
                              <a14:foregroundMark x1="16444" y1="60444" x2="11111" y2="45778"/>
                              <a14:foregroundMark x1="4444" y1="45778" x2="2667" y2="49333"/>
                              <a14:foregroundMark x1="22667" y1="16444" x2="16889" y2="11556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0960" y="3618874"/>
                  <a:ext cx="1463352" cy="1137512"/>
                </a:xfrm>
                <a:prstGeom prst="rect">
                  <a:avLst/>
                </a:prstGeom>
                <a:noFill/>
              </p:spPr>
            </p:pic>
            <p:sp>
              <p:nvSpPr>
                <p:cNvPr id="135" name="곱하기 기호 134">
                  <a:extLst>
                    <a:ext uri="{FF2B5EF4-FFF2-40B4-BE49-F238E27FC236}">
                      <a16:creationId xmlns:a16="http://schemas.microsoft.com/office/drawing/2014/main" id="{5475569B-3C73-402C-8567-A042919A4804}"/>
                    </a:ext>
                  </a:extLst>
                </p:cNvPr>
                <p:cNvSpPr/>
                <p:nvPr/>
              </p:nvSpPr>
              <p:spPr>
                <a:xfrm>
                  <a:off x="1222434" y="2942850"/>
                  <a:ext cx="2468199" cy="2468199"/>
                </a:xfrm>
                <a:prstGeom prst="mathMultiply">
                  <a:avLst/>
                </a:prstGeom>
                <a:solidFill>
                  <a:srgbClr val="C00000">
                    <a:alpha val="38000"/>
                  </a:srgbClr>
                </a:solidFill>
                <a:ln w="3175" cap="rnd" cmpd="sng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644D4CD-4A00-481A-9C63-BD5D7B51D8E6}"/>
                </a:ext>
              </a:extLst>
            </p:cNvPr>
            <p:cNvGrpSpPr/>
            <p:nvPr/>
          </p:nvGrpSpPr>
          <p:grpSpPr>
            <a:xfrm>
              <a:off x="1277878" y="4836389"/>
              <a:ext cx="1447772" cy="732578"/>
              <a:chOff x="6939365" y="3389697"/>
              <a:chExt cx="2818385" cy="1108220"/>
            </a:xfrm>
          </p:grpSpPr>
          <p:sp>
            <p:nvSpPr>
              <p:cNvPr id="103" name="모서리가 둥근 직사각형 13">
                <a:extLst>
                  <a:ext uri="{FF2B5EF4-FFF2-40B4-BE49-F238E27FC236}">
                    <a16:creationId xmlns:a16="http://schemas.microsoft.com/office/drawing/2014/main" id="{9D0990B9-C9E3-4099-8696-09FCED8093AE}"/>
                  </a:ext>
                </a:extLst>
              </p:cNvPr>
              <p:cNvSpPr/>
              <p:nvPr/>
            </p:nvSpPr>
            <p:spPr>
              <a:xfrm>
                <a:off x="6939365" y="3389697"/>
                <a:ext cx="2595160" cy="1108220"/>
              </a:xfrm>
              <a:prstGeom prst="roundRect">
                <a:avLst>
                  <a:gd name="adj" fmla="val 74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D988516-0D9A-4187-8B88-AD9CC639F36C}"/>
                  </a:ext>
                </a:extLst>
              </p:cNvPr>
              <p:cNvSpPr txBox="1"/>
              <p:nvPr/>
            </p:nvSpPr>
            <p:spPr>
              <a:xfrm>
                <a:off x="6939365" y="3449516"/>
                <a:ext cx="2595160" cy="279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>
                    <a:solidFill>
                      <a:schemeClr val="bg1"/>
                    </a:solidFill>
                  </a:rPr>
                  <a:t>예상 대기 시간 </a:t>
                </a:r>
                <a:r>
                  <a:rPr lang="en-US" altLang="ko-KR" sz="600">
                    <a:solidFill>
                      <a:schemeClr val="bg1"/>
                    </a:solidFill>
                  </a:rPr>
                  <a:t>10</a:t>
                </a:r>
                <a:r>
                  <a:rPr lang="ko-KR" altLang="en-US" sz="600">
                    <a:solidFill>
                      <a:schemeClr val="bg1"/>
                    </a:solidFill>
                  </a:rPr>
                  <a:t>분 남았습니다</a:t>
                </a:r>
                <a:r>
                  <a:rPr lang="en-US" altLang="ko-KR" sz="600">
                    <a:solidFill>
                      <a:schemeClr val="bg1"/>
                    </a:solidFill>
                  </a:rPr>
                  <a:t>.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B0AEE0C-4ED5-4B82-AFE9-28329F0162E9}"/>
                  </a:ext>
                </a:extLst>
              </p:cNvPr>
              <p:cNvSpPr txBox="1"/>
              <p:nvPr/>
            </p:nvSpPr>
            <p:spPr>
              <a:xfrm>
                <a:off x="6939365" y="3710376"/>
                <a:ext cx="2818385" cy="279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>
                    <a:solidFill>
                      <a:schemeClr val="bg1"/>
                    </a:solidFill>
                  </a:rPr>
                  <a:t>대기번호를 재발급 받으시겠습니까</a:t>
                </a:r>
                <a:r>
                  <a:rPr lang="en-US" altLang="ko-KR" sz="600" dirty="0">
                    <a:solidFill>
                      <a:schemeClr val="bg1"/>
                    </a:solidFill>
                  </a:rPr>
                  <a:t>?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FF0DE34-16FE-44BC-ABD3-911C5DC2C81A}"/>
                  </a:ext>
                </a:extLst>
              </p:cNvPr>
              <p:cNvSpPr txBox="1"/>
              <p:nvPr/>
            </p:nvSpPr>
            <p:spPr>
              <a:xfrm>
                <a:off x="8142906" y="4113497"/>
                <a:ext cx="1248745" cy="279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>
                    <a:solidFill>
                      <a:schemeClr val="bg1"/>
                    </a:solidFill>
                  </a:rPr>
                  <a:t>네     아니오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BD6FCA2-8C22-4B2F-8FD9-9B9B40DEAC10}"/>
              </a:ext>
            </a:extLst>
          </p:cNvPr>
          <p:cNvGrpSpPr/>
          <p:nvPr/>
        </p:nvGrpSpPr>
        <p:grpSpPr>
          <a:xfrm>
            <a:off x="736762" y="889114"/>
            <a:ext cx="1769371" cy="2508949"/>
            <a:chOff x="9277460" y="1005273"/>
            <a:chExt cx="1769371" cy="2508949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CFD3ACDA-3CE5-4DB2-9C38-AD3A47227504}"/>
                </a:ext>
              </a:extLst>
            </p:cNvPr>
            <p:cNvGrpSpPr/>
            <p:nvPr/>
          </p:nvGrpSpPr>
          <p:grpSpPr>
            <a:xfrm>
              <a:off x="9277460" y="1005273"/>
              <a:ext cx="1769371" cy="2508949"/>
              <a:chOff x="4875748" y="1389208"/>
              <a:chExt cx="3700776" cy="5066249"/>
            </a:xfrm>
          </p:grpSpPr>
          <p:pic>
            <p:nvPicPr>
              <p:cNvPr id="157" name="그림 156">
                <a:extLst>
                  <a:ext uri="{FF2B5EF4-FFF2-40B4-BE49-F238E27FC236}">
                    <a16:creationId xmlns:a16="http://schemas.microsoft.com/office/drawing/2014/main" id="{A52CF4F9-CCCF-48A7-BAE1-B9FD52F2A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75748" y="1389208"/>
                <a:ext cx="3700776" cy="506624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6A8BB7CD-973F-4486-AC10-50CFAA69E84B}"/>
                  </a:ext>
                </a:extLst>
              </p:cNvPr>
              <p:cNvSpPr/>
              <p:nvPr/>
            </p:nvSpPr>
            <p:spPr>
              <a:xfrm>
                <a:off x="5408818" y="2001704"/>
                <a:ext cx="2762250" cy="39374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0D440BA-4C93-464A-8A9C-D185240BF126}"/>
                </a:ext>
              </a:extLst>
            </p:cNvPr>
            <p:cNvSpPr/>
            <p:nvPr/>
          </p:nvSpPr>
          <p:spPr>
            <a:xfrm>
              <a:off x="9525913" y="1304553"/>
              <a:ext cx="1320654" cy="1953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E87C518-D126-42EF-9D7C-3FE36FEC6F75}"/>
                </a:ext>
              </a:extLst>
            </p:cNvPr>
            <p:cNvSpPr txBox="1"/>
            <p:nvPr/>
          </p:nvSpPr>
          <p:spPr>
            <a:xfrm>
              <a:off x="9525913" y="1311154"/>
              <a:ext cx="1324961" cy="2000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예약 내역</a:t>
              </a:r>
              <a:endParaRPr lang="ko-KR" altLang="en-US" sz="6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868AFA1-4ED1-4A1F-9315-ED01B38EEC11}"/>
                </a:ext>
              </a:extLst>
            </p:cNvPr>
            <p:cNvGrpSpPr/>
            <p:nvPr/>
          </p:nvGrpSpPr>
          <p:grpSpPr>
            <a:xfrm>
              <a:off x="9708570" y="2058462"/>
              <a:ext cx="1063872" cy="938720"/>
              <a:chOff x="4048969" y="1979156"/>
              <a:chExt cx="2725959" cy="3594883"/>
            </a:xfrm>
          </p:grpSpPr>
          <p:sp>
            <p:nvSpPr>
              <p:cNvPr id="147" name="모서리가 둥근 직사각형 28">
                <a:extLst>
                  <a:ext uri="{FF2B5EF4-FFF2-40B4-BE49-F238E27FC236}">
                    <a16:creationId xmlns:a16="http://schemas.microsoft.com/office/drawing/2014/main" id="{C8C5B608-93A7-45A6-A8AB-3644532F50DA}"/>
                  </a:ext>
                </a:extLst>
              </p:cNvPr>
              <p:cNvSpPr/>
              <p:nvPr/>
            </p:nvSpPr>
            <p:spPr>
              <a:xfrm>
                <a:off x="4048969" y="2923813"/>
                <a:ext cx="2467748" cy="2395856"/>
              </a:xfrm>
              <a:prstGeom prst="roundRect">
                <a:avLst>
                  <a:gd name="adj" fmla="val 237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148" name="모서리가 둥근 직사각형 29">
                <a:extLst>
                  <a:ext uri="{FF2B5EF4-FFF2-40B4-BE49-F238E27FC236}">
                    <a16:creationId xmlns:a16="http://schemas.microsoft.com/office/drawing/2014/main" id="{A0B16E75-EDC4-48B4-981E-60F8F6C0A73E}"/>
                  </a:ext>
                </a:extLst>
              </p:cNvPr>
              <p:cNvSpPr/>
              <p:nvPr/>
            </p:nvSpPr>
            <p:spPr>
              <a:xfrm>
                <a:off x="4048969" y="1992870"/>
                <a:ext cx="2467748" cy="922638"/>
              </a:xfrm>
              <a:prstGeom prst="roundRect">
                <a:avLst>
                  <a:gd name="adj" fmla="val 773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51C66EB-9B14-46BE-9E86-547827CCE61C}"/>
                  </a:ext>
                </a:extLst>
              </p:cNvPr>
              <p:cNvSpPr txBox="1"/>
              <p:nvPr/>
            </p:nvSpPr>
            <p:spPr>
              <a:xfrm>
                <a:off x="5387796" y="1979156"/>
                <a:ext cx="1257075" cy="1060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chemeClr val="bg1"/>
                    </a:solidFill>
                  </a:rPr>
                  <a:t>112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745ED49-1432-4D3E-B768-01566CC8A282}"/>
                  </a:ext>
                </a:extLst>
              </p:cNvPr>
              <p:cNvSpPr txBox="1"/>
              <p:nvPr/>
            </p:nvSpPr>
            <p:spPr>
              <a:xfrm>
                <a:off x="4130450" y="3242351"/>
                <a:ext cx="1453201" cy="648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현재접수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5D30E93-AD63-4563-9B9A-64907B4F13BF}"/>
                  </a:ext>
                </a:extLst>
              </p:cNvPr>
              <p:cNvSpPr txBox="1"/>
              <p:nvPr/>
            </p:nvSpPr>
            <p:spPr>
              <a:xfrm>
                <a:off x="4142967" y="3809633"/>
                <a:ext cx="1217000" cy="942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 대기 인원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926980D-40A4-4533-8415-03667DE138BF}"/>
                  </a:ext>
                </a:extLst>
              </p:cNvPr>
              <p:cNvSpPr txBox="1"/>
              <p:nvPr/>
            </p:nvSpPr>
            <p:spPr>
              <a:xfrm>
                <a:off x="4130450" y="4515156"/>
                <a:ext cx="1217000" cy="942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예상 대기 시간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80734CF-271C-4F69-A4CD-0CA1C1CD04F3}"/>
                  </a:ext>
                </a:extLst>
              </p:cNvPr>
              <p:cNvSpPr txBox="1"/>
              <p:nvPr/>
            </p:nvSpPr>
            <p:spPr>
              <a:xfrm>
                <a:off x="5776956" y="3951670"/>
                <a:ext cx="918216" cy="88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1</a:t>
                </a:r>
                <a:r>
                  <a:rPr lang="en-US" altLang="ko-KR" sz="900" b="1" dirty="0"/>
                  <a:t>1</a:t>
                </a:r>
                <a:endParaRPr lang="ko-KR" altLang="en-US" sz="900" b="1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89D48A6-5FA0-4F8A-BE7F-1B8F2336ED88}"/>
                  </a:ext>
                </a:extLst>
              </p:cNvPr>
              <p:cNvSpPr txBox="1"/>
              <p:nvPr/>
            </p:nvSpPr>
            <p:spPr>
              <a:xfrm>
                <a:off x="5051387" y="4690055"/>
                <a:ext cx="1723541" cy="883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00:10:00</a:t>
                </a:r>
                <a:endParaRPr lang="ko-KR" altLang="en-US" sz="900" b="1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FEFB402-F2F8-4B70-9FE4-8489C3E38833}"/>
                  </a:ext>
                </a:extLst>
              </p:cNvPr>
              <p:cNvSpPr txBox="1"/>
              <p:nvPr/>
            </p:nvSpPr>
            <p:spPr>
              <a:xfrm>
                <a:off x="4130450" y="2406397"/>
                <a:ext cx="1211419" cy="648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bg1"/>
                    </a:solidFill>
                  </a:rPr>
                  <a:t>접수번호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DD21029-4929-4562-B7A7-77297A184318}"/>
                  </a:ext>
                </a:extLst>
              </p:cNvPr>
              <p:cNvSpPr txBox="1"/>
              <p:nvPr/>
            </p:nvSpPr>
            <p:spPr>
              <a:xfrm>
                <a:off x="5600080" y="3126955"/>
                <a:ext cx="1174848" cy="88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101</a:t>
                </a:r>
                <a:endParaRPr lang="ko-KR" altLang="en-US" sz="900" b="1" dirty="0"/>
              </a:p>
            </p:txBody>
          </p:sp>
        </p:grpSp>
        <p:sp>
          <p:nvSpPr>
            <p:cNvPr id="143" name="모서리가 둥근 직사각형 38">
              <a:extLst>
                <a:ext uri="{FF2B5EF4-FFF2-40B4-BE49-F238E27FC236}">
                  <a16:creationId xmlns:a16="http://schemas.microsoft.com/office/drawing/2014/main" id="{11D7696E-DE18-4893-A015-93781E30A940}"/>
                </a:ext>
              </a:extLst>
            </p:cNvPr>
            <p:cNvSpPr/>
            <p:nvPr/>
          </p:nvSpPr>
          <p:spPr>
            <a:xfrm>
              <a:off x="9703564" y="3021507"/>
              <a:ext cx="385916" cy="146296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/>
                <a:t>예약 취소</a:t>
              </a:r>
              <a:endParaRPr lang="ko-KR" altLang="en-US" sz="500" dirty="0"/>
            </a:p>
          </p:txBody>
        </p:sp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DF4AAD0F-9143-4D56-A0E8-65E8C470D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4558" y="1579337"/>
              <a:ext cx="795175" cy="216382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4239D6D-0DC3-42EE-9F9B-EC107B609505}"/>
                </a:ext>
              </a:extLst>
            </p:cNvPr>
            <p:cNvSpPr txBox="1"/>
            <p:nvPr/>
          </p:nvSpPr>
          <p:spPr>
            <a:xfrm>
              <a:off x="9747574" y="1795608"/>
              <a:ext cx="12407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한국산업기술대학교지점</a:t>
              </a:r>
            </a:p>
          </p:txBody>
        </p:sp>
        <p:sp>
          <p:nvSpPr>
            <p:cNvPr id="146" name="모서리가 둥근 직사각형 38">
              <a:extLst>
                <a:ext uri="{FF2B5EF4-FFF2-40B4-BE49-F238E27FC236}">
                  <a16:creationId xmlns:a16="http://schemas.microsoft.com/office/drawing/2014/main" id="{CA852391-397A-4ABD-B627-C64657B9A20B}"/>
                </a:ext>
              </a:extLst>
            </p:cNvPr>
            <p:cNvSpPr/>
            <p:nvPr/>
          </p:nvSpPr>
          <p:spPr>
            <a:xfrm>
              <a:off x="10285027" y="3021507"/>
              <a:ext cx="385916" cy="146296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/>
                <a:t>예약 연장</a:t>
              </a:r>
              <a:endParaRPr lang="ko-KR" altLang="en-US" sz="500" dirty="0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CEA19292-7834-4989-AC76-D308F66526FD}"/>
              </a:ext>
            </a:extLst>
          </p:cNvPr>
          <p:cNvSpPr txBox="1"/>
          <p:nvPr/>
        </p:nvSpPr>
        <p:spPr>
          <a:xfrm>
            <a:off x="705637" y="3439490"/>
            <a:ext cx="2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대기시간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10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분 전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7FDD3B54-1A11-4338-BC8A-6AD32CDD0AC7}"/>
              </a:ext>
            </a:extLst>
          </p:cNvPr>
          <p:cNvCxnSpPr>
            <a:cxnSpLocks/>
          </p:cNvCxnSpPr>
          <p:nvPr/>
        </p:nvCxnSpPr>
        <p:spPr>
          <a:xfrm>
            <a:off x="2667528" y="2217197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10753136-E9AD-4881-A439-689002CED14C}"/>
              </a:ext>
            </a:extLst>
          </p:cNvPr>
          <p:cNvCxnSpPr>
            <a:cxnSpLocks/>
          </p:cNvCxnSpPr>
          <p:nvPr/>
        </p:nvCxnSpPr>
        <p:spPr>
          <a:xfrm>
            <a:off x="5651500" y="3998326"/>
            <a:ext cx="444500" cy="32591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973F8FBB-C37D-408F-A0F4-24424D6FB669}"/>
              </a:ext>
            </a:extLst>
          </p:cNvPr>
          <p:cNvSpPr txBox="1"/>
          <p:nvPr/>
        </p:nvSpPr>
        <p:spPr>
          <a:xfrm>
            <a:off x="5583731" y="2321899"/>
            <a:ext cx="42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1">
                    <a:lumMod val="50000"/>
                  </a:schemeClr>
                </a:solidFill>
              </a:rPr>
              <a:t>예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1AC9F5A-D622-4CE7-90D4-02656915849D}"/>
              </a:ext>
            </a:extLst>
          </p:cNvPr>
          <p:cNvSpPr txBox="1"/>
          <p:nvPr/>
        </p:nvSpPr>
        <p:spPr>
          <a:xfrm>
            <a:off x="5463660" y="4251313"/>
            <a:ext cx="890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1">
                    <a:lumMod val="50000"/>
                  </a:schemeClr>
                </a:solidFill>
              </a:rPr>
              <a:t>아니오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D72C9BBF-0F86-4C09-89E6-560FD198D205}"/>
              </a:ext>
            </a:extLst>
          </p:cNvPr>
          <p:cNvCxnSpPr>
            <a:cxnSpLocks/>
          </p:cNvCxnSpPr>
          <p:nvPr/>
        </p:nvCxnSpPr>
        <p:spPr>
          <a:xfrm>
            <a:off x="8473562" y="2167652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288D87E-D817-44D3-B9A9-7C456B67723A}"/>
              </a:ext>
            </a:extLst>
          </p:cNvPr>
          <p:cNvSpPr txBox="1"/>
          <p:nvPr/>
        </p:nvSpPr>
        <p:spPr>
          <a:xfrm>
            <a:off x="6197446" y="4872781"/>
            <a:ext cx="227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Server    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  대기번호 삭제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D0FFD73E-0286-4656-A029-B626A7C52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746" y="4356628"/>
            <a:ext cx="990625" cy="990625"/>
          </a:xfrm>
          <a:prstGeom prst="rect">
            <a:avLst/>
          </a:prstGeom>
        </p:spPr>
      </p:pic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FE8CBC5E-5373-4286-8361-1295FFB59242}"/>
              </a:ext>
            </a:extLst>
          </p:cNvPr>
          <p:cNvGrpSpPr/>
          <p:nvPr/>
        </p:nvGrpSpPr>
        <p:grpSpPr>
          <a:xfrm>
            <a:off x="9221115" y="3974970"/>
            <a:ext cx="1774031" cy="2508916"/>
            <a:chOff x="8857226" y="3797295"/>
            <a:chExt cx="1951306" cy="2663659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FF7E56F4-5D27-401F-9B4C-39BDFE8E58DE}"/>
                </a:ext>
              </a:extLst>
            </p:cNvPr>
            <p:cNvGrpSpPr/>
            <p:nvPr/>
          </p:nvGrpSpPr>
          <p:grpSpPr>
            <a:xfrm>
              <a:off x="8857226" y="3797295"/>
              <a:ext cx="1951306" cy="2663659"/>
              <a:chOff x="4875748" y="1389208"/>
              <a:chExt cx="3700776" cy="5066249"/>
            </a:xfrm>
          </p:grpSpPr>
          <p:pic>
            <p:nvPicPr>
              <p:cNvPr id="206" name="그림 205">
                <a:extLst>
                  <a:ext uri="{FF2B5EF4-FFF2-40B4-BE49-F238E27FC236}">
                    <a16:creationId xmlns:a16="http://schemas.microsoft.com/office/drawing/2014/main" id="{88A9BFE0-4CD2-4F97-83CC-53121A706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75748" y="1389208"/>
                <a:ext cx="3700776" cy="506624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A7EE723A-98A9-41CE-8753-86CCF2DF8047}"/>
                  </a:ext>
                </a:extLst>
              </p:cNvPr>
              <p:cNvSpPr/>
              <p:nvPr/>
            </p:nvSpPr>
            <p:spPr>
              <a:xfrm>
                <a:off x="5408818" y="2001704"/>
                <a:ext cx="2762250" cy="39374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9F9C5AE-ABDE-4884-9078-32A6A69FA878}"/>
                </a:ext>
              </a:extLst>
            </p:cNvPr>
            <p:cNvSpPr/>
            <p:nvPr/>
          </p:nvSpPr>
          <p:spPr>
            <a:xfrm>
              <a:off x="9131226" y="4115030"/>
              <a:ext cx="1456450" cy="2074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C76F862-7018-433B-ACD5-1D2B5A03E3CC}"/>
                </a:ext>
              </a:extLst>
            </p:cNvPr>
            <p:cNvSpPr txBox="1"/>
            <p:nvPr/>
          </p:nvSpPr>
          <p:spPr>
            <a:xfrm>
              <a:off x="9131226" y="4122038"/>
              <a:ext cx="1461200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예약 내역</a:t>
              </a:r>
              <a:endParaRPr lang="ko-KR" altLang="en-US" sz="5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04A3531F-8CF8-4879-9904-99011E33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4410" y="4406758"/>
              <a:ext cx="876939" cy="229725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5134ABD-DAA8-4136-B34C-FBEFA8EC197D}"/>
                </a:ext>
              </a:extLst>
            </p:cNvPr>
            <p:cNvSpPr txBox="1"/>
            <p:nvPr/>
          </p:nvSpPr>
          <p:spPr>
            <a:xfrm>
              <a:off x="9520062" y="4636366"/>
              <a:ext cx="1136005" cy="1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한국산업기술대학교지점</a:t>
              </a:r>
            </a:p>
          </p:txBody>
        </p: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1C941591-9B81-4F57-A325-934DC6A81E84}"/>
                </a:ext>
              </a:extLst>
            </p:cNvPr>
            <p:cNvGrpSpPr/>
            <p:nvPr/>
          </p:nvGrpSpPr>
          <p:grpSpPr>
            <a:xfrm>
              <a:off x="9239687" y="5123376"/>
              <a:ext cx="1239527" cy="756947"/>
              <a:chOff x="6939365" y="3389697"/>
              <a:chExt cx="2595160" cy="1108220"/>
            </a:xfrm>
          </p:grpSpPr>
          <p:sp>
            <p:nvSpPr>
              <p:cNvPr id="204" name="모서리가 둥근 직사각형 13">
                <a:extLst>
                  <a:ext uri="{FF2B5EF4-FFF2-40B4-BE49-F238E27FC236}">
                    <a16:creationId xmlns:a16="http://schemas.microsoft.com/office/drawing/2014/main" id="{7C47F7C9-89FF-4243-BF4D-1D3643D699D6}"/>
                  </a:ext>
                </a:extLst>
              </p:cNvPr>
              <p:cNvSpPr/>
              <p:nvPr/>
            </p:nvSpPr>
            <p:spPr>
              <a:xfrm>
                <a:off x="6939365" y="3389697"/>
                <a:ext cx="2595160" cy="1108220"/>
              </a:xfrm>
              <a:prstGeom prst="roundRect">
                <a:avLst>
                  <a:gd name="adj" fmla="val 74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624D7188-3B8C-48DA-8E59-6C4005EC0F67}"/>
                  </a:ext>
                </a:extLst>
              </p:cNvPr>
              <p:cNvSpPr txBox="1"/>
              <p:nvPr/>
            </p:nvSpPr>
            <p:spPr>
              <a:xfrm>
                <a:off x="6939365" y="3449515"/>
                <a:ext cx="2595160" cy="478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700">
                  <a:solidFill>
                    <a:schemeClr val="bg1"/>
                  </a:solidFill>
                </a:endParaRPr>
              </a:p>
              <a:p>
                <a:r>
                  <a:rPr lang="ko-KR" altLang="en-US" sz="700">
                    <a:solidFill>
                      <a:schemeClr val="bg1"/>
                    </a:solidFill>
                  </a:rPr>
                  <a:t>예약이 취소되었습니다</a:t>
                </a:r>
                <a:r>
                  <a:rPr lang="en-US" altLang="ko-KR" sz="700">
                    <a:solidFill>
                      <a:schemeClr val="bg1"/>
                    </a:solidFill>
                  </a:rPr>
                  <a:t>.</a:t>
                </a:r>
                <a:endParaRPr lang="ko-KR" altLang="en-US" sz="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3" name="모서리가 둥근 직사각형 38">
              <a:extLst>
                <a:ext uri="{FF2B5EF4-FFF2-40B4-BE49-F238E27FC236}">
                  <a16:creationId xmlns:a16="http://schemas.microsoft.com/office/drawing/2014/main" id="{66BA7405-6CE6-45CC-8E5A-0C4A56BE161B}"/>
                </a:ext>
              </a:extLst>
            </p:cNvPr>
            <p:cNvSpPr/>
            <p:nvPr/>
          </p:nvSpPr>
          <p:spPr>
            <a:xfrm>
              <a:off x="9564531" y="5633125"/>
              <a:ext cx="620509" cy="226447"/>
            </a:xfrm>
            <a:prstGeom prst="roundRect">
              <a:avLst>
                <a:gd name="adj" fmla="val 7738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/>
                <a:t>뒤로가기</a:t>
              </a:r>
              <a:endParaRPr lang="ko-KR" altLang="en-US" sz="600" dirty="0"/>
            </a:p>
          </p:txBody>
        </p:sp>
      </p:grp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C420A4E4-4718-4350-888D-DF952A32054D}"/>
              </a:ext>
            </a:extLst>
          </p:cNvPr>
          <p:cNvCxnSpPr>
            <a:cxnSpLocks/>
          </p:cNvCxnSpPr>
          <p:nvPr/>
        </p:nvCxnSpPr>
        <p:spPr>
          <a:xfrm>
            <a:off x="8473562" y="4930697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D685A617-8866-4C37-AE35-73512C57D46D}"/>
              </a:ext>
            </a:extLst>
          </p:cNvPr>
          <p:cNvSpPr txBox="1"/>
          <p:nvPr/>
        </p:nvSpPr>
        <p:spPr>
          <a:xfrm>
            <a:off x="8961711" y="6487011"/>
            <a:ext cx="243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   예약 취소 완료</a:t>
            </a:r>
          </a:p>
        </p:txBody>
      </p:sp>
    </p:spTree>
    <p:extLst>
      <p:ext uri="{BB962C8B-B14F-4D97-AF65-F5344CB8AC3E}">
        <p14:creationId xmlns:p14="http://schemas.microsoft.com/office/powerpoint/2010/main" val="3645897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 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9960ABDF-DC0A-4820-9D40-903B1CB6E50A}"/>
              </a:ext>
            </a:extLst>
          </p:cNvPr>
          <p:cNvSpPr/>
          <p:nvPr/>
        </p:nvSpPr>
        <p:spPr>
          <a:xfrm>
            <a:off x="6285839" y="5201678"/>
            <a:ext cx="177873" cy="17787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C3D1CEA-F70C-48CF-B41B-7696C1022F88}"/>
              </a:ext>
            </a:extLst>
          </p:cNvPr>
          <p:cNvSpPr txBox="1"/>
          <p:nvPr/>
        </p:nvSpPr>
        <p:spPr>
          <a:xfrm>
            <a:off x="1430477" y="2310132"/>
            <a:ext cx="3243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7</a:t>
            </a:r>
            <a:r>
              <a:rPr lang="ko-KR" altLang="en-US" sz="150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세그먼트*</a:t>
            </a:r>
            <a:r>
              <a:rPr lang="en-US" altLang="ko-KR" sz="150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ESP8266</a:t>
            </a:r>
            <a:r>
              <a:rPr lang="ko-KR" altLang="en-US" sz="150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으로 구성</a:t>
            </a:r>
            <a:r>
              <a:rPr lang="en-US" altLang="ko-KR" sz="150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sz="1500" dirty="0">
              <a:latin typeface="+mn-ea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5D38CA3-9E40-45B6-AF7B-B04502A2AD5C}"/>
              </a:ext>
            </a:extLst>
          </p:cNvPr>
          <p:cNvGrpSpPr/>
          <p:nvPr/>
        </p:nvGrpSpPr>
        <p:grpSpPr>
          <a:xfrm>
            <a:off x="1153355" y="1879160"/>
            <a:ext cx="2425665" cy="369332"/>
            <a:chOff x="-335981" y="1190202"/>
            <a:chExt cx="2425665" cy="369332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C7309578-1BF3-4079-B173-C7F294F4EAA3}"/>
                </a:ext>
              </a:extLst>
            </p:cNvPr>
            <p:cNvSpPr txBox="1"/>
            <p:nvPr/>
          </p:nvSpPr>
          <p:spPr>
            <a:xfrm>
              <a:off x="-335981" y="1190202"/>
              <a:ext cx="24256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48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1800">
                  <a:solidFill>
                    <a:schemeClr val="tx1"/>
                  </a:solidFill>
                  <a:latin typeface="+mn-ea"/>
                  <a:ea typeface="+mn-ea"/>
                </a:rPr>
                <a:t>아두이노 열전사 프린터</a:t>
              </a:r>
              <a:endParaRPr lang="ko-KR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995EFF82-7E41-446E-B15C-B9B34848068F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1493885"/>
              <a:ext cx="40714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FD01F01-9945-49A9-92C8-D6D91F9A3616}"/>
              </a:ext>
            </a:extLst>
          </p:cNvPr>
          <p:cNvGrpSpPr/>
          <p:nvPr/>
        </p:nvGrpSpPr>
        <p:grpSpPr>
          <a:xfrm>
            <a:off x="5734678" y="1879160"/>
            <a:ext cx="2864887" cy="369332"/>
            <a:chOff x="3315693" y="1126148"/>
            <a:chExt cx="2864887" cy="36933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A90B9DE-FD06-4266-89BD-4A3DA526B531}"/>
                </a:ext>
              </a:extLst>
            </p:cNvPr>
            <p:cNvSpPr txBox="1"/>
            <p:nvPr/>
          </p:nvSpPr>
          <p:spPr>
            <a:xfrm>
              <a:off x="3315693" y="1126148"/>
              <a:ext cx="28648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48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en-US" altLang="ko-KR" sz="1800">
                  <a:solidFill>
                    <a:schemeClr val="tx1"/>
                  </a:solidFill>
                  <a:latin typeface="+mn-ea"/>
                </a:rPr>
                <a:t>Go</a:t>
              </a:r>
              <a:r>
                <a:rPr lang="ko-KR" altLang="en-US" sz="1800">
                  <a:solidFill>
                    <a:schemeClr val="tx1"/>
                  </a:solidFill>
                  <a:latin typeface="+mn-ea"/>
                </a:rPr>
                <a:t>대기 </a:t>
              </a:r>
              <a:r>
                <a:rPr lang="en-US" altLang="ko-KR" sz="1800">
                  <a:solidFill>
                    <a:schemeClr val="tx1"/>
                  </a:solidFill>
                  <a:latin typeface="+mn-ea"/>
                </a:rPr>
                <a:t>&amp; No </a:t>
              </a:r>
              <a:r>
                <a:rPr lang="ko-KR" altLang="en-US" sz="1800">
                  <a:solidFill>
                    <a:schemeClr val="tx1"/>
                  </a:solidFill>
                  <a:latin typeface="+mn-ea"/>
                </a:rPr>
                <a:t>대기 프로그램</a:t>
              </a:r>
              <a:endParaRPr lang="ko-KR" altLang="en-US" sz="18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0D7D2A9A-78D5-40D0-9814-07E58A9DC1DB}"/>
                </a:ext>
              </a:extLst>
            </p:cNvPr>
            <p:cNvCxnSpPr>
              <a:cxnSpLocks/>
            </p:cNvCxnSpPr>
            <p:nvPr/>
          </p:nvCxnSpPr>
          <p:spPr>
            <a:xfrm>
              <a:off x="3958277" y="1438298"/>
              <a:ext cx="157876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C86DF9F-307F-4D15-8A5D-429B9A01F607}"/>
              </a:ext>
            </a:extLst>
          </p:cNvPr>
          <p:cNvSpPr txBox="1"/>
          <p:nvPr/>
        </p:nvSpPr>
        <p:spPr>
          <a:xfrm>
            <a:off x="5823503" y="2355374"/>
            <a:ext cx="44864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+mn-ea"/>
              </a:rPr>
              <a:t>Android Stuio</a:t>
            </a:r>
            <a:r>
              <a:rPr lang="ko-KR" altLang="en-US" sz="1500">
                <a:latin typeface="+mn-ea"/>
              </a:rPr>
              <a:t> </a:t>
            </a:r>
            <a:r>
              <a:rPr lang="ko-KR" altLang="en-US" sz="1500" dirty="0">
                <a:latin typeface="+mn-ea"/>
              </a:rPr>
              <a:t>환경에서</a:t>
            </a:r>
            <a:r>
              <a:rPr lang="en-US" altLang="ko-KR" sz="1500" dirty="0">
                <a:latin typeface="+mn-ea"/>
              </a:rPr>
              <a:t> JAVA</a:t>
            </a:r>
            <a:r>
              <a:rPr lang="ko-KR" altLang="en-US" sz="1500" dirty="0">
                <a:latin typeface="+mn-ea"/>
              </a:rPr>
              <a:t>로 개발</a:t>
            </a:r>
            <a:endParaRPr lang="en-US" altLang="ko-KR" sz="1500" dirty="0">
              <a:latin typeface="+mn-ea"/>
            </a:endParaRPr>
          </a:p>
          <a:p>
            <a:endParaRPr lang="en-US" altLang="ko-KR" sz="5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최적경로알고리즘 </a:t>
            </a:r>
            <a:r>
              <a:rPr lang="ko-KR" altLang="en-US" sz="1500">
                <a:latin typeface="+mn-ea"/>
              </a:rPr>
              <a:t>중 </a:t>
            </a:r>
            <a:r>
              <a:rPr lang="en-US" altLang="ko-KR" sz="1500">
                <a:latin typeface="+mn-ea"/>
              </a:rPr>
              <a:t>_____</a:t>
            </a:r>
            <a:r>
              <a:rPr lang="ko-KR" altLang="en-US" sz="1500">
                <a:latin typeface="+mn-ea"/>
              </a:rPr>
              <a:t>알고리즘 </a:t>
            </a:r>
            <a:r>
              <a:rPr lang="ko-KR" altLang="en-US" sz="1500" dirty="0">
                <a:latin typeface="+mn-ea"/>
              </a:rPr>
              <a:t>참고하여 구현</a:t>
            </a:r>
            <a:endParaRPr lang="en-US" altLang="ko-KR" sz="1500" dirty="0">
              <a:latin typeface="+mn-ea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8FAB9D6-8110-43C0-9F74-4607A4FCF78D}"/>
              </a:ext>
            </a:extLst>
          </p:cNvPr>
          <p:cNvGrpSpPr/>
          <p:nvPr/>
        </p:nvGrpSpPr>
        <p:grpSpPr>
          <a:xfrm>
            <a:off x="6264257" y="4668283"/>
            <a:ext cx="607859" cy="369332"/>
            <a:chOff x="7200403" y="1073503"/>
            <a:chExt cx="678450" cy="36933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ED0900B-EB27-4F54-92A8-A6D4C27C7A85}"/>
                </a:ext>
              </a:extLst>
            </p:cNvPr>
            <p:cNvSpPr txBox="1"/>
            <p:nvPr/>
          </p:nvSpPr>
          <p:spPr>
            <a:xfrm>
              <a:off x="7200403" y="1073503"/>
              <a:ext cx="6784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48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+mn-ea"/>
                  <a:ea typeface="+mn-ea"/>
                </a:rPr>
                <a:t>서버</a:t>
              </a: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584D002B-4CC5-44D6-9A1B-C622014AB74F}"/>
                </a:ext>
              </a:extLst>
            </p:cNvPr>
            <p:cNvCxnSpPr>
              <a:cxnSpLocks/>
            </p:cNvCxnSpPr>
            <p:nvPr/>
          </p:nvCxnSpPr>
          <p:spPr>
            <a:xfrm>
              <a:off x="7364270" y="1394120"/>
              <a:ext cx="40714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76B1A226-CB4C-4267-92F5-98F83066BB88}"/>
              </a:ext>
            </a:extLst>
          </p:cNvPr>
          <p:cNvSpPr txBox="1"/>
          <p:nvPr/>
        </p:nvSpPr>
        <p:spPr>
          <a:xfrm>
            <a:off x="6488138" y="5102551"/>
            <a:ext cx="3310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+mn-ea"/>
              </a:rPr>
              <a:t>Apache</a:t>
            </a:r>
            <a:r>
              <a:rPr lang="en-US" altLang="ko-KR" sz="1500" dirty="0">
                <a:latin typeface="+mn-ea"/>
              </a:rPr>
              <a:t>, </a:t>
            </a:r>
            <a:r>
              <a:rPr lang="en-US" altLang="ko-KR" sz="1500" dirty="0" err="1">
                <a:latin typeface="+mn-ea"/>
              </a:rPr>
              <a:t>php</a:t>
            </a:r>
            <a:r>
              <a:rPr lang="en-US" altLang="ko-KR" sz="1500">
                <a:latin typeface="+mn-ea"/>
              </a:rPr>
              <a:t>, MYSQL</a:t>
            </a:r>
            <a:r>
              <a:rPr lang="ko-KR" altLang="en-US" sz="1500">
                <a:latin typeface="+mn-ea"/>
              </a:rPr>
              <a:t>로 </a:t>
            </a:r>
            <a:r>
              <a:rPr lang="ko-KR" altLang="en-US" sz="1500" dirty="0">
                <a:latin typeface="+mn-ea"/>
              </a:rPr>
              <a:t>구축 </a:t>
            </a:r>
            <a:endParaRPr lang="en-US" altLang="ko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3155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CE0281-F780-44CA-8967-F174F1564C82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88B2A3-306B-4187-B64B-BF2617FDEFD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A37AF7-CA90-4E44-8E84-EC8188ECB967}"/>
              </a:ext>
            </a:extLst>
          </p:cNvPr>
          <p:cNvSpPr txBox="1"/>
          <p:nvPr/>
        </p:nvSpPr>
        <p:spPr>
          <a:xfrm>
            <a:off x="457204" y="147935"/>
            <a:ext cx="4157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개발 현황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6848F5-8A2B-401C-89A3-7416312ED8AD}"/>
              </a:ext>
            </a:extLst>
          </p:cNvPr>
          <p:cNvSpPr/>
          <p:nvPr/>
        </p:nvSpPr>
        <p:spPr>
          <a:xfrm>
            <a:off x="1488573" y="1457658"/>
            <a:ext cx="8827291" cy="559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서비스</a:t>
            </a:r>
            <a:endParaRPr lang="en-US" altLang="ko-KR" sz="20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Google Map</a:t>
            </a:r>
            <a:r>
              <a:rPr lang="ko-KR" altLang="en-US" sz="20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을 통한 원하는 은행 선택 기능</a:t>
            </a:r>
            <a:endParaRPr lang="en-US" altLang="ko-KR" sz="200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대기시간 임박시를 알리기 위한 알람 기능</a:t>
            </a:r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클래스</a:t>
            </a:r>
            <a:endParaRPr lang="en-US" altLang="ko-KR" sz="20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구글 맵 사용을 위한 </a:t>
            </a:r>
            <a:r>
              <a:rPr lang="en-US" altLang="ko-KR" sz="20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Google Map </a:t>
            </a:r>
            <a:r>
              <a:rPr lang="en-US" altLang="ko-KR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API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안드로이드에서 제공하는 </a:t>
            </a:r>
            <a:r>
              <a:rPr lang="ko-KR" altLang="en-US" sz="20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알림기능인</a:t>
            </a: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Android Notification</a:t>
            </a:r>
            <a:endParaRPr lang="en-US" altLang="ko-KR" sz="200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역할</a:t>
            </a:r>
            <a:endParaRPr lang="en-US" altLang="ko-KR" sz="20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사용자가 원거리에서도 예약하고 현 대기상황을 확인 가능하게 함</a:t>
            </a:r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QR</a:t>
            </a: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코드 및 추천 </a:t>
            </a:r>
            <a:r>
              <a:rPr lang="ko-KR" altLang="en-US" sz="20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상품등의</a:t>
            </a: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여러 서비스를 지원</a:t>
            </a:r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6A7F08-D4C7-47FD-8BDB-C1204BD56BC0}"/>
              </a:ext>
            </a:extLst>
          </p:cNvPr>
          <p:cNvSpPr/>
          <p:nvPr/>
        </p:nvSpPr>
        <p:spPr>
          <a:xfrm>
            <a:off x="1573269" y="894393"/>
            <a:ext cx="18053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 b="1">
                <a:latin typeface="-윤고딕330" panose="02030504000101010101" pitchFamily="18" charset="-127"/>
                <a:ea typeface="-윤고딕330" panose="02030504000101010101" pitchFamily="18" charset="-127"/>
              </a:rPr>
              <a:t>안드로이드</a:t>
            </a:r>
            <a:endParaRPr lang="ko-KR" altLang="en-US" sz="2200" b="1" i="0" dirty="0"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46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CE0281-F780-44CA-8967-F174F1564C82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88B2A3-306B-4187-B64B-BF2617FDEFD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6848F5-8A2B-401C-89A3-7416312ED8AD}"/>
              </a:ext>
            </a:extLst>
          </p:cNvPr>
          <p:cNvSpPr/>
          <p:nvPr/>
        </p:nvSpPr>
        <p:spPr>
          <a:xfrm>
            <a:off x="1577473" y="1344947"/>
            <a:ext cx="882729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서비스</a:t>
            </a:r>
            <a:endParaRPr lang="en-US" altLang="ko-KR" sz="20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7-Segment</a:t>
            </a: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통한 여러 정보 표시 기능</a:t>
            </a:r>
            <a:endParaRPr lang="en-US" altLang="ko-KR" sz="200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열전사</a:t>
            </a: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프린터를 사용한 대기표 출력 기능</a:t>
            </a:r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1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클래스</a:t>
            </a:r>
            <a:endParaRPr lang="en-US" altLang="ko-KR" sz="20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7-</a:t>
            </a:r>
            <a:r>
              <a:rPr lang="en-US" altLang="ko-KR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Segment</a:t>
            </a: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제어를 위한 </a:t>
            </a:r>
            <a:r>
              <a:rPr lang="en-US" altLang="ko-KR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Segment </a:t>
            </a: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클래스</a:t>
            </a:r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프린터 제어를 위한 </a:t>
            </a:r>
            <a:r>
              <a:rPr lang="en-US" altLang="ko-KR" sz="20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Print </a:t>
            </a:r>
            <a:r>
              <a:rPr lang="ko-KR" altLang="en-US" sz="2000" i="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클래스</a:t>
            </a:r>
            <a:endParaRPr lang="en-US" altLang="ko-KR" sz="200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1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역할</a:t>
            </a:r>
            <a:endParaRPr lang="en-US" altLang="ko-KR" sz="20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대기표 발행 및 </a:t>
            </a:r>
            <a:r>
              <a:rPr lang="en-US" altLang="ko-KR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7-Segment</a:t>
            </a: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통해 현 대기정보를 알림</a:t>
            </a:r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서버와 통신하여 현재 대기상황의 정보를 알림</a:t>
            </a:r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은행창구에서 순번대기 시스템을 제어</a:t>
            </a:r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D9FB03-E6FE-4061-B9E0-0AB951BBC386}"/>
              </a:ext>
            </a:extLst>
          </p:cNvPr>
          <p:cNvSpPr/>
          <p:nvPr/>
        </p:nvSpPr>
        <p:spPr>
          <a:xfrm>
            <a:off x="1573269" y="894393"/>
            <a:ext cx="15504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 b="1"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endParaRPr lang="ko-KR" altLang="en-US" sz="2200" b="1" i="0" dirty="0"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8BE51-78B6-434E-A518-18BCFD541A29}"/>
              </a:ext>
            </a:extLst>
          </p:cNvPr>
          <p:cNvSpPr txBox="1"/>
          <p:nvPr/>
        </p:nvSpPr>
        <p:spPr>
          <a:xfrm>
            <a:off x="457204" y="147935"/>
            <a:ext cx="4157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개발 현황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64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55CF1D-9272-4CCD-80F5-548FECEDB5C1}"/>
              </a:ext>
            </a:extLst>
          </p:cNvPr>
          <p:cNvCxnSpPr>
            <a:cxnSpLocks/>
          </p:cNvCxnSpPr>
          <p:nvPr/>
        </p:nvCxnSpPr>
        <p:spPr>
          <a:xfrm>
            <a:off x="5883275" y="545432"/>
            <a:ext cx="0" cy="590151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42A6A4-EFFF-4DD1-B167-A7506A67ED44}"/>
              </a:ext>
            </a:extLst>
          </p:cNvPr>
          <p:cNvSpPr txBox="1"/>
          <p:nvPr/>
        </p:nvSpPr>
        <p:spPr>
          <a:xfrm>
            <a:off x="6096000" y="873464"/>
            <a:ext cx="45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졸업 연구 개요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+ </a:t>
            </a:r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b="1">
                <a:latin typeface="-윤고딕320" panose="02030504000101010101" pitchFamily="18" charset="-127"/>
                <a:ea typeface="-윤고딕320" panose="02030504000101010101" pitchFamily="18" charset="-127"/>
              </a:rPr>
              <a:t>지적사항 및 대응방안</a:t>
            </a:r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03FDF-2339-4C76-8052-1BCD27498D72}"/>
              </a:ext>
            </a:extLst>
          </p:cNvPr>
          <p:cNvSpPr txBox="1"/>
          <p:nvPr/>
        </p:nvSpPr>
        <p:spPr>
          <a:xfrm>
            <a:off x="6096000" y="479686"/>
            <a:ext cx="1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49764E-CD87-4824-B6F9-3A05EF26E14B}"/>
              </a:ext>
            </a:extLst>
          </p:cNvPr>
          <p:cNvSpPr txBox="1"/>
          <p:nvPr/>
        </p:nvSpPr>
        <p:spPr>
          <a:xfrm>
            <a:off x="6096000" y="1260795"/>
            <a:ext cx="1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00B78-786A-4A84-A7D5-B4080BF6BA61}"/>
              </a:ext>
            </a:extLst>
          </p:cNvPr>
          <p:cNvSpPr txBox="1"/>
          <p:nvPr/>
        </p:nvSpPr>
        <p:spPr>
          <a:xfrm>
            <a:off x="6096000" y="2435682"/>
            <a:ext cx="28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수행 시나리오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5ED100-4057-49EE-8376-E05858298859}"/>
              </a:ext>
            </a:extLst>
          </p:cNvPr>
          <p:cNvSpPr txBox="1"/>
          <p:nvPr/>
        </p:nvSpPr>
        <p:spPr>
          <a:xfrm>
            <a:off x="6096004" y="2041904"/>
            <a:ext cx="1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473639-B0D9-4344-BAF4-AC03203A4F93}"/>
              </a:ext>
            </a:extLst>
          </p:cNvPr>
          <p:cNvSpPr txBox="1"/>
          <p:nvPr/>
        </p:nvSpPr>
        <p:spPr>
          <a:xfrm>
            <a:off x="6096004" y="2823013"/>
            <a:ext cx="1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CADEA8-EDE7-4172-AFF1-F36701F58D01}"/>
              </a:ext>
            </a:extLst>
          </p:cNvPr>
          <p:cNvSpPr txBox="1"/>
          <p:nvPr/>
        </p:nvSpPr>
        <p:spPr>
          <a:xfrm>
            <a:off x="6095997" y="3207770"/>
            <a:ext cx="28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개발 환경 및 개발 방법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4C4121-516A-4EDD-A40C-36C793F8B393}"/>
              </a:ext>
            </a:extLst>
          </p:cNvPr>
          <p:cNvSpPr txBox="1"/>
          <p:nvPr/>
        </p:nvSpPr>
        <p:spPr>
          <a:xfrm>
            <a:off x="6096004" y="3604122"/>
            <a:ext cx="1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47549E-E84D-4AD4-92E7-3174EDBA9BBD}"/>
              </a:ext>
            </a:extLst>
          </p:cNvPr>
          <p:cNvSpPr txBox="1"/>
          <p:nvPr/>
        </p:nvSpPr>
        <p:spPr>
          <a:xfrm>
            <a:off x="6096004" y="4000589"/>
            <a:ext cx="28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개발 현황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F27D39-F268-4056-BAB7-8BFCD9628968}"/>
              </a:ext>
            </a:extLst>
          </p:cNvPr>
          <p:cNvSpPr txBox="1"/>
          <p:nvPr/>
        </p:nvSpPr>
        <p:spPr>
          <a:xfrm>
            <a:off x="6096000" y="4378899"/>
            <a:ext cx="1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A56668-8538-485B-9012-9D504B076C38}"/>
              </a:ext>
            </a:extLst>
          </p:cNvPr>
          <p:cNvSpPr txBox="1"/>
          <p:nvPr/>
        </p:nvSpPr>
        <p:spPr>
          <a:xfrm>
            <a:off x="6096000" y="4775366"/>
            <a:ext cx="28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종합 설계 수행 일정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7C2A68-83A4-4115-864D-67594A285461}"/>
              </a:ext>
            </a:extLst>
          </p:cNvPr>
          <p:cNvSpPr txBox="1"/>
          <p:nvPr/>
        </p:nvSpPr>
        <p:spPr>
          <a:xfrm>
            <a:off x="6096000" y="5160008"/>
            <a:ext cx="1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07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1C9D71-98C3-4992-9676-9A579E64DCA1}"/>
              </a:ext>
            </a:extLst>
          </p:cNvPr>
          <p:cNvSpPr txBox="1"/>
          <p:nvPr/>
        </p:nvSpPr>
        <p:spPr>
          <a:xfrm>
            <a:off x="6096000" y="5556475"/>
            <a:ext cx="28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필요 기술 및 참고 문헌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FC4AF7-D880-4D32-BE2D-B32D0D46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50" y="913220"/>
            <a:ext cx="4558514" cy="49490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7F15B8-1984-4D13-AE81-A26164C70E87}"/>
              </a:ext>
            </a:extLst>
          </p:cNvPr>
          <p:cNvSpPr txBox="1"/>
          <p:nvPr/>
        </p:nvSpPr>
        <p:spPr>
          <a:xfrm>
            <a:off x="6096003" y="1645552"/>
            <a:ext cx="37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구성도 및 모듈 상세 설계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50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23872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07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업무 분담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C5F504-3E68-4E30-BF3C-C432A52F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84216"/>
              </p:ext>
            </p:extLst>
          </p:nvPr>
        </p:nvGraphicFramePr>
        <p:xfrm>
          <a:off x="1111250" y="1136589"/>
          <a:ext cx="9969496" cy="5004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2374">
                  <a:extLst>
                    <a:ext uri="{9D8B030D-6E8A-4147-A177-3AD203B41FA5}">
                      <a16:colId xmlns:a16="http://schemas.microsoft.com/office/drawing/2014/main" val="343136105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462874302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2340855941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052496542"/>
                    </a:ext>
                  </a:extLst>
                </a:gridCol>
              </a:tblGrid>
              <a:tr h="100099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박병현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장태홍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백승제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4128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</a:t>
                      </a:r>
                      <a:endParaRPr lang="en-US" altLang="ko-KR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기술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 발행기 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TCP/IP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통신기술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69536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 구축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순번발행기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제작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Web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  <a:b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</a:b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시스템 구조 설계</a:t>
                      </a:r>
                    </a:p>
                    <a:p>
                      <a:pPr algn="ctr" latinLnBrk="1"/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0454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 및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</a:t>
                      </a:r>
                    </a:p>
                    <a:p>
                      <a:pPr algn="ctr" latinLnBrk="1"/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데이터 처리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통신 환경 구축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</a:t>
                      </a:r>
                      <a:endParaRPr lang="en-US" altLang="ko-KR" baseline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136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Web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서버와 아두이노의 데이터 통신 테스트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 </a:t>
                      </a:r>
                      <a:r>
                        <a:rPr lang="ko-KR" altLang="en-US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발행기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작동 테스트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통합테스트 및 유지보수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8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509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07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종합 설계 수행 일정 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C8A7EA-DDB5-4130-BC7C-E964A1F49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9211"/>
              </p:ext>
            </p:extLst>
          </p:nvPr>
        </p:nvGraphicFramePr>
        <p:xfrm>
          <a:off x="1111251" y="1159450"/>
          <a:ext cx="9969498" cy="5004998"/>
        </p:xfrm>
        <a:graphic>
          <a:graphicData uri="http://schemas.openxmlformats.org/drawingml/2006/table">
            <a:tbl>
              <a:tblPr/>
              <a:tblGrid>
                <a:gridCol w="2812704">
                  <a:extLst>
                    <a:ext uri="{9D8B030D-6E8A-4147-A177-3AD203B41FA5}">
                      <a16:colId xmlns:a16="http://schemas.microsoft.com/office/drawing/2014/main" val="1568953936"/>
                    </a:ext>
                  </a:extLst>
                </a:gridCol>
                <a:gridCol w="765003">
                  <a:extLst>
                    <a:ext uri="{9D8B030D-6E8A-4147-A177-3AD203B41FA5}">
                      <a16:colId xmlns:a16="http://schemas.microsoft.com/office/drawing/2014/main" val="659436877"/>
                    </a:ext>
                  </a:extLst>
                </a:gridCol>
                <a:gridCol w="798379">
                  <a:extLst>
                    <a:ext uri="{9D8B030D-6E8A-4147-A177-3AD203B41FA5}">
                      <a16:colId xmlns:a16="http://schemas.microsoft.com/office/drawing/2014/main" val="2865183715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7320715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253935104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33111290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163650759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6113951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15029265"/>
                    </a:ext>
                  </a:extLst>
                </a:gridCol>
              </a:tblGrid>
              <a:tr h="613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추진사항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7-9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60706"/>
                  </a:ext>
                </a:extLst>
              </a:tr>
              <a:tr h="155178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자료수집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531804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248418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99159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요구사항 정의 및 분석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729166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74881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80645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시스템 설계 및 상세설계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90866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94620"/>
                  </a:ext>
                </a:extLst>
              </a:tr>
              <a:tr h="196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9759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9428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424215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20345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 및 테스트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80813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27938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30936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문서화 및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497249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7376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46951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산업기술대전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1432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41554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569688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최종 보고서 작업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623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6332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2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284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08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3B153-0B94-446C-828D-A516F8A2560D}"/>
              </a:ext>
            </a:extLst>
          </p:cNvPr>
          <p:cNvSpPr txBox="1"/>
          <p:nvPr/>
        </p:nvSpPr>
        <p:spPr>
          <a:xfrm>
            <a:off x="942031" y="1808959"/>
            <a:ext cx="6840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Github : 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  <a:hlinkClick r:id="rId2"/>
              </a:rPr>
              <a:t>https://github.com/ParkBangBang/PPT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ko-KR" altLang="en-US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C9EA5-CD13-4AB9-9A46-657EB375827D}"/>
              </a:ext>
            </a:extLst>
          </p:cNvPr>
          <p:cNvSpPr txBox="1"/>
          <p:nvPr/>
        </p:nvSpPr>
        <p:spPr>
          <a:xfrm>
            <a:off x="942031" y="1033670"/>
            <a:ext cx="684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-윤고딕350" panose="02030504000101010101" pitchFamily="18" charset="-127"/>
                <a:ea typeface="-윤고딕350" panose="02030504000101010101" pitchFamily="18" charset="-127"/>
              </a:rPr>
              <a:t>졸업 작품 </a:t>
            </a:r>
            <a:r>
              <a:rPr lang="en-US" altLang="ko-KR" sz="2800">
                <a:latin typeface="-윤고딕350" panose="02030504000101010101" pitchFamily="18" charset="-127"/>
                <a:ea typeface="-윤고딕350" panose="02030504000101010101" pitchFamily="18" charset="-127"/>
              </a:rPr>
              <a:t>GitHub </a:t>
            </a:r>
            <a:r>
              <a:rPr lang="ko-KR" altLang="en-US" sz="2800">
                <a:latin typeface="-윤고딕350" panose="02030504000101010101" pitchFamily="18" charset="-127"/>
                <a:ea typeface="-윤고딕350" panose="02030504000101010101" pitchFamily="18" charset="-127"/>
              </a:rPr>
              <a:t>주소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CF052-1B3C-4FD3-AF25-6EE9D928E4F6}"/>
              </a:ext>
            </a:extLst>
          </p:cNvPr>
          <p:cNvSpPr txBox="1"/>
          <p:nvPr/>
        </p:nvSpPr>
        <p:spPr>
          <a:xfrm>
            <a:off x="942030" y="2905780"/>
            <a:ext cx="684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-윤고딕350" panose="02030504000101010101" pitchFamily="18" charset="-127"/>
                <a:ea typeface="-윤고딕350" panose="02030504000101010101" pitchFamily="18" charset="-127"/>
              </a:rPr>
              <a:t>팀원별 </a:t>
            </a:r>
            <a:r>
              <a:rPr lang="en-US" altLang="ko-KR" sz="2800">
                <a:latin typeface="-윤고딕350" panose="02030504000101010101" pitchFamily="18" charset="-127"/>
                <a:ea typeface="-윤고딕350" panose="02030504000101010101" pitchFamily="18" charset="-127"/>
              </a:rPr>
              <a:t>GitHub ID</a:t>
            </a:r>
            <a:endParaRPr lang="ko-KR" altLang="en-US" sz="28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D55DF-D518-49F1-9262-2796FD22C467}"/>
              </a:ext>
            </a:extLst>
          </p:cNvPr>
          <p:cNvSpPr txBox="1"/>
          <p:nvPr/>
        </p:nvSpPr>
        <p:spPr>
          <a:xfrm>
            <a:off x="1093304" y="3599636"/>
            <a:ext cx="8242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팀장 </a:t>
            </a:r>
            <a:r>
              <a:rPr lang="en-US" altLang="ko-KR" sz="2400"/>
              <a:t>: </a:t>
            </a:r>
            <a:r>
              <a:rPr lang="ko-KR" altLang="en-US" sz="2400"/>
              <a:t>박병현 </a:t>
            </a:r>
            <a:endParaRPr lang="en-US" altLang="ko-KR" sz="2400"/>
          </a:p>
          <a:p>
            <a:r>
              <a:rPr lang="en-US" altLang="ko-KR" sz="2400"/>
              <a:t>ID : </a:t>
            </a:r>
            <a:r>
              <a:rPr lang="en-US" altLang="ko-KR" sz="2400" b="1"/>
              <a:t>ParkBangBang</a:t>
            </a:r>
          </a:p>
          <a:p>
            <a:endParaRPr lang="en-US" altLang="ko-KR" sz="2400" b="1"/>
          </a:p>
          <a:p>
            <a:r>
              <a:rPr lang="ko-KR" altLang="en-US" sz="2400"/>
              <a:t>팀장 </a:t>
            </a:r>
            <a:r>
              <a:rPr lang="en-US" altLang="ko-KR" sz="2400"/>
              <a:t>: </a:t>
            </a:r>
            <a:r>
              <a:rPr lang="ko-KR" altLang="en-US" sz="2400"/>
              <a:t>장태홍 </a:t>
            </a:r>
            <a:endParaRPr lang="en-US" altLang="ko-KR" sz="2400"/>
          </a:p>
          <a:p>
            <a:r>
              <a:rPr lang="en-US" altLang="ko-KR" sz="2400"/>
              <a:t>ID : </a:t>
            </a:r>
            <a:r>
              <a:rPr lang="en-US" altLang="ko-KR" sz="2400" b="1"/>
              <a:t>taehongjang</a:t>
            </a:r>
          </a:p>
          <a:p>
            <a:endParaRPr lang="en-US" altLang="ko-KR" sz="2400" b="1"/>
          </a:p>
          <a:p>
            <a:r>
              <a:rPr lang="ko-KR" altLang="en-US" sz="2400"/>
              <a:t>팀장 </a:t>
            </a:r>
            <a:r>
              <a:rPr lang="en-US" altLang="ko-KR" sz="2400"/>
              <a:t>: </a:t>
            </a:r>
            <a:r>
              <a:rPr lang="ko-KR" altLang="en-US" sz="2400"/>
              <a:t>백승제</a:t>
            </a:r>
            <a:endParaRPr lang="en-US" altLang="ko-KR" sz="2400"/>
          </a:p>
          <a:p>
            <a:r>
              <a:rPr lang="en-US" altLang="ko-KR" sz="2400"/>
              <a:t>ID : </a:t>
            </a:r>
            <a:r>
              <a:rPr lang="en-US" altLang="ko-KR" sz="2400" b="1"/>
              <a:t>BSJ100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889709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09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6C869-3EA0-44E3-83BC-38F7A57B68D5}"/>
              </a:ext>
            </a:extLst>
          </p:cNvPr>
          <p:cNvSpPr txBox="1"/>
          <p:nvPr/>
        </p:nvSpPr>
        <p:spPr>
          <a:xfrm>
            <a:off x="688754" y="900753"/>
            <a:ext cx="9764981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논문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김상윤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조경래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김정한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배성호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(2014). NFC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기반의 향상된 모바일 순번대기시스템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한국통신학회 학술대회논문집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45-46.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윤영수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(2013).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대기시간을 고려한 은행 창구직원 및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ATM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기기의 효율적 운용방안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산업경제연구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26(5), 2253-2273.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김상윤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조경래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김정한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배성호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(2014). NFC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기반의 향상된 모바일 순번대기시스템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한국통신학회 학술대회논문집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45-46.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박성호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여지혜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김미선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방그린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박준형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고일주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(2012).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 기반 다중 순번대기관리 어플리케이션의 구현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</a:t>
            </a: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국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HCI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학회 학술대회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47-49.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기타 참고자료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기사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종합병원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시간 대기하고 겨우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 진료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 -  https://blog.naver.com/handcli/30076582051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(app)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순번이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순번 대기 어플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– google play / App Store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기사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세계 일보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- http://news.naver.com/main/read.nhn?mode=LSD&amp;mid=sec&amp;sid1=102&amp;oid=022&amp;aid=0002742827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906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74BFDC-79DE-4F67-9759-2BD45C59B920}"/>
              </a:ext>
            </a:extLst>
          </p:cNvPr>
          <p:cNvSpPr txBox="1"/>
          <p:nvPr/>
        </p:nvSpPr>
        <p:spPr>
          <a:xfrm>
            <a:off x="4232349" y="2413337"/>
            <a:ext cx="3727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감사합니다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CA66D8-82DC-46CF-9387-6715BF7F69E6}"/>
              </a:ext>
            </a:extLst>
          </p:cNvPr>
          <p:cNvCxnSpPr/>
          <p:nvPr/>
        </p:nvCxnSpPr>
        <p:spPr>
          <a:xfrm>
            <a:off x="4387850" y="3429000"/>
            <a:ext cx="34163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4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5546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01 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개요 </a:t>
            </a:r>
            <a:r>
              <a:rPr lang="en-US" altLang="ko-KR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지적 사항 및 대응 방안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5926A-52B9-4D48-A2D1-DA3FE6617A93}"/>
              </a:ext>
            </a:extLst>
          </p:cNvPr>
          <p:cNvSpPr txBox="1"/>
          <p:nvPr/>
        </p:nvSpPr>
        <p:spPr>
          <a:xfrm>
            <a:off x="744189" y="1036037"/>
            <a:ext cx="6973835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지적 사항</a:t>
            </a:r>
            <a:endParaRPr lang="en-US" altLang="ko-KR" sz="2000" b="1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2000" b="1">
                <a:latin typeface="-윤고딕320" panose="02030504000101010101" pitchFamily="18" charset="-127"/>
                <a:ea typeface="-윤고딕320" panose="02030504000101010101" pitchFamily="18" charset="-127"/>
              </a:rPr>
              <a:t>구현할 내용에 대한 설계 내용 보완 필요</a:t>
            </a:r>
            <a:endParaRPr lang="en-US" altLang="ko-KR" sz="20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000" b="1">
                <a:latin typeface="-윤고딕320" panose="02030504000101010101" pitchFamily="18" charset="-127"/>
                <a:ea typeface="-윤고딕320" panose="02030504000101010101" pitchFamily="18" charset="-127"/>
              </a:rPr>
              <a:t>지적 </a:t>
            </a:r>
            <a:r>
              <a:rPr lang="ko-KR" altLang="en-US" sz="20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사항에 대한 답변 </a:t>
            </a:r>
            <a:endParaRPr lang="en-US" altLang="ko-KR" sz="20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거리 &amp; 시간 대비 은행 추천기능에 </a:t>
            </a:r>
          </a:p>
          <a:p>
            <a:pPr fontAlgn="base"/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필요한 시간 알고리즘 보완</a:t>
            </a:r>
          </a:p>
          <a:p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ko-KR" altLang="en-US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45C1F1-A553-487C-9965-2012E09FE3B1}"/>
              </a:ext>
            </a:extLst>
          </p:cNvPr>
          <p:cNvGrpSpPr/>
          <p:nvPr/>
        </p:nvGrpSpPr>
        <p:grpSpPr>
          <a:xfrm>
            <a:off x="6574644" y="1520933"/>
            <a:ext cx="3177360" cy="4349709"/>
            <a:chOff x="762960" y="1684085"/>
            <a:chExt cx="3177360" cy="434970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F104701-43C6-4360-82F7-893375D1C7F4}"/>
                </a:ext>
              </a:extLst>
            </p:cNvPr>
            <p:cNvGrpSpPr/>
            <p:nvPr/>
          </p:nvGrpSpPr>
          <p:grpSpPr>
            <a:xfrm>
              <a:off x="762960" y="1684085"/>
              <a:ext cx="3177360" cy="4349709"/>
              <a:chOff x="762960" y="1684085"/>
              <a:chExt cx="3177360" cy="4349709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0B70AE86-8D31-42DD-9A9D-80D4F79E32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960" y="1684085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757C120-7FC2-4F25-A496-4361C03C2CC4}"/>
                  </a:ext>
                </a:extLst>
              </p:cNvPr>
              <p:cNvSpPr/>
              <p:nvPr/>
            </p:nvSpPr>
            <p:spPr>
              <a:xfrm>
                <a:off x="1221751" y="2207415"/>
                <a:ext cx="2368807" cy="3380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FAAFD2-B2FF-4463-88EC-B4054E297F33}"/>
                </a:ext>
              </a:extLst>
            </p:cNvPr>
            <p:cNvGrpSpPr/>
            <p:nvPr/>
          </p:nvGrpSpPr>
          <p:grpSpPr>
            <a:xfrm>
              <a:off x="1290375" y="2792381"/>
              <a:ext cx="2295821" cy="2378453"/>
              <a:chOff x="1264871" y="2772608"/>
              <a:chExt cx="2584125" cy="2437271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36C08363-1650-4AD6-B22A-797661B018B0}"/>
                  </a:ext>
                </a:extLst>
              </p:cNvPr>
              <p:cNvGrpSpPr/>
              <p:nvPr/>
            </p:nvGrpSpPr>
            <p:grpSpPr>
              <a:xfrm>
                <a:off x="1452455" y="3181583"/>
                <a:ext cx="2142240" cy="1831298"/>
                <a:chOff x="2379211" y="932163"/>
                <a:chExt cx="7972148" cy="5486388"/>
              </a:xfrm>
            </p:grpSpPr>
            <p:pic>
              <p:nvPicPr>
                <p:cNvPr id="28" name="그림 27" descr="텍스트, 지도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id="{0DCD9AA7-6372-49D2-9469-B467F1E90E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9211" y="932163"/>
                  <a:ext cx="7972148" cy="5486388"/>
                </a:xfrm>
                <a:prstGeom prst="rect">
                  <a:avLst/>
                </a:prstGeom>
              </p:spPr>
            </p:pic>
            <p:pic>
              <p:nvPicPr>
                <p:cNvPr id="29" name="그래픽 28" descr="건물">
                  <a:extLst>
                    <a:ext uri="{FF2B5EF4-FFF2-40B4-BE49-F238E27FC236}">
                      <a16:creationId xmlns:a16="http://schemas.microsoft.com/office/drawing/2014/main" id="{90400626-F624-446F-A83B-10447E5CE1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307" y="3606553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30" name="그래픽 29" descr="건물">
                  <a:extLst>
                    <a:ext uri="{FF2B5EF4-FFF2-40B4-BE49-F238E27FC236}">
                      <a16:creationId xmlns:a16="http://schemas.microsoft.com/office/drawing/2014/main" id="{734D1736-902E-4935-B5CD-8F57CBA6DC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635" y="2470955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31" name="그래픽 30" descr="건물">
                  <a:extLst>
                    <a:ext uri="{FF2B5EF4-FFF2-40B4-BE49-F238E27FC236}">
                      <a16:creationId xmlns:a16="http://schemas.microsoft.com/office/drawing/2014/main" id="{DC05BF7F-596A-4F75-8302-591DCCB0C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6618" y="1594281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32" name="그래픽 31" descr="건물">
                  <a:extLst>
                    <a:ext uri="{FF2B5EF4-FFF2-40B4-BE49-F238E27FC236}">
                      <a16:creationId xmlns:a16="http://schemas.microsoft.com/office/drawing/2014/main" id="{DA90CC23-8E25-4631-8EE0-AF9DB4D4FB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7907" y="2193897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33" name="그래픽 32" descr="건물">
                  <a:extLst>
                    <a:ext uri="{FF2B5EF4-FFF2-40B4-BE49-F238E27FC236}">
                      <a16:creationId xmlns:a16="http://schemas.microsoft.com/office/drawing/2014/main" id="{DF9AB542-38EC-4E8F-8E97-8AF7765396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6494" y="4063753"/>
                  <a:ext cx="457200" cy="457200"/>
                </a:xfrm>
                <a:prstGeom prst="rect">
                  <a:avLst/>
                </a:prstGeom>
              </p:spPr>
            </p:pic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90C53A26-0D8D-457F-B932-8A5845914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41651" y="1982696"/>
                  <a:ext cx="954349" cy="547261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919D05D9-4E95-43FD-AF1B-91381F159F79}"/>
                    </a:ext>
                  </a:extLst>
                </p:cNvPr>
                <p:cNvCxnSpPr>
                  <a:cxnSpLocks/>
                  <a:endCxn id="33" idx="0"/>
                </p:cNvCxnSpPr>
                <p:nvPr/>
              </p:nvCxnSpPr>
              <p:spPr>
                <a:xfrm>
                  <a:off x="5023362" y="2928155"/>
                  <a:ext cx="31732" cy="1135598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3F421E72-5C62-4676-A25B-4A759890E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494016" y="1927938"/>
                  <a:ext cx="1023892" cy="426861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C0B08149-E1CD-4AFF-A7AF-D11026FF1C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27651" y="2713599"/>
                  <a:ext cx="518856" cy="892954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8E40E862-8033-4C02-A2D3-05980E8039DA}"/>
                    </a:ext>
                  </a:extLst>
                </p:cNvPr>
                <p:cNvCxnSpPr>
                  <a:cxnSpLocks/>
                  <a:endCxn id="29" idx="1"/>
                </p:cNvCxnSpPr>
                <p:nvPr/>
              </p:nvCxnSpPr>
              <p:spPr>
                <a:xfrm flipV="1">
                  <a:off x="5200835" y="3835153"/>
                  <a:ext cx="1707472" cy="457200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9434D0-91B7-4CB3-89A1-8A2ABD73A012}"/>
                  </a:ext>
                </a:extLst>
              </p:cNvPr>
              <p:cNvSpPr txBox="1"/>
              <p:nvPr/>
            </p:nvSpPr>
            <p:spPr>
              <a:xfrm>
                <a:off x="3053417" y="2772608"/>
                <a:ext cx="670573" cy="5992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12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30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6D2D87-BE63-4C7F-96A0-B1C9BFE1C095}"/>
                  </a:ext>
                </a:extLst>
              </p:cNvPr>
              <p:cNvSpPr txBox="1"/>
              <p:nvPr/>
            </p:nvSpPr>
            <p:spPr>
              <a:xfrm>
                <a:off x="3171599" y="3593127"/>
                <a:ext cx="677397" cy="5992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22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시간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D6E818-68F3-4B1C-AC6C-8E9CE5226ED7}"/>
                  </a:ext>
                </a:extLst>
              </p:cNvPr>
              <p:cNvSpPr txBox="1"/>
              <p:nvPr/>
            </p:nvSpPr>
            <p:spPr>
              <a:xfrm>
                <a:off x="2742866" y="4575256"/>
                <a:ext cx="673420" cy="5992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4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12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AC962F-503B-416B-AFE3-3603CF6DAD36}"/>
                  </a:ext>
                </a:extLst>
              </p:cNvPr>
              <p:cNvSpPr txBox="1"/>
              <p:nvPr/>
            </p:nvSpPr>
            <p:spPr>
              <a:xfrm>
                <a:off x="1264871" y="3057207"/>
                <a:ext cx="667351" cy="5992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7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18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1FB115-3383-4190-AA25-62D32ED886D7}"/>
                  </a:ext>
                </a:extLst>
              </p:cNvPr>
              <p:cNvSpPr txBox="1"/>
              <p:nvPr/>
            </p:nvSpPr>
            <p:spPr>
              <a:xfrm>
                <a:off x="1269659" y="4610643"/>
                <a:ext cx="818153" cy="5992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36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시간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30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D884C8B5-2A20-4029-9E5A-DDB766576FED}"/>
                  </a:ext>
                </a:extLst>
              </p:cNvPr>
              <p:cNvCxnSpPr>
                <a:cxnSpLocks/>
                <a:stCxn id="17" idx="2"/>
                <a:endCxn id="30" idx="1"/>
              </p:cNvCxnSpPr>
              <p:nvPr/>
            </p:nvCxnSpPr>
            <p:spPr>
              <a:xfrm rot="16200000" flipH="1">
                <a:off x="1785642" y="3469348"/>
                <a:ext cx="115076" cy="489266"/>
              </a:xfrm>
              <a:prstGeom prst="bentConnector2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930D48A4-1627-4462-BB48-0AD4FB0ED903}"/>
                  </a:ext>
                </a:extLst>
              </p:cNvPr>
              <p:cNvCxnSpPr>
                <a:cxnSpLocks/>
                <a:stCxn id="14" idx="2"/>
                <a:endCxn id="31" idx="3"/>
              </p:cNvCxnSpPr>
              <p:nvPr/>
            </p:nvCxnSpPr>
            <p:spPr>
              <a:xfrm rot="5400000">
                <a:off x="2921228" y="3011417"/>
                <a:ext cx="107050" cy="827904"/>
              </a:xfrm>
              <a:prstGeom prst="bentConnector2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연결선: 꺾임 20">
                <a:extLst>
                  <a:ext uri="{FF2B5EF4-FFF2-40B4-BE49-F238E27FC236}">
                    <a16:creationId xmlns:a16="http://schemas.microsoft.com/office/drawing/2014/main" id="{B6EFD482-D25F-4C47-ACE8-A604CA058E79}"/>
                  </a:ext>
                </a:extLst>
              </p:cNvPr>
              <p:cNvCxnSpPr>
                <a:cxnSpLocks/>
                <a:endCxn id="32" idx="3"/>
              </p:cNvCxnSpPr>
              <p:nvPr/>
            </p:nvCxnSpPr>
            <p:spPr>
              <a:xfrm rot="10800000">
                <a:off x="2956159" y="3679042"/>
                <a:ext cx="285570" cy="49895"/>
              </a:xfrm>
              <a:prstGeom prst="bentConnector3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연결선: 꺾임 21">
                <a:extLst>
                  <a:ext uri="{FF2B5EF4-FFF2-40B4-BE49-F238E27FC236}">
                    <a16:creationId xmlns:a16="http://schemas.microsoft.com/office/drawing/2014/main" id="{9C78ED6A-F199-406F-B194-0CB4F518A647}"/>
                  </a:ext>
                </a:extLst>
              </p:cNvPr>
              <p:cNvCxnSpPr/>
              <p:nvPr/>
            </p:nvCxnSpPr>
            <p:spPr>
              <a:xfrm flipV="1">
                <a:off x="1479559" y="4310848"/>
                <a:ext cx="636663" cy="299795"/>
              </a:xfrm>
              <a:prstGeom prst="bentConnector3">
                <a:avLst>
                  <a:gd name="adj1" fmla="val 1100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A8ED54F0-12D8-4F4A-93B6-B5AA1F0074F9}"/>
                  </a:ext>
                </a:extLst>
              </p:cNvPr>
              <p:cNvCxnSpPr>
                <a:cxnSpLocks/>
                <a:stCxn id="16" idx="0"/>
                <a:endCxn id="29" idx="3"/>
              </p:cNvCxnSpPr>
              <p:nvPr/>
            </p:nvCxnSpPr>
            <p:spPr>
              <a:xfrm rot="16200000" flipV="1">
                <a:off x="2723621" y="4219301"/>
                <a:ext cx="424686" cy="287225"/>
              </a:xfrm>
              <a:prstGeom prst="bentConnector2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584AB26-3ABC-4B50-A15E-D728FA9299F7}"/>
                  </a:ext>
                </a:extLst>
              </p:cNvPr>
              <p:cNvSpPr/>
              <p:nvPr/>
            </p:nvSpPr>
            <p:spPr>
              <a:xfrm>
                <a:off x="2202683" y="3780290"/>
                <a:ext cx="183053" cy="471931"/>
              </a:xfrm>
              <a:custGeom>
                <a:avLst/>
                <a:gdLst>
                  <a:gd name="connsiteX0" fmla="*/ 0 w 674911"/>
                  <a:gd name="connsiteY0" fmla="*/ 0 h 1429305"/>
                  <a:gd name="connsiteX1" fmla="*/ 674703 w 674911"/>
                  <a:gd name="connsiteY1" fmla="*/ 452761 h 1429305"/>
                  <a:gd name="connsiteX2" fmla="*/ 71021 w 674911"/>
                  <a:gd name="connsiteY2" fmla="*/ 1429305 h 14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4911" h="1429305">
                    <a:moveTo>
                      <a:pt x="0" y="0"/>
                    </a:moveTo>
                    <a:cubicBezTo>
                      <a:pt x="331433" y="107271"/>
                      <a:pt x="662866" y="214543"/>
                      <a:pt x="674703" y="452761"/>
                    </a:cubicBezTo>
                    <a:cubicBezTo>
                      <a:pt x="686540" y="690979"/>
                      <a:pt x="190869" y="1262109"/>
                      <a:pt x="71021" y="142930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6B271289-A84F-4F55-B322-A1472BC37EDF}"/>
                  </a:ext>
                </a:extLst>
              </p:cNvPr>
              <p:cNvSpPr/>
              <p:nvPr/>
            </p:nvSpPr>
            <p:spPr>
              <a:xfrm>
                <a:off x="2198917" y="3728121"/>
                <a:ext cx="656961" cy="83653"/>
              </a:xfrm>
              <a:custGeom>
                <a:avLst/>
                <a:gdLst>
                  <a:gd name="connsiteX0" fmla="*/ 0 w 2422187"/>
                  <a:gd name="connsiteY0" fmla="*/ 48638 h 253355"/>
                  <a:gd name="connsiteX1" fmla="*/ 1225685 w 2422187"/>
                  <a:gd name="connsiteY1" fmla="*/ 252919 h 253355"/>
                  <a:gd name="connsiteX2" fmla="*/ 2422187 w 2422187"/>
                  <a:gd name="connsiteY2" fmla="*/ 0 h 25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22187" h="253355">
                    <a:moveTo>
                      <a:pt x="0" y="48638"/>
                    </a:moveTo>
                    <a:cubicBezTo>
                      <a:pt x="410993" y="154831"/>
                      <a:pt x="821987" y="261025"/>
                      <a:pt x="1225685" y="252919"/>
                    </a:cubicBezTo>
                    <a:cubicBezTo>
                      <a:pt x="1629383" y="244813"/>
                      <a:pt x="2237361" y="58366"/>
                      <a:pt x="2422187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8F5D9892-1777-49FD-BBCA-FA8D463DC553}"/>
                  </a:ext>
                </a:extLst>
              </p:cNvPr>
              <p:cNvSpPr/>
              <p:nvPr/>
            </p:nvSpPr>
            <p:spPr>
              <a:xfrm>
                <a:off x="2201555" y="3753815"/>
                <a:ext cx="506572" cy="346885"/>
              </a:xfrm>
              <a:custGeom>
                <a:avLst/>
                <a:gdLst>
                  <a:gd name="connsiteX0" fmla="*/ 0 w 1867710"/>
                  <a:gd name="connsiteY0" fmla="*/ 0 h 1050588"/>
                  <a:gd name="connsiteX1" fmla="*/ 1400783 w 1867710"/>
                  <a:gd name="connsiteY1" fmla="*/ 476656 h 1050588"/>
                  <a:gd name="connsiteX2" fmla="*/ 1867710 w 1867710"/>
                  <a:gd name="connsiteY2" fmla="*/ 1050588 h 105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7710" h="1050588">
                    <a:moveTo>
                      <a:pt x="0" y="0"/>
                    </a:moveTo>
                    <a:cubicBezTo>
                      <a:pt x="544749" y="150779"/>
                      <a:pt x="1089498" y="301558"/>
                      <a:pt x="1400783" y="476656"/>
                    </a:cubicBezTo>
                    <a:cubicBezTo>
                      <a:pt x="1712068" y="651754"/>
                      <a:pt x="1708825" y="967903"/>
                      <a:pt x="1867710" y="1050588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5FF273A3-E712-43BE-9964-F1AEF6A09126}"/>
                  </a:ext>
                </a:extLst>
              </p:cNvPr>
              <p:cNvSpPr/>
              <p:nvPr/>
            </p:nvSpPr>
            <p:spPr>
              <a:xfrm>
                <a:off x="2219655" y="3573950"/>
                <a:ext cx="398886" cy="677711"/>
              </a:xfrm>
              <a:custGeom>
                <a:avLst/>
                <a:gdLst>
                  <a:gd name="connsiteX0" fmla="*/ 1100587 w 1470675"/>
                  <a:gd name="connsiteY0" fmla="*/ 0 h 2052536"/>
                  <a:gd name="connsiteX1" fmla="*/ 1411872 w 1470675"/>
                  <a:gd name="connsiteY1" fmla="*/ 836578 h 2052536"/>
                  <a:gd name="connsiteX2" fmla="*/ 59727 w 1470675"/>
                  <a:gd name="connsiteY2" fmla="*/ 2052536 h 205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0675" h="2052536">
                    <a:moveTo>
                      <a:pt x="1100587" y="0"/>
                    </a:moveTo>
                    <a:cubicBezTo>
                      <a:pt x="1342968" y="247244"/>
                      <a:pt x="1585349" y="494489"/>
                      <a:pt x="1411872" y="836578"/>
                    </a:cubicBezTo>
                    <a:cubicBezTo>
                      <a:pt x="1238395" y="1178667"/>
                      <a:pt x="-321273" y="2042808"/>
                      <a:pt x="59727" y="2052536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A6744A-5FE1-4E92-9099-2FADA94FF4D5}"/>
                </a:ext>
              </a:extLst>
            </p:cNvPr>
            <p:cNvSpPr txBox="1"/>
            <p:nvPr/>
          </p:nvSpPr>
          <p:spPr>
            <a:xfrm>
              <a:off x="1232118" y="2222533"/>
              <a:ext cx="2368807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은행 살펴보기</a:t>
              </a:r>
              <a:endParaRPr lang="ko-KR" altLang="en-US" sz="11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3F336B-CAE6-4634-BF49-37E9A34270C4}"/>
              </a:ext>
            </a:extLst>
          </p:cNvPr>
          <p:cNvGrpSpPr/>
          <p:nvPr/>
        </p:nvGrpSpPr>
        <p:grpSpPr>
          <a:xfrm>
            <a:off x="8195641" y="697818"/>
            <a:ext cx="3177360" cy="4349709"/>
            <a:chOff x="9118312" y="1602024"/>
            <a:chExt cx="3177360" cy="4349709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CCA889F-A681-456C-8889-C390A4A84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8312" y="1602024"/>
              <a:ext cx="3177360" cy="4349709"/>
            </a:xfrm>
            <a:prstGeom prst="rect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4AE4316-1797-44A1-8CD2-08CDF90EEC04}"/>
                </a:ext>
              </a:extLst>
            </p:cNvPr>
            <p:cNvSpPr/>
            <p:nvPr/>
          </p:nvSpPr>
          <p:spPr>
            <a:xfrm>
              <a:off x="9568636" y="2125354"/>
              <a:ext cx="2368807" cy="3380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898ED94-0187-4341-9CC2-650EC7C6C9FF}"/>
                </a:ext>
              </a:extLst>
            </p:cNvPr>
            <p:cNvSpPr txBox="1"/>
            <p:nvPr/>
          </p:nvSpPr>
          <p:spPr>
            <a:xfrm>
              <a:off x="9587470" y="2140472"/>
              <a:ext cx="2368807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은행 살펴보기</a:t>
              </a:r>
              <a:endParaRPr lang="ko-KR" altLang="en-US" sz="11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C08E889-0D16-4AC0-B763-06E23BBE640C}"/>
                </a:ext>
              </a:extLst>
            </p:cNvPr>
            <p:cNvGrpSpPr/>
            <p:nvPr/>
          </p:nvGrpSpPr>
          <p:grpSpPr>
            <a:xfrm>
              <a:off x="9899177" y="3638166"/>
              <a:ext cx="1707724" cy="1200329"/>
              <a:chOff x="4911301" y="3439936"/>
              <a:chExt cx="1707724" cy="120032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586445-BB0D-4290-9B5D-31E58A1CFC9D}"/>
                  </a:ext>
                </a:extLst>
              </p:cNvPr>
              <p:cNvSpPr txBox="1"/>
              <p:nvPr/>
            </p:nvSpPr>
            <p:spPr>
              <a:xfrm>
                <a:off x="4911301" y="3439936"/>
                <a:ext cx="1707724" cy="1200329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IBK </a:t>
                </a:r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기업은행 한국산업기술대점</a:t>
                </a:r>
                <a:endParaRPr lang="en-US" altLang="ko-KR" sz="8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주소 </a:t>
                </a:r>
                <a:r>
                  <a:rPr lang="en-US" altLang="ko-KR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경기 시흥시 산기대학로 </a:t>
                </a:r>
                <a:r>
                  <a:rPr lang="en-US" altLang="ko-KR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237 </a:t>
                </a:r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한국산업기술대학교</a:t>
                </a:r>
                <a:endParaRPr lang="en-US" altLang="ko-KR" sz="8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지번 경기 시흥시 정왕동 </a:t>
                </a:r>
                <a:r>
                  <a:rPr lang="en-US" altLang="ko-KR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2121-1</a:t>
                </a: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전화 </a:t>
                </a:r>
                <a:r>
                  <a:rPr lang="en-US" altLang="ko-KR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031-8041-1800</a:t>
                </a: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영업 </a:t>
                </a:r>
                <a:r>
                  <a:rPr lang="en-US" altLang="ko-KR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평일 </a:t>
                </a:r>
                <a:r>
                  <a:rPr lang="en-US" altLang="ko-KR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09:00 ~ 16:00</a:t>
                </a:r>
                <a:br>
                  <a:rPr lang="en-US" altLang="ko-KR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endParaRPr lang="en-US" altLang="ko-KR" sz="8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12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30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5BC5285-362B-4A8B-9534-13F79FE1385D}"/>
                  </a:ext>
                </a:extLst>
              </p:cNvPr>
              <p:cNvSpPr/>
              <p:nvPr/>
            </p:nvSpPr>
            <p:spPr>
              <a:xfrm>
                <a:off x="5007748" y="3852797"/>
                <a:ext cx="224143" cy="118662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51982E8-56D0-4A1B-BD54-CA03E1B3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63298" y="2886389"/>
              <a:ext cx="1858433" cy="48823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2850C6F-E9DB-401B-B248-E376098A369A}"/>
                </a:ext>
              </a:extLst>
            </p:cNvPr>
            <p:cNvSpPr txBox="1"/>
            <p:nvPr/>
          </p:nvSpPr>
          <p:spPr>
            <a:xfrm>
              <a:off x="9901117" y="5042558"/>
              <a:ext cx="514571" cy="253916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9266AAD-4C9C-4ED4-8EBE-B775933C0149}"/>
                </a:ext>
              </a:extLst>
            </p:cNvPr>
            <p:cNvSpPr txBox="1"/>
            <p:nvPr/>
          </p:nvSpPr>
          <p:spPr>
            <a:xfrm>
              <a:off x="10834323" y="5035388"/>
              <a:ext cx="768332" cy="253916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예약하기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253ED2B-3E5B-48D5-A594-51F8520E0CA2}"/>
              </a:ext>
            </a:extLst>
          </p:cNvPr>
          <p:cNvGrpSpPr/>
          <p:nvPr/>
        </p:nvGrpSpPr>
        <p:grpSpPr>
          <a:xfrm>
            <a:off x="7607351" y="2285196"/>
            <a:ext cx="3177360" cy="4349709"/>
            <a:chOff x="2208476" y="1681590"/>
            <a:chExt cx="3177360" cy="4349709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A3BB1346-4AEF-4DFA-B1C5-9B08D0902280}"/>
                </a:ext>
              </a:extLst>
            </p:cNvPr>
            <p:cNvGrpSpPr/>
            <p:nvPr/>
          </p:nvGrpSpPr>
          <p:grpSpPr>
            <a:xfrm>
              <a:off x="2208476" y="1681590"/>
              <a:ext cx="3177360" cy="4349709"/>
              <a:chOff x="762960" y="1684085"/>
              <a:chExt cx="3177360" cy="4349709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A05BC7C1-BC94-4CA4-BDE3-DC500212F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960" y="1684085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F7AB7D2-0A35-4CB5-B50F-2F1CA09B683E}"/>
                  </a:ext>
                </a:extLst>
              </p:cNvPr>
              <p:cNvSpPr/>
              <p:nvPr/>
            </p:nvSpPr>
            <p:spPr>
              <a:xfrm>
                <a:off x="1213284" y="2207415"/>
                <a:ext cx="2368807" cy="3380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ED7402F-9598-4C0B-8EA7-599C1D0A9AF6}"/>
                </a:ext>
              </a:extLst>
            </p:cNvPr>
            <p:cNvGrpSpPr/>
            <p:nvPr/>
          </p:nvGrpSpPr>
          <p:grpSpPr>
            <a:xfrm>
              <a:off x="2902547" y="3188991"/>
              <a:ext cx="1903236" cy="1787104"/>
              <a:chOff x="2379211" y="932163"/>
              <a:chExt cx="7972148" cy="5486388"/>
            </a:xfrm>
          </p:grpSpPr>
          <p:pic>
            <p:nvPicPr>
              <p:cNvPr id="76" name="그림 75" descr="텍스트, 지도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ACB105A5-A009-4710-B853-BA02F3F2B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9211" y="932163"/>
                <a:ext cx="7972148" cy="5486388"/>
              </a:xfrm>
              <a:prstGeom prst="rect">
                <a:avLst/>
              </a:prstGeom>
            </p:spPr>
          </p:pic>
          <p:pic>
            <p:nvPicPr>
              <p:cNvPr id="77" name="그래픽 76" descr="건물">
                <a:extLst>
                  <a:ext uri="{FF2B5EF4-FFF2-40B4-BE49-F238E27FC236}">
                    <a16:creationId xmlns:a16="http://schemas.microsoft.com/office/drawing/2014/main" id="{C282A7B5-F7DC-4A2B-8EDE-580EABED5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908307" y="3606553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8" name="그래픽 77" descr="건물">
                <a:extLst>
                  <a:ext uri="{FF2B5EF4-FFF2-40B4-BE49-F238E27FC236}">
                    <a16:creationId xmlns:a16="http://schemas.microsoft.com/office/drawing/2014/main" id="{8D03B1AD-6BF4-45AE-85F7-F220FB978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43635" y="247095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9" name="그래픽 78" descr="건물">
                <a:extLst>
                  <a:ext uri="{FF2B5EF4-FFF2-40B4-BE49-F238E27FC236}">
                    <a16:creationId xmlns:a16="http://schemas.microsoft.com/office/drawing/2014/main" id="{523F3169-BFB6-4B9F-912D-535E0D24C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046618" y="1594281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0" name="그래픽 79" descr="건물">
                <a:extLst>
                  <a:ext uri="{FF2B5EF4-FFF2-40B4-BE49-F238E27FC236}">
                    <a16:creationId xmlns:a16="http://schemas.microsoft.com/office/drawing/2014/main" id="{D36920D4-E288-4EC4-9A72-3DCA1D331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517907" y="219389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1" name="그래픽 80" descr="건물">
                <a:extLst>
                  <a:ext uri="{FF2B5EF4-FFF2-40B4-BE49-F238E27FC236}">
                    <a16:creationId xmlns:a16="http://schemas.microsoft.com/office/drawing/2014/main" id="{95A55D8F-DF7F-4622-AFE4-1F07F019D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26494" y="4063753"/>
                <a:ext cx="457200" cy="457200"/>
              </a:xfrm>
              <a:prstGeom prst="rect">
                <a:avLst/>
              </a:prstGeom>
            </p:spPr>
          </p:pic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FFC06F4E-3591-4473-8786-F5A6064D80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1651" y="1982696"/>
                <a:ext cx="954349" cy="547261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3A8DDC4A-FC32-4E03-B764-CC080D9F6EF9}"/>
                  </a:ext>
                </a:extLst>
              </p:cNvPr>
              <p:cNvCxnSpPr>
                <a:cxnSpLocks/>
                <a:endCxn id="81" idx="0"/>
              </p:cNvCxnSpPr>
              <p:nvPr/>
            </p:nvCxnSpPr>
            <p:spPr>
              <a:xfrm>
                <a:off x="5023362" y="2928155"/>
                <a:ext cx="31732" cy="1135598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0CA5104B-6B15-424B-867A-DAE8556ECA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94016" y="1927938"/>
                <a:ext cx="1023892" cy="426861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E2BE8E65-BD8D-4879-825D-1EC89B1107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27651" y="2713599"/>
                <a:ext cx="518856" cy="892954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589B4B71-5175-4A38-BE49-53302F7E0180}"/>
                  </a:ext>
                </a:extLst>
              </p:cNvPr>
              <p:cNvCxnSpPr>
                <a:cxnSpLocks/>
                <a:endCxn id="77" idx="1"/>
              </p:cNvCxnSpPr>
              <p:nvPr/>
            </p:nvCxnSpPr>
            <p:spPr>
              <a:xfrm flipV="1">
                <a:off x="5200835" y="3835153"/>
                <a:ext cx="1707472" cy="45720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2DBFAA9-F123-4BC6-A09D-3F14800B5A20}"/>
                </a:ext>
              </a:extLst>
            </p:cNvPr>
            <p:cNvSpPr txBox="1"/>
            <p:nvPr/>
          </p:nvSpPr>
          <p:spPr>
            <a:xfrm>
              <a:off x="4324894" y="2789886"/>
              <a:ext cx="595759" cy="5847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12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8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8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30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314CCF-99FE-4135-AA94-E703BACCE105}"/>
                </a:ext>
              </a:extLst>
            </p:cNvPr>
            <p:cNvSpPr txBox="1"/>
            <p:nvPr/>
          </p:nvSpPr>
          <p:spPr>
            <a:xfrm>
              <a:off x="4429890" y="3590604"/>
              <a:ext cx="601822" cy="5847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22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8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8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시간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7F8CB2C-B9F7-4E1D-85B3-BBB134E93DF6}"/>
                </a:ext>
              </a:extLst>
            </p:cNvPr>
            <p:cNvSpPr txBox="1"/>
            <p:nvPr/>
          </p:nvSpPr>
          <p:spPr>
            <a:xfrm>
              <a:off x="4048990" y="4549031"/>
              <a:ext cx="598288" cy="584775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4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8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12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B7D7E2-6285-4355-8DF5-99BFA1A3B996}"/>
                </a:ext>
              </a:extLst>
            </p:cNvPr>
            <p:cNvSpPr txBox="1"/>
            <p:nvPr/>
          </p:nvSpPr>
          <p:spPr>
            <a:xfrm>
              <a:off x="2735891" y="3067617"/>
              <a:ext cx="592896" cy="5847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7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8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8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18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B28862-CDB9-4683-938C-D8922140F2F5}"/>
                </a:ext>
              </a:extLst>
            </p:cNvPr>
            <p:cNvSpPr txBox="1"/>
            <p:nvPr/>
          </p:nvSpPr>
          <p:spPr>
            <a:xfrm>
              <a:off x="2740145" y="4583564"/>
              <a:ext cx="726874" cy="5847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36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8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8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시간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30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87CB36CB-2FDA-4089-8CB8-CC9E1A117AD9}"/>
                </a:ext>
              </a:extLst>
            </p:cNvPr>
            <p:cNvCxnSpPr>
              <a:cxnSpLocks/>
              <a:stCxn id="56" idx="2"/>
              <a:endCxn id="78" idx="1"/>
            </p:cNvCxnSpPr>
            <p:nvPr/>
          </p:nvCxnSpPr>
          <p:spPr>
            <a:xfrm rot="16200000" flipH="1">
              <a:off x="3193530" y="3491201"/>
              <a:ext cx="112299" cy="43468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4216D8D7-BECF-4EB5-A5C3-49A5298B9119}"/>
                </a:ext>
              </a:extLst>
            </p:cNvPr>
            <p:cNvCxnSpPr>
              <a:cxnSpLocks/>
              <a:stCxn id="53" idx="2"/>
              <a:endCxn id="79" idx="3"/>
            </p:cNvCxnSpPr>
            <p:nvPr/>
          </p:nvCxnSpPr>
          <p:spPr>
            <a:xfrm rot="5400000">
              <a:off x="4202773" y="3059126"/>
              <a:ext cx="104467" cy="735537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65C786F3-BA91-45DA-A688-30CF2295E5E5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rot="10800000">
              <a:off x="4238486" y="3674445"/>
              <a:ext cx="253710" cy="48691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476B5C15-08D0-4160-AF37-5C50F7B53876}"/>
                </a:ext>
              </a:extLst>
            </p:cNvPr>
            <p:cNvCxnSpPr/>
            <p:nvPr/>
          </p:nvCxnSpPr>
          <p:spPr>
            <a:xfrm flipV="1">
              <a:off x="2926627" y="4291004"/>
              <a:ext cx="565632" cy="292560"/>
            </a:xfrm>
            <a:prstGeom prst="bentConnector3">
              <a:avLst>
                <a:gd name="adj1" fmla="val 11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422E49B4-688E-4CCD-B6D2-10365427FC1B}"/>
                </a:ext>
              </a:extLst>
            </p:cNvPr>
            <p:cNvCxnSpPr>
              <a:cxnSpLocks/>
              <a:stCxn id="55" idx="0"/>
              <a:endCxn id="77" idx="3"/>
            </p:cNvCxnSpPr>
            <p:nvPr/>
          </p:nvCxnSpPr>
          <p:spPr>
            <a:xfrm rot="16200000" flipV="1">
              <a:off x="4013326" y="4214223"/>
              <a:ext cx="414437" cy="255180"/>
            </a:xfrm>
            <a:prstGeom prst="bentConnector2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E61FECDE-D99F-4905-826F-8E8B298365FD}"/>
                </a:ext>
              </a:extLst>
            </p:cNvPr>
            <p:cNvSpPr/>
            <p:nvPr/>
          </p:nvSpPr>
          <p:spPr>
            <a:xfrm>
              <a:off x="3569074" y="3773250"/>
              <a:ext cx="162630" cy="460542"/>
            </a:xfrm>
            <a:custGeom>
              <a:avLst/>
              <a:gdLst>
                <a:gd name="connsiteX0" fmla="*/ 0 w 674911"/>
                <a:gd name="connsiteY0" fmla="*/ 0 h 1429305"/>
                <a:gd name="connsiteX1" fmla="*/ 674703 w 674911"/>
                <a:gd name="connsiteY1" fmla="*/ 452761 h 1429305"/>
                <a:gd name="connsiteX2" fmla="*/ 71021 w 674911"/>
                <a:gd name="connsiteY2" fmla="*/ 1429305 h 142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911" h="1429305">
                  <a:moveTo>
                    <a:pt x="0" y="0"/>
                  </a:moveTo>
                  <a:cubicBezTo>
                    <a:pt x="331433" y="107271"/>
                    <a:pt x="662866" y="214543"/>
                    <a:pt x="674703" y="452761"/>
                  </a:cubicBezTo>
                  <a:cubicBezTo>
                    <a:pt x="686540" y="690979"/>
                    <a:pt x="190869" y="1262109"/>
                    <a:pt x="71021" y="142930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9555DEF-3590-4B93-AD45-F1705B82276B}"/>
                </a:ext>
              </a:extLst>
            </p:cNvPr>
            <p:cNvSpPr/>
            <p:nvPr/>
          </p:nvSpPr>
          <p:spPr>
            <a:xfrm>
              <a:off x="3565728" y="3722340"/>
              <a:ext cx="583666" cy="81634"/>
            </a:xfrm>
            <a:custGeom>
              <a:avLst/>
              <a:gdLst>
                <a:gd name="connsiteX0" fmla="*/ 0 w 2422187"/>
                <a:gd name="connsiteY0" fmla="*/ 48638 h 253355"/>
                <a:gd name="connsiteX1" fmla="*/ 1225685 w 2422187"/>
                <a:gd name="connsiteY1" fmla="*/ 252919 h 253355"/>
                <a:gd name="connsiteX2" fmla="*/ 2422187 w 2422187"/>
                <a:gd name="connsiteY2" fmla="*/ 0 h 253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2187" h="253355">
                  <a:moveTo>
                    <a:pt x="0" y="48638"/>
                  </a:moveTo>
                  <a:cubicBezTo>
                    <a:pt x="410993" y="154831"/>
                    <a:pt x="821987" y="261025"/>
                    <a:pt x="1225685" y="252919"/>
                  </a:cubicBezTo>
                  <a:cubicBezTo>
                    <a:pt x="1629383" y="244813"/>
                    <a:pt x="2237361" y="58366"/>
                    <a:pt x="2422187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03FF0FE8-72EC-4016-B32D-119ECF79992C}"/>
                </a:ext>
              </a:extLst>
            </p:cNvPr>
            <p:cNvSpPr/>
            <p:nvPr/>
          </p:nvSpPr>
          <p:spPr>
            <a:xfrm>
              <a:off x="3568072" y="3747414"/>
              <a:ext cx="450055" cy="338514"/>
            </a:xfrm>
            <a:custGeom>
              <a:avLst/>
              <a:gdLst>
                <a:gd name="connsiteX0" fmla="*/ 0 w 1867710"/>
                <a:gd name="connsiteY0" fmla="*/ 0 h 1050588"/>
                <a:gd name="connsiteX1" fmla="*/ 1400783 w 1867710"/>
                <a:gd name="connsiteY1" fmla="*/ 476656 h 1050588"/>
                <a:gd name="connsiteX2" fmla="*/ 1867710 w 1867710"/>
                <a:gd name="connsiteY2" fmla="*/ 1050588 h 105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7710" h="1050588">
                  <a:moveTo>
                    <a:pt x="0" y="0"/>
                  </a:moveTo>
                  <a:cubicBezTo>
                    <a:pt x="544749" y="150779"/>
                    <a:pt x="1089498" y="301558"/>
                    <a:pt x="1400783" y="476656"/>
                  </a:cubicBezTo>
                  <a:cubicBezTo>
                    <a:pt x="1712068" y="651754"/>
                    <a:pt x="1708825" y="967903"/>
                    <a:pt x="1867710" y="105058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B73D6C3E-B346-457D-9FBC-3476D088DA66}"/>
                </a:ext>
              </a:extLst>
            </p:cNvPr>
            <p:cNvSpPr/>
            <p:nvPr/>
          </p:nvSpPr>
          <p:spPr>
            <a:xfrm>
              <a:off x="3584152" y="3571889"/>
              <a:ext cx="354383" cy="661356"/>
            </a:xfrm>
            <a:custGeom>
              <a:avLst/>
              <a:gdLst>
                <a:gd name="connsiteX0" fmla="*/ 1100587 w 1470675"/>
                <a:gd name="connsiteY0" fmla="*/ 0 h 2052536"/>
                <a:gd name="connsiteX1" fmla="*/ 1411872 w 1470675"/>
                <a:gd name="connsiteY1" fmla="*/ 836578 h 2052536"/>
                <a:gd name="connsiteX2" fmla="*/ 59727 w 1470675"/>
                <a:gd name="connsiteY2" fmla="*/ 2052536 h 205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0675" h="2052536">
                  <a:moveTo>
                    <a:pt x="1100587" y="0"/>
                  </a:moveTo>
                  <a:cubicBezTo>
                    <a:pt x="1342968" y="247244"/>
                    <a:pt x="1585349" y="494489"/>
                    <a:pt x="1411872" y="836578"/>
                  </a:cubicBezTo>
                  <a:cubicBezTo>
                    <a:pt x="1238395" y="1178667"/>
                    <a:pt x="-321273" y="2042808"/>
                    <a:pt x="59727" y="2052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16A4835-2469-4BF9-BB98-8BF8BD5CFF11}"/>
                </a:ext>
              </a:extLst>
            </p:cNvPr>
            <p:cNvSpPr txBox="1"/>
            <p:nvPr/>
          </p:nvSpPr>
          <p:spPr>
            <a:xfrm>
              <a:off x="2677634" y="2220038"/>
              <a:ext cx="2368807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은행 추천</a:t>
              </a:r>
              <a:endParaRPr lang="ko-KR" altLang="en-US" sz="11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A6DA4B1-3F75-424B-8212-0EA35D191648}"/>
                </a:ext>
              </a:extLst>
            </p:cNvPr>
            <p:cNvGrpSpPr/>
            <p:nvPr/>
          </p:nvGrpSpPr>
          <p:grpSpPr>
            <a:xfrm>
              <a:off x="2790361" y="3196452"/>
              <a:ext cx="2296347" cy="1192983"/>
              <a:chOff x="5666332" y="3196452"/>
              <a:chExt cx="2296347" cy="1192983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C7A4BFA-71C3-4A30-8B59-076948D910B9}"/>
                  </a:ext>
                </a:extLst>
              </p:cNvPr>
              <p:cNvSpPr/>
              <p:nvPr/>
            </p:nvSpPr>
            <p:spPr>
              <a:xfrm>
                <a:off x="5666332" y="3196452"/>
                <a:ext cx="2130560" cy="11929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CFA0778-4771-4E10-B15D-8BA4A0599A74}"/>
                  </a:ext>
                </a:extLst>
              </p:cNvPr>
              <p:cNvSpPr txBox="1"/>
              <p:nvPr/>
            </p:nvSpPr>
            <p:spPr>
              <a:xfrm>
                <a:off x="5787369" y="3282486"/>
                <a:ext cx="21753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정왕점 기업은행의 </a:t>
                </a:r>
                <a:br>
                  <a:rPr lang="en-US" altLang="ko-KR" sz="11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</a:br>
                <a:r>
                  <a:rPr lang="ko-KR" altLang="en-US" sz="11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대기 시간이 가장 짧습니다</a:t>
                </a:r>
                <a:r>
                  <a:rPr lang="en-US" altLang="ko-KR" sz="11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.</a:t>
                </a:r>
                <a:endParaRPr lang="ko-KR" altLang="en-US" sz="1100">
                  <a:solidFill>
                    <a:schemeClr val="bg1"/>
                  </a:solidFill>
                  <a:latin typeface="a가시고기L" panose="02020600000000000000" pitchFamily="18" charset="-127"/>
                  <a:ea typeface="a가시고기L" panose="02020600000000000000" pitchFamily="18" charset="-12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FC4FB-000E-4E50-AC5F-1003BBBB0CB2}"/>
                  </a:ext>
                </a:extLst>
              </p:cNvPr>
              <p:cNvSpPr txBox="1"/>
              <p:nvPr/>
            </p:nvSpPr>
            <p:spPr>
              <a:xfrm>
                <a:off x="6096010" y="3710843"/>
                <a:ext cx="17772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예약하시겠습니까</a:t>
                </a:r>
                <a:r>
                  <a:rPr lang="en-US" altLang="ko-KR" sz="105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?</a:t>
                </a:r>
                <a:endParaRPr lang="ko-KR" altLang="en-US" sz="1050">
                  <a:solidFill>
                    <a:schemeClr val="bg1"/>
                  </a:solidFill>
                  <a:latin typeface="a가시고기L" panose="02020600000000000000" pitchFamily="18" charset="-127"/>
                  <a:ea typeface="a가시고기L" panose="02020600000000000000" pitchFamily="18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D5413448-641A-4E2B-A64A-0DCF68357242}"/>
                  </a:ext>
                </a:extLst>
              </p:cNvPr>
              <p:cNvSpPr/>
              <p:nvPr/>
            </p:nvSpPr>
            <p:spPr>
              <a:xfrm>
                <a:off x="5713131" y="4080331"/>
                <a:ext cx="975566" cy="26722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6329E09-8E5B-4B9A-AC28-A2D1309CC935}"/>
                  </a:ext>
                </a:extLst>
              </p:cNvPr>
              <p:cNvSpPr/>
              <p:nvPr/>
            </p:nvSpPr>
            <p:spPr>
              <a:xfrm>
                <a:off x="6764897" y="4081860"/>
                <a:ext cx="975566" cy="26722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BD6716A-AD13-45CD-BEF6-748C347AB045}"/>
                  </a:ext>
                </a:extLst>
              </p:cNvPr>
              <p:cNvSpPr txBox="1"/>
              <p:nvPr/>
            </p:nvSpPr>
            <p:spPr>
              <a:xfrm>
                <a:off x="6039331" y="4061718"/>
                <a:ext cx="40545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>
                    <a:latin typeface="+mj-lt"/>
                    <a:ea typeface="a가시고기L" panose="02020600000000000000" pitchFamily="18" charset="-127"/>
                  </a:rPr>
                  <a:t>예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35F6D0D-0B1E-4B52-BB39-D0A9EF168DD3}"/>
                  </a:ext>
                </a:extLst>
              </p:cNvPr>
              <p:cNvSpPr txBox="1"/>
              <p:nvPr/>
            </p:nvSpPr>
            <p:spPr>
              <a:xfrm>
                <a:off x="6963519" y="4063116"/>
                <a:ext cx="66728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>
                    <a:latin typeface="+mj-lt"/>
                    <a:ea typeface="a가시고기L" panose="02020600000000000000" pitchFamily="18" charset="-127"/>
                  </a:rPr>
                  <a:t>아니오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17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01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개요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425452" y="858469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배경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94E42-B7D8-4736-A90B-A451ED2659B7}"/>
              </a:ext>
            </a:extLst>
          </p:cNvPr>
          <p:cNvSpPr txBox="1"/>
          <p:nvPr/>
        </p:nvSpPr>
        <p:spPr>
          <a:xfrm>
            <a:off x="508000" y="1914415"/>
            <a:ext cx="74824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다수의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인원이 많이 대기 하고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있는 곳 특히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은행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에서 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항상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혼잡하고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많은 대기 인원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 존재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필요 업무를 하기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위해 업무시간보다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긴 대기시간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으로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이용자의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불만 증가</a:t>
            </a:r>
            <a:endParaRPr lang="en-US" altLang="ko-KR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해당 은행에 방문하기 직전까지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인원이 어느정도 있는지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알 수가 없음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0B765-9D2A-4B64-90DC-787CDA197B57}"/>
              </a:ext>
            </a:extLst>
          </p:cNvPr>
          <p:cNvSpPr txBox="1"/>
          <p:nvPr/>
        </p:nvSpPr>
        <p:spPr>
          <a:xfrm>
            <a:off x="9623221" y="6078948"/>
            <a:ext cx="18101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네이버 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search 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결과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CC42FC-837C-4204-94C1-0909F28A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57" y="1621250"/>
            <a:ext cx="5200983" cy="445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8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04DE9F7-97E9-4678-A66E-8467F74A86B3}"/>
              </a:ext>
            </a:extLst>
          </p:cNvPr>
          <p:cNvSpPr txBox="1"/>
          <p:nvPr/>
        </p:nvSpPr>
        <p:spPr>
          <a:xfrm>
            <a:off x="3156083" y="4206600"/>
            <a:ext cx="710805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App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을 통해 대기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잔여 시간을 확인함으로써 대기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시간을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fontAlgn="base"/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시간으로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활용 가능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은행 이용자들의 불편사항인 긴 대기시간 문제 해소로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이용 만족도 증가   </a:t>
            </a:r>
            <a:endParaRPr lang="en-US" altLang="ko-KR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endParaRPr lang="ko-KR" altLang="en-US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편의성 증가로 다수의 고객을 확보할 수 있어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경제적 효과 증대</a:t>
            </a:r>
            <a:endParaRPr lang="ko-KR" altLang="en-US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12C8C-808C-4870-8A95-3AF0FAFF79CF}"/>
              </a:ext>
            </a:extLst>
          </p:cNvPr>
          <p:cNvSpPr txBox="1"/>
          <p:nvPr/>
        </p:nvSpPr>
        <p:spPr>
          <a:xfrm>
            <a:off x="3156084" y="904311"/>
            <a:ext cx="681341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은행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방문 전에 </a:t>
            </a:r>
            <a:r>
              <a:rPr lang="en-US" altLang="ko-KR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WEB App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통해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인원을 확인하고 예약할 수 있는 시스템 개발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편리함을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위해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근처 다른 은행들의 대기 인원을 확인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하고 </a:t>
            </a:r>
            <a:b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스마트폰을 이용해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예약할 수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있도록 함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방문 예상 시간을 설정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해</a:t>
            </a:r>
            <a:r>
              <a:rPr lang="ko-KR" altLang="en-US" sz="16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 번호를 부여받아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현 시스템보다 편리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사용할 수 있도록 함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86A179-16D1-474F-9947-DAF3D4D70B67}"/>
              </a:ext>
            </a:extLst>
          </p:cNvPr>
          <p:cNvCxnSpPr>
            <a:cxnSpLocks/>
          </p:cNvCxnSpPr>
          <p:nvPr/>
        </p:nvCxnSpPr>
        <p:spPr>
          <a:xfrm>
            <a:off x="546100" y="684328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7D7762-1771-45B5-A0E9-46AD49D0B3A4}"/>
              </a:ext>
            </a:extLst>
          </p:cNvPr>
          <p:cNvCxnSpPr>
            <a:cxnSpLocks/>
          </p:cNvCxnSpPr>
          <p:nvPr/>
        </p:nvCxnSpPr>
        <p:spPr>
          <a:xfrm>
            <a:off x="2768600" y="684328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D4FA87-CD51-45B4-8186-EE9DBAAA2C41}"/>
              </a:ext>
            </a:extLst>
          </p:cNvPr>
          <p:cNvCxnSpPr>
            <a:cxnSpLocks/>
          </p:cNvCxnSpPr>
          <p:nvPr/>
        </p:nvCxnSpPr>
        <p:spPr>
          <a:xfrm>
            <a:off x="508000" y="3986616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8A757C-F799-4B62-9723-F2520B028177}"/>
              </a:ext>
            </a:extLst>
          </p:cNvPr>
          <p:cNvCxnSpPr>
            <a:cxnSpLocks/>
          </p:cNvCxnSpPr>
          <p:nvPr/>
        </p:nvCxnSpPr>
        <p:spPr>
          <a:xfrm>
            <a:off x="2730500" y="3986616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387352" y="781463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목표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40B9DC-9EE9-4052-B477-31FC00B63829}"/>
              </a:ext>
            </a:extLst>
          </p:cNvPr>
          <p:cNvSpPr txBox="1"/>
          <p:nvPr/>
        </p:nvSpPr>
        <p:spPr>
          <a:xfrm>
            <a:off x="387352" y="4083750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효과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96016-CD9E-40DC-A57C-4E457C45B61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01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개요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40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E68B5C5-EDBA-48E6-A614-357B98868FE4}"/>
              </a:ext>
            </a:extLst>
          </p:cNvPr>
          <p:cNvSpPr/>
          <p:nvPr/>
        </p:nvSpPr>
        <p:spPr>
          <a:xfrm>
            <a:off x="9414758" y="1862420"/>
            <a:ext cx="1695688" cy="891676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182EE17-D693-42F8-84F0-1FE9D87CBFDC}"/>
              </a:ext>
            </a:extLst>
          </p:cNvPr>
          <p:cNvSpPr/>
          <p:nvPr/>
        </p:nvSpPr>
        <p:spPr>
          <a:xfrm>
            <a:off x="8894681" y="4963343"/>
            <a:ext cx="2422107" cy="792369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241807E1-732F-4A91-A039-090AD553B360}"/>
              </a:ext>
            </a:extLst>
          </p:cNvPr>
          <p:cNvSpPr/>
          <p:nvPr/>
        </p:nvSpPr>
        <p:spPr>
          <a:xfrm>
            <a:off x="372680" y="1063762"/>
            <a:ext cx="2705977" cy="1497779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B468502-D889-4240-81B7-65D01809150E}"/>
              </a:ext>
            </a:extLst>
          </p:cNvPr>
          <p:cNvSpPr/>
          <p:nvPr/>
        </p:nvSpPr>
        <p:spPr>
          <a:xfrm>
            <a:off x="4055346" y="1254462"/>
            <a:ext cx="2098440" cy="4560214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CE0281-F780-44CA-8967-F174F1564C82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88B2A3-306B-4187-B64B-BF2617FDEFD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3628D4B-EE13-4FC1-8365-00B96C97F156}"/>
              </a:ext>
            </a:extLst>
          </p:cNvPr>
          <p:cNvSpPr txBox="1"/>
          <p:nvPr/>
        </p:nvSpPr>
        <p:spPr>
          <a:xfrm>
            <a:off x="6556474" y="5425009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Database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B17D51-42CE-4D53-94B2-AD455D8DAC6E}"/>
              </a:ext>
            </a:extLst>
          </p:cNvPr>
          <p:cNvSpPr/>
          <p:nvPr/>
        </p:nvSpPr>
        <p:spPr>
          <a:xfrm>
            <a:off x="6397700" y="3618372"/>
            <a:ext cx="1669024" cy="2196304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DBD7C3E-2093-4E79-8142-411D19217E19}"/>
              </a:ext>
            </a:extLst>
          </p:cNvPr>
          <p:cNvSpPr/>
          <p:nvPr/>
        </p:nvSpPr>
        <p:spPr>
          <a:xfrm>
            <a:off x="3770260" y="1063762"/>
            <a:ext cx="4680891" cy="5068344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C72433-EFA0-49B5-82F4-DE0C9EED5205}"/>
              </a:ext>
            </a:extLst>
          </p:cNvPr>
          <p:cNvSpPr txBox="1"/>
          <p:nvPr/>
        </p:nvSpPr>
        <p:spPr>
          <a:xfrm>
            <a:off x="457204" y="147935"/>
            <a:ext cx="4157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02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 및 모듈 상세 설계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FF21D90-58ED-47F7-B3F1-7DB139E5ACE1}"/>
              </a:ext>
            </a:extLst>
          </p:cNvPr>
          <p:cNvGrpSpPr/>
          <p:nvPr/>
        </p:nvGrpSpPr>
        <p:grpSpPr>
          <a:xfrm>
            <a:off x="9443282" y="875757"/>
            <a:ext cx="1579126" cy="1577087"/>
            <a:chOff x="505961" y="7197744"/>
            <a:chExt cx="1579126" cy="157708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631755-97B7-47D9-A9BD-7B49F4ECCC61}"/>
                </a:ext>
              </a:extLst>
            </p:cNvPr>
            <p:cNvSpPr/>
            <p:nvPr/>
          </p:nvSpPr>
          <p:spPr>
            <a:xfrm>
              <a:off x="505961" y="7376644"/>
              <a:ext cx="1577087" cy="1192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B34A618-512E-4BDF-92EB-B3A439FE6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0" y="7197744"/>
              <a:ext cx="1577087" cy="1577087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7CA641C-753D-488E-853B-36CC18F039E2}"/>
              </a:ext>
            </a:extLst>
          </p:cNvPr>
          <p:cNvSpPr txBox="1"/>
          <p:nvPr/>
        </p:nvSpPr>
        <p:spPr>
          <a:xfrm>
            <a:off x="9716992" y="796562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Arduino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3EA955-E384-4D0B-9056-40FFB70762E4}"/>
              </a:ext>
            </a:extLst>
          </p:cNvPr>
          <p:cNvCxnSpPr>
            <a:cxnSpLocks/>
          </p:cNvCxnSpPr>
          <p:nvPr/>
        </p:nvCxnSpPr>
        <p:spPr>
          <a:xfrm flipH="1">
            <a:off x="8167012" y="1908138"/>
            <a:ext cx="1101484" cy="0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 descr="프린터">
            <a:extLst>
              <a:ext uri="{FF2B5EF4-FFF2-40B4-BE49-F238E27FC236}">
                <a16:creationId xmlns:a16="http://schemas.microsoft.com/office/drawing/2014/main" id="{49CE1938-7A71-44C1-9BFB-7F4A0E6EC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5869" y="3802124"/>
            <a:ext cx="914400" cy="914400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AD4F95B-8549-4063-81DD-71C66FE57EDB}"/>
              </a:ext>
            </a:extLst>
          </p:cNvPr>
          <p:cNvCxnSpPr>
            <a:cxnSpLocks/>
          </p:cNvCxnSpPr>
          <p:nvPr/>
        </p:nvCxnSpPr>
        <p:spPr>
          <a:xfrm>
            <a:off x="9952819" y="2904325"/>
            <a:ext cx="0" cy="834285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9ECBC5B-2797-4F49-BE5E-BF7642DD56D8}"/>
              </a:ext>
            </a:extLst>
          </p:cNvPr>
          <p:cNvCxnSpPr>
            <a:cxnSpLocks/>
          </p:cNvCxnSpPr>
          <p:nvPr/>
        </p:nvCxnSpPr>
        <p:spPr>
          <a:xfrm flipV="1">
            <a:off x="10124073" y="2860892"/>
            <a:ext cx="0" cy="834436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DF8310B-0CD0-4E05-8F5B-F0C5CB3DD953}"/>
              </a:ext>
            </a:extLst>
          </p:cNvPr>
          <p:cNvCxnSpPr>
            <a:cxnSpLocks/>
          </p:cNvCxnSpPr>
          <p:nvPr/>
        </p:nvCxnSpPr>
        <p:spPr>
          <a:xfrm flipH="1">
            <a:off x="8167012" y="2116435"/>
            <a:ext cx="1101483" cy="0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47DE804-784A-471A-BDBE-B9DA752DF3FB}"/>
              </a:ext>
            </a:extLst>
          </p:cNvPr>
          <p:cNvSpPr txBox="1"/>
          <p:nvPr/>
        </p:nvSpPr>
        <p:spPr>
          <a:xfrm>
            <a:off x="5687527" y="5781113"/>
            <a:ext cx="10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Server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ACDA919-DBE7-47F9-8319-711C2C75B65E}"/>
              </a:ext>
            </a:extLst>
          </p:cNvPr>
          <p:cNvSpPr/>
          <p:nvPr/>
        </p:nvSpPr>
        <p:spPr>
          <a:xfrm>
            <a:off x="6385653" y="1285182"/>
            <a:ext cx="1693118" cy="2143818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B07030-5233-4999-ACF7-CDE6C348D0F6}"/>
              </a:ext>
            </a:extLst>
          </p:cNvPr>
          <p:cNvSpPr txBox="1"/>
          <p:nvPr/>
        </p:nvSpPr>
        <p:spPr>
          <a:xfrm>
            <a:off x="6278534" y="3020486"/>
            <a:ext cx="20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Output Control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C4C913-36C3-47DF-BCB1-095A8DFFACF0}"/>
              </a:ext>
            </a:extLst>
          </p:cNvPr>
          <p:cNvSpPr txBox="1"/>
          <p:nvPr/>
        </p:nvSpPr>
        <p:spPr>
          <a:xfrm>
            <a:off x="4536225" y="5412817"/>
            <a:ext cx="12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Web-App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31718A0-0ED9-4419-B773-2F29416F544A}"/>
              </a:ext>
            </a:extLst>
          </p:cNvPr>
          <p:cNvGrpSpPr/>
          <p:nvPr/>
        </p:nvGrpSpPr>
        <p:grpSpPr>
          <a:xfrm>
            <a:off x="-55751" y="1212499"/>
            <a:ext cx="1200330" cy="1200330"/>
            <a:chOff x="806445" y="7969347"/>
            <a:chExt cx="1200330" cy="120033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541B6D4-D90A-485B-99E3-267FD6D08A81}"/>
                </a:ext>
              </a:extLst>
            </p:cNvPr>
            <p:cNvSpPr/>
            <p:nvPr/>
          </p:nvSpPr>
          <p:spPr>
            <a:xfrm>
              <a:off x="806445" y="7969347"/>
              <a:ext cx="1200330" cy="1200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F6C5437-16F9-4B9A-BC8D-C492AC11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445" y="7969347"/>
              <a:ext cx="1200330" cy="120033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479D0D12-3978-4315-80F4-1BEE15BB85F1}"/>
              </a:ext>
            </a:extLst>
          </p:cNvPr>
          <p:cNvSpPr txBox="1"/>
          <p:nvPr/>
        </p:nvSpPr>
        <p:spPr>
          <a:xfrm>
            <a:off x="1089867" y="1199512"/>
            <a:ext cx="2028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Google </a:t>
            </a:r>
            <a:r>
              <a:rPr lang="ko-KR" altLang="en-US"/>
              <a:t>지도 </a:t>
            </a:r>
            <a:r>
              <a:rPr lang="ko-KR" altLang="en-US" dirty="0"/>
              <a:t>표시</a:t>
            </a:r>
            <a:endParaRPr lang="en-US" altLang="ko-KR" dirty="0"/>
          </a:p>
          <a:p>
            <a:r>
              <a:rPr lang="en-US" altLang="ko-KR" dirty="0"/>
              <a:t>QR</a:t>
            </a:r>
            <a:r>
              <a:rPr lang="ko-KR" altLang="en-US" dirty="0"/>
              <a:t>코드 스캔</a:t>
            </a:r>
            <a:endParaRPr lang="en-US" altLang="ko-KR" dirty="0"/>
          </a:p>
          <a:p>
            <a:r>
              <a:rPr lang="ko-KR" altLang="en-US" dirty="0"/>
              <a:t>소켓 통신</a:t>
            </a:r>
            <a:endParaRPr lang="en-US" altLang="ko-KR" dirty="0"/>
          </a:p>
          <a:p>
            <a:r>
              <a:rPr lang="ko-KR" altLang="en-US" dirty="0"/>
              <a:t>계정 관리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D23899-1C79-4CD7-9648-6DC4510341AE}"/>
              </a:ext>
            </a:extLst>
          </p:cNvPr>
          <p:cNvSpPr txBox="1"/>
          <p:nvPr/>
        </p:nvSpPr>
        <p:spPr>
          <a:xfrm>
            <a:off x="-8609" y="2360437"/>
            <a:ext cx="11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Android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6E061A-305E-43D8-8C19-C07155FCC462}"/>
              </a:ext>
            </a:extLst>
          </p:cNvPr>
          <p:cNvSpPr txBox="1"/>
          <p:nvPr/>
        </p:nvSpPr>
        <p:spPr>
          <a:xfrm>
            <a:off x="9268495" y="5034878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7-</a:t>
            </a:r>
            <a:r>
              <a:rPr lang="ko-KR" altLang="en-US" dirty="0"/>
              <a:t>세그먼트</a:t>
            </a:r>
            <a:endParaRPr lang="en-US" altLang="ko-KR" dirty="0"/>
          </a:p>
          <a:p>
            <a:r>
              <a:rPr lang="ko-KR" altLang="en-US" dirty="0" err="1"/>
              <a:t>열전사</a:t>
            </a:r>
            <a:r>
              <a:rPr lang="ko-KR" altLang="en-US" dirty="0"/>
              <a:t> 프린터</a:t>
            </a:r>
            <a:endParaRPr lang="en-US" altLang="ko-KR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39C311-8AE1-4C98-A878-212AB5E8F2B0}"/>
              </a:ext>
            </a:extLst>
          </p:cNvPr>
          <p:cNvSpPr txBox="1"/>
          <p:nvPr/>
        </p:nvSpPr>
        <p:spPr>
          <a:xfrm>
            <a:off x="9066507" y="4598278"/>
            <a:ext cx="211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Output Devices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1D887C-449C-4908-B9F1-E920A1D1203D}"/>
              </a:ext>
            </a:extLst>
          </p:cNvPr>
          <p:cNvSpPr txBox="1"/>
          <p:nvPr/>
        </p:nvSpPr>
        <p:spPr>
          <a:xfrm>
            <a:off x="9595869" y="2194749"/>
            <a:ext cx="128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Ethernet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2EB6547-0EC5-492D-B809-4CCA70AA8CDD}"/>
              </a:ext>
            </a:extLst>
          </p:cNvPr>
          <p:cNvCxnSpPr>
            <a:cxnSpLocks/>
          </p:cNvCxnSpPr>
          <p:nvPr/>
        </p:nvCxnSpPr>
        <p:spPr>
          <a:xfrm flipH="1">
            <a:off x="2888538" y="1799676"/>
            <a:ext cx="1101484" cy="0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C53A874-A4F5-4A61-83EB-DA0C053A516D}"/>
              </a:ext>
            </a:extLst>
          </p:cNvPr>
          <p:cNvCxnSpPr>
            <a:cxnSpLocks/>
          </p:cNvCxnSpPr>
          <p:nvPr/>
        </p:nvCxnSpPr>
        <p:spPr>
          <a:xfrm flipH="1">
            <a:off x="2765060" y="1986031"/>
            <a:ext cx="1101483" cy="0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DF660B2-FC64-46B0-8803-19781D1C2AD3}"/>
              </a:ext>
            </a:extLst>
          </p:cNvPr>
          <p:cNvSpPr/>
          <p:nvPr/>
        </p:nvSpPr>
        <p:spPr>
          <a:xfrm>
            <a:off x="4096000" y="1428221"/>
            <a:ext cx="2042022" cy="841493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E556B-C307-4692-A6FC-3AECC5543A60}"/>
              </a:ext>
            </a:extLst>
          </p:cNvPr>
          <p:cNvSpPr txBox="1"/>
          <p:nvPr/>
        </p:nvSpPr>
        <p:spPr>
          <a:xfrm>
            <a:off x="4440492" y="166430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처리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0F4DDF7-E89B-426E-8B78-CCDF1AFB8257}"/>
              </a:ext>
            </a:extLst>
          </p:cNvPr>
          <p:cNvSpPr/>
          <p:nvPr/>
        </p:nvSpPr>
        <p:spPr>
          <a:xfrm>
            <a:off x="4096000" y="2304440"/>
            <a:ext cx="2042022" cy="841493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E82A6B-8C68-4718-A9B3-751354CB6D4B}"/>
              </a:ext>
            </a:extLst>
          </p:cNvPr>
          <p:cNvSpPr txBox="1"/>
          <p:nvPr/>
        </p:nvSpPr>
        <p:spPr>
          <a:xfrm>
            <a:off x="4426168" y="25405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전송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1962A78-792A-4DAD-B56D-BFC6FE72090B}"/>
              </a:ext>
            </a:extLst>
          </p:cNvPr>
          <p:cNvSpPr/>
          <p:nvPr/>
        </p:nvSpPr>
        <p:spPr>
          <a:xfrm>
            <a:off x="4096000" y="3197625"/>
            <a:ext cx="2042022" cy="841493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4D7886F-0FD4-4543-B9F8-673ED029EA8F}"/>
              </a:ext>
            </a:extLst>
          </p:cNvPr>
          <p:cNvSpPr/>
          <p:nvPr/>
        </p:nvSpPr>
        <p:spPr>
          <a:xfrm>
            <a:off x="4083219" y="4046698"/>
            <a:ext cx="2042022" cy="841493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C876C9-2491-4562-868C-E2D94DA66D7C}"/>
              </a:ext>
            </a:extLst>
          </p:cNvPr>
          <p:cNvSpPr txBox="1"/>
          <p:nvPr/>
        </p:nvSpPr>
        <p:spPr>
          <a:xfrm>
            <a:off x="4278523" y="34290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대기시간 설정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6F97FA-7429-49F8-A6AF-103506FC410D}"/>
              </a:ext>
            </a:extLst>
          </p:cNvPr>
          <p:cNvSpPr txBox="1"/>
          <p:nvPr/>
        </p:nvSpPr>
        <p:spPr>
          <a:xfrm>
            <a:off x="4274424" y="428468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대기번호 설정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97570E8-F03A-4578-BCBC-95479F256A7D}"/>
              </a:ext>
            </a:extLst>
          </p:cNvPr>
          <p:cNvSpPr/>
          <p:nvPr/>
        </p:nvSpPr>
        <p:spPr>
          <a:xfrm>
            <a:off x="4096000" y="4887230"/>
            <a:ext cx="2042022" cy="841493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1AF046-C8CB-440D-997C-CB722F9A4035}"/>
              </a:ext>
            </a:extLst>
          </p:cNvPr>
          <p:cNvSpPr txBox="1"/>
          <p:nvPr/>
        </p:nvSpPr>
        <p:spPr>
          <a:xfrm>
            <a:off x="4012159" y="5113086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거리</a:t>
            </a:r>
            <a:r>
              <a:rPr lang="en-US" altLang="ko-KR"/>
              <a:t>.</a:t>
            </a:r>
            <a:r>
              <a:rPr lang="ko-KR" altLang="en-US"/>
              <a:t>시간 최적 제공  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62E117C-50AA-4CA1-B850-57E91D2BD95F}"/>
              </a:ext>
            </a:extLst>
          </p:cNvPr>
          <p:cNvSpPr/>
          <p:nvPr/>
        </p:nvSpPr>
        <p:spPr>
          <a:xfrm>
            <a:off x="6396314" y="1365233"/>
            <a:ext cx="1693117" cy="750404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827F7B-DCEE-4D19-A2C6-E68116193BE3}"/>
              </a:ext>
            </a:extLst>
          </p:cNvPr>
          <p:cNvSpPr txBox="1"/>
          <p:nvPr/>
        </p:nvSpPr>
        <p:spPr>
          <a:xfrm>
            <a:off x="6421793" y="15908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대기번호 제공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42600CD-E4B9-4EE8-99B4-BAC5FA38E9FA}"/>
              </a:ext>
            </a:extLst>
          </p:cNvPr>
          <p:cNvSpPr/>
          <p:nvPr/>
        </p:nvSpPr>
        <p:spPr>
          <a:xfrm>
            <a:off x="6385099" y="2127847"/>
            <a:ext cx="1693117" cy="750404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9D41FC-9B45-4D35-ACDC-423DC39F45AE}"/>
              </a:ext>
            </a:extLst>
          </p:cNvPr>
          <p:cNvSpPr txBox="1"/>
          <p:nvPr/>
        </p:nvSpPr>
        <p:spPr>
          <a:xfrm>
            <a:off x="6410578" y="2353485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QR</a:t>
            </a:r>
            <a:r>
              <a:rPr lang="ko-KR" altLang="en-US"/>
              <a:t>코드 전송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8FF380C-4051-4CEB-BF96-6B0893F324FF}"/>
              </a:ext>
            </a:extLst>
          </p:cNvPr>
          <p:cNvSpPr/>
          <p:nvPr/>
        </p:nvSpPr>
        <p:spPr>
          <a:xfrm>
            <a:off x="6372386" y="3730471"/>
            <a:ext cx="1693117" cy="554211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69B3E63-56D9-4412-BC9C-1BB4797190D2}"/>
              </a:ext>
            </a:extLst>
          </p:cNvPr>
          <p:cNvSpPr txBox="1"/>
          <p:nvPr/>
        </p:nvSpPr>
        <p:spPr>
          <a:xfrm>
            <a:off x="6654603" y="382184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user_info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8B4FF3-6C94-4F87-B8D3-5B6F73FBFFED}"/>
              </a:ext>
            </a:extLst>
          </p:cNvPr>
          <p:cNvSpPr txBox="1"/>
          <p:nvPr/>
        </p:nvSpPr>
        <p:spPr>
          <a:xfrm>
            <a:off x="2725072" y="210527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ial Black" panose="020B0A04020102020204" pitchFamily="34" charset="0"/>
              </a:rPr>
              <a:t>HTTP </a:t>
            </a:r>
            <a:r>
              <a:rPr lang="ko-KR" altLang="en-US" dirty="0">
                <a:latin typeface="Arial Black" panose="020B0A04020102020204" pitchFamily="34" charset="0"/>
              </a:rPr>
              <a:t>통신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1827F33-9A18-40F4-BA6F-1CE390E1DAC0}"/>
              </a:ext>
            </a:extLst>
          </p:cNvPr>
          <p:cNvSpPr/>
          <p:nvPr/>
        </p:nvSpPr>
        <p:spPr>
          <a:xfrm>
            <a:off x="6342589" y="4336449"/>
            <a:ext cx="1693117" cy="554211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2F9E06-98CA-4F31-B1E6-23A56FE7E2CF}"/>
              </a:ext>
            </a:extLst>
          </p:cNvPr>
          <p:cNvSpPr txBox="1"/>
          <p:nvPr/>
        </p:nvSpPr>
        <p:spPr>
          <a:xfrm>
            <a:off x="6624806" y="4427821"/>
            <a:ext cx="118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bank_info</a:t>
            </a:r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2209ECA-4D40-4A7D-A18A-211ABA741A36}"/>
              </a:ext>
            </a:extLst>
          </p:cNvPr>
          <p:cNvSpPr/>
          <p:nvPr/>
        </p:nvSpPr>
        <p:spPr>
          <a:xfrm>
            <a:off x="6342589" y="4945289"/>
            <a:ext cx="1693117" cy="554211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33725B7-1FAC-4CCA-96DE-9855DB90A540}"/>
              </a:ext>
            </a:extLst>
          </p:cNvPr>
          <p:cNvSpPr txBox="1"/>
          <p:nvPr/>
        </p:nvSpPr>
        <p:spPr>
          <a:xfrm>
            <a:off x="6504018" y="5036661"/>
            <a:ext cx="14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reserve_info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1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대기표 발급 시나리오</a:t>
            </a:r>
            <a:endParaRPr lang="ko-KR" altLang="en-US" sz="20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D688F-950A-4A14-A5D6-86F5E2AAC2A2}"/>
              </a:ext>
            </a:extLst>
          </p:cNvPr>
          <p:cNvSpPr txBox="1"/>
          <p:nvPr/>
        </p:nvSpPr>
        <p:spPr>
          <a:xfrm>
            <a:off x="508000" y="995066"/>
            <a:ext cx="11335347" cy="5534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/>
              <a:t>로그인을통해 </a:t>
            </a:r>
            <a:r>
              <a:rPr lang="en-US" altLang="ko-KR" sz="2000"/>
              <a:t>ID</a:t>
            </a:r>
            <a:r>
              <a:rPr lang="ko-KR" altLang="en-US" sz="2000"/>
              <a:t>데이터를 축적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맵을통해 은행을 선택</a:t>
            </a:r>
            <a:r>
              <a:rPr lang="en-US" altLang="ko-KR" sz="2000"/>
              <a:t>(</a:t>
            </a:r>
            <a:r>
              <a:rPr lang="ko-KR" altLang="en-US" sz="2000"/>
              <a:t>은행번호 데이터 축적</a:t>
            </a:r>
            <a:r>
              <a:rPr lang="en-US" altLang="ko-KR" sz="2000"/>
              <a:t>)-&gt;</a:t>
            </a:r>
          </a:p>
          <a:p>
            <a:pPr>
              <a:lnSpc>
                <a:spcPct val="200000"/>
              </a:lnSpc>
            </a:pPr>
            <a:r>
              <a:rPr lang="en-US" altLang="ko-KR" sz="2000"/>
              <a:t>ID, </a:t>
            </a:r>
            <a:r>
              <a:rPr lang="ko-KR" altLang="en-US" sz="2000"/>
              <a:t>은행번호를 서버에 전송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en-US" altLang="ko-KR" sz="2000"/>
              <a:t>ID</a:t>
            </a:r>
            <a:r>
              <a:rPr lang="ko-KR" altLang="en-US" sz="2000"/>
              <a:t>를 받아들인 서버는 </a:t>
            </a:r>
            <a:r>
              <a:rPr lang="en-US" altLang="ko-KR" sz="2000"/>
              <a:t>ID</a:t>
            </a:r>
            <a:r>
              <a:rPr lang="ko-KR" altLang="en-US" sz="2000"/>
              <a:t>값을 통해 해당 아이디의 </a:t>
            </a:r>
            <a:r>
              <a:rPr lang="en-US" altLang="ko-KR" sz="2000"/>
              <a:t>ID_NO</a:t>
            </a:r>
            <a:r>
              <a:rPr lang="ko-KR" altLang="en-US" sz="2000"/>
              <a:t>값을 추출 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은행번호를 받아들인 서버는 은행번호를 통해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해당 은행의 이름</a:t>
            </a:r>
            <a:r>
              <a:rPr lang="en-US" altLang="ko-KR" sz="2000"/>
              <a:t>, </a:t>
            </a:r>
            <a:r>
              <a:rPr lang="ko-KR" altLang="en-US" sz="2000"/>
              <a:t>총발급 대기표수</a:t>
            </a:r>
            <a:r>
              <a:rPr lang="en-US" altLang="ko-KR" sz="2000"/>
              <a:t>, </a:t>
            </a:r>
            <a:r>
              <a:rPr lang="ko-KR" altLang="en-US" sz="2000"/>
              <a:t>현재 처리중은 번호 값을 추출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en-US" altLang="ko-KR" sz="2000"/>
              <a:t>reserve_info </a:t>
            </a:r>
            <a:r>
              <a:rPr lang="ko-KR" altLang="en-US" sz="2000"/>
              <a:t>에서 해당 유저 번호와 </a:t>
            </a:r>
            <a:r>
              <a:rPr lang="en-US" altLang="ko-KR" sz="2000"/>
              <a:t>Enable</a:t>
            </a:r>
            <a:r>
              <a:rPr lang="ko-KR" altLang="en-US" sz="2000"/>
              <a:t>이 </a:t>
            </a:r>
            <a:r>
              <a:rPr lang="en-US" altLang="ko-KR" sz="2000"/>
              <a:t>0</a:t>
            </a:r>
            <a:r>
              <a:rPr lang="ko-KR" altLang="en-US" sz="2000"/>
              <a:t>으로 되어있는 </a:t>
            </a:r>
            <a:endParaRPr lang="en-US" altLang="ko-KR" sz="2000"/>
          </a:p>
          <a:p>
            <a:pPr>
              <a:lnSpc>
                <a:spcPct val="200000"/>
              </a:lnSpc>
            </a:pPr>
            <a:r>
              <a:rPr lang="ko-KR" altLang="en-US" sz="2000"/>
              <a:t>레코드가 있을경우 </a:t>
            </a:r>
            <a:r>
              <a:rPr lang="en-US" altLang="ko-KR" sz="2000"/>
              <a:t>Enable</a:t>
            </a:r>
            <a:r>
              <a:rPr lang="ko-KR" altLang="en-US" sz="2000"/>
              <a:t>을 </a:t>
            </a:r>
            <a:r>
              <a:rPr lang="en-US" altLang="ko-KR" sz="2000"/>
              <a:t>1</a:t>
            </a:r>
            <a:r>
              <a:rPr lang="ko-KR" altLang="en-US" sz="2000"/>
              <a:t>로  변경 없을경우 그냥 진행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위 추출 되어진 데이터들을 </a:t>
            </a:r>
            <a:r>
              <a:rPr lang="en-US" altLang="ko-KR" sz="2000"/>
              <a:t>Reserve_info</a:t>
            </a:r>
            <a:r>
              <a:rPr lang="ko-KR" altLang="en-US" sz="2000"/>
              <a:t>테이블</a:t>
            </a:r>
            <a:r>
              <a:rPr lang="en-US" altLang="ko-KR" sz="2000"/>
              <a:t>(</a:t>
            </a:r>
            <a:r>
              <a:rPr lang="ko-KR" altLang="en-US" sz="2000"/>
              <a:t>은행번호</a:t>
            </a:r>
            <a:r>
              <a:rPr lang="en-US" altLang="ko-KR" sz="2000"/>
              <a:t>, </a:t>
            </a:r>
            <a:r>
              <a:rPr lang="ko-KR" altLang="en-US" sz="2000"/>
              <a:t>유저번호</a:t>
            </a:r>
            <a:r>
              <a:rPr lang="en-US" altLang="ko-KR" sz="2000"/>
              <a:t>, </a:t>
            </a:r>
            <a:r>
              <a:rPr lang="ko-KR" altLang="en-US" sz="2000"/>
              <a:t>총발급 대기표수 </a:t>
            </a:r>
            <a:r>
              <a:rPr lang="en-US" altLang="ko-KR" sz="2000"/>
              <a:t>+1 )</a:t>
            </a:r>
            <a:r>
              <a:rPr lang="ko-KR" altLang="en-US" sz="2000"/>
              <a:t>에 삽입</a:t>
            </a:r>
          </a:p>
        </p:txBody>
      </p:sp>
    </p:spTree>
    <p:extLst>
      <p:ext uri="{BB962C8B-B14F-4D97-AF65-F5344CB8AC3E}">
        <p14:creationId xmlns:p14="http://schemas.microsoft.com/office/powerpoint/2010/main" val="2079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QR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코드 시나리오 </a:t>
            </a:r>
            <a:endParaRPr lang="ko-KR" altLang="en-US" sz="20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D688F-950A-4A14-A5D6-86F5E2AAC2A2}"/>
              </a:ext>
            </a:extLst>
          </p:cNvPr>
          <p:cNvSpPr txBox="1"/>
          <p:nvPr/>
        </p:nvSpPr>
        <p:spPr>
          <a:xfrm>
            <a:off x="508000" y="2307031"/>
            <a:ext cx="10519226" cy="1841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/>
              <a:t>DB</a:t>
            </a:r>
            <a:r>
              <a:rPr lang="ko-KR" altLang="en-US" sz="2000"/>
              <a:t>에 존재하는 </a:t>
            </a:r>
            <a:r>
              <a:rPr lang="en-US" altLang="ko-KR" sz="2000"/>
              <a:t>Reserve_info </a:t>
            </a:r>
            <a:r>
              <a:rPr lang="ko-KR" altLang="en-US" sz="2000"/>
              <a:t>테이블에 접근 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해당 아이디 와 </a:t>
            </a:r>
            <a:r>
              <a:rPr lang="en-US" altLang="ko-KR" sz="2000"/>
              <a:t>Enable</a:t>
            </a:r>
            <a:r>
              <a:rPr lang="ko-KR" altLang="en-US" sz="2000"/>
              <a:t>이 </a:t>
            </a:r>
            <a:r>
              <a:rPr lang="en-US" altLang="ko-KR" sz="2000"/>
              <a:t>0</a:t>
            </a:r>
            <a:r>
              <a:rPr lang="ko-KR" altLang="en-US" sz="2000"/>
              <a:t>인 레코드를 추출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해당 레코드가 없다면 종료 </a:t>
            </a:r>
            <a:r>
              <a:rPr lang="en-US" altLang="ko-KR" sz="2000"/>
              <a:t>/ </a:t>
            </a:r>
            <a:r>
              <a:rPr lang="ko-KR" altLang="en-US" sz="2000"/>
              <a:t>해당 레코드를 구글 </a:t>
            </a:r>
            <a:r>
              <a:rPr lang="en-US" altLang="ko-KR" sz="2000"/>
              <a:t>Chart API</a:t>
            </a:r>
            <a:r>
              <a:rPr lang="ko-KR" altLang="en-US" sz="2000"/>
              <a:t>를 통하여 </a:t>
            </a:r>
            <a:r>
              <a:rPr lang="en-US" altLang="ko-KR" sz="2000"/>
              <a:t>QR</a:t>
            </a:r>
            <a:r>
              <a:rPr lang="ko-KR" altLang="en-US" sz="2000"/>
              <a:t>코드 이미지 출력</a:t>
            </a:r>
          </a:p>
        </p:txBody>
      </p:sp>
    </p:spTree>
    <p:extLst>
      <p:ext uri="{BB962C8B-B14F-4D97-AF65-F5344CB8AC3E}">
        <p14:creationId xmlns:p14="http://schemas.microsoft.com/office/powerpoint/2010/main" val="169597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예약 내역 알고리즘</a:t>
            </a:r>
            <a:endParaRPr lang="ko-KR" altLang="en-US" sz="20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D688F-950A-4A14-A5D6-86F5E2AAC2A2}"/>
              </a:ext>
            </a:extLst>
          </p:cNvPr>
          <p:cNvSpPr txBox="1"/>
          <p:nvPr/>
        </p:nvSpPr>
        <p:spPr>
          <a:xfrm>
            <a:off x="508000" y="2200715"/>
            <a:ext cx="8645315" cy="2456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/>
              <a:t>DB</a:t>
            </a:r>
            <a:r>
              <a:rPr lang="ko-KR" altLang="en-US" sz="2000"/>
              <a:t>에 존재하는 </a:t>
            </a:r>
            <a:r>
              <a:rPr lang="en-US" altLang="ko-KR" sz="2000"/>
              <a:t>Reserve_info </a:t>
            </a:r>
            <a:r>
              <a:rPr lang="ko-KR" altLang="en-US" sz="2000"/>
              <a:t>테이블에 접근 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해당 아이디 와 </a:t>
            </a:r>
            <a:r>
              <a:rPr lang="en-US" altLang="ko-KR" sz="2000"/>
              <a:t>Enable</a:t>
            </a:r>
            <a:r>
              <a:rPr lang="ko-KR" altLang="en-US" sz="2000"/>
              <a:t>이 </a:t>
            </a:r>
            <a:r>
              <a:rPr lang="en-US" altLang="ko-KR" sz="2000"/>
              <a:t>0</a:t>
            </a:r>
            <a:r>
              <a:rPr lang="ko-KR" altLang="en-US" sz="2000"/>
              <a:t>인 레코드를 추출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해당 레코드가 없다면 예약되지않음 출력 </a:t>
            </a:r>
            <a:r>
              <a:rPr lang="en-US" altLang="ko-KR" sz="2000"/>
              <a:t>/ </a:t>
            </a:r>
            <a:r>
              <a:rPr lang="ko-KR" altLang="en-US" sz="2000"/>
              <a:t>해당 레코드를 </a:t>
            </a:r>
            <a:r>
              <a:rPr lang="en-US" altLang="ko-KR" sz="2000"/>
              <a:t>JSON</a:t>
            </a:r>
            <a:r>
              <a:rPr lang="ko-KR" altLang="en-US" sz="2000"/>
              <a:t>형식으로 </a:t>
            </a:r>
            <a:endParaRPr lang="en-US" altLang="ko-KR" sz="2000"/>
          </a:p>
          <a:p>
            <a:pPr>
              <a:lnSpc>
                <a:spcPct val="200000"/>
              </a:lnSpc>
            </a:pPr>
            <a:r>
              <a:rPr lang="ko-KR" altLang="en-US" sz="2000"/>
              <a:t>반환 받아와  안드로이드  </a:t>
            </a:r>
            <a:r>
              <a:rPr lang="en-US" altLang="ko-KR" sz="2000"/>
              <a:t>TextView</a:t>
            </a:r>
            <a:r>
              <a:rPr lang="ko-KR" altLang="en-US" sz="2000"/>
              <a:t>위젯에 각각 선언</a:t>
            </a:r>
          </a:p>
        </p:txBody>
      </p:sp>
    </p:spTree>
    <p:extLst>
      <p:ext uri="{BB962C8B-B14F-4D97-AF65-F5344CB8AC3E}">
        <p14:creationId xmlns:p14="http://schemas.microsoft.com/office/powerpoint/2010/main" val="282410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5582</TotalTime>
  <Words>2088</Words>
  <Application>Microsoft Office PowerPoint</Application>
  <PresentationFormat>와이드스크린</PresentationFormat>
  <Paragraphs>571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40" baseType="lpstr">
      <vt:lpstr>-윤고딕340</vt:lpstr>
      <vt:lpstr>Arial Black</vt:lpstr>
      <vt:lpstr>한양신명조</vt:lpstr>
      <vt:lpstr>Helvetica</vt:lpstr>
      <vt:lpstr>-윤고딕330</vt:lpstr>
      <vt:lpstr>맑은 고딕</vt:lpstr>
      <vt:lpstr>Arial Unicode MS</vt:lpstr>
      <vt:lpstr>Wingdings</vt:lpstr>
      <vt:lpstr>나눔고딕</vt:lpstr>
      <vt:lpstr>-윤고딕350</vt:lpstr>
      <vt:lpstr>210 맨발의청춘 L</vt:lpstr>
      <vt:lpstr>맑은 고딕 Semilight</vt:lpstr>
      <vt:lpstr>Arial</vt:lpstr>
      <vt:lpstr>-윤고딕320</vt:lpstr>
      <vt:lpstr>a가시고기L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뱅뱅뱅박</dc:creator>
  <cp:lastModifiedBy>뱅뱅뱅박</cp:lastModifiedBy>
  <cp:revision>298</cp:revision>
  <dcterms:created xsi:type="dcterms:W3CDTF">2017-12-31T05:16:28Z</dcterms:created>
  <dcterms:modified xsi:type="dcterms:W3CDTF">2018-04-26T04:14:18Z</dcterms:modified>
  <cp:contentStatus/>
</cp:coreProperties>
</file>