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3" r:id="rId2"/>
    <p:sldId id="315" r:id="rId3"/>
    <p:sldId id="318" r:id="rId4"/>
    <p:sldId id="377" r:id="rId5"/>
    <p:sldId id="378" r:id="rId6"/>
    <p:sldId id="365" r:id="rId7"/>
    <p:sldId id="404" r:id="rId8"/>
    <p:sldId id="320" r:id="rId9"/>
    <p:sldId id="324" r:id="rId10"/>
    <p:sldId id="380" r:id="rId11"/>
    <p:sldId id="371" r:id="rId12"/>
    <p:sldId id="381" r:id="rId13"/>
    <p:sldId id="382" r:id="rId14"/>
    <p:sldId id="383" r:id="rId15"/>
    <p:sldId id="384" r:id="rId16"/>
    <p:sldId id="385" r:id="rId17"/>
    <p:sldId id="395" r:id="rId18"/>
    <p:sldId id="399" r:id="rId19"/>
    <p:sldId id="400" r:id="rId20"/>
    <p:sldId id="401" r:id="rId21"/>
    <p:sldId id="402" r:id="rId22"/>
    <p:sldId id="325" r:id="rId23"/>
    <p:sldId id="397" r:id="rId24"/>
    <p:sldId id="369" r:id="rId25"/>
    <p:sldId id="353" r:id="rId26"/>
    <p:sldId id="405" r:id="rId27"/>
    <p:sldId id="336" r:id="rId28"/>
    <p:sldId id="386" r:id="rId29"/>
    <p:sldId id="372" r:id="rId30"/>
    <p:sldId id="403" r:id="rId31"/>
    <p:sldId id="339" r:id="rId32"/>
    <p:sldId id="396" r:id="rId33"/>
    <p:sldId id="370" r:id="rId34"/>
    <p:sldId id="358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287" r:id="rId44"/>
    <p:sldId id="398" r:id="rId45"/>
    <p:sldId id="294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18"/>
            <p14:sldId id="377"/>
            <p14:sldId id="378"/>
            <p14:sldId id="365"/>
            <p14:sldId id="404"/>
            <p14:sldId id="320"/>
            <p14:sldId id="324"/>
            <p14:sldId id="380"/>
            <p14:sldId id="371"/>
            <p14:sldId id="381"/>
            <p14:sldId id="382"/>
            <p14:sldId id="383"/>
            <p14:sldId id="384"/>
            <p14:sldId id="385"/>
            <p14:sldId id="395"/>
            <p14:sldId id="399"/>
            <p14:sldId id="400"/>
            <p14:sldId id="401"/>
            <p14:sldId id="402"/>
            <p14:sldId id="325"/>
            <p14:sldId id="397"/>
            <p14:sldId id="369"/>
          </p14:sldIdLst>
        </p14:section>
        <p14:section name="설계단계" id="{079FB007-4044-4E60-AD09-4E9512A5438F}">
          <p14:sldIdLst>
            <p14:sldId id="353"/>
            <p14:sldId id="405"/>
            <p14:sldId id="336"/>
            <p14:sldId id="386"/>
            <p14:sldId id="372"/>
            <p14:sldId id="403"/>
            <p14:sldId id="339"/>
            <p14:sldId id="396"/>
            <p14:sldId id="370"/>
            <p14:sldId id="358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287"/>
            <p14:sldId id="39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75" d="100"/>
          <a:sy n="75" d="100"/>
        </p:scale>
        <p:origin x="141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7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939297"/>
            <a:ext cx="707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BT4.0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를 활용한 밀접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접촉자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추적시스템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2022. 07. 08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Veritas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정회민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김범준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김준연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이한결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이장원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#2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8C4B49-BD5D-E92B-3260-93476BF5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FC838-DBF4-4B4D-A697-1444E990BC8D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AA8E1D-B9C0-DC38-38CA-6EAE52CCC18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바닥글 개체 틀 11">
              <a:extLst>
                <a:ext uri="{FF2B5EF4-FFF2-40B4-BE49-F238E27FC236}">
                  <a16:creationId xmlns:a16="http://schemas.microsoft.com/office/drawing/2014/main" id="{B4074167-C327-D027-0603-0BD55E00211B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2DD31F-F32D-7240-1461-0E305F3157A0}"/>
              </a:ext>
            </a:extLst>
          </p:cNvPr>
          <p:cNvGrpSpPr/>
          <p:nvPr/>
        </p:nvGrpSpPr>
        <p:grpSpPr>
          <a:xfrm>
            <a:off x="735540" y="1459570"/>
            <a:ext cx="7076820" cy="2905534"/>
            <a:chOff x="603350" y="1226229"/>
            <a:chExt cx="7076820" cy="290553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3A05FD-4AAD-8DE3-3054-1D0A6A3B3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502" y="1226229"/>
              <a:ext cx="6189668" cy="2905534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322AD9-CACC-88A3-8852-217E51E6DDB5}"/>
                </a:ext>
              </a:extLst>
            </p:cNvPr>
            <p:cNvSpPr/>
            <p:nvPr/>
          </p:nvSpPr>
          <p:spPr>
            <a:xfrm flipV="1">
              <a:off x="603350" y="1253994"/>
              <a:ext cx="2168450" cy="113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0" name="바닥글 개체 틀 11">
            <a:extLst>
              <a:ext uri="{FF2B5EF4-FFF2-40B4-BE49-F238E27FC236}">
                <a16:creationId xmlns:a16="http://schemas.microsoft.com/office/drawing/2014/main" id="{3A3E77C0-39B5-670E-C32A-1DF8EFB25365}"/>
              </a:ext>
            </a:extLst>
          </p:cNvPr>
          <p:cNvSpPr txBox="1">
            <a:spLocks/>
          </p:cNvSpPr>
          <p:nvPr/>
        </p:nvSpPr>
        <p:spPr>
          <a:xfrm>
            <a:off x="467544" y="461337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사용자는 자신의 확진 정보를 </a:t>
            </a:r>
            <a:r>
              <a:rPr lang="en-US" altLang="ko-KR" dirty="0">
                <a:solidFill>
                  <a:schemeClr val="tx1"/>
                </a:solidFill>
              </a:rPr>
              <a:t>Application</a:t>
            </a:r>
            <a:r>
              <a:rPr lang="ko-KR" altLang="en-US" dirty="0">
                <a:solidFill>
                  <a:schemeClr val="tx1"/>
                </a:solidFill>
              </a:rPr>
              <a:t>을 통해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로 전송할 수 있음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1519FD4-8301-BEE9-DCFA-286B2FA03F09}"/>
              </a:ext>
            </a:extLst>
          </p:cNvPr>
          <p:cNvSpPr txBox="1">
            <a:spLocks/>
          </p:cNvSpPr>
          <p:nvPr/>
        </p:nvSpPr>
        <p:spPr>
          <a:xfrm>
            <a:off x="467544" y="4924427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특정 사용자가 자신의 확진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확진 판정일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추정일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장소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전송하면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와 날짜를 바탕으로 하여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60D136FB-E4A3-D1AC-F476-064FFAE90FF7}"/>
              </a:ext>
            </a:extLst>
          </p:cNvPr>
          <p:cNvSpPr txBox="1">
            <a:spLocks/>
          </p:cNvSpPr>
          <p:nvPr/>
        </p:nvSpPr>
        <p:spPr>
          <a:xfrm>
            <a:off x="551008" y="5193584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감염 우려가 있는 접촉자들을 계산하고 그 사용자들에게 </a:t>
            </a:r>
            <a:r>
              <a:rPr lang="en-US" altLang="ko-KR" dirty="0">
                <a:solidFill>
                  <a:schemeClr val="tx1"/>
                </a:solidFill>
              </a:rPr>
              <a:t>Push </a:t>
            </a:r>
            <a:r>
              <a:rPr lang="ko-KR" altLang="en-US" dirty="0">
                <a:solidFill>
                  <a:schemeClr val="tx1"/>
                </a:solidFill>
              </a:rPr>
              <a:t>알림을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바닥글 개체 틀 11">
            <a:extLst>
              <a:ext uri="{FF2B5EF4-FFF2-40B4-BE49-F238E27FC236}">
                <a16:creationId xmlns:a16="http://schemas.microsoft.com/office/drawing/2014/main" id="{244175C7-F780-94DE-FE57-00B8E791D544}"/>
              </a:ext>
            </a:extLst>
          </p:cNvPr>
          <p:cNvSpPr txBox="1">
            <a:spLocks/>
          </p:cNvSpPr>
          <p:nvPr/>
        </p:nvSpPr>
        <p:spPr>
          <a:xfrm>
            <a:off x="467544" y="5517232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관리자는 </a:t>
            </a:r>
            <a:r>
              <a:rPr lang="en-US" altLang="ko-KR" dirty="0">
                <a:solidFill>
                  <a:schemeClr val="tx1"/>
                </a:solidFill>
              </a:rPr>
              <a:t>Web</a:t>
            </a:r>
            <a:r>
              <a:rPr lang="ko-KR" altLang="en-US" dirty="0">
                <a:solidFill>
                  <a:schemeClr val="tx1"/>
                </a:solidFill>
              </a:rPr>
              <a:t>을 통해서 특정 사용자들에게 알림을 추가로 전송하거나 사용자들의 확진정보를 열람할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1025" name="_x459266088">
            <a:extLst>
              <a:ext uri="{FF2B5EF4-FFF2-40B4-BE49-F238E27FC236}">
                <a16:creationId xmlns:a16="http://schemas.microsoft.com/office/drawing/2014/main" id="{039CDA61-A825-2FF7-7CE4-0A8957E9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5417"/>
            <a:ext cx="2195736" cy="43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73F56F8-30C4-C15B-F53E-261EFFA8900C}"/>
              </a:ext>
            </a:extLst>
          </p:cNvPr>
          <p:cNvGrpSpPr/>
          <p:nvPr/>
        </p:nvGrpSpPr>
        <p:grpSpPr>
          <a:xfrm>
            <a:off x="3419872" y="3071251"/>
            <a:ext cx="4896544" cy="1437869"/>
            <a:chOff x="3419872" y="2495187"/>
            <a:chExt cx="4896544" cy="1437869"/>
          </a:xfrm>
        </p:grpSpPr>
        <p:sp>
          <p:nvSpPr>
            <p:cNvPr id="94" name="바닥글 개체 틀 11">
              <a:extLst>
                <a:ext uri="{FF2B5EF4-FFF2-40B4-BE49-F238E27FC236}">
                  <a16:creationId xmlns:a16="http://schemas.microsoft.com/office/drawing/2014/main" id="{C74B6CBE-9863-146C-C49A-69B16E5E2866}"/>
                </a:ext>
              </a:extLst>
            </p:cNvPr>
            <p:cNvSpPr txBox="1">
              <a:spLocks/>
            </p:cNvSpPr>
            <p:nvPr/>
          </p:nvSpPr>
          <p:spPr>
            <a:xfrm>
              <a:off x="3419872" y="2495187"/>
              <a:ext cx="244827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Application</a:t>
              </a:r>
              <a:r>
                <a:rPr lang="ko-KR" altLang="en-US" dirty="0">
                  <a:solidFill>
                    <a:schemeClr val="tx1"/>
                  </a:solidFill>
                </a:rPr>
                <a:t> 최초 실행시의 화면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5" name="바닥글 개체 틀 11">
              <a:extLst>
                <a:ext uri="{FF2B5EF4-FFF2-40B4-BE49-F238E27FC236}">
                  <a16:creationId xmlns:a16="http://schemas.microsoft.com/office/drawing/2014/main" id="{45318E34-50F9-EC32-9419-72A11B84BCAB}"/>
                </a:ext>
              </a:extLst>
            </p:cNvPr>
            <p:cNvSpPr txBox="1">
              <a:spLocks/>
            </p:cNvSpPr>
            <p:nvPr/>
          </p:nvSpPr>
          <p:spPr>
            <a:xfrm>
              <a:off x="3419872" y="2924944"/>
              <a:ext cx="424847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이미 회원가입이 된 경우 </a:t>
              </a: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와 비밀번호를 입력 후 로그인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6" name="바닥글 개체 틀 11">
              <a:extLst>
                <a:ext uri="{FF2B5EF4-FFF2-40B4-BE49-F238E27FC236}">
                  <a16:creationId xmlns:a16="http://schemas.microsoft.com/office/drawing/2014/main" id="{043157B2-769D-ECC5-A3A3-9CA22F2E925A}"/>
                </a:ext>
              </a:extLst>
            </p:cNvPr>
            <p:cNvSpPr txBox="1">
              <a:spLocks/>
            </p:cNvSpPr>
            <p:nvPr/>
          </p:nvSpPr>
          <p:spPr>
            <a:xfrm>
              <a:off x="3419872" y="3385100"/>
              <a:ext cx="489654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회원가입이 필요한 경우 로그인 버튼 하단의 회원가입 버튼을 통해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7" name="바닥글 개체 틀 11">
              <a:extLst>
                <a:ext uri="{FF2B5EF4-FFF2-40B4-BE49-F238E27FC236}">
                  <a16:creationId xmlns:a16="http://schemas.microsoft.com/office/drawing/2014/main" id="{5B641289-B990-3F66-2EF6-53474257C39D}"/>
                </a:ext>
              </a:extLst>
            </p:cNvPr>
            <p:cNvSpPr txBox="1">
              <a:spLocks/>
            </p:cNvSpPr>
            <p:nvPr/>
          </p:nvSpPr>
          <p:spPr>
            <a:xfrm>
              <a:off x="3527106" y="3601124"/>
              <a:ext cx="392521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회원가입 </a:t>
              </a:r>
              <a:r>
                <a:rPr lang="en-US" altLang="ko-KR" dirty="0">
                  <a:solidFill>
                    <a:schemeClr val="tx1"/>
                  </a:solidFill>
                </a:rPr>
                <a:t>Activity</a:t>
              </a:r>
              <a:r>
                <a:rPr lang="ko-KR" altLang="en-US" dirty="0">
                  <a:solidFill>
                    <a:schemeClr val="tx1"/>
                  </a:solidFill>
                </a:rPr>
                <a:t>로 이동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94" name="바닥글 개체 틀 11">
            <a:extLst>
              <a:ext uri="{FF2B5EF4-FFF2-40B4-BE49-F238E27FC236}">
                <a16:creationId xmlns:a16="http://schemas.microsoft.com/office/drawing/2014/main" id="{C74B6CBE-9863-146C-C49A-69B16E5E2866}"/>
              </a:ext>
            </a:extLst>
          </p:cNvPr>
          <p:cNvSpPr txBox="1">
            <a:spLocks/>
          </p:cNvSpPr>
          <p:nvPr/>
        </p:nvSpPr>
        <p:spPr>
          <a:xfrm>
            <a:off x="3419872" y="3071251"/>
            <a:ext cx="2599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회원가입 </a:t>
            </a:r>
            <a:r>
              <a:rPr lang="en-US" altLang="ko-KR" dirty="0">
                <a:solidFill>
                  <a:schemeClr val="tx1"/>
                </a:solidFill>
              </a:rPr>
              <a:t>Activity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5" name="바닥글 개체 틀 11">
            <a:extLst>
              <a:ext uri="{FF2B5EF4-FFF2-40B4-BE49-F238E27FC236}">
                <a16:creationId xmlns:a16="http://schemas.microsoft.com/office/drawing/2014/main" id="{45318E34-50F9-EC32-9419-72A11B84BCAB}"/>
              </a:ext>
            </a:extLst>
          </p:cNvPr>
          <p:cNvSpPr txBox="1">
            <a:spLocks/>
          </p:cNvSpPr>
          <p:nvPr/>
        </p:nvSpPr>
        <p:spPr>
          <a:xfrm>
            <a:off x="3419872" y="3501008"/>
            <a:ext cx="417646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회원가입에 필요한 정보들을 입력한 후 회원가입 진행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6" name="바닥글 개체 틀 11">
            <a:extLst>
              <a:ext uri="{FF2B5EF4-FFF2-40B4-BE49-F238E27FC236}">
                <a16:creationId xmlns:a16="http://schemas.microsoft.com/office/drawing/2014/main" id="{043157B2-769D-ECC5-A3A3-9CA22F2E925A}"/>
              </a:ext>
            </a:extLst>
          </p:cNvPr>
          <p:cNvSpPr txBox="1">
            <a:spLocks/>
          </p:cNvSpPr>
          <p:nvPr/>
        </p:nvSpPr>
        <p:spPr>
          <a:xfrm>
            <a:off x="3419872" y="3961164"/>
            <a:ext cx="46765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우측 중앙의 </a:t>
            </a:r>
            <a:r>
              <a:rPr lang="en-US" altLang="ko-KR" dirty="0">
                <a:solidFill>
                  <a:schemeClr val="tx1"/>
                </a:solidFill>
              </a:rPr>
              <a:t>‘SEARCH’ </a:t>
            </a:r>
            <a:r>
              <a:rPr lang="ko-KR" altLang="en-US" dirty="0">
                <a:solidFill>
                  <a:schemeClr val="tx1"/>
                </a:solidFill>
              </a:rPr>
              <a:t>버튼을 통해 다음 주소 검색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로 이동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97" name="바닥글 개체 틀 11">
            <a:extLst>
              <a:ext uri="{FF2B5EF4-FFF2-40B4-BE49-F238E27FC236}">
                <a16:creationId xmlns:a16="http://schemas.microsoft.com/office/drawing/2014/main" id="{5B641289-B990-3F66-2EF6-53474257C39D}"/>
              </a:ext>
            </a:extLst>
          </p:cNvPr>
          <p:cNvSpPr txBox="1">
            <a:spLocks/>
          </p:cNvSpPr>
          <p:nvPr/>
        </p:nvSpPr>
        <p:spPr>
          <a:xfrm>
            <a:off x="3527106" y="4177188"/>
            <a:ext cx="46765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주소를 검색하여 입력할 수 있도록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1416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59266016">
            <a:extLst>
              <a:ext uri="{FF2B5EF4-FFF2-40B4-BE49-F238E27FC236}">
                <a16:creationId xmlns:a16="http://schemas.microsoft.com/office/drawing/2014/main" id="{4F081645-E6B3-515C-AAD8-798A2105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6" y="1724202"/>
            <a:ext cx="2123728" cy="42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9683E64D-C630-05F6-7857-2FD34F43A1DF}"/>
              </a:ext>
            </a:extLst>
          </p:cNvPr>
          <p:cNvSpPr txBox="1">
            <a:spLocks/>
          </p:cNvSpPr>
          <p:nvPr/>
        </p:nvSpPr>
        <p:spPr>
          <a:xfrm>
            <a:off x="3528092" y="4393212"/>
            <a:ext cx="46755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(Web</a:t>
            </a:r>
            <a:r>
              <a:rPr lang="ko-KR" altLang="en-US" dirty="0">
                <a:solidFill>
                  <a:schemeClr val="tx1"/>
                </a:solidFill>
              </a:rPr>
              <a:t> 이동은 별도의 </a:t>
            </a:r>
            <a:r>
              <a:rPr lang="en-US" altLang="ko-KR" dirty="0">
                <a:solidFill>
                  <a:schemeClr val="tx1"/>
                </a:solidFill>
              </a:rPr>
              <a:t>Activity</a:t>
            </a:r>
            <a:r>
              <a:rPr lang="ko-KR" altLang="en-US" dirty="0">
                <a:solidFill>
                  <a:schemeClr val="tx1"/>
                </a:solidFill>
              </a:rPr>
              <a:t>가 담당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1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메인 화면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err="1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1416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782C13-9517-456D-BCE9-795396166706}"/>
              </a:ext>
            </a:extLst>
          </p:cNvPr>
          <p:cNvGrpSpPr/>
          <p:nvPr/>
        </p:nvGrpSpPr>
        <p:grpSpPr>
          <a:xfrm>
            <a:off x="4376952" y="2877914"/>
            <a:ext cx="3312368" cy="2952328"/>
            <a:chOff x="539552" y="1988840"/>
            <a:chExt cx="3956496" cy="3411566"/>
          </a:xfrm>
        </p:grpSpPr>
        <p:pic>
          <p:nvPicPr>
            <p:cNvPr id="3073" name="_x459265080">
              <a:extLst>
                <a:ext uri="{FF2B5EF4-FFF2-40B4-BE49-F238E27FC236}">
                  <a16:creationId xmlns:a16="http://schemas.microsoft.com/office/drawing/2014/main" id="{52009201-5FF0-A255-B05F-54C6CE75C1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604"/>
            <a:stretch/>
          </p:blipFill>
          <p:spPr bwMode="auto">
            <a:xfrm>
              <a:off x="539552" y="1996558"/>
              <a:ext cx="1944216" cy="340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_x459266016">
              <a:extLst>
                <a:ext uri="{FF2B5EF4-FFF2-40B4-BE49-F238E27FC236}">
                  <a16:creationId xmlns:a16="http://schemas.microsoft.com/office/drawing/2014/main" id="{5B5A8CF5-12D9-3619-E877-CA6CF0B091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624"/>
            <a:stretch/>
          </p:blipFill>
          <p:spPr bwMode="auto">
            <a:xfrm>
              <a:off x="2551832" y="1988840"/>
              <a:ext cx="1944216" cy="340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3565158" y="1916832"/>
            <a:ext cx="359913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로그인 후 </a:t>
            </a:r>
            <a:r>
              <a:rPr lang="en-US" altLang="ko-KR" dirty="0" err="1">
                <a:solidFill>
                  <a:schemeClr val="tx1"/>
                </a:solidFill>
              </a:rPr>
              <a:t>MainActivity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fragment</a:t>
            </a:r>
            <a:r>
              <a:rPr lang="ko-KR" altLang="en-US" dirty="0">
                <a:solidFill>
                  <a:schemeClr val="tx1"/>
                </a:solidFill>
              </a:rPr>
              <a:t>를 활용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3563888" y="2224495"/>
            <a:ext cx="511256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메인 화면 하단의 메뉴를 통해 기능 </a:t>
            </a:r>
            <a:r>
              <a:rPr lang="en-US" altLang="ko-KR" dirty="0">
                <a:solidFill>
                  <a:schemeClr val="tx1"/>
                </a:solidFill>
              </a:rPr>
              <a:t>on/off, </a:t>
            </a:r>
            <a:r>
              <a:rPr lang="ko-KR" altLang="en-US" dirty="0">
                <a:solidFill>
                  <a:schemeClr val="tx1"/>
                </a:solidFill>
              </a:rPr>
              <a:t>확진정보 전송 기능으로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459266232">
            <a:extLst>
              <a:ext uri="{FF2B5EF4-FFF2-40B4-BE49-F238E27FC236}">
                <a16:creationId xmlns:a16="http://schemas.microsoft.com/office/drawing/2014/main" id="{1EB8D504-2184-CA3B-EA87-404CC024E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6"/>
          <a:stretch/>
        </p:blipFill>
        <p:spPr bwMode="auto">
          <a:xfrm>
            <a:off x="878978" y="1700745"/>
            <a:ext cx="2449380" cy="42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D0896F60-017C-7056-5C38-F266979404C8}"/>
              </a:ext>
            </a:extLst>
          </p:cNvPr>
          <p:cNvSpPr txBox="1">
            <a:spLocks/>
          </p:cNvSpPr>
          <p:nvPr/>
        </p:nvSpPr>
        <p:spPr>
          <a:xfrm>
            <a:off x="3681161" y="2448996"/>
            <a:ext cx="36991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이동할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2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확진정보 전송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/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알림 확인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Fragment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31416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C825DD-2AB8-BE32-5B17-400F1CC7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74837"/>
            <a:ext cx="57606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59265080">
            <a:extLst>
              <a:ext uri="{FF2B5EF4-FFF2-40B4-BE49-F238E27FC236}">
                <a16:creationId xmlns:a16="http://schemas.microsoft.com/office/drawing/2014/main" id="{52009201-5FF0-A255-B05F-54C6CE75C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4"/>
          <a:stretch/>
        </p:blipFill>
        <p:spPr bwMode="auto">
          <a:xfrm>
            <a:off x="971600" y="1776397"/>
            <a:ext cx="2273890" cy="411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3493150" y="2692154"/>
            <a:ext cx="52553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중앙의 버튼을 통해 기능을 켜고 끌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3491880" y="3521563"/>
            <a:ext cx="525531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기능을 켜고 있는 도중에는 상태 표시줄에 알림으로 기능이 작동중임을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D0896F60-017C-7056-5C38-F266979404C8}"/>
              </a:ext>
            </a:extLst>
          </p:cNvPr>
          <p:cNvSpPr txBox="1">
            <a:spLocks/>
          </p:cNvSpPr>
          <p:nvPr/>
        </p:nvSpPr>
        <p:spPr>
          <a:xfrm>
            <a:off x="3609153" y="3746064"/>
            <a:ext cx="3411119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안내하는 알림이 표시됨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7" name="_x459265944">
            <a:extLst>
              <a:ext uri="{FF2B5EF4-FFF2-40B4-BE49-F238E27FC236}">
                <a16:creationId xmlns:a16="http://schemas.microsoft.com/office/drawing/2014/main" id="{978B2093-6EC6-9194-8D73-DF4C63A01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9" b="50251"/>
          <a:stretch/>
        </p:blipFill>
        <p:spPr bwMode="auto">
          <a:xfrm>
            <a:off x="3927138" y="4219240"/>
            <a:ext cx="4211996" cy="72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7637BCA7-316F-C6E6-D19B-62B326026CB2}"/>
              </a:ext>
            </a:extLst>
          </p:cNvPr>
          <p:cNvSpPr txBox="1">
            <a:spLocks/>
          </p:cNvSpPr>
          <p:nvPr/>
        </p:nvSpPr>
        <p:spPr>
          <a:xfrm>
            <a:off x="3491880" y="3097992"/>
            <a:ext cx="511256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버튼 클릭 시 버튼의 색상과 하단의 텍스트가 변경됨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8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기능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ON/OFF Fragment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6B8F25B-A0DE-A5A9-2316-4680B6FA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C825DD-2AB8-BE32-5B17-400F1CC7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74837"/>
            <a:ext cx="58681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2D6D02-3B0A-D907-DCD5-8548520583FB}"/>
              </a:ext>
            </a:extLst>
          </p:cNvPr>
          <p:cNvGrpSpPr/>
          <p:nvPr/>
        </p:nvGrpSpPr>
        <p:grpSpPr>
          <a:xfrm>
            <a:off x="3491880" y="3321791"/>
            <a:ext cx="5472608" cy="1187329"/>
            <a:chOff x="3491880" y="2890667"/>
            <a:chExt cx="5472608" cy="1187329"/>
          </a:xfrm>
        </p:grpSpPr>
        <p:sp>
          <p:nvSpPr>
            <p:cNvPr id="30" name="바닥글 개체 틀 11">
              <a:extLst>
                <a:ext uri="{FF2B5EF4-FFF2-40B4-BE49-F238E27FC236}">
                  <a16:creationId xmlns:a16="http://schemas.microsoft.com/office/drawing/2014/main" id="{3D8A371E-A4DA-FA70-DD7B-44502FE89D3B}"/>
                </a:ext>
              </a:extLst>
            </p:cNvPr>
            <p:cNvSpPr txBox="1">
              <a:spLocks/>
            </p:cNvSpPr>
            <p:nvPr/>
          </p:nvSpPr>
          <p:spPr>
            <a:xfrm>
              <a:off x="3491880" y="3521563"/>
              <a:ext cx="532732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우측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알림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버튼을 통해 사용자가 수신한 알림 목록을 조회할 수 있는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D0896F60-017C-7056-5C38-F266979404C8}"/>
                </a:ext>
              </a:extLst>
            </p:cNvPr>
            <p:cNvSpPr txBox="1">
              <a:spLocks/>
            </p:cNvSpPr>
            <p:nvPr/>
          </p:nvSpPr>
          <p:spPr>
            <a:xfrm>
              <a:off x="3609153" y="3746064"/>
              <a:ext cx="5355335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Activity</a:t>
              </a:r>
              <a:r>
                <a:rPr lang="ko-KR" altLang="en-US" dirty="0">
                  <a:solidFill>
                    <a:schemeClr val="tx1"/>
                  </a:solidFill>
                </a:rPr>
                <a:t>로 이동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E50B9DB-6E7B-FC69-5E11-BAE4FDDE22C4}"/>
                </a:ext>
              </a:extLst>
            </p:cNvPr>
            <p:cNvGrpSpPr/>
            <p:nvPr/>
          </p:nvGrpSpPr>
          <p:grpSpPr>
            <a:xfrm>
              <a:off x="3493150" y="2890667"/>
              <a:ext cx="5327322" cy="538333"/>
              <a:chOff x="3493150" y="2692154"/>
              <a:chExt cx="5327322" cy="538333"/>
            </a:xfrm>
          </p:grpSpPr>
          <p:sp>
            <p:nvSpPr>
              <p:cNvPr id="28" name="바닥글 개체 틀 11">
                <a:extLst>
                  <a:ext uri="{FF2B5EF4-FFF2-40B4-BE49-F238E27FC236}">
                    <a16:creationId xmlns:a16="http://schemas.microsoft.com/office/drawing/2014/main" id="{6BF04E5E-42D2-F666-E438-9A29F968E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3150" y="2692154"/>
                <a:ext cx="5327322" cy="3319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ko-KR"/>
                </a:defPPr>
                <a:lvl1pPr marL="0" algn="ctr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·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좌측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확진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버튼을 통해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Server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 확진 정보를 전송할 수 있는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바닥글 개체 틀 11">
                <a:extLst>
                  <a:ext uri="{FF2B5EF4-FFF2-40B4-BE49-F238E27FC236}">
                    <a16:creationId xmlns:a16="http://schemas.microsoft.com/office/drawing/2014/main" id="{7637BCA7-316F-C6E6-D19B-62B326026C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7467" y="2898555"/>
                <a:ext cx="5068989" cy="3319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ko-KR"/>
                </a:defPPr>
                <a:lvl1pPr marL="0" algn="ctr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Activity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 이동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6" name="_x459266016">
            <a:extLst>
              <a:ext uri="{FF2B5EF4-FFF2-40B4-BE49-F238E27FC236}">
                <a16:creationId xmlns:a16="http://schemas.microsoft.com/office/drawing/2014/main" id="{22C31741-3283-EF3E-A651-156B98981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4"/>
          <a:stretch/>
        </p:blipFill>
        <p:spPr bwMode="auto">
          <a:xfrm>
            <a:off x="740308" y="1721231"/>
            <a:ext cx="2397228" cy="433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1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37108" y="1216025"/>
            <a:ext cx="2520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확진정보 전송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Activity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59266808">
            <a:extLst>
              <a:ext uri="{FF2B5EF4-FFF2-40B4-BE49-F238E27FC236}">
                <a16:creationId xmlns:a16="http://schemas.microsoft.com/office/drawing/2014/main" id="{ED830CA9-2103-4D77-A96A-F942169F0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8"/>
          <a:stretch/>
        </p:blipFill>
        <p:spPr bwMode="auto">
          <a:xfrm>
            <a:off x="1372831" y="1660221"/>
            <a:ext cx="2520850" cy="436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00">
            <a:extLst>
              <a:ext uri="{FF2B5EF4-FFF2-40B4-BE49-F238E27FC236}">
                <a16:creationId xmlns:a16="http://schemas.microsoft.com/office/drawing/2014/main" id="{FE7693C0-1F92-6B50-8C14-ECB27BE3F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223245"/>
            <a:ext cx="4104456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알림 확인 및 수신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Activity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5123" name="_x459266808">
            <a:extLst>
              <a:ext uri="{FF2B5EF4-FFF2-40B4-BE49-F238E27FC236}">
                <a16:creationId xmlns:a16="http://schemas.microsoft.com/office/drawing/2014/main" id="{3FBBC14D-18DF-4784-10D5-D544F7AD1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09" y="1579722"/>
            <a:ext cx="2150941" cy="436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9A8C7D-5834-0E8B-1D5B-7209B06F41B7}"/>
              </a:ext>
            </a:extLst>
          </p:cNvPr>
          <p:cNvGrpSpPr/>
          <p:nvPr/>
        </p:nvGrpSpPr>
        <p:grpSpPr>
          <a:xfrm>
            <a:off x="1236964" y="5103290"/>
            <a:ext cx="6520514" cy="556433"/>
            <a:chOff x="1236964" y="5466501"/>
            <a:chExt cx="6520514" cy="556433"/>
          </a:xfrm>
        </p:grpSpPr>
        <p:sp>
          <p:nvSpPr>
            <p:cNvPr id="30" name="바닥글 개체 틀 11">
              <a:extLst>
                <a:ext uri="{FF2B5EF4-FFF2-40B4-BE49-F238E27FC236}">
                  <a16:creationId xmlns:a16="http://schemas.microsoft.com/office/drawing/2014/main" id="{3D8A371E-A4DA-FA70-DD7B-44502FE89D3B}"/>
                </a:ext>
              </a:extLst>
            </p:cNvPr>
            <p:cNvSpPr txBox="1">
              <a:spLocks/>
            </p:cNvSpPr>
            <p:nvPr/>
          </p:nvSpPr>
          <p:spPr>
            <a:xfrm>
              <a:off x="1236964" y="5466501"/>
              <a:ext cx="6377009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E-Mail </a:t>
              </a:r>
              <a:r>
                <a:rPr lang="ko-KR" altLang="en-US" dirty="0">
                  <a:solidFill>
                    <a:schemeClr val="tx1"/>
                  </a:solidFill>
                </a:rPr>
                <a:t>주소와 </a:t>
              </a:r>
              <a:r>
                <a:rPr lang="en-US" altLang="ko-KR" dirty="0">
                  <a:solidFill>
                    <a:schemeClr val="tx1"/>
                  </a:solidFill>
                </a:rPr>
                <a:t>Password</a:t>
              </a:r>
              <a:r>
                <a:rPr lang="ko-KR" altLang="en-US" dirty="0">
                  <a:solidFill>
                    <a:schemeClr val="tx1"/>
                  </a:solidFill>
                </a:rPr>
                <a:t>를 이용하여 로그인하며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버튼 하단의 하이퍼링크를 통해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D0896F60-017C-7056-5C38-F266979404C8}"/>
                </a:ext>
              </a:extLst>
            </p:cNvPr>
            <p:cNvSpPr txBox="1">
              <a:spLocks/>
            </p:cNvSpPr>
            <p:nvPr/>
          </p:nvSpPr>
          <p:spPr>
            <a:xfrm>
              <a:off x="1380469" y="5691002"/>
              <a:ext cx="6377009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회원가입으로 이동 가능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Web </a:t>
            </a:r>
            <a:r>
              <a:rPr lang="ko-KR" altLang="en-US" dirty="0">
                <a:solidFill>
                  <a:schemeClr val="tx1"/>
                </a:solidFill>
              </a:rPr>
              <a:t>실행 시의 최초 실행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5" name="_x454137424">
            <a:extLst>
              <a:ext uri="{FF2B5EF4-FFF2-40B4-BE49-F238E27FC236}">
                <a16:creationId xmlns:a16="http://schemas.microsoft.com/office/drawing/2014/main" id="{F40DDCCB-4D33-E746-1232-E0C5956B7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0"/>
          <a:stretch>
            <a:fillRect/>
          </a:stretch>
        </p:blipFill>
        <p:spPr bwMode="auto">
          <a:xfrm>
            <a:off x="1013281" y="1505412"/>
            <a:ext cx="6802864" cy="31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2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377009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사용자 이름과 </a:t>
            </a:r>
            <a:r>
              <a:rPr lang="en-US" altLang="ko-KR" dirty="0">
                <a:solidFill>
                  <a:schemeClr val="tx1"/>
                </a:solidFill>
              </a:rPr>
              <a:t>E-Mail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, Password</a:t>
            </a:r>
            <a:r>
              <a:rPr lang="ko-KR" altLang="en-US" dirty="0">
                <a:solidFill>
                  <a:schemeClr val="tx1"/>
                </a:solidFill>
              </a:rPr>
              <a:t>를 기입하여 회원가입 진행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회원가입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9" name="_x454137568">
            <a:extLst>
              <a:ext uri="{FF2B5EF4-FFF2-40B4-BE49-F238E27FC236}">
                <a16:creationId xmlns:a16="http://schemas.microsoft.com/office/drawing/2014/main" id="{DF9F92D5-F596-B552-13BE-74F9A447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/>
          <a:stretch>
            <a:fillRect/>
          </a:stretch>
        </p:blipFill>
        <p:spPr bwMode="auto">
          <a:xfrm>
            <a:off x="1258010" y="1743717"/>
            <a:ext cx="6233359" cy="28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327CF905-E81F-F699-9624-BBDB098021C3}"/>
              </a:ext>
            </a:extLst>
          </p:cNvPr>
          <p:cNvSpPr txBox="1">
            <a:spLocks/>
          </p:cNvSpPr>
          <p:nvPr/>
        </p:nvSpPr>
        <p:spPr>
          <a:xfrm>
            <a:off x="1246070" y="5445224"/>
            <a:ext cx="699833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본 과정에서 생성되는 계정은 </a:t>
            </a:r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ko-KR" altLang="en-US" dirty="0">
                <a:solidFill>
                  <a:schemeClr val="tx1"/>
                </a:solidFill>
              </a:rPr>
              <a:t>어플리케이션에서 사용하는 회원 계정과는 별도의 계정임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4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err="1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메인화면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상단의 메뉴를 통해 로그아웃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접촉목록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알림 현황 등을 확인할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로그인 성공 시 나타나는 </a:t>
            </a:r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3" name="_x454136704">
            <a:extLst>
              <a:ext uri="{FF2B5EF4-FFF2-40B4-BE49-F238E27FC236}">
                <a16:creationId xmlns:a16="http://schemas.microsoft.com/office/drawing/2014/main" id="{860C2346-33B8-0524-D498-38785DEC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1" b="47327"/>
          <a:stretch>
            <a:fillRect/>
          </a:stretch>
        </p:blipFill>
        <p:spPr bwMode="auto">
          <a:xfrm>
            <a:off x="555476" y="2257582"/>
            <a:ext cx="8192988" cy="181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EF104F-995D-A32B-3AF8-C19C4192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4A6D6D-5A33-7F3D-035F-8B591055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E14ADB3-5704-8540-1BFC-8CA7DCAC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A1C26C-8601-ECFB-6037-DB426BF0F424}"/>
              </a:ext>
            </a:extLst>
          </p:cNvPr>
          <p:cNvSpPr/>
          <p:nvPr/>
        </p:nvSpPr>
        <p:spPr>
          <a:xfrm>
            <a:off x="1187624" y="6241675"/>
            <a:ext cx="7124786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37536" y="6453336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359554-6A56-0796-5AFC-064C4CDFE601}"/>
              </a:ext>
            </a:extLst>
          </p:cNvPr>
          <p:cNvGrpSpPr/>
          <p:nvPr/>
        </p:nvGrpSpPr>
        <p:grpSpPr>
          <a:xfrm>
            <a:off x="944558" y="1609170"/>
            <a:ext cx="3275435" cy="3179871"/>
            <a:chOff x="944558" y="1412776"/>
            <a:chExt cx="3275435" cy="31798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490CC4-EDAE-33C4-DE02-7053243354C0}"/>
                </a:ext>
              </a:extLst>
            </p:cNvPr>
            <p:cNvGrpSpPr/>
            <p:nvPr/>
          </p:nvGrpSpPr>
          <p:grpSpPr>
            <a:xfrm>
              <a:off x="944558" y="1412776"/>
              <a:ext cx="3275435" cy="2791488"/>
              <a:chOff x="1115616" y="1350037"/>
              <a:chExt cx="3275435" cy="2791488"/>
            </a:xfrm>
          </p:grpSpPr>
          <p:pic>
            <p:nvPicPr>
              <p:cNvPr id="1028" name="_x320852296">
                <a:extLst>
                  <a:ext uri="{FF2B5EF4-FFF2-40B4-BE49-F238E27FC236}">
                    <a16:creationId xmlns:a16="http://schemas.microsoft.com/office/drawing/2014/main" id="{E67F7ED2-D574-5525-141D-FC298D27C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12" t="10390" r="23409"/>
              <a:stretch>
                <a:fillRect/>
              </a:stretch>
            </p:blipFill>
            <p:spPr bwMode="auto">
              <a:xfrm>
                <a:off x="1115616" y="1360240"/>
                <a:ext cx="1709936" cy="2781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_x320855824">
                <a:extLst>
                  <a:ext uri="{FF2B5EF4-FFF2-40B4-BE49-F238E27FC236}">
                    <a16:creationId xmlns:a16="http://schemas.microsoft.com/office/drawing/2014/main" id="{C4EF3B08-FE14-D3B4-292D-651F29D470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5553" y="1350037"/>
                <a:ext cx="1565498" cy="2781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바닥글 개체 틀 11">
              <a:extLst>
                <a:ext uri="{FF2B5EF4-FFF2-40B4-BE49-F238E27FC236}">
                  <a16:creationId xmlns:a16="http://schemas.microsoft.com/office/drawing/2014/main" id="{1B2D15D8-8F75-5165-4ABF-6B32B56ED26B}"/>
                </a:ext>
              </a:extLst>
            </p:cNvPr>
            <p:cNvSpPr txBox="1">
              <a:spLocks/>
            </p:cNvSpPr>
            <p:nvPr/>
          </p:nvSpPr>
          <p:spPr>
            <a:xfrm>
              <a:off x="1115616" y="4227522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그림</a:t>
              </a:r>
              <a:r>
                <a:rPr lang="en-US" altLang="ko-KR" dirty="0"/>
                <a:t>1. QR </a:t>
              </a:r>
              <a:r>
                <a:rPr lang="ko-KR" altLang="en-US" dirty="0"/>
                <a:t>체크인 시스템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5ECEC8-52EB-7D88-FB78-DAC3EF5901C5}"/>
              </a:ext>
            </a:extLst>
          </p:cNvPr>
          <p:cNvGrpSpPr/>
          <p:nvPr/>
        </p:nvGrpSpPr>
        <p:grpSpPr>
          <a:xfrm>
            <a:off x="5337724" y="1574479"/>
            <a:ext cx="2895600" cy="3219511"/>
            <a:chOff x="5337724" y="1378085"/>
            <a:chExt cx="2895600" cy="3219511"/>
          </a:xfrm>
        </p:grpSpPr>
        <p:pic>
          <p:nvPicPr>
            <p:cNvPr id="1032" name="_x320853448">
              <a:extLst>
                <a:ext uri="{FF2B5EF4-FFF2-40B4-BE49-F238E27FC236}">
                  <a16:creationId xmlns:a16="http://schemas.microsoft.com/office/drawing/2014/main" id="{E154BCF7-EBB9-DB47-C48E-7CCB5FA02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1378085"/>
              <a:ext cx="1978777" cy="279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바닥글 개체 틀 11">
              <a:extLst>
                <a:ext uri="{FF2B5EF4-FFF2-40B4-BE49-F238E27FC236}">
                  <a16:creationId xmlns:a16="http://schemas.microsoft.com/office/drawing/2014/main" id="{E5C7066D-AC84-ADE1-4813-6F7FA8A1DA21}"/>
                </a:ext>
              </a:extLst>
            </p:cNvPr>
            <p:cNvSpPr txBox="1">
              <a:spLocks/>
            </p:cNvSpPr>
            <p:nvPr/>
          </p:nvSpPr>
          <p:spPr>
            <a:xfrm>
              <a:off x="5337724" y="4232471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그림</a:t>
              </a:r>
              <a:r>
                <a:rPr lang="en-US" altLang="ko-KR" dirty="0"/>
                <a:t>2. </a:t>
              </a:r>
              <a:r>
                <a:rPr lang="ko-KR" altLang="en-US" dirty="0"/>
                <a:t>출입관리 </a:t>
              </a:r>
              <a:r>
                <a:rPr lang="ko-KR" altLang="en-US" dirty="0" err="1"/>
                <a:t>안심콜</a:t>
              </a:r>
              <a:endParaRPr lang="ko-KR" altLang="en-US" dirty="0"/>
            </a:p>
          </p:txBody>
        </p:sp>
      </p:grpSp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D2E53E10-651B-6C53-53F2-8C43B4FDB339}"/>
              </a:ext>
            </a:extLst>
          </p:cNvPr>
          <p:cNvSpPr txBox="1">
            <a:spLocks/>
          </p:cNvSpPr>
          <p:nvPr/>
        </p:nvSpPr>
        <p:spPr>
          <a:xfrm>
            <a:off x="456389" y="4971460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기존 밀접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추적관리 시스템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 사용 중단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은 그림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과 같은 </a:t>
            </a:r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인증 방식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그림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와 같은 전화를 활용한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방식으로 전자 출입 명부 작성이 이루어졌음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F867B26E-7C0D-89B9-BC72-886451A727ED}"/>
              </a:ext>
            </a:extLst>
          </p:cNvPr>
          <p:cNvSpPr txBox="1">
            <a:spLocks/>
          </p:cNvSpPr>
          <p:nvPr/>
        </p:nvSpPr>
        <p:spPr>
          <a:xfrm>
            <a:off x="456389" y="5373216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기존 시스템의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발생 시 동선 추적은 전자출입명부와 </a:t>
            </a:r>
            <a:r>
              <a:rPr lang="ko-KR" altLang="en-US" dirty="0" err="1">
                <a:solidFill>
                  <a:schemeClr val="tx1"/>
                </a:solidFill>
              </a:rPr>
              <a:t>확진자의</a:t>
            </a:r>
            <a:r>
              <a:rPr lang="ko-KR" altLang="en-US" dirty="0">
                <a:solidFill>
                  <a:schemeClr val="tx1"/>
                </a:solidFill>
              </a:rPr>
              <a:t> 기억을 토대로 진행하여 부정확한 부분이 존재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48364919-CD5D-40C8-1346-627D7EB88A44}"/>
              </a:ext>
            </a:extLst>
          </p:cNvPr>
          <p:cNvSpPr txBox="1">
            <a:spLocks/>
          </p:cNvSpPr>
          <p:nvPr/>
        </p:nvSpPr>
        <p:spPr>
          <a:xfrm>
            <a:off x="324138" y="1141599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① 시장 동향 분석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5CF2F8A0-43D7-F584-A743-28596F1F98FA}"/>
              </a:ext>
            </a:extLst>
          </p:cNvPr>
          <p:cNvSpPr txBox="1">
            <a:spLocks/>
          </p:cNvSpPr>
          <p:nvPr/>
        </p:nvSpPr>
        <p:spPr>
          <a:xfrm>
            <a:off x="467544" y="5800179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엘리베이터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화장실과 같은 </a:t>
            </a:r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활용이 어려운 공간적 제약과 사용자가 매번 직접 조작해야 하는 사용에서의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단점 또한 존재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이용자들의 이름이 나타나는 것이 아닌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로 표기됨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회원간의</a:t>
            </a:r>
            <a:r>
              <a:rPr lang="ko-KR" altLang="en-US" dirty="0">
                <a:solidFill>
                  <a:schemeClr val="tx1"/>
                </a:solidFill>
              </a:rPr>
              <a:t> 접촉을 확인할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F104F-995D-A32B-3AF8-C19C4192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F17104-50B8-BAFA-B059-D0CFAE29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667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093EF07-AA0C-31DB-E82B-DEA6234D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D49D6F-06CC-40DD-71D6-75D4F08BA7F8}"/>
              </a:ext>
            </a:extLst>
          </p:cNvPr>
          <p:cNvGrpSpPr/>
          <p:nvPr/>
        </p:nvGrpSpPr>
        <p:grpSpPr>
          <a:xfrm>
            <a:off x="181251" y="2228442"/>
            <a:ext cx="8806615" cy="2074433"/>
            <a:chOff x="117068" y="2044261"/>
            <a:chExt cx="8806615" cy="2074433"/>
          </a:xfrm>
        </p:grpSpPr>
        <p:pic>
          <p:nvPicPr>
            <p:cNvPr id="4097" name="_x454136416">
              <a:extLst>
                <a:ext uri="{FF2B5EF4-FFF2-40B4-BE49-F238E27FC236}">
                  <a16:creationId xmlns:a16="http://schemas.microsoft.com/office/drawing/2014/main" id="{D8C39403-4EA0-7399-8633-7A5C9F5CA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32"/>
            <a:stretch>
              <a:fillRect/>
            </a:stretch>
          </p:blipFill>
          <p:spPr bwMode="auto">
            <a:xfrm>
              <a:off x="117068" y="2044261"/>
              <a:ext cx="4367213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_x454138936">
              <a:extLst>
                <a:ext uri="{FF2B5EF4-FFF2-40B4-BE49-F238E27FC236}">
                  <a16:creationId xmlns:a16="http://schemas.microsoft.com/office/drawing/2014/main" id="{537A1F2E-020F-3BEE-597F-A67E42367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7"/>
            <a:stretch>
              <a:fillRect/>
            </a:stretch>
          </p:blipFill>
          <p:spPr bwMode="auto">
            <a:xfrm>
              <a:off x="4556470" y="2059706"/>
              <a:ext cx="4367213" cy="2058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 Box 100">
            <a:extLst>
              <a:ext uri="{FF2B5EF4-FFF2-40B4-BE49-F238E27FC236}">
                <a16:creationId xmlns:a16="http://schemas.microsoft.com/office/drawing/2014/main" id="{012282CA-3632-10CB-BD54-87CB0921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접촉목록 조회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8462ACD3-887E-1053-DD81-4FA3E3C85A94}"/>
              </a:ext>
            </a:extLst>
          </p:cNvPr>
          <p:cNvSpPr txBox="1">
            <a:spLocks/>
          </p:cNvSpPr>
          <p:nvPr/>
        </p:nvSpPr>
        <p:spPr>
          <a:xfrm>
            <a:off x="1241526" y="5445804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접촉 시작 날짜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종료 날짜</a:t>
            </a:r>
            <a:r>
              <a:rPr lang="en-US" altLang="ko-KR" dirty="0">
                <a:solidFill>
                  <a:schemeClr val="tx1"/>
                </a:solidFill>
              </a:rPr>
              <a:t>, UUID</a:t>
            </a:r>
            <a:r>
              <a:rPr lang="ko-KR" altLang="en-US" dirty="0">
                <a:solidFill>
                  <a:schemeClr val="tx1"/>
                </a:solidFill>
              </a:rPr>
              <a:t>를 활용해 검색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6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3D0DA07-1753-3EF0-5E28-51E6BC1E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28CBC8-059F-76F3-EBFC-6BEC7B82EF7E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F9B694-CA42-D49B-9524-6825702B170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바닥글 개체 틀 11">
              <a:extLst>
                <a:ext uri="{FF2B5EF4-FFF2-40B4-BE49-F238E27FC236}">
                  <a16:creationId xmlns:a16="http://schemas.microsoft.com/office/drawing/2014/main" id="{44CEE152-091A-844B-4283-6CAA1E31F31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34F1B3FD-35DF-E790-D176-B0CAD36C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바닥글 개체 틀 11">
            <a:extLst>
              <a:ext uri="{FF2B5EF4-FFF2-40B4-BE49-F238E27FC236}">
                <a16:creationId xmlns:a16="http://schemas.microsoft.com/office/drawing/2014/main" id="{3D8A371E-A4DA-FA70-DD7B-44502FE89D3B}"/>
              </a:ext>
            </a:extLst>
          </p:cNvPr>
          <p:cNvSpPr txBox="1">
            <a:spLocks/>
          </p:cNvSpPr>
          <p:nvPr/>
        </p:nvSpPr>
        <p:spPr>
          <a:xfrm>
            <a:off x="1236964" y="5139502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회원의 고유한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가 표기되지 않음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6BF04E5E-42D2-F666-E438-9A29F968E5C4}"/>
              </a:ext>
            </a:extLst>
          </p:cNvPr>
          <p:cNvSpPr txBox="1">
            <a:spLocks/>
          </p:cNvSpPr>
          <p:nvPr/>
        </p:nvSpPr>
        <p:spPr>
          <a:xfrm>
            <a:off x="1238518" y="4835605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ko-KR" altLang="en-US" dirty="0">
                <a:solidFill>
                  <a:schemeClr val="tx1"/>
                </a:solidFill>
              </a:rPr>
              <a:t>어플리케이션에서 회원가입한 회원들의 목록을 조회할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F104F-995D-A32B-3AF8-C19C4192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F17104-50B8-BAFA-B059-D0CFAE29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667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093EF07-AA0C-31DB-E82B-DEA6234D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 Box 100">
            <a:extLst>
              <a:ext uri="{FF2B5EF4-FFF2-40B4-BE49-F238E27FC236}">
                <a16:creationId xmlns:a16="http://schemas.microsoft.com/office/drawing/2014/main" id="{012282CA-3632-10CB-BD54-87CB0921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8667501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회원목록 조회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8462ACD3-887E-1053-DD81-4FA3E3C85A94}"/>
              </a:ext>
            </a:extLst>
          </p:cNvPr>
          <p:cNvSpPr txBox="1">
            <a:spLocks/>
          </p:cNvSpPr>
          <p:nvPr/>
        </p:nvSpPr>
        <p:spPr>
          <a:xfrm>
            <a:off x="1241526" y="5445804"/>
            <a:ext cx="669519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회원의 이름을 사용하여 회원을 검색할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861A9-60FF-3718-0E89-1E96E87975A0}"/>
              </a:ext>
            </a:extLst>
          </p:cNvPr>
          <p:cNvGrpSpPr/>
          <p:nvPr/>
        </p:nvGrpSpPr>
        <p:grpSpPr>
          <a:xfrm>
            <a:off x="195678" y="2217858"/>
            <a:ext cx="8768810" cy="2120261"/>
            <a:chOff x="195678" y="2137540"/>
            <a:chExt cx="8768810" cy="2120261"/>
          </a:xfrm>
        </p:grpSpPr>
        <p:pic>
          <p:nvPicPr>
            <p:cNvPr id="5121" name="_x454137136">
              <a:extLst>
                <a:ext uri="{FF2B5EF4-FFF2-40B4-BE49-F238E27FC236}">
                  <a16:creationId xmlns:a16="http://schemas.microsoft.com/office/drawing/2014/main" id="{9425D960-488A-7081-241E-F007A9C64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6"/>
            <a:stretch>
              <a:fillRect/>
            </a:stretch>
          </p:blipFill>
          <p:spPr bwMode="auto">
            <a:xfrm>
              <a:off x="195678" y="2137540"/>
              <a:ext cx="4367213" cy="206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_x454137136">
              <a:extLst>
                <a:ext uri="{FF2B5EF4-FFF2-40B4-BE49-F238E27FC236}">
                  <a16:creationId xmlns:a16="http://schemas.microsoft.com/office/drawing/2014/main" id="{D5B8CAAC-91B7-0A5F-FF2C-3E880CF3B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52"/>
            <a:stretch>
              <a:fillRect/>
            </a:stretch>
          </p:blipFill>
          <p:spPr bwMode="auto">
            <a:xfrm>
              <a:off x="4597275" y="2170238"/>
              <a:ext cx="4367213" cy="2087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83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7169" name="_x459269832">
            <a:extLst>
              <a:ext uri="{FF2B5EF4-FFF2-40B4-BE49-F238E27FC236}">
                <a16:creationId xmlns:a16="http://schemas.microsoft.com/office/drawing/2014/main" id="{7BCC1C19-AA8E-15A9-55E3-2D770F5A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1628800"/>
            <a:ext cx="7956376" cy="41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4CED26-2D32-3567-031B-8B7521607C0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F83800-CE92-E843-158A-E611C4C2C6C2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65BEF6AB-6562-FAFF-A52A-FA7D08C529D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–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4CED26-2D32-3567-031B-8B7521607C0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F83800-CE92-E843-158A-E611C4C2C6C2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65BEF6AB-6562-FAFF-A52A-FA7D08C529D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21505" name="_x467885056">
            <a:extLst>
              <a:ext uri="{FF2B5EF4-FFF2-40B4-BE49-F238E27FC236}">
                <a16:creationId xmlns:a16="http://schemas.microsoft.com/office/drawing/2014/main" id="{ACF427C1-779A-387B-CAEA-CC8B463C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0" y="1753345"/>
            <a:ext cx="8392433" cy="39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4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5FC570-9626-06EF-5980-3FED6C36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F60465-032F-4CB8-A972-E0AEB7C16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B19924-DD86-5EA0-DC69-686434AF078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C7E790-409E-F1C8-E8CF-A03EEDEE181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" name="바닥글 개체 틀 11">
              <a:extLst>
                <a:ext uri="{FF2B5EF4-FFF2-40B4-BE49-F238E27FC236}">
                  <a16:creationId xmlns:a16="http://schemas.microsoft.com/office/drawing/2014/main" id="{5B0564E6-6FF1-887D-9C29-40D66F10193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C8B33D-BBEB-BF4F-5C10-A28B00A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BCE094-DD4A-D652-2DDA-41AB5CBC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63" y="1558760"/>
            <a:ext cx="8036074" cy="4373615"/>
          </a:xfrm>
          <a:prstGeom prst="rect">
            <a:avLst/>
          </a:prstGeom>
        </p:spPr>
      </p:pic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3B387D3C-5DE2-6E41-C2B1-AA544E36C2A3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Android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15B721-F938-9439-A46C-E77963757343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48F14E-22F2-43D4-6F5A-7A6F54EA049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21002D6D-C889-BAF2-02F4-8BBE3569E93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C8B33D-BBEB-BF4F-5C10-A28B00A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3B387D3C-5DE2-6E41-C2B1-AA544E36C2A3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15B721-F938-9439-A46C-E77963757343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48F14E-22F2-43D4-6F5A-7A6F54EA049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21002D6D-C889-BAF2-02F4-8BBE3569E93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E57F053-60E3-61E9-9DFB-3BA08FE16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72" y="1510031"/>
            <a:ext cx="7391727" cy="48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명세서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- 1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D2F63C-A116-12AA-4347-19A27D97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F83D09-52B1-E6EC-0D3D-E3FCBA4E576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9844C3-14FA-8C5C-0FC1-B6397D1DA305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4AECE0D2-C68C-2C72-158C-83B889BDB359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5D54DCB-F3FC-BD13-0686-E93D032A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9" y="2312826"/>
            <a:ext cx="6481085" cy="34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59266448">
            <a:extLst>
              <a:ext uri="{FF2B5EF4-FFF2-40B4-BE49-F238E27FC236}">
                <a16:creationId xmlns:a16="http://schemas.microsoft.com/office/drawing/2014/main" id="{9965BBE6-5A1D-6A6B-16EE-74670173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3837"/>
            <a:ext cx="5926356" cy="26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CB78A60-DE10-3DAC-F2D4-DA78CAEE06EE}"/>
              </a:ext>
            </a:extLst>
          </p:cNvPr>
          <p:cNvGrpSpPr/>
          <p:nvPr/>
        </p:nvGrpSpPr>
        <p:grpSpPr>
          <a:xfrm>
            <a:off x="280339" y="4411952"/>
            <a:ext cx="8495249" cy="1465320"/>
            <a:chOff x="280339" y="3529116"/>
            <a:chExt cx="8495249" cy="1465320"/>
          </a:xfrm>
        </p:grpSpPr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57B090F7-3F6C-5112-9C85-69B36B14669F}"/>
                </a:ext>
              </a:extLst>
            </p:cNvPr>
            <p:cNvSpPr txBox="1">
              <a:spLocks/>
            </p:cNvSpPr>
            <p:nvPr/>
          </p:nvSpPr>
          <p:spPr>
            <a:xfrm>
              <a:off x="280339" y="3529116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새로운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확진자가</a:t>
              </a:r>
              <a:r>
                <a:rPr lang="ko-KR" altLang="en-US" dirty="0">
                  <a:solidFill>
                    <a:schemeClr val="tx1"/>
                  </a:solidFill>
                </a:rPr>
                <a:t> 추가될 시 그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확진자의</a:t>
              </a:r>
              <a:r>
                <a:rPr lang="ko-KR" altLang="en-US" dirty="0">
                  <a:solidFill>
                    <a:schemeClr val="tx1"/>
                  </a:solidFill>
                </a:rPr>
                <a:t> 위험도를 </a:t>
              </a:r>
              <a:r>
                <a:rPr lang="en-US" altLang="ko-KR" dirty="0">
                  <a:solidFill>
                    <a:schemeClr val="tx1"/>
                  </a:solidFill>
                </a:rPr>
                <a:t>100%</a:t>
              </a:r>
              <a:r>
                <a:rPr lang="ko-KR" altLang="en-US" dirty="0">
                  <a:solidFill>
                    <a:schemeClr val="tx1"/>
                  </a:solidFill>
                </a:rPr>
                <a:t>로 정의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바닥글 개체 틀 11">
              <a:extLst>
                <a:ext uri="{FF2B5EF4-FFF2-40B4-BE49-F238E27FC236}">
                  <a16:creationId xmlns:a16="http://schemas.microsoft.com/office/drawing/2014/main" id="{2EBE1398-8FA8-291D-3B0B-6909C275F204}"/>
                </a:ext>
              </a:extLst>
            </p:cNvPr>
            <p:cNvSpPr txBox="1">
              <a:spLocks/>
            </p:cNvSpPr>
            <p:nvPr/>
          </p:nvSpPr>
          <p:spPr>
            <a:xfrm>
              <a:off x="287032" y="3817148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확진자와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차 접촉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직접 접촉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한 사용자는 위험도 </a:t>
              </a:r>
              <a:r>
                <a:rPr lang="en-US" altLang="ko-KR" dirty="0">
                  <a:solidFill>
                    <a:schemeClr val="tx1"/>
                  </a:solidFill>
                </a:rPr>
                <a:t>100%</a:t>
              </a:r>
              <a:r>
                <a:rPr lang="ko-KR" altLang="en-US" dirty="0">
                  <a:solidFill>
                    <a:schemeClr val="tx1"/>
                  </a:solidFill>
                </a:rPr>
                <a:t>로 부터 접촉시간에 기인한 계산식에 따라 위험도를 도출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1" name="바닥글 개체 틀 11">
              <a:extLst>
                <a:ext uri="{FF2B5EF4-FFF2-40B4-BE49-F238E27FC236}">
                  <a16:creationId xmlns:a16="http://schemas.microsoft.com/office/drawing/2014/main" id="{00243040-6B4B-D345-F90C-BCD1E5D42AF6}"/>
                </a:ext>
              </a:extLst>
            </p:cNvPr>
            <p:cNvSpPr txBox="1">
              <a:spLocks/>
            </p:cNvSpPr>
            <p:nvPr/>
          </p:nvSpPr>
          <p:spPr>
            <a:xfrm>
              <a:off x="287032" y="4123920"/>
              <a:ext cx="838942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r>
                <a:rPr lang="ko-KR" altLang="en-US" dirty="0">
                  <a:solidFill>
                    <a:schemeClr val="tx1"/>
                  </a:solidFill>
                </a:rPr>
                <a:t> 이후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차 접촉자의 위험도를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차 접촉자의 위험도로부터 동일한 계산식으로 도출</a:t>
              </a:r>
              <a:r>
                <a:rPr lang="en-US" altLang="ko-KR" dirty="0">
                  <a:solidFill>
                    <a:schemeClr val="tx1"/>
                  </a:solidFill>
                </a:rPr>
                <a:t>, 3</a:t>
              </a:r>
              <a:r>
                <a:rPr lang="ko-KR" altLang="en-US" dirty="0">
                  <a:solidFill>
                    <a:schemeClr val="tx1"/>
                  </a:solidFill>
                </a:rPr>
                <a:t>차 접촉자의 위험도를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차 </a:t>
              </a:r>
              <a:r>
                <a:rPr lang="ko-KR" altLang="en-US" dirty="0" err="1">
                  <a:solidFill>
                    <a:schemeClr val="tx1"/>
                  </a:solidFill>
                </a:rPr>
                <a:t>접촉자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3B53CB8D-8AB2-4B2A-7265-AF2B7F317D34}"/>
                </a:ext>
              </a:extLst>
            </p:cNvPr>
            <p:cNvSpPr txBox="1">
              <a:spLocks/>
            </p:cNvSpPr>
            <p:nvPr/>
          </p:nvSpPr>
          <p:spPr>
            <a:xfrm>
              <a:off x="386164" y="4321204"/>
              <a:ext cx="838942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로부터 도출하는 방식으로 최종 접촉자까지의 위험도를 도출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4" name="바닥글 개체 틀 11">
              <a:extLst>
                <a:ext uri="{FF2B5EF4-FFF2-40B4-BE49-F238E27FC236}">
                  <a16:creationId xmlns:a16="http://schemas.microsoft.com/office/drawing/2014/main" id="{3ED75704-B336-CBA9-D529-55BF5232DEDB}"/>
                </a:ext>
              </a:extLst>
            </p:cNvPr>
            <p:cNvSpPr txBox="1">
              <a:spLocks/>
            </p:cNvSpPr>
            <p:nvPr/>
          </p:nvSpPr>
          <p:spPr>
            <a:xfrm>
              <a:off x="287032" y="4662504"/>
              <a:ext cx="8389424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r>
                <a:rPr lang="ko-KR" altLang="en-US" dirty="0">
                  <a:solidFill>
                    <a:schemeClr val="tx1"/>
                  </a:solidFill>
                </a:rPr>
                <a:t> 최종적으로 최초 </a:t>
              </a:r>
              <a:r>
                <a:rPr lang="ko-KR" altLang="en-US" dirty="0" err="1">
                  <a:solidFill>
                    <a:schemeClr val="tx1"/>
                  </a:solidFill>
                </a:rPr>
                <a:t>확진자로부터</a:t>
              </a:r>
              <a:r>
                <a:rPr lang="ko-KR" altLang="en-US" dirty="0">
                  <a:solidFill>
                    <a:schemeClr val="tx1"/>
                  </a:solidFill>
                </a:rPr>
                <a:t> 접촉 관계가 멀 수록 낮은 위험도를 지니게 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명세서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- 2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D2F63C-A116-12AA-4347-19A27D97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F83D09-52B1-E6EC-0D3D-E3FCBA4E576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9844C3-14FA-8C5C-0FC1-B6397D1DA305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4AECE0D2-C68C-2C72-158C-83B889BDB359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5D54DCB-F3FC-BD13-0686-E93D032A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9" y="2312826"/>
            <a:ext cx="6481085" cy="34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59270336">
            <a:extLst>
              <a:ext uri="{FF2B5EF4-FFF2-40B4-BE49-F238E27FC236}">
                <a16:creationId xmlns:a16="http://schemas.microsoft.com/office/drawing/2014/main" id="{AA9A64D1-0926-FE23-F14B-71D57640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4" y="2395666"/>
            <a:ext cx="4093476" cy="229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403A32-FAAD-9688-9797-6D0979B0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816044"/>
            <a:ext cx="6925870" cy="36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459271056">
            <a:extLst>
              <a:ext uri="{FF2B5EF4-FFF2-40B4-BE49-F238E27FC236}">
                <a16:creationId xmlns:a16="http://schemas.microsoft.com/office/drawing/2014/main" id="{9311144F-46FE-4819-D8F4-9855117B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93" y="2395666"/>
            <a:ext cx="4181920" cy="24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F7B2B2C-FC67-245E-C67B-2AA3550134F4}"/>
              </a:ext>
            </a:extLst>
          </p:cNvPr>
          <p:cNvGrpSpPr/>
          <p:nvPr/>
        </p:nvGrpSpPr>
        <p:grpSpPr>
          <a:xfrm>
            <a:off x="323884" y="2384212"/>
            <a:ext cx="8522210" cy="2429323"/>
            <a:chOff x="323884" y="2384212"/>
            <a:chExt cx="8522210" cy="2429323"/>
          </a:xfrm>
        </p:grpSpPr>
        <p:pic>
          <p:nvPicPr>
            <p:cNvPr id="26" name="_x459270336">
              <a:extLst>
                <a:ext uri="{FF2B5EF4-FFF2-40B4-BE49-F238E27FC236}">
                  <a16:creationId xmlns:a16="http://schemas.microsoft.com/office/drawing/2014/main" id="{B50FF71E-21BE-CC27-6795-A094BC635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4" y="2384212"/>
              <a:ext cx="4334675" cy="2429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_x459271056">
              <a:extLst>
                <a:ext uri="{FF2B5EF4-FFF2-40B4-BE49-F238E27FC236}">
                  <a16:creationId xmlns:a16="http://schemas.microsoft.com/office/drawing/2014/main" id="{54302927-CCFF-CC1A-5263-D72C9062E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174" y="2384213"/>
              <a:ext cx="4181920" cy="24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00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2116B-B8C5-695B-6409-90A296B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3443BA-5C95-C1F8-EB0A-035976301391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31FD86-B4F8-B4F7-8A3F-8C023695AB8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바닥글 개체 틀 11">
              <a:extLst>
                <a:ext uri="{FF2B5EF4-FFF2-40B4-BE49-F238E27FC236}">
                  <a16:creationId xmlns:a16="http://schemas.microsoft.com/office/drawing/2014/main" id="{6C41D8FE-5BFE-5EB0-37F8-CED98E446866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8" name="바닥글 개체 틀 11">
            <a:extLst>
              <a:ext uri="{FF2B5EF4-FFF2-40B4-BE49-F238E27FC236}">
                <a16:creationId xmlns:a16="http://schemas.microsoft.com/office/drawing/2014/main" id="{69917963-7A4B-E03C-E094-0806AB312BC5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Android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F2B477-FCF2-A6A2-D70A-CE645FF8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28" y="2150779"/>
            <a:ext cx="8090448" cy="3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2027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2027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4E43E6-CD83-ECD0-0479-393D98486C46}"/>
              </a:ext>
            </a:extLst>
          </p:cNvPr>
          <p:cNvSpPr/>
          <p:nvPr/>
        </p:nvSpPr>
        <p:spPr>
          <a:xfrm>
            <a:off x="971600" y="6237312"/>
            <a:ext cx="7124786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CF3F44D6-7255-46A3-6772-87294B46FF4A}"/>
              </a:ext>
            </a:extLst>
          </p:cNvPr>
          <p:cNvSpPr txBox="1">
            <a:spLocks/>
          </p:cNvSpPr>
          <p:nvPr/>
        </p:nvSpPr>
        <p:spPr>
          <a:xfrm>
            <a:off x="3137536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187A472-2137-5F2B-CB15-E1B668E7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0852584">
            <a:extLst>
              <a:ext uri="{FF2B5EF4-FFF2-40B4-BE49-F238E27FC236}">
                <a16:creationId xmlns:a16="http://schemas.microsoft.com/office/drawing/2014/main" id="{6BB26528-A7B3-19CF-D865-2831AD9A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4" y="1602126"/>
            <a:ext cx="3389602" cy="131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바닥글 개체 틀 11">
            <a:extLst>
              <a:ext uri="{FF2B5EF4-FFF2-40B4-BE49-F238E27FC236}">
                <a16:creationId xmlns:a16="http://schemas.microsoft.com/office/drawing/2014/main" id="{6DC6E9D3-B3BA-5FD7-8C84-F97D02F50809}"/>
              </a:ext>
            </a:extLst>
          </p:cNvPr>
          <p:cNvSpPr txBox="1">
            <a:spLocks/>
          </p:cNvSpPr>
          <p:nvPr/>
        </p:nvSpPr>
        <p:spPr>
          <a:xfrm>
            <a:off x="899592" y="30689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그림</a:t>
            </a:r>
            <a:r>
              <a:rPr lang="en-US" altLang="ko-KR" dirty="0"/>
              <a:t>3. Bluetooth Beacon </a:t>
            </a:r>
            <a:r>
              <a:rPr lang="ko-KR" altLang="en-US" dirty="0"/>
              <a:t>라이브러리</a:t>
            </a:r>
          </a:p>
        </p:txBody>
      </p:sp>
      <p:pic>
        <p:nvPicPr>
          <p:cNvPr id="1029" name="_x320853088">
            <a:extLst>
              <a:ext uri="{FF2B5EF4-FFF2-40B4-BE49-F238E27FC236}">
                <a16:creationId xmlns:a16="http://schemas.microsoft.com/office/drawing/2014/main" id="{05CE6345-09CD-CB10-9884-C5FCF5AA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53" y="1636002"/>
            <a:ext cx="3220351" cy="114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BBBC3C66-60E1-37AB-CC85-652413100465}"/>
              </a:ext>
            </a:extLst>
          </p:cNvPr>
          <p:cNvSpPr txBox="1">
            <a:spLocks/>
          </p:cNvSpPr>
          <p:nvPr/>
        </p:nvSpPr>
        <p:spPr>
          <a:xfrm>
            <a:off x="5348808" y="30689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그림</a:t>
            </a:r>
            <a:r>
              <a:rPr lang="en-US" altLang="ko-KR" dirty="0"/>
              <a:t>4. FCM </a:t>
            </a:r>
            <a:r>
              <a:rPr lang="ko-KR" altLang="en-US" dirty="0"/>
              <a:t>사용 과정</a:t>
            </a: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E2BAB1A0-3C9D-A240-198F-8370C2C8F5C6}"/>
              </a:ext>
            </a:extLst>
          </p:cNvPr>
          <p:cNvSpPr txBox="1">
            <a:spLocks/>
          </p:cNvSpPr>
          <p:nvPr/>
        </p:nvSpPr>
        <p:spPr>
          <a:xfrm>
            <a:off x="366275" y="3717032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기존 시스템의 단점을 보완하기 위해 스마트폰을 활용한 기타 조작 없이 데이터를 기록할 방법이 필요함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EFA4563F-7C37-EB55-75BE-0F410C099FA8}"/>
              </a:ext>
            </a:extLst>
          </p:cNvPr>
          <p:cNvSpPr txBox="1">
            <a:spLocks/>
          </p:cNvSpPr>
          <p:nvPr/>
        </p:nvSpPr>
        <p:spPr>
          <a:xfrm>
            <a:off x="446920" y="4058966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⇒ 블루투스 </a:t>
            </a:r>
            <a:r>
              <a:rPr lang="en-US" altLang="ko-KR" dirty="0">
                <a:solidFill>
                  <a:schemeClr val="tx1"/>
                </a:solidFill>
              </a:rPr>
              <a:t>4.0</a:t>
            </a:r>
            <a:r>
              <a:rPr lang="ko-KR" altLang="en-US" dirty="0">
                <a:solidFill>
                  <a:schemeClr val="tx1"/>
                </a:solidFill>
              </a:rPr>
              <a:t> 中 저전력 블루투스를 활용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50m </a:t>
            </a:r>
            <a:r>
              <a:rPr lang="ko-KR" altLang="en-US" dirty="0">
                <a:solidFill>
                  <a:schemeClr val="tx1"/>
                </a:solidFill>
              </a:rPr>
              <a:t>이내 사용자에게 별도 </a:t>
            </a:r>
            <a:r>
              <a:rPr lang="ko-KR" altLang="en-US" dirty="0" err="1">
                <a:solidFill>
                  <a:schemeClr val="tx1"/>
                </a:solidFill>
              </a:rPr>
              <a:t>페어링</a:t>
            </a:r>
            <a:r>
              <a:rPr lang="ko-KR" altLang="en-US" dirty="0">
                <a:solidFill>
                  <a:schemeClr val="tx1"/>
                </a:solidFill>
              </a:rPr>
              <a:t> 없이 정보를 전송하는 </a:t>
            </a:r>
            <a:r>
              <a:rPr lang="en-US" altLang="ko-KR" dirty="0">
                <a:solidFill>
                  <a:schemeClr val="tx1"/>
                </a:solidFill>
              </a:rPr>
              <a:t>Beacon </a:t>
            </a:r>
            <a:r>
              <a:rPr lang="ko-KR" altLang="en-US" dirty="0">
                <a:solidFill>
                  <a:schemeClr val="tx1"/>
                </a:solidFill>
              </a:rPr>
              <a:t>기술          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193847C6-3AD4-44D5-739D-16D8C495F71D}"/>
              </a:ext>
            </a:extLst>
          </p:cNvPr>
          <p:cNvSpPr txBox="1">
            <a:spLocks/>
          </p:cNvSpPr>
          <p:nvPr/>
        </p:nvSpPr>
        <p:spPr>
          <a:xfrm>
            <a:off x="395536" y="4576043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발생 시 저장된 기록을 토대로 밀접 접촉자를 판단하고 알림을 전송할 기능이 필요함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바닥글 개체 틀 11">
            <a:extLst>
              <a:ext uri="{FF2B5EF4-FFF2-40B4-BE49-F238E27FC236}">
                <a16:creationId xmlns:a16="http://schemas.microsoft.com/office/drawing/2014/main" id="{83EDB70B-0FDD-524A-A2A4-B06DA9CA6647}"/>
              </a:ext>
            </a:extLst>
          </p:cNvPr>
          <p:cNvSpPr txBox="1">
            <a:spLocks/>
          </p:cNvSpPr>
          <p:nvPr/>
        </p:nvSpPr>
        <p:spPr>
          <a:xfrm>
            <a:off x="448168" y="4854606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⇒ 알림 메시지를 전송할 수 있는 </a:t>
            </a:r>
            <a:r>
              <a:rPr lang="en-US" altLang="ko-KR" dirty="0">
                <a:solidFill>
                  <a:schemeClr val="tx1"/>
                </a:solidFill>
              </a:rPr>
              <a:t>FCM(Firebase Cloud Messaging)</a:t>
            </a:r>
            <a:r>
              <a:rPr lang="ko-KR" altLang="en-US" dirty="0">
                <a:solidFill>
                  <a:schemeClr val="tx1"/>
                </a:solidFill>
              </a:rPr>
              <a:t>을 활용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바닥글 개체 틀 11">
            <a:extLst>
              <a:ext uri="{FF2B5EF4-FFF2-40B4-BE49-F238E27FC236}">
                <a16:creationId xmlns:a16="http://schemas.microsoft.com/office/drawing/2014/main" id="{D0DCF081-E3FA-4904-18CB-96E6B9216B72}"/>
              </a:ext>
            </a:extLst>
          </p:cNvPr>
          <p:cNvSpPr txBox="1">
            <a:spLocks/>
          </p:cNvSpPr>
          <p:nvPr/>
        </p:nvSpPr>
        <p:spPr>
          <a:xfrm>
            <a:off x="446667" y="517529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⇒ 교차 메시지 플랫폼인 </a:t>
            </a:r>
            <a:r>
              <a:rPr lang="en-US" altLang="ko-KR" dirty="0">
                <a:solidFill>
                  <a:schemeClr val="tx1"/>
                </a:solidFill>
              </a:rPr>
              <a:t>FCM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Web, Android </a:t>
            </a:r>
            <a:r>
              <a:rPr lang="ko-KR" altLang="en-US" dirty="0">
                <a:solidFill>
                  <a:schemeClr val="tx1"/>
                </a:solidFill>
              </a:rPr>
              <a:t>등 플랫폼에 종속되지 않고 메시지를 전송할 수 있으며 토큰을 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하므로 </a:t>
            </a:r>
            <a:r>
              <a:rPr lang="en-US" altLang="ko-KR" dirty="0">
                <a:solidFill>
                  <a:schemeClr val="tx1"/>
                </a:solidFill>
              </a:rPr>
              <a:t>Client</a:t>
            </a:r>
            <a:r>
              <a:rPr lang="ko-KR" altLang="en-US" dirty="0">
                <a:solidFill>
                  <a:schemeClr val="tx1"/>
                </a:solidFill>
              </a:rPr>
              <a:t>에서 받은 메시지를 원하는 대로 처리할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2116B-B8C5-695B-6409-90A296B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3443BA-5C95-C1F8-EB0A-035976301391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31FD86-B4F8-B4F7-8A3F-8C023695AB80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바닥글 개체 틀 11">
              <a:extLst>
                <a:ext uri="{FF2B5EF4-FFF2-40B4-BE49-F238E27FC236}">
                  <a16:creationId xmlns:a16="http://schemas.microsoft.com/office/drawing/2014/main" id="{6C41D8FE-5BFE-5EB0-37F8-CED98E446866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8" name="바닥글 개체 틀 11">
            <a:extLst>
              <a:ext uri="{FF2B5EF4-FFF2-40B4-BE49-F238E27FC236}">
                <a16:creationId xmlns:a16="http://schemas.microsoft.com/office/drawing/2014/main" id="{69917963-7A4B-E03C-E094-0806AB312BC5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C2B223-20BC-2EBC-BE26-2D45CC5F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86672"/>
            <a:ext cx="8676456" cy="27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0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–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7AAD6C-78B6-9E62-A652-193A5BB9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526729"/>
            <a:ext cx="7668344" cy="442763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301C1D-3AAC-FA0F-3183-C9A00E47F072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616DEA-4B8D-76DA-BB2F-0FE9B64865C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2F9848E8-0576-870A-B2E6-ED62CB6811E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–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301C1D-3AAC-FA0F-3183-C9A00E47F072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616DEA-4B8D-76DA-BB2F-0FE9B64865C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2F9848E8-0576-870A-B2E6-ED62CB6811E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26BCF56-B8DB-E6E6-149B-C31D8AE9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75" y="1259144"/>
            <a:ext cx="607345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테이블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07C310-AF23-46D0-1EF6-300F183F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FD89C3B-109F-18ED-391D-C577AE4045C6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4C73FB-3456-4CF7-F6D9-EA2462136263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바닥글 개체 틀 11">
              <a:extLst>
                <a:ext uri="{FF2B5EF4-FFF2-40B4-BE49-F238E27FC236}">
                  <a16:creationId xmlns:a16="http://schemas.microsoft.com/office/drawing/2014/main" id="{6F169408-1E56-E3DF-F03A-3C331454C1AE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8" name="바닥글 개체 틀 11">
            <a:extLst>
              <a:ext uri="{FF2B5EF4-FFF2-40B4-BE49-F238E27FC236}">
                <a16:creationId xmlns:a16="http://schemas.microsoft.com/office/drawing/2014/main" id="{E43097DA-EAD7-F845-7433-C5C51ABE7763}"/>
              </a:ext>
            </a:extLst>
          </p:cNvPr>
          <p:cNvSpPr txBox="1">
            <a:spLocks/>
          </p:cNvSpPr>
          <p:nvPr/>
        </p:nvSpPr>
        <p:spPr>
          <a:xfrm>
            <a:off x="280339" y="1124744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</a:t>
            </a:r>
            <a:r>
              <a:rPr lang="en-US" altLang="ko-KR" dirty="0" err="1">
                <a:solidFill>
                  <a:schemeClr val="tx1"/>
                </a:solidFill>
              </a:rPr>
              <a:t>UserEntity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5279533C-0ADA-886F-4091-7AB72859C52B}"/>
              </a:ext>
            </a:extLst>
          </p:cNvPr>
          <p:cNvSpPr txBox="1">
            <a:spLocks/>
          </p:cNvSpPr>
          <p:nvPr/>
        </p:nvSpPr>
        <p:spPr>
          <a:xfrm>
            <a:off x="287032" y="243963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 err="1">
                <a:solidFill>
                  <a:schemeClr val="tx1"/>
                </a:solidFill>
              </a:rPr>
              <a:t>ContactEntity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바닥글 개체 틀 11">
            <a:extLst>
              <a:ext uri="{FF2B5EF4-FFF2-40B4-BE49-F238E27FC236}">
                <a16:creationId xmlns:a16="http://schemas.microsoft.com/office/drawing/2014/main" id="{62E7A724-B1E5-67C7-0ECC-F247D0E5C431}"/>
              </a:ext>
            </a:extLst>
          </p:cNvPr>
          <p:cNvSpPr txBox="1">
            <a:spLocks/>
          </p:cNvSpPr>
          <p:nvPr/>
        </p:nvSpPr>
        <p:spPr>
          <a:xfrm>
            <a:off x="287032" y="3807738"/>
            <a:ext cx="838942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 err="1">
                <a:solidFill>
                  <a:schemeClr val="tx1"/>
                </a:solidFill>
              </a:rPr>
              <a:t>InfectedEntity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E9E6B82F-47F8-9BE8-3CF0-EE5744C4F0CE}"/>
              </a:ext>
            </a:extLst>
          </p:cNvPr>
          <p:cNvSpPr txBox="1">
            <a:spLocks/>
          </p:cNvSpPr>
          <p:nvPr/>
        </p:nvSpPr>
        <p:spPr>
          <a:xfrm>
            <a:off x="287032" y="4941658"/>
            <a:ext cx="838942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④ </a:t>
            </a:r>
            <a:r>
              <a:rPr lang="en-US" altLang="ko-KR" dirty="0" err="1">
                <a:solidFill>
                  <a:schemeClr val="tx1"/>
                </a:solidFill>
              </a:rPr>
              <a:t>WebEntity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2F009E-75E7-195E-322E-6ACFCBF0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66" y="1401600"/>
            <a:ext cx="8210182" cy="1064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F443F-547D-FDE9-0788-B9847E4A8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30" y="2772672"/>
            <a:ext cx="8274343" cy="10146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5AE167-98A4-052A-B6AA-299C48D75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67" y="4136960"/>
            <a:ext cx="8282190" cy="822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E732D4-B302-BFE1-A12B-8D4B0AD36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56" y="5261827"/>
            <a:ext cx="8252100" cy="7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F5367C5-C68E-5C06-A626-DCB321A3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7807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59257088">
            <a:extLst>
              <a:ext uri="{FF2B5EF4-FFF2-40B4-BE49-F238E27FC236}">
                <a16:creationId xmlns:a16="http://schemas.microsoft.com/office/drawing/2014/main" id="{D0455961-4DEC-DC5B-47A7-73E4DC61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98" y="1505474"/>
            <a:ext cx="5400675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서버와 통신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바닥글 개체 틀 11">
            <a:extLst>
              <a:ext uri="{FF2B5EF4-FFF2-40B4-BE49-F238E27FC236}">
                <a16:creationId xmlns:a16="http://schemas.microsoft.com/office/drawing/2014/main" id="{0ED441FE-9667-80F8-B074-52D70D8FABC0}"/>
              </a:ext>
            </a:extLst>
          </p:cNvPr>
          <p:cNvSpPr txBox="1">
            <a:spLocks/>
          </p:cNvSpPr>
          <p:nvPr/>
        </p:nvSpPr>
        <p:spPr>
          <a:xfrm>
            <a:off x="295910" y="4620087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서버와 통신을 위해 통신정보를 설정하는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336B4945-D522-817E-00B1-833581C1ECED}"/>
              </a:ext>
            </a:extLst>
          </p:cNvPr>
          <p:cNvSpPr txBox="1">
            <a:spLocks/>
          </p:cNvSpPr>
          <p:nvPr/>
        </p:nvSpPr>
        <p:spPr>
          <a:xfrm>
            <a:off x="296894" y="4905655"/>
            <a:ext cx="8210183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로그인 시 서버에서 받은 정보를 이용해 추가 설정이 필요한 부분이 존재하여 </a:t>
            </a:r>
            <a:r>
              <a:rPr lang="en-US" altLang="ko-KR" dirty="0" err="1">
                <a:solidFill>
                  <a:schemeClr val="tx1"/>
                </a:solidFill>
              </a:rPr>
              <a:t>setUserInfo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메소드를 사용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276EC8A5-777B-BBAE-5CBC-34D0735964FA}"/>
              </a:ext>
            </a:extLst>
          </p:cNvPr>
          <p:cNvSpPr txBox="1">
            <a:spLocks/>
          </p:cNvSpPr>
          <p:nvPr/>
        </p:nvSpPr>
        <p:spPr>
          <a:xfrm>
            <a:off x="304788" y="519417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JWT </a:t>
            </a:r>
            <a:r>
              <a:rPr lang="ko-KR" altLang="en-US" dirty="0">
                <a:solidFill>
                  <a:schemeClr val="tx1"/>
                </a:solidFill>
              </a:rPr>
              <a:t>방식을 사용해 사용자 인증을 하기 때문에 로그인 요청 시 받은 </a:t>
            </a:r>
            <a:r>
              <a:rPr lang="en-US" altLang="ko-KR" dirty="0">
                <a:solidFill>
                  <a:schemeClr val="tx1"/>
                </a:solidFill>
              </a:rPr>
              <a:t>token</a:t>
            </a:r>
            <a:r>
              <a:rPr lang="ko-KR" altLang="en-US" dirty="0">
                <a:solidFill>
                  <a:schemeClr val="tx1"/>
                </a:solidFill>
              </a:rPr>
              <a:t>값을 요청 </a:t>
            </a:r>
            <a:r>
              <a:rPr lang="en-US" altLang="ko-KR" dirty="0" err="1">
                <a:solidFill>
                  <a:schemeClr val="tx1"/>
                </a:solidFill>
              </a:rPr>
              <a:t>interfac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header</a:t>
            </a:r>
            <a:r>
              <a:rPr lang="ko-KR" altLang="en-US" dirty="0">
                <a:solidFill>
                  <a:schemeClr val="tx1"/>
                </a:solidFill>
              </a:rPr>
              <a:t>에 부여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F5367C5-C68E-5C06-A626-DCB321A3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7807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서버와 통신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바닥글 개체 틀 11">
            <a:extLst>
              <a:ext uri="{FF2B5EF4-FFF2-40B4-BE49-F238E27FC236}">
                <a16:creationId xmlns:a16="http://schemas.microsoft.com/office/drawing/2014/main" id="{0ED441FE-9667-80F8-B074-52D70D8FABC0}"/>
              </a:ext>
            </a:extLst>
          </p:cNvPr>
          <p:cNvSpPr txBox="1">
            <a:spLocks/>
          </p:cNvSpPr>
          <p:nvPr/>
        </p:nvSpPr>
        <p:spPr>
          <a:xfrm>
            <a:off x="295910" y="350100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서버와의 통신은 주로 </a:t>
            </a:r>
            <a:r>
              <a:rPr lang="en-US" altLang="ko-KR" dirty="0">
                <a:solidFill>
                  <a:schemeClr val="tx1"/>
                </a:solidFill>
              </a:rPr>
              <a:t>REST API</a:t>
            </a:r>
            <a:r>
              <a:rPr lang="ko-KR" altLang="en-US" dirty="0">
                <a:solidFill>
                  <a:schemeClr val="tx1"/>
                </a:solidFill>
              </a:rPr>
              <a:t>를 사용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ko-KR" altLang="en-US" dirty="0">
                <a:solidFill>
                  <a:schemeClr val="tx1"/>
                </a:solidFill>
              </a:rPr>
              <a:t>통신 간의 데이터 모델이 필요하므로 다음과 같이 </a:t>
            </a:r>
            <a:r>
              <a:rPr lang="en-US" altLang="ko-KR" dirty="0">
                <a:solidFill>
                  <a:schemeClr val="tx1"/>
                </a:solidFill>
              </a:rPr>
              <a:t>data class</a:t>
            </a:r>
            <a:r>
              <a:rPr lang="ko-KR" altLang="en-US" dirty="0">
                <a:solidFill>
                  <a:schemeClr val="tx1"/>
                </a:solidFill>
              </a:rPr>
              <a:t>를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3313" name="_x459273000">
            <a:extLst>
              <a:ext uri="{FF2B5EF4-FFF2-40B4-BE49-F238E27FC236}">
                <a16:creationId xmlns:a16="http://schemas.microsoft.com/office/drawing/2014/main" id="{8B53EBBA-C2CD-3AA8-8F2C-7BB9CAB4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1482676"/>
            <a:ext cx="54006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E2D744A-F950-EFE6-5451-69F4DB4C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141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459269976">
            <a:extLst>
              <a:ext uri="{FF2B5EF4-FFF2-40B4-BE49-F238E27FC236}">
                <a16:creationId xmlns:a16="http://schemas.microsoft.com/office/drawing/2014/main" id="{ABAF3861-76DB-2402-E945-D63F9B5C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1868407"/>
            <a:ext cx="5400675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A2A53EE-A377-5E5B-F2F5-2C950F72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34961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7" name="_x459272424">
            <a:extLst>
              <a:ext uri="{FF2B5EF4-FFF2-40B4-BE49-F238E27FC236}">
                <a16:creationId xmlns:a16="http://schemas.microsoft.com/office/drawing/2014/main" id="{17560FEB-7EC5-CB4A-57F5-F0AD3D18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3953399"/>
            <a:ext cx="5400675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60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Beacon Scanner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2D744A-F950-EFE6-5451-69F4DB4C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141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1BC91-95E5-4CC8-83E5-D5A1BA77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55" y="15184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459257664">
            <a:extLst>
              <a:ext uri="{FF2B5EF4-FFF2-40B4-BE49-F238E27FC236}">
                <a16:creationId xmlns:a16="http://schemas.microsoft.com/office/drawing/2014/main" id="{0280D183-4151-FE90-E173-952036F1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98" y="2159567"/>
            <a:ext cx="5400675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466274" y="4629454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Scanner</a:t>
            </a:r>
            <a:r>
              <a:rPr lang="ko-KR" altLang="en-US" dirty="0">
                <a:solidFill>
                  <a:schemeClr val="tx1"/>
                </a:solidFill>
              </a:rPr>
              <a:t>의 초기화를 위해 스캔할 </a:t>
            </a:r>
            <a:r>
              <a:rPr lang="ko-KR" altLang="en-US" dirty="0" err="1">
                <a:solidFill>
                  <a:schemeClr val="tx1"/>
                </a:solidFill>
              </a:rPr>
              <a:t>비콘의</a:t>
            </a:r>
            <a:r>
              <a:rPr lang="ko-KR" altLang="en-US" dirty="0">
                <a:solidFill>
                  <a:schemeClr val="tx1"/>
                </a:solidFill>
              </a:rPr>
              <a:t> 종류를 </a:t>
            </a:r>
            <a:r>
              <a:rPr lang="en-US" altLang="ko-KR" dirty="0" err="1">
                <a:solidFill>
                  <a:schemeClr val="tx1"/>
                </a:solidFill>
              </a:rPr>
              <a:t>ibeacon</a:t>
            </a:r>
            <a:r>
              <a:rPr lang="ko-KR" altLang="en-US" dirty="0">
                <a:solidFill>
                  <a:schemeClr val="tx1"/>
                </a:solidFill>
              </a:rPr>
              <a:t>으로 설정한 후 포그라운드 서비스로 스캔을 시작함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4F9A4A95-F07D-9789-ECE2-7ABF64759AC9}"/>
              </a:ext>
            </a:extLst>
          </p:cNvPr>
          <p:cNvSpPr txBox="1">
            <a:spLocks/>
          </p:cNvSpPr>
          <p:nvPr/>
        </p:nvSpPr>
        <p:spPr>
          <a:xfrm>
            <a:off x="466274" y="489726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스캔 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스캔 시간 간격을 설정한 후 </a:t>
            </a:r>
            <a:r>
              <a:rPr lang="en-US" altLang="ko-KR" dirty="0">
                <a:solidFill>
                  <a:schemeClr val="tx1"/>
                </a:solidFill>
              </a:rPr>
              <a:t>Monitoring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Ranging</a:t>
            </a:r>
            <a:r>
              <a:rPr lang="ko-KR" altLang="en-US" dirty="0">
                <a:solidFill>
                  <a:schemeClr val="tx1"/>
                </a:solidFill>
              </a:rPr>
              <a:t>을 계속 수행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0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Beacon Scanner</a:t>
            </a: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480245" y="322200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영역 범위 내에 </a:t>
            </a:r>
            <a:r>
              <a:rPr lang="ko-KR" altLang="en-US" dirty="0" err="1">
                <a:solidFill>
                  <a:schemeClr val="tx1"/>
                </a:solidFill>
              </a:rPr>
              <a:t>들어와있는지</a:t>
            </a:r>
            <a:r>
              <a:rPr lang="ko-KR" altLang="en-US" dirty="0">
                <a:solidFill>
                  <a:schemeClr val="tx1"/>
                </a:solidFill>
              </a:rPr>
              <a:t> 판단 후 로그로 출력 </a:t>
            </a:r>
            <a:r>
              <a:rPr lang="en-US" altLang="ko-KR" dirty="0">
                <a:solidFill>
                  <a:schemeClr val="tx1"/>
                </a:solidFill>
              </a:rPr>
              <a:t>(Monitoring)</a:t>
            </a: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4F9A4A95-F07D-9789-ECE2-7ABF64759AC9}"/>
              </a:ext>
            </a:extLst>
          </p:cNvPr>
          <p:cNvSpPr txBox="1">
            <a:spLocks/>
          </p:cNvSpPr>
          <p:nvPr/>
        </p:nvSpPr>
        <p:spPr>
          <a:xfrm>
            <a:off x="466274" y="518530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감지된 기기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기기의 </a:t>
            </a:r>
            <a:r>
              <a:rPr lang="en-US" altLang="ko-KR" dirty="0">
                <a:solidFill>
                  <a:schemeClr val="tx1"/>
                </a:solidFill>
              </a:rPr>
              <a:t>UUID, </a:t>
            </a:r>
            <a:r>
              <a:rPr lang="ko-KR" altLang="en-US" dirty="0">
                <a:solidFill>
                  <a:schemeClr val="tx1"/>
                </a:solidFill>
              </a:rPr>
              <a:t>기기와의 거리를 로그로 출력 후 </a:t>
            </a:r>
            <a:r>
              <a:rPr lang="en-US" altLang="ko-KR" dirty="0" err="1">
                <a:solidFill>
                  <a:schemeClr val="tx1"/>
                </a:solidFill>
              </a:rPr>
              <a:t>RoomDB</a:t>
            </a:r>
            <a:r>
              <a:rPr lang="ko-KR" altLang="en-US" dirty="0">
                <a:solidFill>
                  <a:schemeClr val="tx1"/>
                </a:solidFill>
              </a:rPr>
              <a:t>에 기록 </a:t>
            </a:r>
            <a:r>
              <a:rPr lang="en-US" altLang="ko-KR" dirty="0">
                <a:solidFill>
                  <a:schemeClr val="tx1"/>
                </a:solidFill>
              </a:rPr>
              <a:t>(Ranging)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459273576">
            <a:extLst>
              <a:ext uri="{FF2B5EF4-FFF2-40B4-BE49-F238E27FC236}">
                <a16:creationId xmlns:a16="http://schemas.microsoft.com/office/drawing/2014/main" id="{F5BDF4D9-C6F8-BF61-8EF3-66CB5864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5" y="1754305"/>
            <a:ext cx="5400675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B08AEE-B578-5DEC-623C-16C8B849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2" y="297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459257664">
            <a:extLst>
              <a:ext uri="{FF2B5EF4-FFF2-40B4-BE49-F238E27FC236}">
                <a16:creationId xmlns:a16="http://schemas.microsoft.com/office/drawing/2014/main" id="{C4CDD2F3-2A03-57C2-387A-6AEFE8414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717032"/>
            <a:ext cx="5400675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1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FCM </a:t>
            </a:r>
            <a:r>
              <a:rPr lang="ko-KR" altLang="en-US" dirty="0">
                <a:solidFill>
                  <a:schemeClr val="tx1"/>
                </a:solidFill>
              </a:rPr>
              <a:t>알림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843808" y="433327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FCM</a:t>
            </a:r>
            <a:r>
              <a:rPr lang="ko-KR" altLang="en-US" dirty="0">
                <a:solidFill>
                  <a:schemeClr val="tx1"/>
                </a:solidFill>
              </a:rPr>
              <a:t>을 수신하고 </a:t>
            </a:r>
            <a:r>
              <a:rPr lang="en-US" altLang="ko-KR" dirty="0" err="1">
                <a:solidFill>
                  <a:schemeClr val="tx1"/>
                </a:solidFill>
              </a:rPr>
              <a:t>sendNotification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함수를 호출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7DAB5-597A-9931-9E6D-F30B6AA3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146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59257592">
            <a:extLst>
              <a:ext uri="{FF2B5EF4-FFF2-40B4-BE49-F238E27FC236}">
                <a16:creationId xmlns:a16="http://schemas.microsoft.com/office/drawing/2014/main" id="{F142CECC-880A-7F38-005D-4F29912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85" y="2571060"/>
            <a:ext cx="5400675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03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FCM </a:t>
            </a:r>
            <a:r>
              <a:rPr lang="ko-KR" altLang="en-US" dirty="0">
                <a:solidFill>
                  <a:schemeClr val="tx1"/>
                </a:solidFill>
              </a:rPr>
              <a:t>알림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480245" y="5764562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FCM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title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body</a:t>
            </a:r>
            <a:r>
              <a:rPr lang="ko-KR" altLang="en-US" dirty="0">
                <a:solidFill>
                  <a:schemeClr val="tx1"/>
                </a:solidFill>
              </a:rPr>
              <a:t>를 활용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알림 설정 후 사용자의 </a:t>
            </a:r>
            <a:r>
              <a:rPr lang="en-US" altLang="ko-KR" dirty="0">
                <a:solidFill>
                  <a:schemeClr val="tx1"/>
                </a:solidFill>
              </a:rPr>
              <a:t>Device</a:t>
            </a:r>
            <a:r>
              <a:rPr lang="ko-KR" altLang="en-US" dirty="0">
                <a:solidFill>
                  <a:schemeClr val="tx1"/>
                </a:solidFill>
              </a:rPr>
              <a:t>에 알림을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7DAB5-597A-9931-9E6D-F30B6AA3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146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59256584">
            <a:extLst>
              <a:ext uri="{FF2B5EF4-FFF2-40B4-BE49-F238E27FC236}">
                <a16:creationId xmlns:a16="http://schemas.microsoft.com/office/drawing/2014/main" id="{1E1932A7-6F6A-6271-C984-2306C258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389412"/>
            <a:ext cx="5400675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4E43E6-CD83-ECD0-0479-393D98486C46}"/>
              </a:ext>
            </a:extLst>
          </p:cNvPr>
          <p:cNvSpPr/>
          <p:nvPr/>
        </p:nvSpPr>
        <p:spPr>
          <a:xfrm>
            <a:off x="971600" y="6237312"/>
            <a:ext cx="7124786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CF3F44D6-7255-46A3-6772-87294B46FF4A}"/>
              </a:ext>
            </a:extLst>
          </p:cNvPr>
          <p:cNvSpPr txBox="1">
            <a:spLocks/>
          </p:cNvSpPr>
          <p:nvPr/>
        </p:nvSpPr>
        <p:spPr>
          <a:xfrm>
            <a:off x="3137536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187A472-2137-5F2B-CB15-E1B668E7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E2BAB1A0-3C9D-A240-198F-8370C2C8F5C6}"/>
              </a:ext>
            </a:extLst>
          </p:cNvPr>
          <p:cNvSpPr txBox="1">
            <a:spLocks/>
          </p:cNvSpPr>
          <p:nvPr/>
        </p:nvSpPr>
        <p:spPr>
          <a:xfrm>
            <a:off x="366275" y="134076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·</a:t>
            </a:r>
            <a:r>
              <a:rPr lang="ko-KR" altLang="en-US" sz="2000" dirty="0">
                <a:solidFill>
                  <a:schemeClr val="tx1"/>
                </a:solidFill>
              </a:rPr>
              <a:t> 국내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외 기술 현황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EFA4563F-7C37-EB55-75BE-0F410C099FA8}"/>
              </a:ext>
            </a:extLst>
          </p:cNvPr>
          <p:cNvSpPr txBox="1">
            <a:spLocks/>
          </p:cNvSpPr>
          <p:nvPr/>
        </p:nvSpPr>
        <p:spPr>
          <a:xfrm>
            <a:off x="446920" y="1827967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① </a:t>
            </a:r>
            <a:r>
              <a:rPr lang="ko-KR" altLang="en-US" sz="1500" dirty="0" err="1">
                <a:solidFill>
                  <a:schemeClr val="tx1"/>
                </a:solidFill>
              </a:rPr>
              <a:t>펜데믹</a:t>
            </a:r>
            <a:r>
              <a:rPr lang="ko-KR" altLang="en-US" sz="1500" dirty="0">
                <a:solidFill>
                  <a:schemeClr val="tx1"/>
                </a:solidFill>
              </a:rPr>
              <a:t> 대처 </a:t>
            </a:r>
            <a:r>
              <a:rPr lang="ko-KR" altLang="en-US" sz="1500" dirty="0" err="1">
                <a:solidFill>
                  <a:schemeClr val="tx1"/>
                </a:solidFill>
              </a:rPr>
              <a:t>비콘</a:t>
            </a:r>
            <a:r>
              <a:rPr lang="ko-KR" altLang="en-US" sz="1500" dirty="0">
                <a:solidFill>
                  <a:schemeClr val="tx1"/>
                </a:solidFill>
              </a:rPr>
              <a:t> 기반 전자출입명부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7" name="바닥글 개체 틀 11">
            <a:extLst>
              <a:ext uri="{FF2B5EF4-FFF2-40B4-BE49-F238E27FC236}">
                <a16:creationId xmlns:a16="http://schemas.microsoft.com/office/drawing/2014/main" id="{64A119EB-CE02-B3EF-0F1E-FDD879A39084}"/>
              </a:ext>
            </a:extLst>
          </p:cNvPr>
          <p:cNvSpPr txBox="1">
            <a:spLocks/>
          </p:cNvSpPr>
          <p:nvPr/>
        </p:nvSpPr>
        <p:spPr>
          <a:xfrm>
            <a:off x="613533" y="213259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비콘의</a:t>
            </a:r>
            <a:r>
              <a:rPr lang="ko-KR" altLang="en-US" dirty="0">
                <a:solidFill>
                  <a:schemeClr val="tx1"/>
                </a:solidFill>
              </a:rPr>
              <a:t> 실내위치 </a:t>
            </a:r>
            <a:r>
              <a:rPr lang="ko-KR" altLang="en-US" dirty="0" err="1">
                <a:solidFill>
                  <a:schemeClr val="tx1"/>
                </a:solidFill>
              </a:rPr>
              <a:t>측위</a:t>
            </a:r>
            <a:r>
              <a:rPr lang="ko-KR" altLang="en-US" dirty="0">
                <a:solidFill>
                  <a:schemeClr val="tx1"/>
                </a:solidFill>
              </a:rPr>
              <a:t> 기술을 활용</a:t>
            </a:r>
            <a:r>
              <a:rPr lang="en-US" altLang="ko-KR" dirty="0">
                <a:solidFill>
                  <a:schemeClr val="tx1"/>
                </a:solidFill>
              </a:rPr>
              <a:t>, QR</a:t>
            </a:r>
            <a:r>
              <a:rPr lang="ko-KR" altLang="en-US" dirty="0">
                <a:solidFill>
                  <a:schemeClr val="tx1"/>
                </a:solidFill>
              </a:rPr>
              <a:t>코드를 대체할 수 있는 출입 명부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바닥글 개체 틀 11">
            <a:extLst>
              <a:ext uri="{FF2B5EF4-FFF2-40B4-BE49-F238E27FC236}">
                <a16:creationId xmlns:a16="http://schemas.microsoft.com/office/drawing/2014/main" id="{997023A1-CB3A-49EF-C015-FFA623B39F24}"/>
              </a:ext>
            </a:extLst>
          </p:cNvPr>
          <p:cNvSpPr txBox="1">
            <a:spLocks/>
          </p:cNvSpPr>
          <p:nvPr/>
        </p:nvSpPr>
        <p:spPr>
          <a:xfrm>
            <a:off x="611560" y="2404031"/>
            <a:ext cx="8210182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시설 방문 시</a:t>
            </a:r>
            <a:r>
              <a:rPr lang="en-US" altLang="ko-KR" dirty="0">
                <a:solidFill>
                  <a:schemeClr val="tx1"/>
                </a:solidFill>
              </a:rPr>
              <a:t> Beacon</a:t>
            </a:r>
            <a:r>
              <a:rPr lang="ko-KR" altLang="en-US" dirty="0">
                <a:solidFill>
                  <a:schemeClr val="tx1"/>
                </a:solidFill>
              </a:rPr>
              <a:t>의 신호를 수신해 사용자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Beacon</a:t>
            </a:r>
            <a:r>
              <a:rPr lang="ko-KR" altLang="en-US" dirty="0">
                <a:solidFill>
                  <a:schemeClr val="tx1"/>
                </a:solidFill>
              </a:rPr>
              <a:t>의 데이터를 서버에 전송하여 전자출입명부 승인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바닥글 개체 틀 11">
            <a:extLst>
              <a:ext uri="{FF2B5EF4-FFF2-40B4-BE49-F238E27FC236}">
                <a16:creationId xmlns:a16="http://schemas.microsoft.com/office/drawing/2014/main" id="{CEF116D2-BAD4-B4F6-8307-8A45187543B1}"/>
              </a:ext>
            </a:extLst>
          </p:cNvPr>
          <p:cNvSpPr txBox="1">
            <a:spLocks/>
          </p:cNvSpPr>
          <p:nvPr/>
        </p:nvSpPr>
        <p:spPr>
          <a:xfrm>
            <a:off x="611560" y="2665320"/>
            <a:ext cx="8210182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  https://www.dbpia.co.kr/journal/articleDetail?nodeId=NODE10582455&amp;language=ko_KR</a:t>
            </a:r>
          </a:p>
        </p:txBody>
      </p:sp>
      <p:sp>
        <p:nvSpPr>
          <p:cNvPr id="40" name="바닥글 개체 틀 11">
            <a:extLst>
              <a:ext uri="{FF2B5EF4-FFF2-40B4-BE49-F238E27FC236}">
                <a16:creationId xmlns:a16="http://schemas.microsoft.com/office/drawing/2014/main" id="{382B1A1D-11BA-4F67-3A33-026AB7324AA4}"/>
              </a:ext>
            </a:extLst>
          </p:cNvPr>
          <p:cNvSpPr txBox="1">
            <a:spLocks/>
          </p:cNvSpPr>
          <p:nvPr/>
        </p:nvSpPr>
        <p:spPr>
          <a:xfrm>
            <a:off x="449438" y="3081979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② </a:t>
            </a:r>
            <a:r>
              <a:rPr lang="en-US" altLang="ko-KR" sz="1500" dirty="0">
                <a:solidFill>
                  <a:schemeClr val="tx1"/>
                </a:solidFill>
              </a:rPr>
              <a:t>Beacon </a:t>
            </a:r>
            <a:r>
              <a:rPr lang="ko-KR" altLang="en-US" sz="1500" dirty="0">
                <a:solidFill>
                  <a:schemeClr val="tx1"/>
                </a:solidFill>
              </a:rPr>
              <a:t>기술 적용 유아 위치관리 시스템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1" name="바닥글 개체 틀 11">
            <a:extLst>
              <a:ext uri="{FF2B5EF4-FFF2-40B4-BE49-F238E27FC236}">
                <a16:creationId xmlns:a16="http://schemas.microsoft.com/office/drawing/2014/main" id="{0B2DD89D-2450-3774-ADAF-F206AC741437}"/>
              </a:ext>
            </a:extLst>
          </p:cNvPr>
          <p:cNvSpPr txBox="1">
            <a:spLocks/>
          </p:cNvSpPr>
          <p:nvPr/>
        </p:nvSpPr>
        <p:spPr>
          <a:xfrm>
            <a:off x="616051" y="3386607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어린이와 인솔 교사 간의 위치 및 간격을 시스템화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안전 제공 및 보호와 인솔의 편리함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바닥글 개체 틀 11">
            <a:extLst>
              <a:ext uri="{FF2B5EF4-FFF2-40B4-BE49-F238E27FC236}">
                <a16:creationId xmlns:a16="http://schemas.microsoft.com/office/drawing/2014/main" id="{18CED52B-5776-4E68-0E63-475FF940EFF8}"/>
              </a:ext>
            </a:extLst>
          </p:cNvPr>
          <p:cNvSpPr txBox="1">
            <a:spLocks/>
          </p:cNvSpPr>
          <p:nvPr/>
        </p:nvSpPr>
        <p:spPr>
          <a:xfrm>
            <a:off x="614078" y="368534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  https://scienceon.kisti.re.kr/commons/util/originalView.do?cn=JAKO202012764216701&amp;dbt=JAKO&amp;koi=KISTI1.1003%2FJNL.JAKO202012764216701</a:t>
            </a:r>
          </a:p>
        </p:txBody>
      </p:sp>
      <p:sp>
        <p:nvSpPr>
          <p:cNvPr id="44" name="바닥글 개체 틀 11">
            <a:extLst>
              <a:ext uri="{FF2B5EF4-FFF2-40B4-BE49-F238E27FC236}">
                <a16:creationId xmlns:a16="http://schemas.microsoft.com/office/drawing/2014/main" id="{377A2139-577B-211D-BFDB-CADDF0B484EB}"/>
              </a:ext>
            </a:extLst>
          </p:cNvPr>
          <p:cNvSpPr txBox="1">
            <a:spLocks/>
          </p:cNvSpPr>
          <p:nvPr/>
        </p:nvSpPr>
        <p:spPr>
          <a:xfrm>
            <a:off x="449854" y="4304608"/>
            <a:ext cx="821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chemeClr val="tx1"/>
                </a:solidFill>
              </a:rPr>
              <a:t>③ 서울대 산업수학센터 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서울대 코로나 동선 안심이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5" name="바닥글 개체 틀 11">
            <a:extLst>
              <a:ext uri="{FF2B5EF4-FFF2-40B4-BE49-F238E27FC236}">
                <a16:creationId xmlns:a16="http://schemas.microsoft.com/office/drawing/2014/main" id="{6F71A299-B14A-4910-8646-4B987014E1E3}"/>
              </a:ext>
            </a:extLst>
          </p:cNvPr>
          <p:cNvSpPr txBox="1">
            <a:spLocks/>
          </p:cNvSpPr>
          <p:nvPr/>
        </p:nvSpPr>
        <p:spPr>
          <a:xfrm>
            <a:off x="616467" y="4609236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App </a:t>
            </a:r>
            <a:r>
              <a:rPr lang="ko-KR" altLang="en-US" dirty="0">
                <a:solidFill>
                  <a:schemeClr val="tx1"/>
                </a:solidFill>
              </a:rPr>
              <a:t>설치 시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간격으로 </a:t>
            </a:r>
            <a:r>
              <a:rPr lang="en-US" altLang="ko-KR" dirty="0">
                <a:solidFill>
                  <a:schemeClr val="tx1"/>
                </a:solidFill>
              </a:rPr>
              <a:t>GPS </a:t>
            </a:r>
            <a:r>
              <a:rPr lang="ko-KR" altLang="en-US" dirty="0">
                <a:solidFill>
                  <a:schemeClr val="tx1"/>
                </a:solidFill>
              </a:rPr>
              <a:t>정보를 스마트폰에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바닥글 개체 틀 11">
            <a:extLst>
              <a:ext uri="{FF2B5EF4-FFF2-40B4-BE49-F238E27FC236}">
                <a16:creationId xmlns:a16="http://schemas.microsoft.com/office/drawing/2014/main" id="{A424B393-D025-706A-5C18-C89BEA55318A}"/>
              </a:ext>
            </a:extLst>
          </p:cNvPr>
          <p:cNvSpPr txBox="1">
            <a:spLocks/>
          </p:cNvSpPr>
          <p:nvPr/>
        </p:nvSpPr>
        <p:spPr>
          <a:xfrm>
            <a:off x="611560" y="4888215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‘</a:t>
            </a:r>
            <a:r>
              <a:rPr lang="ko-KR" altLang="en-US" dirty="0">
                <a:solidFill>
                  <a:schemeClr val="tx1"/>
                </a:solidFill>
              </a:rPr>
              <a:t>접촉 위험 확인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기능 활용 시 사용자 동선과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동선의 중복된 점을 계산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바닥글 개체 틀 11">
            <a:extLst>
              <a:ext uri="{FF2B5EF4-FFF2-40B4-BE49-F238E27FC236}">
                <a16:creationId xmlns:a16="http://schemas.microsoft.com/office/drawing/2014/main" id="{179463C5-B5CD-DF14-8A63-727EF016F095}"/>
              </a:ext>
            </a:extLst>
          </p:cNvPr>
          <p:cNvSpPr txBox="1">
            <a:spLocks/>
          </p:cNvSpPr>
          <p:nvPr/>
        </p:nvSpPr>
        <p:spPr>
          <a:xfrm>
            <a:off x="611560" y="518530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https://biosci.snu.ac.kr/board/notice?bm=v&amp;bbsidx=21604&amp;page=1</a:t>
            </a:r>
          </a:p>
        </p:txBody>
      </p:sp>
    </p:spTree>
    <p:extLst>
      <p:ext uri="{BB962C8B-B14F-4D97-AF65-F5344CB8AC3E}">
        <p14:creationId xmlns:p14="http://schemas.microsoft.com/office/powerpoint/2010/main" val="4126952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위험도 연산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64220" y="4862528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각 접촉에 대해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초 </a:t>
            </a:r>
            <a:r>
              <a:rPr lang="en-US" altLang="ko-KR" dirty="0">
                <a:solidFill>
                  <a:schemeClr val="tx1"/>
                </a:solidFill>
              </a:rPr>
              <a:t>~ 10800</a:t>
            </a:r>
            <a:r>
              <a:rPr lang="ko-KR" altLang="en-US" dirty="0">
                <a:solidFill>
                  <a:schemeClr val="tx1"/>
                </a:solidFill>
              </a:rPr>
              <a:t>초까지 접촉 시간을 기준으로 부모 객체의 위험도의 </a:t>
            </a:r>
            <a:r>
              <a:rPr lang="en-US" altLang="ko-KR" dirty="0">
                <a:solidFill>
                  <a:schemeClr val="tx1"/>
                </a:solidFill>
              </a:rPr>
              <a:t>50 ~ 90%</a:t>
            </a:r>
            <a:r>
              <a:rPr lang="ko-KR" altLang="en-US" dirty="0">
                <a:solidFill>
                  <a:schemeClr val="tx1"/>
                </a:solidFill>
              </a:rPr>
              <a:t>에 해당하는 위험도를 부여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A5AE6F-6B5B-DC45-DC7E-81A8D04F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612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7DAB5-597A-9931-9E6D-F30B6AA3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40" y="10146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987847-3E82-D721-2494-9D80F370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285" y="9565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459256152">
            <a:extLst>
              <a:ext uri="{FF2B5EF4-FFF2-40B4-BE49-F238E27FC236}">
                <a16:creationId xmlns:a16="http://schemas.microsoft.com/office/drawing/2014/main" id="{A2702254-56DB-F0D8-C711-DC63FDFE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85" y="1413735"/>
            <a:ext cx="54006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FB1A504C-3123-F5D9-9184-A102AFB4FF37}"/>
              </a:ext>
            </a:extLst>
          </p:cNvPr>
          <p:cNvSpPr txBox="1">
            <a:spLocks/>
          </p:cNvSpPr>
          <p:nvPr/>
        </p:nvSpPr>
        <p:spPr>
          <a:xfrm>
            <a:off x="269276" y="5139220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위험도는 </a:t>
            </a:r>
            <a:r>
              <a:rPr lang="en-US" altLang="ko-KR" dirty="0">
                <a:solidFill>
                  <a:schemeClr val="tx1"/>
                </a:solidFill>
              </a:rPr>
              <a:t>100%</a:t>
            </a:r>
            <a:r>
              <a:rPr lang="ko-KR" altLang="en-US" dirty="0">
                <a:solidFill>
                  <a:schemeClr val="tx1"/>
                </a:solidFill>
              </a:rPr>
              <a:t>로 시작하여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접촉자는 </a:t>
            </a:r>
            <a:r>
              <a:rPr lang="en-US" altLang="ko-KR" dirty="0">
                <a:solidFill>
                  <a:schemeClr val="tx1"/>
                </a:solidFill>
              </a:rPr>
              <a:t>50~90%, 1</a:t>
            </a:r>
            <a:r>
              <a:rPr lang="ko-KR" altLang="en-US" dirty="0">
                <a:solidFill>
                  <a:schemeClr val="tx1"/>
                </a:solidFill>
              </a:rPr>
              <a:t>차 접촉자가 </a:t>
            </a:r>
            <a:r>
              <a:rPr lang="en-US" altLang="ko-KR" dirty="0">
                <a:solidFill>
                  <a:schemeClr val="tx1"/>
                </a:solidFill>
              </a:rPr>
              <a:t>50%</a:t>
            </a:r>
            <a:r>
              <a:rPr lang="ko-KR" altLang="en-US" dirty="0">
                <a:solidFill>
                  <a:schemeClr val="tx1"/>
                </a:solidFill>
              </a:rPr>
              <a:t>라고 가정했을 때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 접촉자는 </a:t>
            </a:r>
            <a:r>
              <a:rPr lang="en-US" altLang="ko-KR" dirty="0">
                <a:solidFill>
                  <a:schemeClr val="tx1"/>
                </a:solidFill>
              </a:rPr>
              <a:t>25~45%</a:t>
            </a: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0932AF7-8B35-FD62-70CE-38BA898C1FD5}"/>
              </a:ext>
            </a:extLst>
          </p:cNvPr>
          <p:cNvSpPr txBox="1">
            <a:spLocks/>
          </p:cNvSpPr>
          <p:nvPr/>
        </p:nvSpPr>
        <p:spPr>
          <a:xfrm>
            <a:off x="269276" y="5442545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자신의 접촉 차수를 확인하기 위해 연산 도중 더 낮은 접촉 차수의 기록일 경우 낮은 접촉으로 정보를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50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②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64220" y="4862528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날짜별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접촉 기록을 불러와 직접 접촉한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접촉자들을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987847-3E82-D721-2494-9D80F370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285" y="9565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FB1A504C-3123-F5D9-9184-A102AFB4FF37}"/>
              </a:ext>
            </a:extLst>
          </p:cNvPr>
          <p:cNvSpPr txBox="1">
            <a:spLocks/>
          </p:cNvSpPr>
          <p:nvPr/>
        </p:nvSpPr>
        <p:spPr>
          <a:xfrm>
            <a:off x="269276" y="5139220"/>
            <a:ext cx="840718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중복된 기록의 경우 가장 빠른 날짜를 기준으로 판별하지만 위험도 연산은 각각 다를 수 있기에 모든 접촉에 대해 연산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0932AF7-8B35-FD62-70CE-38BA898C1FD5}"/>
              </a:ext>
            </a:extLst>
          </p:cNvPr>
          <p:cNvSpPr txBox="1">
            <a:spLocks/>
          </p:cNvSpPr>
          <p:nvPr/>
        </p:nvSpPr>
        <p:spPr>
          <a:xfrm>
            <a:off x="269276" y="5442545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위험도 연산이 끝난 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접촉자들을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차 접촉 판별을 위해 </a:t>
            </a:r>
            <a:r>
              <a:rPr lang="en-US" altLang="ko-KR" dirty="0" err="1">
                <a:solidFill>
                  <a:schemeClr val="tx1"/>
                </a:solidFill>
              </a:rPr>
              <a:t>continuosCaculation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함수로 전달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9457" name="_x459257232">
            <a:extLst>
              <a:ext uri="{FF2B5EF4-FFF2-40B4-BE49-F238E27FC236}">
                <a16:creationId xmlns:a16="http://schemas.microsoft.com/office/drawing/2014/main" id="{41C965EF-EE30-4F05-2901-E61C8DB2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02" y="1516786"/>
            <a:ext cx="4880195" cy="31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553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- 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BB4E6-9556-023C-2048-02E29C1B282C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97D41E-6C33-FCC2-613E-6A0DE7309591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0024E893-4E45-182C-4674-FBDCA50B442D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19" name="바닥글 개체 틀 11">
            <a:extLst>
              <a:ext uri="{FF2B5EF4-FFF2-40B4-BE49-F238E27FC236}">
                <a16:creationId xmlns:a16="http://schemas.microsoft.com/office/drawing/2014/main" id="{EA5F8B1A-E8B9-B709-7438-29BA8A0ED130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차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바닥글 개체 틀 11">
            <a:extLst>
              <a:ext uri="{FF2B5EF4-FFF2-40B4-BE49-F238E27FC236}">
                <a16:creationId xmlns:a16="http://schemas.microsoft.com/office/drawing/2014/main" id="{1E9ADFD5-B5AE-16CF-8D6C-5A62E304EDE8}"/>
              </a:ext>
            </a:extLst>
          </p:cNvPr>
          <p:cNvSpPr txBox="1">
            <a:spLocks/>
          </p:cNvSpPr>
          <p:nvPr/>
        </p:nvSpPr>
        <p:spPr>
          <a:xfrm>
            <a:off x="264220" y="4862528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err="1">
                <a:solidFill>
                  <a:schemeClr val="tx1"/>
                </a:solidFill>
              </a:rPr>
              <a:t>날짜별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</a:t>
            </a:r>
            <a:r>
              <a:rPr lang="ko-KR" altLang="en-US" dirty="0" err="1">
                <a:solidFill>
                  <a:schemeClr val="tx1"/>
                </a:solidFill>
              </a:rPr>
              <a:t>접촉자</a:t>
            </a:r>
            <a:r>
              <a:rPr lang="ko-KR" altLang="en-US" dirty="0">
                <a:solidFill>
                  <a:schemeClr val="tx1"/>
                </a:solidFill>
              </a:rPr>
              <a:t> 접촉 기록을 불러와 직접 접촉한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차 접촉자들을 판별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바닥글 개체 틀 11">
            <a:extLst>
              <a:ext uri="{FF2B5EF4-FFF2-40B4-BE49-F238E27FC236}">
                <a16:creationId xmlns:a16="http://schemas.microsoft.com/office/drawing/2014/main" id="{FB1A504C-3123-F5D9-9184-A102AFB4FF37}"/>
              </a:ext>
            </a:extLst>
          </p:cNvPr>
          <p:cNvSpPr txBox="1">
            <a:spLocks/>
          </p:cNvSpPr>
          <p:nvPr/>
        </p:nvSpPr>
        <p:spPr>
          <a:xfrm>
            <a:off x="269276" y="5139220"/>
            <a:ext cx="840718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중복된 기록의 경우 가장 빠른 날짜를 기준으로 판별하지만 위험도 연산은 각각 다를 수 있기에 모든 접촉에 대해 연산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0932AF7-8B35-FD62-70CE-38BA898C1FD5}"/>
              </a:ext>
            </a:extLst>
          </p:cNvPr>
          <p:cNvSpPr txBox="1">
            <a:spLocks/>
          </p:cNvSpPr>
          <p:nvPr/>
        </p:nvSpPr>
        <p:spPr>
          <a:xfrm>
            <a:off x="269276" y="5442545"/>
            <a:ext cx="83402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n+1</a:t>
            </a:r>
            <a:r>
              <a:rPr lang="ko-KR" altLang="en-US" dirty="0">
                <a:solidFill>
                  <a:schemeClr val="tx1"/>
                </a:solidFill>
              </a:rPr>
              <a:t>차 접촉자의 경우 함수를 </a:t>
            </a:r>
            <a:r>
              <a:rPr lang="ko-KR" altLang="en-US" dirty="0" err="1">
                <a:solidFill>
                  <a:schemeClr val="tx1"/>
                </a:solidFill>
              </a:rPr>
              <a:t>재귀시켜</a:t>
            </a:r>
            <a:r>
              <a:rPr lang="ko-KR" altLang="en-US" dirty="0">
                <a:solidFill>
                  <a:schemeClr val="tx1"/>
                </a:solidFill>
              </a:rPr>
              <a:t> 판별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현재는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차까지 판별이 끝난 후 연산이 종료됨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81" name="_x459256224">
            <a:extLst>
              <a:ext uri="{FF2B5EF4-FFF2-40B4-BE49-F238E27FC236}">
                <a16:creationId xmlns:a16="http://schemas.microsoft.com/office/drawing/2014/main" id="{4A7E24BB-D6C8-F0E4-2BED-FEA6AD3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16238"/>
            <a:ext cx="4320480" cy="34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45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6095C2-7E6F-F52E-C68A-6328C2C242E5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B80421-B3BE-9336-3C27-E1BCEDBBD0A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4790A213-7B7A-4CD4-7C8D-6C71A9C84D7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5D4401D-E47C-A957-4590-957DED19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516" y="1587312"/>
            <a:ext cx="5649639" cy="4541988"/>
          </a:xfrm>
          <a:prstGeom prst="rect">
            <a:avLst/>
          </a:prstGeom>
        </p:spPr>
      </p:pic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7A6A439B-97D5-CA44-07F0-7E280802DF3E}"/>
              </a:ext>
            </a:extLst>
          </p:cNvPr>
          <p:cNvSpPr txBox="1">
            <a:spLocks/>
          </p:cNvSpPr>
          <p:nvPr/>
        </p:nvSpPr>
        <p:spPr>
          <a:xfrm>
            <a:off x="294598" y="1142421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업무 분담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6095C2-7E6F-F52E-C68A-6328C2C242E5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B80421-B3BE-9336-3C27-E1BCEDBBD0A7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바닥글 개체 틀 11">
              <a:extLst>
                <a:ext uri="{FF2B5EF4-FFF2-40B4-BE49-F238E27FC236}">
                  <a16:creationId xmlns:a16="http://schemas.microsoft.com/office/drawing/2014/main" id="{4790A213-7B7A-4CD4-7C8D-6C71A9C84D77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BB962D-4626-2CBE-DE3B-4B0570CD96AB}"/>
              </a:ext>
            </a:extLst>
          </p:cNvPr>
          <p:cNvGrpSpPr/>
          <p:nvPr/>
        </p:nvGrpSpPr>
        <p:grpSpPr>
          <a:xfrm>
            <a:off x="294598" y="2132856"/>
            <a:ext cx="8402359" cy="1103066"/>
            <a:chOff x="294598" y="1142421"/>
            <a:chExt cx="8402359" cy="1103066"/>
          </a:xfrm>
        </p:grpSpPr>
        <p:sp>
          <p:nvSpPr>
            <p:cNvPr id="17" name="바닥글 개체 틀 11">
              <a:extLst>
                <a:ext uri="{FF2B5EF4-FFF2-40B4-BE49-F238E27FC236}">
                  <a16:creationId xmlns:a16="http://schemas.microsoft.com/office/drawing/2014/main" id="{7A6A439B-97D5-CA44-07F0-7E280802DF3E}"/>
                </a:ext>
              </a:extLst>
            </p:cNvPr>
            <p:cNvSpPr txBox="1">
              <a:spLocks/>
            </p:cNvSpPr>
            <p:nvPr/>
          </p:nvSpPr>
          <p:spPr>
            <a:xfrm>
              <a:off x="294598" y="1142421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dirty="0">
                  <a:solidFill>
                    <a:schemeClr val="tx1"/>
                  </a:solidFill>
                </a:rPr>
                <a:t>② 프로젝트 </a:t>
              </a:r>
              <a:r>
                <a:rPr lang="en-US" altLang="ko-KR" dirty="0">
                  <a:solidFill>
                    <a:schemeClr val="tx1"/>
                  </a:solidFill>
                </a:rPr>
                <a:t>Git </a:t>
              </a:r>
              <a:r>
                <a:rPr lang="ko-KR" altLang="en-US" dirty="0">
                  <a:solidFill>
                    <a:schemeClr val="tx1"/>
                  </a:solidFill>
                </a:rPr>
                <a:t>활용 현황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바닥글 개체 틀 11">
              <a:extLst>
                <a:ext uri="{FF2B5EF4-FFF2-40B4-BE49-F238E27FC236}">
                  <a16:creationId xmlns:a16="http://schemas.microsoft.com/office/drawing/2014/main" id="{A4629482-48D7-56C8-66F9-745FCFB15B0C}"/>
                </a:ext>
              </a:extLst>
            </p:cNvPr>
            <p:cNvSpPr txBox="1">
              <a:spLocks/>
            </p:cNvSpPr>
            <p:nvPr/>
          </p:nvSpPr>
          <p:spPr>
            <a:xfrm>
              <a:off x="480245" y="1404564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2910" marR="0" indent="-42291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2948940" algn="l"/>
                </a:tabLst>
              </a:pP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· Git </a:t>
              </a:r>
              <a:r>
                <a:rPr lang="ko-KR" altLang="en-US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연동 프로젝트를 활용</a:t>
              </a: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, </a:t>
              </a:r>
              <a:r>
                <a:rPr lang="ko-KR" altLang="en-US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팀원들 간 효율적인 분산 개발 진행</a:t>
              </a:r>
              <a:endParaRPr lang="en-US" altLang="ko-KR" kern="100" spc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19" name="바닥글 개체 틀 11">
              <a:extLst>
                <a:ext uri="{FF2B5EF4-FFF2-40B4-BE49-F238E27FC236}">
                  <a16:creationId xmlns:a16="http://schemas.microsoft.com/office/drawing/2014/main" id="{3A505007-5DD3-1DC0-C96F-1F298D889910}"/>
                </a:ext>
              </a:extLst>
            </p:cNvPr>
            <p:cNvSpPr txBox="1">
              <a:spLocks/>
            </p:cNvSpPr>
            <p:nvPr/>
          </p:nvSpPr>
          <p:spPr>
            <a:xfrm>
              <a:off x="485300" y="1645741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2910" marR="0" indent="-42291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2948940" algn="l"/>
                </a:tabLst>
              </a:pP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· </a:t>
              </a:r>
              <a:r>
                <a:rPr lang="en-US" altLang="ko-KR" kern="100" spc="0" dirty="0" err="1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Github</a:t>
              </a:r>
              <a:r>
                <a:rPr lang="ko-KR" altLang="en-US" kern="100" dirty="0">
                  <a:solidFill>
                    <a:srgbClr val="000000"/>
                  </a:solidFill>
                  <a:latin typeface="+mj-lt"/>
                  <a:ea typeface="휴먼명조"/>
                </a:rPr>
                <a:t> 그룹 </a:t>
              </a:r>
              <a:r>
                <a:rPr lang="en-US" altLang="ko-KR" kern="100" dirty="0">
                  <a:solidFill>
                    <a:srgbClr val="000000"/>
                  </a:solidFill>
                  <a:latin typeface="+mj-lt"/>
                  <a:ea typeface="휴먼명조"/>
                </a:rPr>
                <a:t>Repository</a:t>
              </a:r>
              <a:r>
                <a:rPr lang="ko-KR" altLang="en-US" kern="100" dirty="0">
                  <a:solidFill>
                    <a:srgbClr val="000000"/>
                  </a:solidFill>
                  <a:latin typeface="+mj-lt"/>
                  <a:ea typeface="휴먼명조"/>
                </a:rPr>
                <a:t>에 프로젝트 관리</a:t>
              </a:r>
              <a:endParaRPr lang="en-US" altLang="ko-KR" kern="100" spc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019DEBD5-706A-6461-AB1D-9A92F13F24AD}"/>
                </a:ext>
              </a:extLst>
            </p:cNvPr>
            <p:cNvSpPr txBox="1">
              <a:spLocks/>
            </p:cNvSpPr>
            <p:nvPr/>
          </p:nvSpPr>
          <p:spPr>
            <a:xfrm>
              <a:off x="486775" y="1913555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2910" marR="0" indent="-42291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tabLst>
                  <a:tab pos="2948940" algn="l"/>
                </a:tabLst>
              </a:pP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· </a:t>
              </a:r>
              <a:r>
                <a:rPr lang="ko-KR" altLang="en-US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주소 </a:t>
              </a:r>
              <a:r>
                <a:rPr lang="en-US" altLang="ko-KR" kern="100" spc="0" dirty="0">
                  <a:solidFill>
                    <a:srgbClr val="000000"/>
                  </a:solidFill>
                  <a:effectLst/>
                  <a:latin typeface="+mj-lt"/>
                  <a:ea typeface="휴먼명조"/>
                </a:rPr>
                <a:t>: https://github.com/KPU-Veritas/Tracking-Management-System.git</a:t>
              </a:r>
              <a:endParaRPr lang="en-US" altLang="ko-KR" kern="100" spc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</p:grpSp>
      <p:sp>
        <p:nvSpPr>
          <p:cNvPr id="26" name="바닥글 개체 틀 11">
            <a:extLst>
              <a:ext uri="{FF2B5EF4-FFF2-40B4-BE49-F238E27FC236}">
                <a16:creationId xmlns:a16="http://schemas.microsoft.com/office/drawing/2014/main" id="{DA228BC1-E912-247C-B647-8A56E8989901}"/>
              </a:ext>
            </a:extLst>
          </p:cNvPr>
          <p:cNvSpPr txBox="1">
            <a:spLocks/>
          </p:cNvSpPr>
          <p:nvPr/>
        </p:nvSpPr>
        <p:spPr>
          <a:xfrm>
            <a:off x="296073" y="350150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③ 참고 문헌 및 서적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바닥글 개체 틀 11">
            <a:extLst>
              <a:ext uri="{FF2B5EF4-FFF2-40B4-BE49-F238E27FC236}">
                <a16:creationId xmlns:a16="http://schemas.microsoft.com/office/drawing/2014/main" id="{62316311-2AF3-51C4-27D1-8A65B9ACEE4D}"/>
              </a:ext>
            </a:extLst>
          </p:cNvPr>
          <p:cNvSpPr txBox="1">
            <a:spLocks/>
          </p:cNvSpPr>
          <p:nvPr/>
        </p:nvSpPr>
        <p:spPr>
          <a:xfrm>
            <a:off x="481720" y="3763643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·</a:t>
            </a:r>
            <a:r>
              <a:rPr lang="en-US" altLang="ko-KR" kern="100" spc="0" dirty="0">
                <a:solidFill>
                  <a:schemeClr val="tx1"/>
                </a:solidFill>
                <a:effectLst/>
                <a:latin typeface="+mj-lt"/>
                <a:ea typeface="휴먼명조"/>
              </a:rPr>
              <a:t> </a:t>
            </a:r>
            <a:r>
              <a:rPr lang="ko-KR" altLang="en-US" kern="100" spc="0" dirty="0" err="1">
                <a:solidFill>
                  <a:schemeClr val="tx1"/>
                </a:solidFill>
                <a:effectLst/>
                <a:latin typeface="+mj-lt"/>
                <a:ea typeface="휴먼명조"/>
              </a:rPr>
              <a:t>김다정</a:t>
            </a:r>
            <a:r>
              <a:rPr lang="en-US" altLang="ko-KR" kern="100" spc="0" dirty="0">
                <a:solidFill>
                  <a:schemeClr val="tx1"/>
                </a:solidFill>
                <a:effectLst/>
                <a:latin typeface="+mj-lt"/>
                <a:ea typeface="휴먼명조"/>
              </a:rPr>
              <a:t> ,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『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React.js,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스프링 부트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AWS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배우는 웹 개발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101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에이콘출판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(2021)</a:t>
            </a:r>
            <a:endParaRPr lang="en-US" altLang="ko-KR" kern="100" spc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98504A86-37B1-3EBB-62FC-B0E70F5F3347}"/>
              </a:ext>
            </a:extLst>
          </p:cNvPr>
          <p:cNvSpPr txBox="1">
            <a:spLocks/>
          </p:cNvSpPr>
          <p:nvPr/>
        </p:nvSpPr>
        <p:spPr>
          <a:xfrm>
            <a:off x="486775" y="4004820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· </a:t>
            </a:r>
            <a:r>
              <a:rPr lang="ko-KR" altLang="en-US" kern="100" spc="0" dirty="0" err="1">
                <a:solidFill>
                  <a:srgbClr val="000000"/>
                </a:solidFill>
                <a:effectLst/>
                <a:latin typeface="+mj-lt"/>
                <a:ea typeface="휴먼명조"/>
              </a:rPr>
              <a:t>이고잉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, 『</a:t>
            </a:r>
            <a:r>
              <a:rPr lang="ko-KR" altLang="en-US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생활코딩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 React </a:t>
            </a:r>
            <a:r>
              <a:rPr lang="ko-KR" altLang="en-US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리액트</a:t>
            </a:r>
            <a:r>
              <a:rPr lang="ko-KR" altLang="en-US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프로그래밍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』, </a:t>
            </a:r>
            <a:r>
              <a:rPr lang="ko-KR" altLang="en-US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위키북스</a:t>
            </a:r>
            <a:r>
              <a:rPr lang="ko-KR" altLang="en-US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러닝스쿨 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(2021)</a:t>
            </a:r>
            <a:endParaRPr lang="en-US" altLang="ko-KR" kern="100" spc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0267ACBE-FE8A-8BAE-9521-D0323A13DD5D}"/>
              </a:ext>
            </a:extLst>
          </p:cNvPr>
          <p:cNvSpPr txBox="1">
            <a:spLocks/>
          </p:cNvSpPr>
          <p:nvPr/>
        </p:nvSpPr>
        <p:spPr>
          <a:xfrm>
            <a:off x="488250" y="4290190"/>
            <a:ext cx="8210182" cy="534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·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강석준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임석진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 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+mj-lt"/>
                <a:ea typeface="휴먼명조"/>
              </a:rPr>
              <a:t>『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팬데믹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대처를 위한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비콘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기반 전자출입명부 설계와 구현</a:t>
            </a:r>
            <a:r>
              <a:rPr lang="en-US" altLang="ko-KR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 </a:t>
            </a:r>
            <a:r>
              <a:rPr lang="ko-KR" altLang="en-US" kern="100" dirty="0" err="1">
                <a:solidFill>
                  <a:srgbClr val="000000"/>
                </a:solidFill>
                <a:latin typeface="+mj-lt"/>
                <a:ea typeface="휴먼명조"/>
              </a:rPr>
              <a:t>융복합지식학회논문지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 제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9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권 제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2</a:t>
            </a:r>
            <a:r>
              <a:rPr lang="ko-KR" altLang="en-US" kern="100" dirty="0">
                <a:solidFill>
                  <a:srgbClr val="000000"/>
                </a:solidFill>
                <a:latin typeface="+mj-lt"/>
                <a:ea typeface="휴먼명조"/>
              </a:rPr>
              <a:t>호</a:t>
            </a:r>
            <a:r>
              <a:rPr lang="en-US" altLang="ko-KR" kern="100" dirty="0">
                <a:solidFill>
                  <a:srgbClr val="000000"/>
                </a:solidFill>
                <a:latin typeface="+mj-lt"/>
                <a:ea typeface="휴먼명조"/>
              </a:rPr>
              <a:t>,</a:t>
            </a:r>
          </a:p>
          <a:p>
            <a:pPr algn="l"/>
            <a:r>
              <a:rPr lang="fr-FR" altLang="ko-KR" b="0" i="0" dirty="0">
                <a:solidFill>
                  <a:srgbClr val="222222"/>
                </a:solidFill>
                <a:effectLst/>
                <a:latin typeface="notokr-regular"/>
              </a:rPr>
              <a:t>   2021.06, 83 - 91 (9 pages)</a:t>
            </a:r>
          </a:p>
        </p:txBody>
      </p:sp>
    </p:spTree>
    <p:extLst>
      <p:ext uri="{BB962C8B-B14F-4D97-AF65-F5344CB8AC3E}">
        <p14:creationId xmlns:p14="http://schemas.microsoft.com/office/powerpoint/2010/main" val="3522511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CBD6A7-0AEF-B61B-5F78-9665CC31B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693" y="12577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개발 목표 수립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48" y="125786"/>
            <a:ext cx="868102" cy="2788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82BE3FB-1754-4CA5-1AC0-FB9E5F3D87E7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4E43E6-CD83-ECD0-0479-393D98486C46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3" name="바닥글 개체 틀 11">
              <a:extLst>
                <a:ext uri="{FF2B5EF4-FFF2-40B4-BE49-F238E27FC236}">
                  <a16:creationId xmlns:a16="http://schemas.microsoft.com/office/drawing/2014/main" id="{CF3F44D6-7255-46A3-6772-87294B46FF4A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7187A472-2137-5F2B-CB15-E1B668E7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C042FB-3247-F81B-FA42-F595EFE9D78E}"/>
              </a:ext>
            </a:extLst>
          </p:cNvPr>
          <p:cNvGrpSpPr/>
          <p:nvPr/>
        </p:nvGrpSpPr>
        <p:grpSpPr>
          <a:xfrm>
            <a:off x="446920" y="2536415"/>
            <a:ext cx="8376795" cy="877820"/>
            <a:chOff x="446920" y="1827967"/>
            <a:chExt cx="8376795" cy="877820"/>
          </a:xfrm>
        </p:grpSpPr>
        <p:sp>
          <p:nvSpPr>
            <p:cNvPr id="33" name="바닥글 개체 틀 11">
              <a:extLst>
                <a:ext uri="{FF2B5EF4-FFF2-40B4-BE49-F238E27FC236}">
                  <a16:creationId xmlns:a16="http://schemas.microsoft.com/office/drawing/2014/main" id="{EFA4563F-7C37-EB55-75BE-0F410C099FA8}"/>
                </a:ext>
              </a:extLst>
            </p:cNvPr>
            <p:cNvSpPr txBox="1">
              <a:spLocks/>
            </p:cNvSpPr>
            <p:nvPr/>
          </p:nvSpPr>
          <p:spPr>
            <a:xfrm>
              <a:off x="446920" y="1827967"/>
              <a:ext cx="821018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dirty="0">
                  <a:solidFill>
                    <a:schemeClr val="tx1"/>
                  </a:solidFill>
                </a:rPr>
                <a:t>① </a:t>
              </a:r>
              <a:r>
                <a:rPr lang="en-US" altLang="ko-KR" sz="1500" dirty="0">
                  <a:solidFill>
                    <a:schemeClr val="tx1"/>
                  </a:solidFill>
                </a:rPr>
                <a:t>Android </a:t>
              </a:r>
              <a:r>
                <a:rPr lang="ko-KR" altLang="en-US" sz="1500" dirty="0">
                  <a:solidFill>
                    <a:schemeClr val="tx1"/>
                  </a:solidFill>
                </a:rPr>
                <a:t>환경에서 안전하게 작동하는 어플리케이션 개발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37" name="바닥글 개체 틀 11">
              <a:extLst>
                <a:ext uri="{FF2B5EF4-FFF2-40B4-BE49-F238E27FC236}">
                  <a16:creationId xmlns:a16="http://schemas.microsoft.com/office/drawing/2014/main" id="{64A119EB-CE02-B3EF-0F1E-FDD879A39084}"/>
                </a:ext>
              </a:extLst>
            </p:cNvPr>
            <p:cNvSpPr txBox="1">
              <a:spLocks/>
            </p:cNvSpPr>
            <p:nvPr/>
          </p:nvSpPr>
          <p:spPr>
            <a:xfrm>
              <a:off x="613533" y="2132595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사용자 개개인에게 </a:t>
              </a:r>
              <a:r>
                <a:rPr lang="en-US" altLang="ko-KR" dirty="0">
                  <a:solidFill>
                    <a:schemeClr val="tx1"/>
                  </a:solidFill>
                </a:rPr>
                <a:t>UUID</a:t>
              </a:r>
              <a:r>
                <a:rPr lang="ko-KR" altLang="en-US" dirty="0">
                  <a:solidFill>
                    <a:schemeClr val="tx1"/>
                  </a:solidFill>
                </a:rPr>
                <a:t>를 부여하여 보안성 향상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바닥글 개체 틀 11">
              <a:extLst>
                <a:ext uri="{FF2B5EF4-FFF2-40B4-BE49-F238E27FC236}">
                  <a16:creationId xmlns:a16="http://schemas.microsoft.com/office/drawing/2014/main" id="{997023A1-CB3A-49EF-C015-FFA623B39F24}"/>
                </a:ext>
              </a:extLst>
            </p:cNvPr>
            <p:cNvSpPr txBox="1">
              <a:spLocks/>
            </p:cNvSpPr>
            <p:nvPr/>
          </p:nvSpPr>
          <p:spPr>
            <a:xfrm>
              <a:off x="611560" y="2404031"/>
              <a:ext cx="8210182" cy="301756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Beacon </a:t>
              </a:r>
              <a:r>
                <a:rPr lang="ko-KR" altLang="en-US" dirty="0">
                  <a:solidFill>
                    <a:schemeClr val="tx1"/>
                  </a:solidFill>
                </a:rPr>
                <a:t>라이브러리의 스캔 및 센서 기능을 활용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일정 거리 이내 접촉 시 </a:t>
              </a:r>
              <a:r>
                <a:rPr lang="en-US" altLang="ko-KR" dirty="0">
                  <a:solidFill>
                    <a:schemeClr val="tx1"/>
                  </a:solidFill>
                </a:rPr>
                <a:t>UUID </a:t>
              </a:r>
              <a:r>
                <a:rPr lang="ko-KR" altLang="en-US" dirty="0">
                  <a:solidFill>
                    <a:schemeClr val="tx1"/>
                  </a:solidFill>
                </a:rPr>
                <a:t>교환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AF7DC0-C477-2BBB-C6C7-D92EA4DA1A0F}"/>
              </a:ext>
            </a:extLst>
          </p:cNvPr>
          <p:cNvGrpSpPr/>
          <p:nvPr/>
        </p:nvGrpSpPr>
        <p:grpSpPr>
          <a:xfrm>
            <a:off x="449438" y="3561384"/>
            <a:ext cx="8376795" cy="636560"/>
            <a:chOff x="449438" y="3081979"/>
            <a:chExt cx="8376795" cy="636560"/>
          </a:xfrm>
        </p:grpSpPr>
        <p:sp>
          <p:nvSpPr>
            <p:cNvPr id="40" name="바닥글 개체 틀 11">
              <a:extLst>
                <a:ext uri="{FF2B5EF4-FFF2-40B4-BE49-F238E27FC236}">
                  <a16:creationId xmlns:a16="http://schemas.microsoft.com/office/drawing/2014/main" id="{382B1A1D-11BA-4F67-3A33-026AB7324AA4}"/>
                </a:ext>
              </a:extLst>
            </p:cNvPr>
            <p:cNvSpPr txBox="1">
              <a:spLocks/>
            </p:cNvSpPr>
            <p:nvPr/>
          </p:nvSpPr>
          <p:spPr>
            <a:xfrm>
              <a:off x="449438" y="3081979"/>
              <a:ext cx="821018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dirty="0">
                  <a:solidFill>
                    <a:schemeClr val="tx1"/>
                  </a:solidFill>
                </a:rPr>
                <a:t>②</a:t>
              </a:r>
              <a:r>
                <a:rPr lang="en-US" altLang="ko-KR" sz="1500" dirty="0">
                  <a:solidFill>
                    <a:schemeClr val="tx1"/>
                  </a:solidFill>
                </a:rPr>
                <a:t> FCM</a:t>
              </a:r>
              <a:r>
                <a:rPr lang="ko-KR" altLang="en-US" sz="1500" dirty="0">
                  <a:solidFill>
                    <a:schemeClr val="tx1"/>
                  </a:solidFill>
                </a:rPr>
                <a:t>을 활용한 알림 서비스 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41" name="바닥글 개체 틀 11">
              <a:extLst>
                <a:ext uri="{FF2B5EF4-FFF2-40B4-BE49-F238E27FC236}">
                  <a16:creationId xmlns:a16="http://schemas.microsoft.com/office/drawing/2014/main" id="{0B2DD89D-2450-3774-ADAF-F206AC741437}"/>
                </a:ext>
              </a:extLst>
            </p:cNvPr>
            <p:cNvSpPr txBox="1">
              <a:spLocks/>
            </p:cNvSpPr>
            <p:nvPr/>
          </p:nvSpPr>
          <p:spPr>
            <a:xfrm>
              <a:off x="616051" y="3386607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교환한 </a:t>
              </a:r>
              <a:r>
                <a:rPr lang="en-US" altLang="ko-KR" dirty="0">
                  <a:solidFill>
                    <a:schemeClr val="tx1"/>
                  </a:solidFill>
                </a:rPr>
                <a:t>UUID</a:t>
              </a:r>
              <a:r>
                <a:rPr lang="ko-KR" altLang="en-US" dirty="0">
                  <a:solidFill>
                    <a:schemeClr val="tx1"/>
                  </a:solidFill>
                </a:rPr>
                <a:t>를 토대로 </a:t>
              </a:r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  <a:r>
                <a:rPr lang="ko-KR" altLang="en-US" dirty="0">
                  <a:solidFill>
                    <a:schemeClr val="tx1"/>
                  </a:solidFill>
                </a:rPr>
                <a:t>에 정보를 저장해 밀접 접촉 대상자를 파악 후 사용자에게 알림 전송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B346E-40CB-0E42-C46D-FDF5E2FF2611}"/>
              </a:ext>
            </a:extLst>
          </p:cNvPr>
          <p:cNvGrpSpPr/>
          <p:nvPr/>
        </p:nvGrpSpPr>
        <p:grpSpPr>
          <a:xfrm>
            <a:off x="449854" y="4376616"/>
            <a:ext cx="8376795" cy="636560"/>
            <a:chOff x="449854" y="4304608"/>
            <a:chExt cx="8376795" cy="636560"/>
          </a:xfrm>
        </p:grpSpPr>
        <p:sp>
          <p:nvSpPr>
            <p:cNvPr id="44" name="바닥글 개체 틀 11">
              <a:extLst>
                <a:ext uri="{FF2B5EF4-FFF2-40B4-BE49-F238E27FC236}">
                  <a16:creationId xmlns:a16="http://schemas.microsoft.com/office/drawing/2014/main" id="{377A2139-577B-211D-BFDB-CADDF0B484EB}"/>
                </a:ext>
              </a:extLst>
            </p:cNvPr>
            <p:cNvSpPr txBox="1">
              <a:spLocks/>
            </p:cNvSpPr>
            <p:nvPr/>
          </p:nvSpPr>
          <p:spPr>
            <a:xfrm>
              <a:off x="449854" y="4304608"/>
              <a:ext cx="821018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dirty="0">
                  <a:solidFill>
                    <a:schemeClr val="tx1"/>
                  </a:solidFill>
                </a:rPr>
                <a:t>③ 관리자용 </a:t>
              </a:r>
              <a:r>
                <a:rPr lang="en-US" altLang="ko-KR" sz="1500" dirty="0">
                  <a:solidFill>
                    <a:schemeClr val="tx1"/>
                  </a:solidFill>
                </a:rPr>
                <a:t>Web </a:t>
              </a:r>
              <a:r>
                <a:rPr lang="ko-KR" altLang="en-US" sz="1500" dirty="0">
                  <a:solidFill>
                    <a:schemeClr val="tx1"/>
                  </a:solidFill>
                </a:rPr>
                <a:t>환경 개발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45" name="바닥글 개체 틀 11">
              <a:extLst>
                <a:ext uri="{FF2B5EF4-FFF2-40B4-BE49-F238E27FC236}">
                  <a16:creationId xmlns:a16="http://schemas.microsoft.com/office/drawing/2014/main" id="{6F71A299-B14A-4910-8646-4B987014E1E3}"/>
                </a:ext>
              </a:extLst>
            </p:cNvPr>
            <p:cNvSpPr txBox="1">
              <a:spLocks/>
            </p:cNvSpPr>
            <p:nvPr/>
          </p:nvSpPr>
          <p:spPr>
            <a:xfrm>
              <a:off x="616467" y="4609236"/>
              <a:ext cx="8210182" cy="33193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tx1"/>
                  </a:solidFill>
                </a:rPr>
                <a:t>· </a:t>
              </a:r>
              <a:r>
                <a:rPr lang="ko-KR" altLang="en-US" dirty="0">
                  <a:solidFill>
                    <a:schemeClr val="tx1"/>
                  </a:solidFill>
                </a:rPr>
                <a:t>사용자 목록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사용자 간 접촉 기록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특정 상황에서의 알림 전송을 지원할 관리자용 </a:t>
              </a:r>
              <a:r>
                <a:rPr lang="en-US" altLang="ko-KR" dirty="0">
                  <a:solidFill>
                    <a:schemeClr val="tx1"/>
                  </a:solidFill>
                </a:rPr>
                <a:t>Web </a:t>
              </a:r>
              <a:r>
                <a:rPr lang="ko-KR" altLang="en-US" dirty="0">
                  <a:solidFill>
                    <a:schemeClr val="tx1"/>
                  </a:solidFill>
                </a:rPr>
                <a:t>환경 개발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5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-Web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0A1472-B307-02D7-C827-3871B4E2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813D3-B3A5-6ADD-A225-173A9E679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1557337"/>
            <a:ext cx="6467475" cy="374332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15D426-1930-0D6D-A853-8A604B08E8DB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1C3074-51F6-ACCA-525E-9F78A26092BC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423FA265-810C-6171-8A67-0C8837DF5F88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3240360" cy="331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-Android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0A1472-B307-02D7-C827-3871B4E2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15D426-1930-0D6D-A853-8A604B08E8DB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1C3074-51F6-ACCA-525E-9F78A26092BC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바닥글 개체 틀 11">
              <a:extLst>
                <a:ext uri="{FF2B5EF4-FFF2-40B4-BE49-F238E27FC236}">
                  <a16:creationId xmlns:a16="http://schemas.microsoft.com/office/drawing/2014/main" id="{423FA265-810C-6171-8A67-0C8837DF5F88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3BB4DF-86AD-9E0B-344C-73B8650B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2528887"/>
            <a:ext cx="6505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C7F178-EDBB-C4D0-A5B3-24BD9974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E5354E-652B-D66E-BB0D-77467EAB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87" y="1742156"/>
            <a:ext cx="7999425" cy="406310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AD05D8-90A6-ABE4-BC24-2A7555D93B51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F50543-1C7E-9FD4-FB6F-E452E7826159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1" name="바닥글 개체 틀 11">
              <a:extLst>
                <a:ext uri="{FF2B5EF4-FFF2-40B4-BE49-F238E27FC236}">
                  <a16:creationId xmlns:a16="http://schemas.microsoft.com/office/drawing/2014/main" id="{DF94C3A1-DBD8-D011-D248-AD3F51832375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#1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8C4B49-BD5D-E92B-3260-93476BF5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FC838-DBF4-4B4D-A697-1444E990BC8D}"/>
              </a:ext>
            </a:extLst>
          </p:cNvPr>
          <p:cNvGrpSpPr/>
          <p:nvPr/>
        </p:nvGrpSpPr>
        <p:grpSpPr>
          <a:xfrm>
            <a:off x="971600" y="6237312"/>
            <a:ext cx="7124786" cy="581149"/>
            <a:chOff x="971600" y="6237312"/>
            <a:chExt cx="7124786" cy="5811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AA8E1D-B9C0-DC38-38CA-6EAE52CCC18B}"/>
                </a:ext>
              </a:extLst>
            </p:cNvPr>
            <p:cNvSpPr/>
            <p:nvPr/>
          </p:nvSpPr>
          <p:spPr>
            <a:xfrm>
              <a:off x="971600" y="6237312"/>
              <a:ext cx="7124786" cy="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바닥글 개체 틀 11">
              <a:extLst>
                <a:ext uri="{FF2B5EF4-FFF2-40B4-BE49-F238E27FC236}">
                  <a16:creationId xmlns:a16="http://schemas.microsoft.com/office/drawing/2014/main" id="{B4074167-C327-D027-0603-0BD55E00211B}"/>
                </a:ext>
              </a:extLst>
            </p:cNvPr>
            <p:cNvSpPr txBox="1">
              <a:spLocks/>
            </p:cNvSpPr>
            <p:nvPr/>
          </p:nvSpPr>
          <p:spPr>
            <a:xfrm>
              <a:off x="3137536" y="6453336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/>
                <a:t>한이음</a:t>
              </a:r>
              <a:r>
                <a:rPr lang="ko-KR" altLang="en-US" dirty="0"/>
                <a:t> ▶ 프로그램 설계서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1972305-6AEB-0760-08E0-0C17F42FD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37" y="1504255"/>
            <a:ext cx="6090725" cy="2913338"/>
          </a:xfrm>
          <a:prstGeom prst="rect">
            <a:avLst/>
          </a:prstGeom>
        </p:spPr>
      </p:pic>
      <p:sp>
        <p:nvSpPr>
          <p:cNvPr id="29" name="바닥글 개체 틀 11">
            <a:extLst>
              <a:ext uri="{FF2B5EF4-FFF2-40B4-BE49-F238E27FC236}">
                <a16:creationId xmlns:a16="http://schemas.microsoft.com/office/drawing/2014/main" id="{1BD677A0-4B97-A19D-CC78-7E437535430E}"/>
              </a:ext>
            </a:extLst>
          </p:cNvPr>
          <p:cNvSpPr txBox="1">
            <a:spLocks/>
          </p:cNvSpPr>
          <p:nvPr/>
        </p:nvSpPr>
        <p:spPr>
          <a:xfrm>
            <a:off x="467544" y="4613378"/>
            <a:ext cx="821018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평상 시 </a:t>
            </a:r>
            <a:r>
              <a:rPr lang="en-US" altLang="ko-KR" dirty="0">
                <a:solidFill>
                  <a:schemeClr val="tx1"/>
                </a:solidFill>
              </a:rPr>
              <a:t>Application</a:t>
            </a:r>
            <a:r>
              <a:rPr lang="ko-KR" altLang="en-US" dirty="0">
                <a:solidFill>
                  <a:schemeClr val="tx1"/>
                </a:solidFill>
              </a:rPr>
              <a:t>의 기능을 활성화 한 후 일상생활을 수행함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바닥글 개체 틀 11">
            <a:extLst>
              <a:ext uri="{FF2B5EF4-FFF2-40B4-BE49-F238E27FC236}">
                <a16:creationId xmlns:a16="http://schemas.microsoft.com/office/drawing/2014/main" id="{B4303E51-D22B-5C90-1702-D52A8CF95B63}"/>
              </a:ext>
            </a:extLst>
          </p:cNvPr>
          <p:cNvSpPr txBox="1">
            <a:spLocks/>
          </p:cNvSpPr>
          <p:nvPr/>
        </p:nvSpPr>
        <p:spPr>
          <a:xfrm>
            <a:off x="467544" y="4924427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 사용자들끼리 접촉하게 될 때 디바이스는 각자의 </a:t>
            </a:r>
            <a:r>
              <a:rPr lang="en-US" altLang="ko-KR" dirty="0">
                <a:solidFill>
                  <a:schemeClr val="tx1"/>
                </a:solidFill>
              </a:rPr>
              <a:t>UUID</a:t>
            </a:r>
            <a:r>
              <a:rPr lang="ko-KR" altLang="en-US" dirty="0">
                <a:solidFill>
                  <a:schemeClr val="tx1"/>
                </a:solidFill>
              </a:rPr>
              <a:t>를 송수신하여 접촉 시각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접촉한 대상을 기록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바닥글 개체 틀 11">
            <a:extLst>
              <a:ext uri="{FF2B5EF4-FFF2-40B4-BE49-F238E27FC236}">
                <a16:creationId xmlns:a16="http://schemas.microsoft.com/office/drawing/2014/main" id="{599EB1BF-52BF-CF15-29E6-97F00AEBBF71}"/>
              </a:ext>
            </a:extLst>
          </p:cNvPr>
          <p:cNvSpPr txBox="1">
            <a:spLocks/>
          </p:cNvSpPr>
          <p:nvPr/>
        </p:nvSpPr>
        <p:spPr>
          <a:xfrm>
            <a:off x="467544" y="5257308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기록된 데이터는 사용자가 </a:t>
            </a:r>
            <a:r>
              <a:rPr lang="en-US" altLang="ko-KR" dirty="0">
                <a:solidFill>
                  <a:schemeClr val="tx1"/>
                </a:solidFill>
              </a:rPr>
              <a:t>Application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Beacon </a:t>
            </a:r>
            <a:r>
              <a:rPr lang="ko-KR" altLang="en-US" dirty="0">
                <a:solidFill>
                  <a:schemeClr val="tx1"/>
                </a:solidFill>
              </a:rPr>
              <a:t>기능을 종료할 때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로 전송된 후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기록됨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바닥글 개체 틀 11">
            <a:extLst>
              <a:ext uri="{FF2B5EF4-FFF2-40B4-BE49-F238E27FC236}">
                <a16:creationId xmlns:a16="http://schemas.microsoft.com/office/drawing/2014/main" id="{0143CCAE-698A-9328-4CD5-6C51A31CB432}"/>
              </a:ext>
            </a:extLst>
          </p:cNvPr>
          <p:cNvSpPr txBox="1">
            <a:spLocks/>
          </p:cNvSpPr>
          <p:nvPr/>
        </p:nvSpPr>
        <p:spPr>
          <a:xfrm>
            <a:off x="467544" y="5572083"/>
            <a:ext cx="835292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2032</Words>
  <Application>Microsoft Office PowerPoint</Application>
  <PresentationFormat>화면 슬라이드 쇼(4:3)</PresentationFormat>
  <Paragraphs>280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notokr-regular</vt:lpstr>
      <vt:lpstr>Malgun Gothic</vt:lpstr>
      <vt:lpstr>Malgun Gothic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이한결(2017156028)</cp:lastModifiedBy>
  <cp:revision>290</cp:revision>
  <dcterms:created xsi:type="dcterms:W3CDTF">2014-04-16T00:55:54Z</dcterms:created>
  <dcterms:modified xsi:type="dcterms:W3CDTF">2022-07-11T07:08:12Z</dcterms:modified>
</cp:coreProperties>
</file>