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256" r:id="rId2"/>
    <p:sldId id="291" r:id="rId3"/>
    <p:sldId id="257" r:id="rId4"/>
    <p:sldId id="279" r:id="rId5"/>
    <p:sldId id="273" r:id="rId6"/>
    <p:sldId id="272" r:id="rId7"/>
    <p:sldId id="270" r:id="rId8"/>
    <p:sldId id="274" r:id="rId9"/>
    <p:sldId id="276" r:id="rId10"/>
    <p:sldId id="298" r:id="rId11"/>
    <p:sldId id="296" r:id="rId12"/>
    <p:sldId id="275" r:id="rId13"/>
    <p:sldId id="262" r:id="rId14"/>
    <p:sldId id="263" r:id="rId15"/>
    <p:sldId id="281" r:id="rId16"/>
    <p:sldId id="282" r:id="rId17"/>
    <p:sldId id="283" r:id="rId18"/>
    <p:sldId id="284" r:id="rId19"/>
    <p:sldId id="286" r:id="rId20"/>
    <p:sldId id="297" r:id="rId21"/>
    <p:sldId id="301" r:id="rId22"/>
    <p:sldId id="299" r:id="rId23"/>
    <p:sldId id="303" r:id="rId24"/>
    <p:sldId id="302" r:id="rId25"/>
    <p:sldId id="287" r:id="rId26"/>
    <p:sldId id="288" r:id="rId27"/>
    <p:sldId id="289" r:id="rId28"/>
    <p:sldId id="290" r:id="rId29"/>
    <p:sldId id="261" r:id="rId30"/>
    <p:sldId id="294" r:id="rId31"/>
    <p:sldId id="264" r:id="rId32"/>
    <p:sldId id="265" r:id="rId33"/>
    <p:sldId id="280" r:id="rId34"/>
    <p:sldId id="295" r:id="rId35"/>
    <p:sldId id="269" r:id="rId36"/>
  </p:sldIdLst>
  <p:sldSz cx="12192000" cy="6858000"/>
  <p:notesSz cx="6858000" cy="9144000"/>
  <p:embeddedFontLst>
    <p:embeddedFont>
      <p:font typeface="210 맨발의청춘 B" panose="02020603020101020101" pitchFamily="18" charset="-127"/>
      <p:regular r:id="rId38"/>
    </p:embeddedFont>
    <p:embeddedFont>
      <p:font typeface="맑은 고딕" panose="020B0503020000020004" pitchFamily="50" charset="-127"/>
      <p:regular r:id="rId39"/>
      <p:bold r:id="rId40"/>
    </p:embeddedFont>
    <p:embeddedFont>
      <p:font typeface="210 맨발의청춘 L" panose="02020603020101020101" pitchFamily="18" charset="-127"/>
      <p:regular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B5C6"/>
    <a:srgbClr val="3B3838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4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19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35469-1013-4375-AB9F-8275E4FCEE3A}" type="datetimeFigureOut">
              <a:rPr lang="ko-KR" altLang="en-US" smtClean="0"/>
              <a:pPr/>
              <a:t>2018-03-21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4B55-D330-443C-B5E5-6658EED91E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6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39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5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9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54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99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9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87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00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57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14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20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68AA6-CA02-4EBA-AE4F-B39338EAD96C}" type="datetimeFigureOut">
              <a:rPr lang="ko-KR" altLang="en-US" smtClean="0"/>
              <a:pPr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99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technology/81494-iphone-6-vector-gold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technology/81494-iphone-6-vector-gold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technology/81494-iphone-6-vector-gold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technology/81494-iphone-6-vector-gold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www.vecteezy.com/technology/81494-iphone-6-vector-gold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89"/>
          <a:stretch/>
        </p:blipFill>
        <p:spPr>
          <a:xfrm>
            <a:off x="-1" y="0"/>
            <a:ext cx="12192001" cy="684867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-9332" y="0"/>
            <a:ext cx="31257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26140" y="2764827"/>
            <a:ext cx="2999616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 장애인을 위한 음성 변환기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8236148" y="5160462"/>
            <a:ext cx="3955852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컴퓨터공학과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2012154016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김진태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컴퓨터공학과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2013150025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이기성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컴퓨터공학과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2015154041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한연서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컴퓨터공학과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2015152045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김지은</a:t>
            </a: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938150" y="355406"/>
            <a:ext cx="1187533" cy="5316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err="1">
                <a:solidFill>
                  <a:schemeClr val="tx2">
                    <a:lumMod val="7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진지한팀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44" y="4276656"/>
            <a:ext cx="2686644" cy="15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2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</a:p>
        </p:txBody>
      </p:sp>
      <p:pic>
        <p:nvPicPr>
          <p:cNvPr id="138" name="Picture 3" descr="C:\Users\user\Desktop\untit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69" y="3275938"/>
            <a:ext cx="1315306" cy="131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/>
          <p:cNvSpPr txBox="1"/>
          <p:nvPr/>
        </p:nvSpPr>
        <p:spPr>
          <a:xfrm>
            <a:off x="2219755" y="6284046"/>
            <a:ext cx="6983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&lt;“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채널 올려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”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 대한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10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(10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번 </a:t>
            </a:r>
            <a:r>
              <a:rPr lang="ko-KR" altLang="en-US" sz="20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수행시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최대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의 텍스트 데이터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&gt;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064846" y="206495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①</a:t>
            </a:r>
            <a:endParaRPr lang="ko-KR" altLang="en-US" b="1" dirty="0"/>
          </a:p>
        </p:txBody>
      </p:sp>
      <p:sp>
        <p:nvSpPr>
          <p:cNvPr id="7" name="오른쪽 화살표 6"/>
          <p:cNvSpPr/>
          <p:nvPr/>
        </p:nvSpPr>
        <p:spPr>
          <a:xfrm>
            <a:off x="6579822" y="3529896"/>
            <a:ext cx="675861" cy="862091"/>
          </a:xfrm>
          <a:prstGeom prst="rightArrow">
            <a:avLst>
              <a:gd name="adj1" fmla="val 67157"/>
              <a:gd name="adj2" fmla="val 5214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103174" y="2956813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②</a:t>
            </a:r>
            <a:endParaRPr lang="ko-KR" altLang="en-US" b="1" dirty="0"/>
          </a:p>
        </p:txBody>
      </p:sp>
      <p:sp>
        <p:nvSpPr>
          <p:cNvPr id="192" name="TextBox 191"/>
          <p:cNvSpPr txBox="1"/>
          <p:nvPr/>
        </p:nvSpPr>
        <p:spPr>
          <a:xfrm>
            <a:off x="3832738" y="3848335"/>
            <a:ext cx="5145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.</a:t>
            </a:r>
            <a:endParaRPr lang="ko-KR" altLang="en-US" sz="50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3824007" y="4182844"/>
            <a:ext cx="5145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.</a:t>
            </a:r>
            <a:endParaRPr lang="ko-KR" altLang="en-US" sz="5000" b="1" dirty="0"/>
          </a:p>
        </p:txBody>
      </p:sp>
      <p:sp>
        <p:nvSpPr>
          <p:cNvPr id="194" name="TextBox 193"/>
          <p:cNvSpPr txBox="1"/>
          <p:nvPr/>
        </p:nvSpPr>
        <p:spPr>
          <a:xfrm>
            <a:off x="3832735" y="4524276"/>
            <a:ext cx="5145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.</a:t>
            </a:r>
            <a:endParaRPr lang="ko-KR" altLang="en-US" sz="5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6FBD70-75BC-469B-85FC-58B29217A555}"/>
              </a:ext>
            </a:extLst>
          </p:cNvPr>
          <p:cNvSpPr txBox="1"/>
          <p:nvPr/>
        </p:nvSpPr>
        <p:spPr>
          <a:xfrm>
            <a:off x="525793" y="1391403"/>
            <a:ext cx="2847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시스템 내부 시나리오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3707AD5-3725-4A91-804F-73DABC043653}"/>
              </a:ext>
            </a:extLst>
          </p:cNvPr>
          <p:cNvSpPr/>
          <p:nvPr/>
        </p:nvSpPr>
        <p:spPr>
          <a:xfrm>
            <a:off x="3526471" y="2976080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패널 올려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37F68CC-BA77-44A7-8819-C18D02A6C0B9}"/>
              </a:ext>
            </a:extLst>
          </p:cNvPr>
          <p:cNvSpPr/>
          <p:nvPr/>
        </p:nvSpPr>
        <p:spPr>
          <a:xfrm>
            <a:off x="3526471" y="3907410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캐널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몰려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FB5E8E-CB32-47F5-ADB0-6D82CFAE8194}"/>
              </a:ext>
            </a:extLst>
          </p:cNvPr>
          <p:cNvSpPr/>
          <p:nvPr/>
        </p:nvSpPr>
        <p:spPr>
          <a:xfrm>
            <a:off x="3518571" y="2131022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채널 올려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98B1010-A182-4D01-B2C5-AFA7B145B410}"/>
              </a:ext>
            </a:extLst>
          </p:cNvPr>
          <p:cNvSpPr/>
          <p:nvPr/>
        </p:nvSpPr>
        <p:spPr>
          <a:xfrm>
            <a:off x="1564722" y="3704959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“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태널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온녀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＂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E52E7-5E18-4204-92FF-1139864DD194}"/>
              </a:ext>
            </a:extLst>
          </p:cNvPr>
          <p:cNvSpPr txBox="1"/>
          <p:nvPr/>
        </p:nvSpPr>
        <p:spPr>
          <a:xfrm>
            <a:off x="3103174" y="39224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③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58620EB-5CF9-4EF4-8600-075A2091D73C}"/>
              </a:ext>
            </a:extLst>
          </p:cNvPr>
          <p:cNvSpPr/>
          <p:nvPr/>
        </p:nvSpPr>
        <p:spPr>
          <a:xfrm>
            <a:off x="8893002" y="1911063"/>
            <a:ext cx="24047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번 기능에 대한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Text DB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52BA220-9400-4110-9FE6-A13A631FC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104819"/>
              </p:ext>
            </p:extLst>
          </p:nvPr>
        </p:nvGraphicFramePr>
        <p:xfrm>
          <a:off x="9053982" y="2500354"/>
          <a:ext cx="2082800" cy="3360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1747811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B" panose="02020603020101020101" pitchFamily="18" charset="-127"/>
                          <a:ea typeface="210 맨발의청춘 B" panose="02020603020101020101" pitchFamily="18" charset="-127"/>
                        </a:rPr>
                        <a:t>ID: 1</a:t>
                      </a:r>
                      <a:endParaRPr lang="ko-KR" altLang="en-US" dirty="0">
                        <a:latin typeface="210 맨발의청춘 B" panose="02020603020101020101" pitchFamily="18" charset="-127"/>
                        <a:ea typeface="210 맨발의청춘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41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채널 올려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44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패널 올려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105680"/>
                  </a:ext>
                </a:extLst>
              </a:tr>
              <a:tr h="408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캐널</a:t>
                      </a: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몰려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3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.</a:t>
                      </a:r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53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.</a:t>
                      </a:r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27414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.</a:t>
                      </a:r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76834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.</a:t>
                      </a:r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99943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756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766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93" y="1540693"/>
            <a:ext cx="2847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시스템 내부 시나리오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256186" y="2173067"/>
            <a:ext cx="270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Db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저장되어있던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Text</a:t>
            </a:r>
            <a:endParaRPr lang="ko-KR" altLang="en-US" dirty="0"/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5C4D7AE2-BC39-40B3-BC50-FB13F9495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756647"/>
              </p:ext>
            </p:extLst>
          </p:nvPr>
        </p:nvGraphicFramePr>
        <p:xfrm>
          <a:off x="4449048" y="2898660"/>
          <a:ext cx="2082800" cy="3379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1747811508"/>
                    </a:ext>
                  </a:extLst>
                </a:gridCol>
              </a:tblGrid>
              <a:tr h="389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채널 올려</a:t>
                      </a:r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(ID: 1)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41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채널 올려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44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패널 올려</a:t>
                      </a:r>
                    </a:p>
                  </a:txBody>
                  <a:tcPr>
                    <a:solidFill>
                      <a:srgbClr val="E1B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105680"/>
                  </a:ext>
                </a:extLst>
              </a:tr>
              <a:tr h="408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캐널</a:t>
                      </a: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몰려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3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.</a:t>
                      </a:r>
                      <a:endParaRPr lang="ko-KR" altLang="en-US" sz="1800" b="1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53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.</a:t>
                      </a:r>
                      <a:endParaRPr lang="ko-KR" altLang="en-US" sz="1800" b="1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27414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.</a:t>
                      </a:r>
                      <a:endParaRPr lang="ko-KR" altLang="en-US" sz="1800" b="1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76834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.</a:t>
                      </a:r>
                      <a:endParaRPr lang="ko-KR" altLang="en-US" sz="1800" b="1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99943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756007"/>
                  </a:ext>
                </a:extLst>
              </a:tr>
            </a:tbl>
          </a:graphicData>
        </a:graphic>
      </p:graphicFrame>
      <p:pic>
        <p:nvPicPr>
          <p:cNvPr id="34" name="Picture 3" descr="C:\Users\user\Desktop\untitled.png">
            <a:extLst>
              <a:ext uri="{FF2B5EF4-FFF2-40B4-BE49-F238E27FC236}">
                <a16:creationId xmlns:a16="http://schemas.microsoft.com/office/drawing/2014/main" id="{ED88568B-1A01-4F73-9E32-67776C861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75" y="3182161"/>
            <a:ext cx="1315306" cy="131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528A1929-7EDA-4A52-9C8D-2B24D2945A65}"/>
              </a:ext>
            </a:extLst>
          </p:cNvPr>
          <p:cNvSpPr/>
          <p:nvPr/>
        </p:nvSpPr>
        <p:spPr>
          <a:xfrm>
            <a:off x="1918020" y="3611182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“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패널 올려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＂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4C35F6-7F88-4560-B4FE-6D17E18D6E81}"/>
              </a:ext>
            </a:extLst>
          </p:cNvPr>
          <p:cNvSpPr/>
          <p:nvPr/>
        </p:nvSpPr>
        <p:spPr>
          <a:xfrm>
            <a:off x="6867723" y="3980514"/>
            <a:ext cx="7857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Match</a:t>
            </a:r>
            <a:endParaRPr lang="ko-KR" altLang="en-US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9F702CF-B06B-4BA7-ACA1-63BA00B61CD7}"/>
              </a:ext>
            </a:extLst>
          </p:cNvPr>
          <p:cNvSpPr/>
          <p:nvPr/>
        </p:nvSpPr>
        <p:spPr>
          <a:xfrm>
            <a:off x="6531848" y="3655148"/>
            <a:ext cx="1888659" cy="36933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03F25E3-2829-4E6E-8498-6692780A3E55}"/>
              </a:ext>
            </a:extLst>
          </p:cNvPr>
          <p:cNvSpPr/>
          <p:nvPr/>
        </p:nvSpPr>
        <p:spPr>
          <a:xfrm>
            <a:off x="8669162" y="3731841"/>
            <a:ext cx="2279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“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채널 올려“ 음성 출력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32166A8-F868-403F-B3AA-1F4749AF129B}"/>
              </a:ext>
            </a:extLst>
          </p:cNvPr>
          <p:cNvSpPr/>
          <p:nvPr/>
        </p:nvSpPr>
        <p:spPr>
          <a:xfrm>
            <a:off x="8620960" y="5192387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&lt;</a:t>
            </a:r>
            <a:r>
              <a:rPr lang="en-US" altLang="ko-KR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SmartPhone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&gt;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7C865F-0DC5-411C-A64D-56F71BFECBED}"/>
              </a:ext>
            </a:extLst>
          </p:cNvPr>
          <p:cNvSpPr/>
          <p:nvPr/>
        </p:nvSpPr>
        <p:spPr>
          <a:xfrm>
            <a:off x="3412062" y="4103625"/>
            <a:ext cx="670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TTS</a:t>
            </a:r>
            <a:endParaRPr lang="ko-KR" altLang="en-US" dirty="0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00BCFC6E-6DA2-47B4-A686-3B2FCECC9DE4}"/>
              </a:ext>
            </a:extLst>
          </p:cNvPr>
          <p:cNvSpPr/>
          <p:nvPr/>
        </p:nvSpPr>
        <p:spPr>
          <a:xfrm>
            <a:off x="3327380" y="3611183"/>
            <a:ext cx="1123343" cy="36933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A6A74C7-A678-4F1E-82B4-607A0E0C991F}"/>
              </a:ext>
            </a:extLst>
          </p:cNvPr>
          <p:cNvSpPr/>
          <p:nvPr/>
        </p:nvSpPr>
        <p:spPr>
          <a:xfrm>
            <a:off x="7910993" y="4103625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STT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049A1E-85D1-492D-8148-D5C46C19A3B2}"/>
              </a:ext>
            </a:extLst>
          </p:cNvPr>
          <p:cNvSpPr/>
          <p:nvPr/>
        </p:nvSpPr>
        <p:spPr>
          <a:xfrm>
            <a:off x="525793" y="5007721"/>
            <a:ext cx="1003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&lt;User&gt;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998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552459" y="3266081"/>
            <a:ext cx="1336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 샘플링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5" name="Picture 3" descr="C:\Users\user\Desktop\untit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329" y="2924439"/>
            <a:ext cx="1824899" cy="182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965738" y="4194461"/>
            <a:ext cx="923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비교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1382" y="5010914"/>
            <a:ext cx="3010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언어장애인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기계가 해독 불가한 음성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4487621" y="3701156"/>
            <a:ext cx="3466572" cy="460944"/>
          </a:xfrm>
          <a:prstGeom prst="rightArrow">
            <a:avLst>
              <a:gd name="adj1" fmla="val 50000"/>
              <a:gd name="adj2" fmla="val 36402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3" descr="C:\Users\user\Desktop\untit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088" y="2924438"/>
            <a:ext cx="1824899" cy="182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372221" y="5031968"/>
            <a:ext cx="3010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기계가 해독 가능한 음성</a:t>
            </a:r>
          </a:p>
        </p:txBody>
      </p:sp>
    </p:spTree>
    <p:extLst>
      <p:ext uri="{BB962C8B-B14F-4D97-AF65-F5344CB8AC3E}">
        <p14:creationId xmlns:p14="http://schemas.microsoft.com/office/powerpoint/2010/main" val="3904717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525793" y="274127"/>
            <a:ext cx="4503499" cy="580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4.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수행 흐름도</a:t>
            </a:r>
          </a:p>
        </p:txBody>
      </p:sp>
      <p:grpSp>
        <p:nvGrpSpPr>
          <p:cNvPr id="82" name="그룹 81"/>
          <p:cNvGrpSpPr/>
          <p:nvPr/>
        </p:nvGrpSpPr>
        <p:grpSpPr>
          <a:xfrm>
            <a:off x="525793" y="1484418"/>
            <a:ext cx="11367242" cy="4876917"/>
            <a:chOff x="-1038788" y="1496292"/>
            <a:chExt cx="11367242" cy="4876917"/>
          </a:xfrm>
        </p:grpSpPr>
        <p:grpSp>
          <p:nvGrpSpPr>
            <p:cNvPr id="6" name="그룹 5"/>
            <p:cNvGrpSpPr/>
            <p:nvPr/>
          </p:nvGrpSpPr>
          <p:grpSpPr>
            <a:xfrm>
              <a:off x="-1038788" y="1496292"/>
              <a:ext cx="11367242" cy="4876917"/>
              <a:chOff x="-864220" y="1463041"/>
              <a:chExt cx="11367242" cy="4876917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-864220" y="1463041"/>
                <a:ext cx="11367242" cy="4876917"/>
                <a:chOff x="224081" y="1371601"/>
                <a:chExt cx="11017611" cy="4239668"/>
              </a:xfrm>
            </p:grpSpPr>
            <p:grpSp>
              <p:nvGrpSpPr>
                <p:cNvPr id="11" name="그룹 10"/>
                <p:cNvGrpSpPr/>
                <p:nvPr/>
              </p:nvGrpSpPr>
              <p:grpSpPr>
                <a:xfrm>
                  <a:off x="757248" y="1371601"/>
                  <a:ext cx="10484444" cy="4239668"/>
                  <a:chOff x="-4693824" y="1326931"/>
                  <a:chExt cx="12141944" cy="5400783"/>
                </a:xfrm>
              </p:grpSpPr>
              <p:sp>
                <p:nvSpPr>
                  <p:cNvPr id="12" name="타원 11"/>
                  <p:cNvSpPr/>
                  <p:nvPr/>
                </p:nvSpPr>
                <p:spPr>
                  <a:xfrm>
                    <a:off x="4212745" y="1326931"/>
                    <a:ext cx="2876400" cy="54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App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에</a:t>
                    </a:r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 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음성 입력</a:t>
                    </a:r>
                  </a:p>
                </p:txBody>
              </p:sp>
              <p:sp>
                <p:nvSpPr>
                  <p:cNvPr id="13" name="직사각형 12"/>
                  <p:cNvSpPr/>
                  <p:nvPr/>
                </p:nvSpPr>
                <p:spPr>
                  <a:xfrm>
                    <a:off x="4220737" y="2068083"/>
                    <a:ext cx="2876400" cy="5383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서버로 </a:t>
                    </a:r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data 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전송</a:t>
                    </a:r>
                  </a:p>
                </p:txBody>
              </p:sp>
              <p:sp>
                <p:nvSpPr>
                  <p:cNvPr id="14" name="순서도: 판단 13"/>
                  <p:cNvSpPr/>
                  <p:nvPr/>
                </p:nvSpPr>
                <p:spPr>
                  <a:xfrm>
                    <a:off x="3860630" y="3551591"/>
                    <a:ext cx="3587490" cy="810425"/>
                  </a:xfrm>
                  <a:prstGeom prst="flowChartDecision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음성 인식이 </a:t>
                    </a:r>
                    <a:endParaRPr lang="en-US" altLang="ko-KR" sz="1400" dirty="0">
                      <a:solidFill>
                        <a:schemeClr val="tx1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endParaRPr>
                  </a:p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되었는가</a:t>
                    </a:r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?</a:t>
                    </a:r>
                    <a:endParaRPr lang="ko-KR" altLang="en-US" sz="1400" dirty="0">
                      <a:solidFill>
                        <a:schemeClr val="tx1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endParaRPr>
                  </a:p>
                </p:txBody>
              </p:sp>
              <p:sp>
                <p:nvSpPr>
                  <p:cNvPr id="15" name="직사각형 14"/>
                  <p:cNvSpPr/>
                  <p:nvPr/>
                </p:nvSpPr>
                <p:spPr>
                  <a:xfrm>
                    <a:off x="4220737" y="4650793"/>
                    <a:ext cx="2876400" cy="5383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음성 </a:t>
                    </a:r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Id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를 </a:t>
                    </a:r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App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으로 전송</a:t>
                    </a:r>
                  </a:p>
                </p:txBody>
              </p:sp>
              <p:sp>
                <p:nvSpPr>
                  <p:cNvPr id="16" name="직사각형 15"/>
                  <p:cNvSpPr/>
                  <p:nvPr/>
                </p:nvSpPr>
                <p:spPr>
                  <a:xfrm>
                    <a:off x="4220737" y="2772231"/>
                    <a:ext cx="2876400" cy="5383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 </a:t>
                    </a:r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data 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분석</a:t>
                    </a:r>
                  </a:p>
                </p:txBody>
              </p:sp>
              <p:sp>
                <p:nvSpPr>
                  <p:cNvPr id="17" name="아래쪽 화살표 16"/>
                  <p:cNvSpPr/>
                  <p:nvPr/>
                </p:nvSpPr>
                <p:spPr>
                  <a:xfrm>
                    <a:off x="5555761" y="1880406"/>
                    <a:ext cx="179462" cy="196553"/>
                  </a:xfrm>
                  <a:prstGeom prst="downArrow">
                    <a:avLst/>
                  </a:prstGeom>
                  <a:solidFill>
                    <a:schemeClr val="bg2">
                      <a:lumMod val="2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endParaRPr>
                  </a:p>
                </p:txBody>
              </p:sp>
              <p:sp>
                <p:nvSpPr>
                  <p:cNvPr id="19" name="직사각형 18"/>
                  <p:cNvSpPr/>
                  <p:nvPr/>
                </p:nvSpPr>
                <p:spPr>
                  <a:xfrm>
                    <a:off x="4220737" y="5442694"/>
                    <a:ext cx="2877083" cy="5383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해당 음성 재생</a:t>
                    </a:r>
                  </a:p>
                </p:txBody>
              </p:sp>
              <p:sp>
                <p:nvSpPr>
                  <p:cNvPr id="20" name="직사각형 19"/>
                  <p:cNvSpPr/>
                  <p:nvPr/>
                </p:nvSpPr>
                <p:spPr>
                  <a:xfrm>
                    <a:off x="4220737" y="6189330"/>
                    <a:ext cx="2876400" cy="5383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IOT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 작동</a:t>
                    </a:r>
                  </a:p>
                </p:txBody>
              </p:sp>
              <p:sp>
                <p:nvSpPr>
                  <p:cNvPr id="21" name="직사각형 20"/>
                  <p:cNvSpPr/>
                  <p:nvPr/>
                </p:nvSpPr>
                <p:spPr>
                  <a:xfrm>
                    <a:off x="939871" y="3787635"/>
                    <a:ext cx="2009947" cy="5383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기존 음성 비교</a:t>
                    </a:r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,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 </a:t>
                    </a:r>
                    <a:endParaRPr lang="en-US" altLang="ko-KR" sz="1400" dirty="0">
                      <a:solidFill>
                        <a:schemeClr val="tx1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endParaRPr>
                  </a:p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추천</a:t>
                    </a:r>
                  </a:p>
                </p:txBody>
              </p:sp>
              <p:sp>
                <p:nvSpPr>
                  <p:cNvPr id="37" name="순서도: 판단 36"/>
                  <p:cNvSpPr/>
                  <p:nvPr/>
                </p:nvSpPr>
                <p:spPr>
                  <a:xfrm>
                    <a:off x="491894" y="4847458"/>
                    <a:ext cx="2796510" cy="810425"/>
                  </a:xfrm>
                  <a:prstGeom prst="flowChartDecision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추천 기능이 </a:t>
                    </a:r>
                    <a:endParaRPr lang="en-US" altLang="ko-KR" sz="1200" dirty="0">
                      <a:solidFill>
                        <a:schemeClr val="tx1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endParaRPr>
                  </a:p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사용자가 원하던 기능인가</a:t>
                    </a:r>
                    <a:r>
                      <a:rPr lang="en-US" altLang="ko-KR" sz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?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endParaRPr>
                  </a:p>
                </p:txBody>
              </p:sp>
              <p:sp>
                <p:nvSpPr>
                  <p:cNvPr id="39" name="직사각형 38"/>
                  <p:cNvSpPr/>
                  <p:nvPr/>
                </p:nvSpPr>
                <p:spPr>
                  <a:xfrm>
                    <a:off x="769388" y="6179321"/>
                    <a:ext cx="2009947" cy="5383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서버에 </a:t>
                    </a:r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data 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저장</a:t>
                    </a:r>
                  </a:p>
                </p:txBody>
              </p: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-1816742" y="4981147"/>
                    <a:ext cx="1483412" cy="5383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다시 말하기</a:t>
                    </a:r>
                  </a:p>
                </p:txBody>
              </p:sp>
              <p:sp>
                <p:nvSpPr>
                  <p:cNvPr id="43" name="순서도: 판단 42"/>
                  <p:cNvSpPr/>
                  <p:nvPr/>
                </p:nvSpPr>
                <p:spPr>
                  <a:xfrm>
                    <a:off x="-4693824" y="4899089"/>
                    <a:ext cx="2234795" cy="723567"/>
                  </a:xfrm>
                  <a:prstGeom prst="flowChartDecision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인식</a:t>
                    </a:r>
                    <a:endParaRPr lang="en-US" altLang="ko-KR" sz="1200" dirty="0">
                      <a:solidFill>
                        <a:schemeClr val="tx1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endParaRPr>
                  </a:p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되었는가</a:t>
                    </a:r>
                    <a:r>
                      <a:rPr lang="en-US" altLang="ko-KR" sz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?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endParaRPr>
                  </a:p>
                </p:txBody>
              </p:sp>
            </p:grpSp>
            <p:sp>
              <p:nvSpPr>
                <p:cNvPr id="23" name="TextBox 22"/>
                <p:cNvSpPr txBox="1"/>
                <p:nvPr/>
              </p:nvSpPr>
              <p:spPr>
                <a:xfrm>
                  <a:off x="7543585" y="3110285"/>
                  <a:ext cx="551936" cy="2675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NO</a:t>
                  </a:r>
                  <a:endPara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25" name="아래쪽 화살표 24"/>
                <p:cNvSpPr/>
                <p:nvPr/>
              </p:nvSpPr>
              <p:spPr>
                <a:xfrm>
                  <a:off x="9615328" y="2376050"/>
                  <a:ext cx="154964" cy="154296"/>
                </a:xfrm>
                <a:prstGeom prst="downArrow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26" name="아래쪽 화살표 25"/>
                <p:cNvSpPr/>
                <p:nvPr/>
              </p:nvSpPr>
              <p:spPr>
                <a:xfrm>
                  <a:off x="9615328" y="2952739"/>
                  <a:ext cx="154964" cy="154296"/>
                </a:xfrm>
                <a:prstGeom prst="downArrow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28" name="아래쪽 화살표 27"/>
                <p:cNvSpPr/>
                <p:nvPr/>
              </p:nvSpPr>
              <p:spPr>
                <a:xfrm>
                  <a:off x="9614839" y="5034336"/>
                  <a:ext cx="154964" cy="154296"/>
                </a:xfrm>
                <a:prstGeom prst="downArrow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30" name="아래쪽 화살표 29"/>
                <p:cNvSpPr/>
                <p:nvPr/>
              </p:nvSpPr>
              <p:spPr>
                <a:xfrm>
                  <a:off x="9611676" y="4404926"/>
                  <a:ext cx="158616" cy="197589"/>
                </a:xfrm>
                <a:prstGeom prst="downArrow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9770292" y="3725915"/>
                  <a:ext cx="551936" cy="2675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YES</a:t>
                  </a:r>
                  <a:endParaRPr lang="ko-KR" altLang="en-US" sz="16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33" name="아래쪽 화살표 32"/>
                <p:cNvSpPr/>
                <p:nvPr/>
              </p:nvSpPr>
              <p:spPr>
                <a:xfrm>
                  <a:off x="9620449" y="3775790"/>
                  <a:ext cx="157412" cy="184622"/>
                </a:xfrm>
                <a:prstGeom prst="downArrow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4" name="오른쪽 화살표 3"/>
                <p:cNvSpPr/>
                <p:nvPr/>
              </p:nvSpPr>
              <p:spPr>
                <a:xfrm flipH="1">
                  <a:off x="7379319" y="3362967"/>
                  <a:ext cx="764606" cy="186130"/>
                </a:xfrm>
                <a:prstGeom prst="rightArrow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6544005" y="4855190"/>
                  <a:ext cx="551936" cy="2675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YES</a:t>
                  </a:r>
                  <a:endPara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4679242" y="4175780"/>
                  <a:ext cx="467303" cy="2675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NO</a:t>
                  </a:r>
                  <a:endPara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40" name="오른쪽 화살표 39"/>
                <p:cNvSpPr/>
                <p:nvPr/>
              </p:nvSpPr>
              <p:spPr>
                <a:xfrm flipH="1">
                  <a:off x="4522281" y="4360952"/>
                  <a:ext cx="708497" cy="193779"/>
                </a:xfrm>
                <a:prstGeom prst="rightArrow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1814860" y="4912020"/>
                  <a:ext cx="551936" cy="2675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YES</a:t>
                  </a:r>
                  <a:endPara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6527592" y="3797698"/>
                  <a:ext cx="551936" cy="2675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YES</a:t>
                  </a:r>
                  <a:endPara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48" name="오른쪽 화살표 47"/>
                <p:cNvSpPr/>
                <p:nvPr/>
              </p:nvSpPr>
              <p:spPr>
                <a:xfrm flipH="1">
                  <a:off x="2696640" y="4360952"/>
                  <a:ext cx="541487" cy="193025"/>
                </a:xfrm>
                <a:prstGeom prst="rightArrow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224081" y="4135942"/>
                  <a:ext cx="467303" cy="2675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NO</a:t>
                  </a:r>
                  <a:endPara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</p:grpSp>
          <p:sp>
            <p:nvSpPr>
              <p:cNvPr id="42" name="오른쪽 화살표 41"/>
              <p:cNvSpPr/>
              <p:nvPr/>
            </p:nvSpPr>
            <p:spPr>
              <a:xfrm rot="16200000" flipH="1">
                <a:off x="5385895" y="5539570"/>
                <a:ext cx="434491" cy="169111"/>
              </a:xfrm>
              <a:prstGeom prst="rightArrow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  <p:sp>
            <p:nvSpPr>
              <p:cNvPr id="44" name="오른쪽 화살표 43"/>
              <p:cNvSpPr/>
              <p:nvPr/>
            </p:nvSpPr>
            <p:spPr>
              <a:xfrm rot="16200000" flipH="1">
                <a:off x="5362886" y="4322096"/>
                <a:ext cx="434491" cy="169111"/>
              </a:xfrm>
              <a:prstGeom prst="rightArrow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</p:grpSp>
        <p:cxnSp>
          <p:nvCxnSpPr>
            <p:cNvPr id="62" name="꺾인 연결선 61"/>
            <p:cNvCxnSpPr>
              <a:stCxn id="43" idx="1"/>
              <a:endCxn id="12" idx="2"/>
            </p:cNvCxnSpPr>
            <p:nvPr/>
          </p:nvCxnSpPr>
          <p:spPr>
            <a:xfrm rot="10800000" flipH="1">
              <a:off x="-488702" y="1740104"/>
              <a:ext cx="7934788" cy="3308545"/>
            </a:xfrm>
            <a:prstGeom prst="bentConnector3">
              <a:avLst>
                <a:gd name="adj1" fmla="val -8795"/>
              </a:avLst>
            </a:prstGeom>
            <a:ln w="101600">
              <a:solidFill>
                <a:srgbClr val="3B3838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꺾인 연결선 4"/>
          <p:cNvCxnSpPr>
            <a:stCxn id="39" idx="3"/>
            <a:endCxn id="15" idx="1"/>
          </p:cNvCxnSpPr>
          <p:nvPr/>
        </p:nvCxnSpPr>
        <p:spPr>
          <a:xfrm flipV="1">
            <a:off x="7733654" y="4728953"/>
            <a:ext cx="1284133" cy="1380263"/>
          </a:xfrm>
          <a:prstGeom prst="bentConnector3">
            <a:avLst/>
          </a:prstGeom>
          <a:ln w="762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위로 굽은 화살표 55"/>
          <p:cNvSpPr/>
          <p:nvPr/>
        </p:nvSpPr>
        <p:spPr>
          <a:xfrm rot="5400000">
            <a:off x="3532870" y="3846283"/>
            <a:ext cx="892955" cy="3927322"/>
          </a:xfrm>
          <a:prstGeom prst="bentUpArrow">
            <a:avLst>
              <a:gd name="adj1" fmla="val 12420"/>
              <a:gd name="adj2" fmla="val 17666"/>
              <a:gd name="adj3" fmla="val 17567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69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248037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5.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구성도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5496F16-2A94-4E04-959C-3632FC3A0434}"/>
              </a:ext>
            </a:extLst>
          </p:cNvPr>
          <p:cNvGrpSpPr/>
          <p:nvPr/>
        </p:nvGrpSpPr>
        <p:grpSpPr>
          <a:xfrm>
            <a:off x="1797976" y="1254574"/>
            <a:ext cx="4458984" cy="5229546"/>
            <a:chOff x="3866508" y="1346014"/>
            <a:chExt cx="4458984" cy="52295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61AD219-9005-42C7-8704-94D26EE5B59B}"/>
                </a:ext>
              </a:extLst>
            </p:cNvPr>
            <p:cNvSpPr/>
            <p:nvPr/>
          </p:nvSpPr>
          <p:spPr>
            <a:xfrm>
              <a:off x="3866508" y="1561771"/>
              <a:ext cx="4458984" cy="50137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0D7095D-908C-470E-957B-BA6ADDC99ECF}"/>
                </a:ext>
              </a:extLst>
            </p:cNvPr>
            <p:cNvGrpSpPr/>
            <p:nvPr/>
          </p:nvGrpSpPr>
          <p:grpSpPr>
            <a:xfrm>
              <a:off x="4236358" y="2647818"/>
              <a:ext cx="2684141" cy="3496228"/>
              <a:chOff x="3500426" y="2779450"/>
              <a:chExt cx="2496029" cy="2959972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70EC1863-2524-48E5-9A00-5E6EB3907BB7}"/>
                  </a:ext>
                </a:extLst>
              </p:cNvPr>
              <p:cNvGrpSpPr/>
              <p:nvPr/>
            </p:nvGrpSpPr>
            <p:grpSpPr>
              <a:xfrm>
                <a:off x="3500426" y="2779450"/>
                <a:ext cx="1664019" cy="1311685"/>
                <a:chOff x="5656457" y="1351567"/>
                <a:chExt cx="2875898" cy="2315385"/>
              </a:xfrm>
            </p:grpSpPr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2E1FBD79-5049-44F5-A3BA-4A6AF6AAB2AB}"/>
                    </a:ext>
                  </a:extLst>
                </p:cNvPr>
                <p:cNvGrpSpPr/>
                <p:nvPr/>
              </p:nvGrpSpPr>
              <p:grpSpPr>
                <a:xfrm>
                  <a:off x="5656457" y="1351567"/>
                  <a:ext cx="2875898" cy="2315385"/>
                  <a:chOff x="5656457" y="1351567"/>
                  <a:chExt cx="2875898" cy="2315385"/>
                </a:xfrm>
              </p:grpSpPr>
              <p:sp>
                <p:nvSpPr>
                  <p:cNvPr id="24" name="사각형: 둥근 모서리 23">
                    <a:extLst>
                      <a:ext uri="{FF2B5EF4-FFF2-40B4-BE49-F238E27FC236}">
                        <a16:creationId xmlns:a16="http://schemas.microsoft.com/office/drawing/2014/main" id="{62007D0D-05EF-4258-99DA-8D09C200CA2F}"/>
                      </a:ext>
                    </a:extLst>
                  </p:cNvPr>
                  <p:cNvSpPr/>
                  <p:nvPr/>
                </p:nvSpPr>
                <p:spPr>
                  <a:xfrm>
                    <a:off x="5656457" y="1548708"/>
                    <a:ext cx="2875898" cy="2118244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7DF1A40F-D1FA-49F3-B485-FD4D113D3DC4}"/>
                      </a:ext>
                    </a:extLst>
                  </p:cNvPr>
                  <p:cNvSpPr/>
                  <p:nvPr/>
                </p:nvSpPr>
                <p:spPr>
                  <a:xfrm>
                    <a:off x="6067365" y="1351567"/>
                    <a:ext cx="2054086" cy="39428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tx1"/>
                        </a:solidFill>
                        <a:ea typeface="210 맨발의청춘 L" panose="02020603020101020101"/>
                      </a:rPr>
                      <a:t>Data Input module</a:t>
                    </a:r>
                    <a:endParaRPr lang="ko-KR" altLang="en-US" sz="1400" dirty="0">
                      <a:solidFill>
                        <a:schemeClr val="tx1"/>
                      </a:solidFill>
                      <a:ea typeface="210 맨발의청춘 L" panose="02020603020101020101"/>
                    </a:endParaRPr>
                  </a:p>
                </p:txBody>
              </p:sp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FC45F07-FDC2-4CAA-86AE-085414FAE993}"/>
                    </a:ext>
                  </a:extLst>
                </p:cNvPr>
                <p:cNvSpPr txBox="1"/>
                <p:nvPr/>
              </p:nvSpPr>
              <p:spPr>
                <a:xfrm>
                  <a:off x="6158168" y="2357371"/>
                  <a:ext cx="2045328" cy="4139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>
                      <a:ea typeface="210 맨발의청춘 L" panose="02020603020101020101"/>
                    </a:rPr>
                    <a:t>음성 데이터 입력</a:t>
                  </a:r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E347355-C1F9-4FC1-8409-C0DD727D66FD}"/>
                  </a:ext>
                </a:extLst>
              </p:cNvPr>
              <p:cNvGrpSpPr/>
              <p:nvPr/>
            </p:nvGrpSpPr>
            <p:grpSpPr>
              <a:xfrm>
                <a:off x="4332436" y="4241079"/>
                <a:ext cx="1664019" cy="1498343"/>
                <a:chOff x="3993758" y="1462024"/>
                <a:chExt cx="2875898" cy="2644871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CA09C6E0-6BEB-4018-BF83-71B3BD331361}"/>
                    </a:ext>
                  </a:extLst>
                </p:cNvPr>
                <p:cNvGrpSpPr/>
                <p:nvPr/>
              </p:nvGrpSpPr>
              <p:grpSpPr>
                <a:xfrm>
                  <a:off x="3993758" y="1462024"/>
                  <a:ext cx="2875898" cy="2644871"/>
                  <a:chOff x="3993758" y="1462024"/>
                  <a:chExt cx="2875898" cy="2644871"/>
                </a:xfrm>
              </p:grpSpPr>
              <p:sp>
                <p:nvSpPr>
                  <p:cNvPr id="14" name="사각형: 둥근 모서리 13">
                    <a:extLst>
                      <a:ext uri="{FF2B5EF4-FFF2-40B4-BE49-F238E27FC236}">
                        <a16:creationId xmlns:a16="http://schemas.microsoft.com/office/drawing/2014/main" id="{7FB3B14C-6421-455B-962D-E1EB769303C5}"/>
                      </a:ext>
                    </a:extLst>
                  </p:cNvPr>
                  <p:cNvSpPr/>
                  <p:nvPr/>
                </p:nvSpPr>
                <p:spPr>
                  <a:xfrm>
                    <a:off x="3993758" y="1808865"/>
                    <a:ext cx="2875898" cy="229803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D3156B8E-3F19-4E4F-9D39-747554B15D0E}"/>
                      </a:ext>
                    </a:extLst>
                  </p:cNvPr>
                  <p:cNvSpPr/>
                  <p:nvPr/>
                </p:nvSpPr>
                <p:spPr>
                  <a:xfrm>
                    <a:off x="4875522" y="1462024"/>
                    <a:ext cx="1149702" cy="69368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tx1"/>
                        </a:solidFill>
                        <a:ea typeface="210 맨발의청춘 L" panose="02020603020101020101"/>
                      </a:rPr>
                      <a:t>UI</a:t>
                    </a:r>
                    <a:endParaRPr lang="ko-KR" altLang="en-US" sz="1400" dirty="0">
                      <a:solidFill>
                        <a:schemeClr val="tx1"/>
                      </a:solidFill>
                      <a:ea typeface="210 맨발의청춘 L" panose="02020603020101020101"/>
                    </a:endParaRPr>
                  </a:p>
                </p:txBody>
              </p:sp>
            </p:grp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F271574-00A7-4110-85CB-0418B9E356CD}"/>
                    </a:ext>
                  </a:extLst>
                </p:cNvPr>
                <p:cNvSpPr txBox="1"/>
                <p:nvPr/>
              </p:nvSpPr>
              <p:spPr>
                <a:xfrm>
                  <a:off x="4428143" y="3260021"/>
                  <a:ext cx="2007129" cy="4139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기능 목록 </a:t>
                  </a:r>
                  <a:r>
                    <a:rPr lang="en-US" altLang="ko-KR" sz="12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UI</a:t>
                  </a:r>
                  <a:endParaRPr lang="ko-KR" altLang="en-US" sz="12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31AEF9E-7C44-4010-ACDF-CB7B828162F2}"/>
                </a:ext>
              </a:extLst>
            </p:cNvPr>
            <p:cNvSpPr txBox="1"/>
            <p:nvPr/>
          </p:nvSpPr>
          <p:spPr>
            <a:xfrm>
              <a:off x="5401351" y="5036797"/>
              <a:ext cx="12488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기능 등록 </a:t>
              </a:r>
              <a:r>
                <a:rPr lang="en-US" altLang="ko-KR" sz="12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UI</a:t>
              </a:r>
              <a:endPara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260512C5-BACA-47C0-9735-0F149A2FC3DB}"/>
                </a:ext>
              </a:extLst>
            </p:cNvPr>
            <p:cNvSpPr/>
            <p:nvPr/>
          </p:nvSpPr>
          <p:spPr>
            <a:xfrm>
              <a:off x="6165633" y="2779733"/>
              <a:ext cx="1789427" cy="14897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1F45E19-5D32-4B5C-8DAE-F8A7F4BF645B}"/>
                </a:ext>
              </a:extLst>
            </p:cNvPr>
            <p:cNvSpPr/>
            <p:nvPr/>
          </p:nvSpPr>
          <p:spPr>
            <a:xfrm>
              <a:off x="6421306" y="2647818"/>
              <a:ext cx="1267190" cy="26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ea typeface="210 맨발의청춘 L" panose="02020603020101020101"/>
                </a:rPr>
                <a:t>Data Output module</a:t>
              </a:r>
              <a:endParaRPr lang="ko-KR" altLang="en-US" sz="1400" dirty="0">
                <a:solidFill>
                  <a:schemeClr val="tx1"/>
                </a:solidFill>
                <a:ea typeface="210 맨발의청춘 L" panose="02020603020101020101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40D97B4-0770-4374-A6F3-478F35CCCB80}"/>
                </a:ext>
              </a:extLst>
            </p:cNvPr>
            <p:cNvSpPr txBox="1"/>
            <p:nvPr/>
          </p:nvSpPr>
          <p:spPr>
            <a:xfrm>
              <a:off x="6571119" y="3172103"/>
              <a:ext cx="1009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TTS</a:t>
              </a:r>
              <a:endPara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3451120-ACC4-4FEE-A490-5F140CC2E600}"/>
                </a:ext>
              </a:extLst>
            </p:cNvPr>
            <p:cNvSpPr txBox="1"/>
            <p:nvPr/>
          </p:nvSpPr>
          <p:spPr>
            <a:xfrm>
              <a:off x="6381353" y="3759534"/>
              <a:ext cx="1389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ea typeface="210 맨발의청춘 L" panose="02020603020101020101"/>
                </a:rPr>
                <a:t>음성 데이터 전송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975751F-CFAB-4570-81F6-FBC6D645DD26}"/>
                </a:ext>
              </a:extLst>
            </p:cNvPr>
            <p:cNvSpPr/>
            <p:nvPr/>
          </p:nvSpPr>
          <p:spPr>
            <a:xfrm>
              <a:off x="5258940" y="1346014"/>
              <a:ext cx="1541124" cy="497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54A5889-9A32-4D5B-81DA-A7261B8F6118}"/>
                </a:ext>
              </a:extLst>
            </p:cNvPr>
            <p:cNvSpPr txBox="1"/>
            <p:nvPr/>
          </p:nvSpPr>
          <p:spPr>
            <a:xfrm>
              <a:off x="5401351" y="5310246"/>
              <a:ext cx="12488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기능 실행 </a:t>
              </a:r>
              <a:r>
                <a:rPr lang="en-US" altLang="ko-KR" sz="12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UI</a:t>
              </a:r>
              <a:endPara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201125" y="4670612"/>
            <a:ext cx="3267905" cy="1813508"/>
            <a:chOff x="7201125" y="1260550"/>
            <a:chExt cx="3267905" cy="5223570"/>
          </a:xfrm>
        </p:grpSpPr>
        <p:grpSp>
          <p:nvGrpSpPr>
            <p:cNvPr id="5" name="그룹 4"/>
            <p:cNvGrpSpPr/>
            <p:nvPr/>
          </p:nvGrpSpPr>
          <p:grpSpPr>
            <a:xfrm>
              <a:off x="7201125" y="1260550"/>
              <a:ext cx="3267905" cy="5223570"/>
              <a:chOff x="8694298" y="1352596"/>
              <a:chExt cx="3267905" cy="5223570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76921B-F845-44E6-B1CA-1505CBE807E5}"/>
                  </a:ext>
                </a:extLst>
              </p:cNvPr>
              <p:cNvGrpSpPr/>
              <p:nvPr/>
            </p:nvGrpSpPr>
            <p:grpSpPr>
              <a:xfrm>
                <a:off x="8694298" y="1352596"/>
                <a:ext cx="3267905" cy="5223570"/>
                <a:chOff x="8694299" y="1346014"/>
                <a:chExt cx="3267905" cy="5223570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B1139D04-B200-4E4C-B66F-1EBCE7DE6340}"/>
                    </a:ext>
                  </a:extLst>
                </p:cNvPr>
                <p:cNvSpPr/>
                <p:nvPr/>
              </p:nvSpPr>
              <p:spPr>
                <a:xfrm>
                  <a:off x="8694299" y="1555795"/>
                  <a:ext cx="3267905" cy="50137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E7DF0F65-33C9-40D4-A82D-90A5084EC326}"/>
                    </a:ext>
                  </a:extLst>
                </p:cNvPr>
                <p:cNvSpPr/>
                <p:nvPr/>
              </p:nvSpPr>
              <p:spPr>
                <a:xfrm>
                  <a:off x="9557689" y="1346014"/>
                  <a:ext cx="1541124" cy="4970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Database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A713C1C-125C-4220-881B-05DDAC80B086}"/>
                  </a:ext>
                </a:extLst>
              </p:cNvPr>
              <p:cNvSpPr txBox="1"/>
              <p:nvPr/>
            </p:nvSpPr>
            <p:spPr>
              <a:xfrm>
                <a:off x="9547305" y="5354074"/>
                <a:ext cx="15411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ea typeface="210 맨발의청춘 L" panose="02020603020101020101"/>
                  </a:rPr>
                  <a:t>자체 알고리즘</a:t>
                </a:r>
              </a:p>
            </p:txBody>
          </p:sp>
        </p:grpSp>
        <p:sp>
          <p:nvSpPr>
            <p:cNvPr id="80" name="사각형: 둥근 모서리 23">
              <a:extLst>
                <a:ext uri="{FF2B5EF4-FFF2-40B4-BE49-F238E27FC236}">
                  <a16:creationId xmlns:a16="http://schemas.microsoft.com/office/drawing/2014/main" id="{62007D0D-05EF-4258-99DA-8D09C200CA2F}"/>
                </a:ext>
              </a:extLst>
            </p:cNvPr>
            <p:cNvSpPr/>
            <p:nvPr/>
          </p:nvSpPr>
          <p:spPr>
            <a:xfrm>
              <a:off x="8177653" y="2967712"/>
              <a:ext cx="1465110" cy="30901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2D37176-C351-4C9C-9123-E5E36B5A930E}"/>
                </a:ext>
              </a:extLst>
            </p:cNvPr>
            <p:cNvSpPr txBox="1"/>
            <p:nvPr/>
          </p:nvSpPr>
          <p:spPr>
            <a:xfrm>
              <a:off x="8454997" y="3884332"/>
              <a:ext cx="918930" cy="1507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MySQL database</a:t>
              </a:r>
              <a:endParaRPr lang="ko-KR" altLang="en-US" sz="14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18E089A-EACE-4EE3-B96E-248F568F2083}"/>
              </a:ext>
            </a:extLst>
          </p:cNvPr>
          <p:cNvGrpSpPr/>
          <p:nvPr/>
        </p:nvGrpSpPr>
        <p:grpSpPr>
          <a:xfrm>
            <a:off x="7201125" y="1249802"/>
            <a:ext cx="3267905" cy="3210744"/>
            <a:chOff x="8694298" y="1352596"/>
            <a:chExt cx="3267905" cy="5223570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E465CDEB-67B5-4F90-9EF6-D77F27A1D5EB}"/>
                </a:ext>
              </a:extLst>
            </p:cNvPr>
            <p:cNvGrpSpPr/>
            <p:nvPr/>
          </p:nvGrpSpPr>
          <p:grpSpPr>
            <a:xfrm>
              <a:off x="8694298" y="1352596"/>
              <a:ext cx="3267905" cy="5223570"/>
              <a:chOff x="8694299" y="1346014"/>
              <a:chExt cx="3267905" cy="522357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C016AC90-61FB-4D74-8845-18930AD64745}"/>
                  </a:ext>
                </a:extLst>
              </p:cNvPr>
              <p:cNvSpPr/>
              <p:nvPr/>
            </p:nvSpPr>
            <p:spPr>
              <a:xfrm>
                <a:off x="8694299" y="1555795"/>
                <a:ext cx="3267905" cy="50137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B8CAE26B-D881-466B-9BC8-5864A0DE2128}"/>
                  </a:ext>
                </a:extLst>
              </p:cNvPr>
              <p:cNvSpPr/>
              <p:nvPr/>
            </p:nvSpPr>
            <p:spPr>
              <a:xfrm>
                <a:off x="9557689" y="1346014"/>
                <a:ext cx="1541124" cy="49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Server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C6BD73BD-31A1-40A2-9294-715B03DF2B64}"/>
                </a:ext>
              </a:extLst>
            </p:cNvPr>
            <p:cNvSpPr/>
            <p:nvPr/>
          </p:nvSpPr>
          <p:spPr>
            <a:xfrm>
              <a:off x="9659396" y="2451729"/>
              <a:ext cx="1465110" cy="17537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Mfcc</a:t>
              </a:r>
              <a:r>
                <a:rPr lang="en-US" altLang="ko-KR" sz="1200" dirty="0">
                  <a:solidFill>
                    <a:schemeClr val="tx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추출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0861D9B-2215-4568-9405-518309C01F14}"/>
                </a:ext>
              </a:extLst>
            </p:cNvPr>
            <p:cNvSpPr/>
            <p:nvPr/>
          </p:nvSpPr>
          <p:spPr>
            <a:xfrm>
              <a:off x="9832791" y="2258330"/>
              <a:ext cx="1118317" cy="3566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Voice Compare </a:t>
              </a:r>
              <a:endParaRPr lang="ko-KR" altLang="en-US" sz="12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0B8FDFA-E2A0-4BE7-8102-6965832334AD}"/>
                </a:ext>
              </a:extLst>
            </p:cNvPr>
            <p:cNvSpPr txBox="1"/>
            <p:nvPr/>
          </p:nvSpPr>
          <p:spPr>
            <a:xfrm>
              <a:off x="9830193" y="3602086"/>
              <a:ext cx="1072128" cy="450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ea typeface="210 맨발의청춘 L" panose="02020603020101020101"/>
                </a:rPr>
                <a:t>자체 알고리즘</a:t>
              </a:r>
            </a:p>
          </p:txBody>
        </p:sp>
        <p:sp>
          <p:nvSpPr>
            <p:cNvPr id="48" name="사각형: 둥근 모서리 72">
              <a:extLst>
                <a:ext uri="{FF2B5EF4-FFF2-40B4-BE49-F238E27FC236}">
                  <a16:creationId xmlns:a16="http://schemas.microsoft.com/office/drawing/2014/main" id="{3DF2CF4F-60CE-4127-9D6B-3C474585B167}"/>
                </a:ext>
              </a:extLst>
            </p:cNvPr>
            <p:cNvSpPr/>
            <p:nvPr/>
          </p:nvSpPr>
          <p:spPr>
            <a:xfrm>
              <a:off x="9633702" y="4876216"/>
              <a:ext cx="1465110" cy="124030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621CE5D-3BAD-43DC-A0CC-48A90E559E07}"/>
                </a:ext>
              </a:extLst>
            </p:cNvPr>
            <p:cNvSpPr/>
            <p:nvPr/>
          </p:nvSpPr>
          <p:spPr>
            <a:xfrm>
              <a:off x="9952270" y="4665750"/>
              <a:ext cx="889136" cy="519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Data stack module</a:t>
              </a:r>
              <a:endParaRPr lang="ko-KR" altLang="en-US" sz="12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BA17EA8-FDC4-4730-83B1-E34DBD4C0A4F}"/>
                </a:ext>
              </a:extLst>
            </p:cNvPr>
            <p:cNvSpPr txBox="1"/>
            <p:nvPr/>
          </p:nvSpPr>
          <p:spPr>
            <a:xfrm>
              <a:off x="9849294" y="5484771"/>
              <a:ext cx="107212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ea typeface="210 맨발의청춘 L" panose="02020603020101020101"/>
                </a:rPr>
                <a:t>음성 정보 저장</a:t>
              </a:r>
              <a:endParaRPr lang="en-US" altLang="ko-KR" sz="1050" dirty="0">
                <a:ea typeface="210 맨발의청춘 L" panose="02020603020101020101"/>
              </a:endParaRPr>
            </a:p>
            <a:p>
              <a:pPr algn="ctr"/>
              <a:endParaRPr lang="ko-KR" altLang="en-US" sz="1050" dirty="0">
                <a:ea typeface="210 맨발의청춘 L" panose="02020603020101020101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9347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248037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상세설계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3C3A2D-E9EA-4642-8768-D129A726B02C}"/>
              </a:ext>
            </a:extLst>
          </p:cNvPr>
          <p:cNvSpPr/>
          <p:nvPr/>
        </p:nvSpPr>
        <p:spPr>
          <a:xfrm>
            <a:off x="8839200" y="3453068"/>
            <a:ext cx="2045030" cy="10886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975751F-CFAB-4570-81F6-FBC6D645DD26}"/>
              </a:ext>
            </a:extLst>
          </p:cNvPr>
          <p:cNvSpPr/>
          <p:nvPr/>
        </p:nvSpPr>
        <p:spPr>
          <a:xfrm>
            <a:off x="9116676" y="3204552"/>
            <a:ext cx="1541124" cy="49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App</a:t>
            </a:r>
            <a:endParaRPr lang="ko-KR" altLang="en-US" sz="2000" dirty="0">
              <a:solidFill>
                <a:schemeClr val="tx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6C83F7-E356-4FA6-8029-2BAF48FF54F1}"/>
              </a:ext>
            </a:extLst>
          </p:cNvPr>
          <p:cNvSpPr txBox="1"/>
          <p:nvPr/>
        </p:nvSpPr>
        <p:spPr>
          <a:xfrm>
            <a:off x="9044275" y="3837624"/>
            <a:ext cx="1623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 출력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1337E09-3986-44DB-ABAD-AADDB406CAE8}"/>
              </a:ext>
            </a:extLst>
          </p:cNvPr>
          <p:cNvSpPr/>
          <p:nvPr/>
        </p:nvSpPr>
        <p:spPr>
          <a:xfrm>
            <a:off x="5069716" y="3440368"/>
            <a:ext cx="2232784" cy="1101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DDC376B-4CEF-4458-A3C7-BF9CA8A9BB97}"/>
              </a:ext>
            </a:extLst>
          </p:cNvPr>
          <p:cNvSpPr/>
          <p:nvPr/>
        </p:nvSpPr>
        <p:spPr>
          <a:xfrm>
            <a:off x="5433676" y="3191852"/>
            <a:ext cx="1541124" cy="49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Server</a:t>
            </a:r>
            <a:endParaRPr lang="ko-KR" altLang="en-US" sz="2000" dirty="0">
              <a:solidFill>
                <a:schemeClr val="tx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7BBCC3-04C3-4416-B059-494554F90D62}"/>
              </a:ext>
            </a:extLst>
          </p:cNvPr>
          <p:cNvSpPr txBox="1"/>
          <p:nvPr/>
        </p:nvSpPr>
        <p:spPr>
          <a:xfrm>
            <a:off x="5387709" y="3701581"/>
            <a:ext cx="16962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입력된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음성값과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저장된 음성비교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4844E4-C09B-45C5-890C-AA1F0A36D516}"/>
              </a:ext>
            </a:extLst>
          </p:cNvPr>
          <p:cNvSpPr/>
          <p:nvPr/>
        </p:nvSpPr>
        <p:spPr>
          <a:xfrm>
            <a:off x="1345870" y="3402268"/>
            <a:ext cx="2121560" cy="1139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A1C1C4B-2F4D-4D03-A905-83E697D3F6BB}"/>
              </a:ext>
            </a:extLst>
          </p:cNvPr>
          <p:cNvSpPr/>
          <p:nvPr/>
        </p:nvSpPr>
        <p:spPr>
          <a:xfrm>
            <a:off x="1687092" y="3153753"/>
            <a:ext cx="1541124" cy="49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User</a:t>
            </a:r>
            <a:endParaRPr lang="ko-KR" altLang="en-US" sz="2000" dirty="0">
              <a:solidFill>
                <a:schemeClr val="tx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DF222E-545A-4477-AF87-48F6FE67E231}"/>
              </a:ext>
            </a:extLst>
          </p:cNvPr>
          <p:cNvSpPr txBox="1"/>
          <p:nvPr/>
        </p:nvSpPr>
        <p:spPr>
          <a:xfrm>
            <a:off x="1524000" y="3806391"/>
            <a:ext cx="1731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 입력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C3C260-9DC4-49B7-ABBC-FF0E1186E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906"/>
          <a:stretch/>
        </p:blipFill>
        <p:spPr>
          <a:xfrm>
            <a:off x="3491200" y="1314273"/>
            <a:ext cx="5553075" cy="2605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0EDF18-3380-4ECC-8928-51AEF061B51F}"/>
              </a:ext>
            </a:extLst>
          </p:cNvPr>
          <p:cNvSpPr/>
          <p:nvPr/>
        </p:nvSpPr>
        <p:spPr>
          <a:xfrm>
            <a:off x="4937435" y="1705645"/>
            <a:ext cx="2711406" cy="4970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변환된 음성 출력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E193C63-C606-43A0-87D8-9B01281FEA9A}"/>
              </a:ext>
            </a:extLst>
          </p:cNvPr>
          <p:cNvCxnSpPr/>
          <p:nvPr/>
        </p:nvCxnSpPr>
        <p:spPr>
          <a:xfrm>
            <a:off x="3530930" y="4000500"/>
            <a:ext cx="14701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54A6635-0D07-4F99-8AAE-4CE5F7068273}"/>
              </a:ext>
            </a:extLst>
          </p:cNvPr>
          <p:cNvCxnSpPr/>
          <p:nvPr/>
        </p:nvCxnSpPr>
        <p:spPr>
          <a:xfrm>
            <a:off x="7327900" y="4000500"/>
            <a:ext cx="14701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236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91337E09-3986-44DB-ABAD-AADDB406CAE8}"/>
              </a:ext>
            </a:extLst>
          </p:cNvPr>
          <p:cNvSpPr/>
          <p:nvPr/>
        </p:nvSpPr>
        <p:spPr>
          <a:xfrm>
            <a:off x="2994212" y="3110753"/>
            <a:ext cx="6775609" cy="203637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248037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상세설계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DDC376B-4CEF-4458-A3C7-BF9CA8A9BB97}"/>
              </a:ext>
            </a:extLst>
          </p:cNvPr>
          <p:cNvSpPr/>
          <p:nvPr/>
        </p:nvSpPr>
        <p:spPr>
          <a:xfrm>
            <a:off x="3808364" y="2825124"/>
            <a:ext cx="1541124" cy="49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App</a:t>
            </a:r>
            <a:endParaRPr lang="ko-KR" altLang="en-US" sz="2000" dirty="0">
              <a:solidFill>
                <a:schemeClr val="tx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9BF01-DC27-4616-A987-7EE6EE8EFA18}"/>
              </a:ext>
            </a:extLst>
          </p:cNvPr>
          <p:cNvSpPr/>
          <p:nvPr/>
        </p:nvSpPr>
        <p:spPr>
          <a:xfrm>
            <a:off x="3632436" y="3762372"/>
            <a:ext cx="1953713" cy="497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변환된 음성 출력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C3C260-9DC4-49B7-ABBC-FF0E1186E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906"/>
          <a:stretch/>
        </p:blipFill>
        <p:spPr>
          <a:xfrm>
            <a:off x="3491200" y="1314273"/>
            <a:ext cx="5553075" cy="2605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0EDF18-3380-4ECC-8928-51AEF061B51F}"/>
              </a:ext>
            </a:extLst>
          </p:cNvPr>
          <p:cNvSpPr/>
          <p:nvPr/>
        </p:nvSpPr>
        <p:spPr>
          <a:xfrm>
            <a:off x="4297237" y="1704525"/>
            <a:ext cx="4195482" cy="5973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‘</a:t>
            </a:r>
            <a:r>
              <a:rPr lang="ko-KR" altLang="en-US" sz="2300" b="1" dirty="0" err="1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재생중</a:t>
            </a:r>
            <a:r>
              <a:rPr lang="en-US" altLang="ko-KR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’</a:t>
            </a:r>
            <a:r>
              <a:rPr lang="ko-KR" altLang="en-US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 표시되는 화면 출력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54A6635-0D07-4F99-8AAE-4CE5F7068273}"/>
              </a:ext>
            </a:extLst>
          </p:cNvPr>
          <p:cNvCxnSpPr/>
          <p:nvPr/>
        </p:nvCxnSpPr>
        <p:spPr>
          <a:xfrm>
            <a:off x="5706599" y="3989132"/>
            <a:ext cx="14701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7C9205C-7F5B-44DB-8D3B-7E006BC9D7EA}"/>
              </a:ext>
            </a:extLst>
          </p:cNvPr>
          <p:cNvSpPr/>
          <p:nvPr/>
        </p:nvSpPr>
        <p:spPr>
          <a:xfrm>
            <a:off x="7297174" y="3762372"/>
            <a:ext cx="2006930" cy="497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‘</a:t>
            </a:r>
            <a:r>
              <a:rPr lang="ko-KR" altLang="en-US" dirty="0" err="1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재생중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’ </a:t>
            </a:r>
            <a:r>
              <a:rPr lang="ko-KR" altLang="en-US" dirty="0" err="1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알림팝업</a:t>
            </a:r>
            <a:endParaRPr lang="ko-KR" altLang="en-US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671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248037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상세설계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C3C260-9DC4-49B7-ABBC-FF0E1186E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906"/>
          <a:stretch/>
        </p:blipFill>
        <p:spPr>
          <a:xfrm>
            <a:off x="3491200" y="1314273"/>
            <a:ext cx="5553075" cy="2605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0EDF18-3380-4ECC-8928-51AEF061B51F}"/>
              </a:ext>
            </a:extLst>
          </p:cNvPr>
          <p:cNvSpPr/>
          <p:nvPr/>
        </p:nvSpPr>
        <p:spPr>
          <a:xfrm>
            <a:off x="5001055" y="1717658"/>
            <a:ext cx="2533363" cy="47869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 </a:t>
            </a:r>
            <a:r>
              <a:rPr lang="en-US" altLang="ko-KR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Data </a:t>
            </a:r>
            <a:r>
              <a:rPr lang="ko-KR" altLang="en-US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전송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26D673-3FF3-48D8-89D8-19C2890B203E}"/>
              </a:ext>
            </a:extLst>
          </p:cNvPr>
          <p:cNvSpPr/>
          <p:nvPr/>
        </p:nvSpPr>
        <p:spPr>
          <a:xfrm>
            <a:off x="7149914" y="3474570"/>
            <a:ext cx="2119857" cy="1101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6A5E897-8BEE-4B09-A39E-84E4B1F951C3}"/>
              </a:ext>
            </a:extLst>
          </p:cNvPr>
          <p:cNvSpPr/>
          <p:nvPr/>
        </p:nvSpPr>
        <p:spPr>
          <a:xfrm>
            <a:off x="7427391" y="3226054"/>
            <a:ext cx="1541124" cy="49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Server</a:t>
            </a:r>
            <a:endParaRPr lang="ko-KR" altLang="en-US" sz="2000" dirty="0">
              <a:solidFill>
                <a:schemeClr val="tx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79A227-C225-48A3-ABB9-0A36BB70859D}"/>
              </a:ext>
            </a:extLst>
          </p:cNvPr>
          <p:cNvSpPr txBox="1"/>
          <p:nvPr/>
        </p:nvSpPr>
        <p:spPr>
          <a:xfrm>
            <a:off x="7427391" y="3774615"/>
            <a:ext cx="16168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Data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를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DB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 저장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361D2B-17C1-4EE4-B69F-B80E9720A9AA}"/>
              </a:ext>
            </a:extLst>
          </p:cNvPr>
          <p:cNvSpPr/>
          <p:nvPr/>
        </p:nvSpPr>
        <p:spPr>
          <a:xfrm>
            <a:off x="3380431" y="3461870"/>
            <a:ext cx="2232784" cy="1101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332788-BB4C-461E-BF66-4222CEE9C7B1}"/>
              </a:ext>
            </a:extLst>
          </p:cNvPr>
          <p:cNvSpPr/>
          <p:nvPr/>
        </p:nvSpPr>
        <p:spPr>
          <a:xfrm>
            <a:off x="3744391" y="3213354"/>
            <a:ext cx="1541124" cy="49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App</a:t>
            </a:r>
            <a:endParaRPr lang="ko-KR" altLang="en-US" sz="2000" dirty="0">
              <a:solidFill>
                <a:schemeClr val="tx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970140-6C1F-42A1-A0E3-CF002367A216}"/>
              </a:ext>
            </a:extLst>
          </p:cNvPr>
          <p:cNvSpPr txBox="1"/>
          <p:nvPr/>
        </p:nvSpPr>
        <p:spPr>
          <a:xfrm>
            <a:off x="3799607" y="3774615"/>
            <a:ext cx="14306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녹음된 음성 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Data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전송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3A8D6B6-A01E-4CB8-8CEA-67D41B187D95}"/>
              </a:ext>
            </a:extLst>
          </p:cNvPr>
          <p:cNvCxnSpPr/>
          <p:nvPr/>
        </p:nvCxnSpPr>
        <p:spPr>
          <a:xfrm>
            <a:off x="5638615" y="4022002"/>
            <a:ext cx="14701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361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248037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상세설계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4844E4-C09B-45C5-890C-AA1F0A36D516}"/>
              </a:ext>
            </a:extLst>
          </p:cNvPr>
          <p:cNvSpPr/>
          <p:nvPr/>
        </p:nvSpPr>
        <p:spPr>
          <a:xfrm>
            <a:off x="744071" y="3402268"/>
            <a:ext cx="2283580" cy="1139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A1C1C4B-2F4D-4D03-A905-83E697D3F6BB}"/>
              </a:ext>
            </a:extLst>
          </p:cNvPr>
          <p:cNvSpPr/>
          <p:nvPr/>
        </p:nvSpPr>
        <p:spPr>
          <a:xfrm>
            <a:off x="1116134" y="3153753"/>
            <a:ext cx="1541124" cy="49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App</a:t>
            </a:r>
            <a:endParaRPr lang="ko-KR" altLang="en-US" sz="2000" dirty="0">
              <a:solidFill>
                <a:schemeClr val="tx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DF222E-545A-4477-AF87-48F6FE67E231}"/>
              </a:ext>
            </a:extLst>
          </p:cNvPr>
          <p:cNvSpPr txBox="1"/>
          <p:nvPr/>
        </p:nvSpPr>
        <p:spPr>
          <a:xfrm>
            <a:off x="922914" y="3690176"/>
            <a:ext cx="19275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녹음된 음성 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Data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전송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(.wav)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C3C260-9DC4-49B7-ABBC-FF0E1186E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906"/>
          <a:stretch/>
        </p:blipFill>
        <p:spPr>
          <a:xfrm>
            <a:off x="3491200" y="1314273"/>
            <a:ext cx="5553075" cy="2605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0EDF18-3380-4ECC-8928-51AEF061B51F}"/>
              </a:ext>
            </a:extLst>
          </p:cNvPr>
          <p:cNvSpPr/>
          <p:nvPr/>
        </p:nvSpPr>
        <p:spPr>
          <a:xfrm>
            <a:off x="4721034" y="1665797"/>
            <a:ext cx="3132048" cy="49702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 비교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E193C63-C606-43A0-87D8-9B01281FEA9A}"/>
              </a:ext>
            </a:extLst>
          </p:cNvPr>
          <p:cNvCxnSpPr>
            <a:cxnSpLocks/>
          </p:cNvCxnSpPr>
          <p:nvPr/>
        </p:nvCxnSpPr>
        <p:spPr>
          <a:xfrm>
            <a:off x="3072476" y="3991536"/>
            <a:ext cx="1363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887F20C-5963-4E06-AE2F-0D919F499D6E}"/>
              </a:ext>
            </a:extLst>
          </p:cNvPr>
          <p:cNvSpPr/>
          <p:nvPr/>
        </p:nvSpPr>
        <p:spPr>
          <a:xfrm>
            <a:off x="4481101" y="3424517"/>
            <a:ext cx="6617204" cy="117765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F91768-AA05-4B74-AE02-3C8971F38F08}"/>
              </a:ext>
            </a:extLst>
          </p:cNvPr>
          <p:cNvSpPr/>
          <p:nvPr/>
        </p:nvSpPr>
        <p:spPr>
          <a:xfrm>
            <a:off x="7019141" y="3111065"/>
            <a:ext cx="1541124" cy="49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Server</a:t>
            </a:r>
            <a:endParaRPr lang="ko-KR" altLang="en-US" sz="2000" dirty="0">
              <a:solidFill>
                <a:schemeClr val="tx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B42539-FF2A-4241-8A36-21519D2ECADA}"/>
              </a:ext>
            </a:extLst>
          </p:cNvPr>
          <p:cNvSpPr/>
          <p:nvPr/>
        </p:nvSpPr>
        <p:spPr>
          <a:xfrm>
            <a:off x="4697506" y="3781037"/>
            <a:ext cx="1398494" cy="497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Mfcc</a:t>
            </a:r>
            <a:r>
              <a:rPr lang="en-US" altLang="ko-KR" sz="16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변환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21454BB-6511-48F2-9F0C-008963BE44A8}"/>
              </a:ext>
            </a:extLst>
          </p:cNvPr>
          <p:cNvCxnSpPr>
            <a:cxnSpLocks/>
          </p:cNvCxnSpPr>
          <p:nvPr/>
        </p:nvCxnSpPr>
        <p:spPr>
          <a:xfrm>
            <a:off x="6096000" y="3991536"/>
            <a:ext cx="813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94AF31-FBD1-4AB3-88EA-360FB680580D}"/>
              </a:ext>
            </a:extLst>
          </p:cNvPr>
          <p:cNvSpPr/>
          <p:nvPr/>
        </p:nvSpPr>
        <p:spPr>
          <a:xfrm>
            <a:off x="6923117" y="3768005"/>
            <a:ext cx="1440305" cy="523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특정 값 추출</a:t>
            </a:r>
            <a:endParaRPr lang="ko-KR" altLang="en-US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47AA207-F2E1-4EF1-AA1D-D21474C3ECCE}"/>
              </a:ext>
            </a:extLst>
          </p:cNvPr>
          <p:cNvCxnSpPr>
            <a:cxnSpLocks/>
          </p:cNvCxnSpPr>
          <p:nvPr/>
        </p:nvCxnSpPr>
        <p:spPr>
          <a:xfrm>
            <a:off x="8354578" y="4010161"/>
            <a:ext cx="10114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C22674-E824-4F2F-B330-947A2A8D5427}"/>
              </a:ext>
            </a:extLst>
          </p:cNvPr>
          <p:cNvSpPr/>
          <p:nvPr/>
        </p:nvSpPr>
        <p:spPr>
          <a:xfrm>
            <a:off x="9366055" y="3751795"/>
            <a:ext cx="1430539" cy="523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평균</a:t>
            </a:r>
            <a:r>
              <a:rPr lang="en-US" altLang="ko-KR" sz="15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분류</a:t>
            </a:r>
            <a:endParaRPr lang="ko-KR" altLang="en-US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5103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3D6BAD-B203-4A97-A549-5996009623B6}"/>
              </a:ext>
            </a:extLst>
          </p:cNvPr>
          <p:cNvSpPr/>
          <p:nvPr/>
        </p:nvSpPr>
        <p:spPr>
          <a:xfrm>
            <a:off x="6371294" y="2583794"/>
            <a:ext cx="2660582" cy="31499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F8558B2-17B1-411E-9FC8-6A6C40661C72}"/>
              </a:ext>
            </a:extLst>
          </p:cNvPr>
          <p:cNvSpPr/>
          <p:nvPr/>
        </p:nvSpPr>
        <p:spPr>
          <a:xfrm>
            <a:off x="6942791" y="2349571"/>
            <a:ext cx="1541124" cy="49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Server</a:t>
            </a:r>
            <a:endParaRPr lang="ko-KR" altLang="en-US" sz="2000" dirty="0">
              <a:solidFill>
                <a:schemeClr val="tx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248037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상세설계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3C3A2D-E9EA-4642-8768-D129A726B02C}"/>
              </a:ext>
            </a:extLst>
          </p:cNvPr>
          <p:cNvSpPr/>
          <p:nvPr/>
        </p:nvSpPr>
        <p:spPr>
          <a:xfrm>
            <a:off x="10013587" y="3453068"/>
            <a:ext cx="2045030" cy="10886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975751F-CFAB-4570-81F6-FBC6D645DD26}"/>
              </a:ext>
            </a:extLst>
          </p:cNvPr>
          <p:cNvSpPr/>
          <p:nvPr/>
        </p:nvSpPr>
        <p:spPr>
          <a:xfrm>
            <a:off x="10291063" y="3204552"/>
            <a:ext cx="1541124" cy="49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User</a:t>
            </a:r>
            <a:endParaRPr lang="ko-KR" altLang="en-US" sz="2000" dirty="0">
              <a:solidFill>
                <a:schemeClr val="tx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6C83F7-E356-4FA6-8029-2BAF48FF54F1}"/>
              </a:ext>
            </a:extLst>
          </p:cNvPr>
          <p:cNvSpPr txBox="1"/>
          <p:nvPr/>
        </p:nvSpPr>
        <p:spPr>
          <a:xfrm>
            <a:off x="10318507" y="3766874"/>
            <a:ext cx="15411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저장된 기능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수행 가능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4844E4-C09B-45C5-890C-AA1F0A36D516}"/>
              </a:ext>
            </a:extLst>
          </p:cNvPr>
          <p:cNvSpPr/>
          <p:nvPr/>
        </p:nvSpPr>
        <p:spPr>
          <a:xfrm>
            <a:off x="35861" y="3429000"/>
            <a:ext cx="2076004" cy="1086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A1C1C4B-2F4D-4D03-A905-83E697D3F6BB}"/>
              </a:ext>
            </a:extLst>
          </p:cNvPr>
          <p:cNvSpPr/>
          <p:nvPr/>
        </p:nvSpPr>
        <p:spPr>
          <a:xfrm>
            <a:off x="299292" y="3180485"/>
            <a:ext cx="1541124" cy="49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User</a:t>
            </a:r>
            <a:endParaRPr lang="ko-KR" altLang="en-US" sz="2000" dirty="0">
              <a:solidFill>
                <a:schemeClr val="tx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DF222E-545A-4477-AF87-48F6FE67E231}"/>
              </a:ext>
            </a:extLst>
          </p:cNvPr>
          <p:cNvSpPr txBox="1"/>
          <p:nvPr/>
        </p:nvSpPr>
        <p:spPr>
          <a:xfrm>
            <a:off x="88921" y="3781852"/>
            <a:ext cx="19775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기능등록 메뉴 선택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C3C260-9DC4-49B7-ABBC-FF0E1186E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906"/>
          <a:stretch/>
        </p:blipFill>
        <p:spPr>
          <a:xfrm>
            <a:off x="3427700" y="1368846"/>
            <a:ext cx="5553075" cy="2605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0EDF18-3380-4ECC-8928-51AEF061B51F}"/>
              </a:ext>
            </a:extLst>
          </p:cNvPr>
          <p:cNvSpPr/>
          <p:nvPr/>
        </p:nvSpPr>
        <p:spPr>
          <a:xfrm>
            <a:off x="4937435" y="1705645"/>
            <a:ext cx="2711406" cy="4970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등록 </a:t>
            </a:r>
            <a:r>
              <a:rPr lang="en-US" altLang="ko-KR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UI</a:t>
            </a:r>
            <a:endParaRPr lang="ko-KR" altLang="en-US" sz="2300" b="1" dirty="0">
              <a:solidFill>
                <a:srgbClr val="FFFF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E193C63-C606-43A0-87D8-9B01281FEA9A}"/>
              </a:ext>
            </a:extLst>
          </p:cNvPr>
          <p:cNvCxnSpPr>
            <a:cxnSpLocks/>
          </p:cNvCxnSpPr>
          <p:nvPr/>
        </p:nvCxnSpPr>
        <p:spPr>
          <a:xfrm>
            <a:off x="2130913" y="3972007"/>
            <a:ext cx="8184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ADDB54-11E5-4EA0-BD74-69F58EB03B6A}"/>
              </a:ext>
            </a:extLst>
          </p:cNvPr>
          <p:cNvSpPr/>
          <p:nvPr/>
        </p:nvSpPr>
        <p:spPr>
          <a:xfrm>
            <a:off x="2996703" y="3057794"/>
            <a:ext cx="2660582" cy="238385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59A09-2B04-487C-8278-B397AD3FAD45}"/>
              </a:ext>
            </a:extLst>
          </p:cNvPr>
          <p:cNvSpPr/>
          <p:nvPr/>
        </p:nvSpPr>
        <p:spPr>
          <a:xfrm>
            <a:off x="3460014" y="2645936"/>
            <a:ext cx="1541124" cy="49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UI</a:t>
            </a:r>
            <a:endParaRPr lang="ko-KR" altLang="en-US" sz="2000" dirty="0">
              <a:solidFill>
                <a:schemeClr val="tx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B1AF958-A4F2-43AB-ACE1-413CD2160276}"/>
              </a:ext>
            </a:extLst>
          </p:cNvPr>
          <p:cNvSpPr/>
          <p:nvPr/>
        </p:nvSpPr>
        <p:spPr>
          <a:xfrm>
            <a:off x="3150261" y="3381529"/>
            <a:ext cx="2319708" cy="685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출력할 음성을 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Text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 입력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13EC86-2ABB-4E31-92BD-C554E888B7EF}"/>
              </a:ext>
            </a:extLst>
          </p:cNvPr>
          <p:cNvSpPr/>
          <p:nvPr/>
        </p:nvSpPr>
        <p:spPr>
          <a:xfrm>
            <a:off x="3150262" y="4538715"/>
            <a:ext cx="2319708" cy="612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사용자 음성 녹음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6550850-ACBF-4417-A237-B9F0618B7475}"/>
              </a:ext>
            </a:extLst>
          </p:cNvPr>
          <p:cNvCxnSpPr/>
          <p:nvPr/>
        </p:nvCxnSpPr>
        <p:spPr>
          <a:xfrm>
            <a:off x="4297309" y="4110240"/>
            <a:ext cx="0" cy="405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FBD48D4-D491-40F2-B7BD-F32AF1302402}"/>
              </a:ext>
            </a:extLst>
          </p:cNvPr>
          <p:cNvCxnSpPr>
            <a:cxnSpLocks/>
          </p:cNvCxnSpPr>
          <p:nvPr/>
        </p:nvCxnSpPr>
        <p:spPr>
          <a:xfrm>
            <a:off x="5657285" y="4018430"/>
            <a:ext cx="8331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32B6D86-901D-47C3-ABAD-339B0C50BC42}"/>
              </a:ext>
            </a:extLst>
          </p:cNvPr>
          <p:cNvCxnSpPr>
            <a:cxnSpLocks/>
          </p:cNvCxnSpPr>
          <p:nvPr/>
        </p:nvCxnSpPr>
        <p:spPr>
          <a:xfrm>
            <a:off x="9170877" y="4067518"/>
            <a:ext cx="8427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9AAC13-F0D8-4BF9-ADC3-BA790E7749B5}"/>
              </a:ext>
            </a:extLst>
          </p:cNvPr>
          <p:cNvSpPr/>
          <p:nvPr/>
        </p:nvSpPr>
        <p:spPr>
          <a:xfrm>
            <a:off x="6421252" y="2837948"/>
            <a:ext cx="2584211" cy="602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Data(.wav)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 </a:t>
            </a:r>
            <a:r>
              <a:rPr lang="en-US" altLang="ko-KR" dirty="0" err="1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Mfcc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적용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D5E9042-3EA8-40D1-BE1D-4C17AA6BCE01}"/>
              </a:ext>
            </a:extLst>
          </p:cNvPr>
          <p:cNvCxnSpPr>
            <a:cxnSpLocks/>
          </p:cNvCxnSpPr>
          <p:nvPr/>
        </p:nvCxnSpPr>
        <p:spPr>
          <a:xfrm>
            <a:off x="7701585" y="3481873"/>
            <a:ext cx="0" cy="254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8AEF33-7DC5-44AA-A7D0-9DDF8FA3E177}"/>
              </a:ext>
            </a:extLst>
          </p:cNvPr>
          <p:cNvSpPr/>
          <p:nvPr/>
        </p:nvSpPr>
        <p:spPr>
          <a:xfrm>
            <a:off x="6421251" y="3782218"/>
            <a:ext cx="2584207" cy="307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특징값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추출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4E82F06-8B8E-40E0-B276-C9B00FA8B644}"/>
              </a:ext>
            </a:extLst>
          </p:cNvPr>
          <p:cNvCxnSpPr>
            <a:cxnSpLocks/>
          </p:cNvCxnSpPr>
          <p:nvPr/>
        </p:nvCxnSpPr>
        <p:spPr>
          <a:xfrm>
            <a:off x="7693688" y="4149981"/>
            <a:ext cx="0" cy="254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AB4F043-1A32-4D20-A236-8AE0D64FD040}"/>
              </a:ext>
            </a:extLst>
          </p:cNvPr>
          <p:cNvSpPr/>
          <p:nvPr/>
        </p:nvSpPr>
        <p:spPr>
          <a:xfrm>
            <a:off x="6421251" y="4464211"/>
            <a:ext cx="2584206" cy="307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기존 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Data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와 비교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813D29E-2E38-4A1B-BBA2-D9D11FF374A4}"/>
              </a:ext>
            </a:extLst>
          </p:cNvPr>
          <p:cNvCxnSpPr>
            <a:cxnSpLocks/>
          </p:cNvCxnSpPr>
          <p:nvPr/>
        </p:nvCxnSpPr>
        <p:spPr>
          <a:xfrm>
            <a:off x="7701585" y="4881256"/>
            <a:ext cx="0" cy="254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7DD28F-9C3D-4E96-8139-40D95CE96A63}"/>
              </a:ext>
            </a:extLst>
          </p:cNvPr>
          <p:cNvSpPr/>
          <p:nvPr/>
        </p:nvSpPr>
        <p:spPr>
          <a:xfrm>
            <a:off x="6421251" y="5188792"/>
            <a:ext cx="2584204" cy="307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Id App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으로 전송</a:t>
            </a:r>
          </a:p>
        </p:txBody>
      </p:sp>
    </p:spTree>
    <p:extLst>
      <p:ext uri="{BB962C8B-B14F-4D97-AF65-F5344CB8AC3E}">
        <p14:creationId xmlns:p14="http://schemas.microsoft.com/office/powerpoint/2010/main" val="175940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89"/>
          <a:stretch/>
        </p:blipFill>
        <p:spPr>
          <a:xfrm>
            <a:off x="-635" y="0"/>
            <a:ext cx="12192000" cy="68484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116580" y="-194"/>
            <a:ext cx="907478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524000" y="3602355"/>
            <a:ext cx="9144000" cy="16554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287655" y="355600"/>
            <a:ext cx="1512570" cy="6254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목차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583305" y="435610"/>
            <a:ext cx="6645910" cy="58216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742950" indent="-7429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Font typeface="+mj-lt"/>
              <a:buAutoNum type="arabicPeriod"/>
            </a:pP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졸업 연구 개요</a:t>
            </a:r>
            <a:endParaRPr lang="ko-KR" altLang="en-US" sz="3200" b="0" cap="none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  <a:p>
            <a:pPr marL="742950" indent="-7429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Font typeface="+mj-lt"/>
              <a:buAutoNum type="arabicPeriod" startAt="2"/>
            </a:pP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관련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</a:t>
            </a:r>
            <a:r>
              <a:rPr lang="ko-KR" altLang="en-US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개발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사례</a:t>
            </a:r>
            <a:endParaRPr lang="ko-KR" altLang="en-US" sz="3200" b="0" cap="none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  <a:p>
            <a:pPr marL="742950" indent="-7429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Font typeface="+mj-lt"/>
              <a:buAutoNum type="arabicPeriod" startAt="3"/>
            </a:pP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시스템 </a:t>
            </a: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수행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</a:t>
            </a: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시나리오</a:t>
            </a:r>
            <a:endParaRPr lang="en-US" altLang="ko-KR" sz="3200" b="0" cap="none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  <a:p>
            <a:pPr marL="742950" indent="-7429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Font typeface="+mj-lt"/>
              <a:buAutoNum type="arabicPeriod" startAt="3"/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기능 수행 흐름도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  <a:p>
            <a:pPr marL="742950" indent="-7429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Font typeface="+mj-lt"/>
              <a:buAutoNum type="arabicPeriod" startAt="3"/>
            </a:pP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시스템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</a:t>
            </a: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구성도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  <a:p>
            <a:pPr marL="742950" indent="-7429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Font typeface="+mj-lt"/>
              <a:buAutoNum type="arabicPeriod" startAt="3"/>
            </a:pP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시스템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모듈 </a:t>
            </a: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상세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</a:t>
            </a: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설계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  <a:p>
            <a:pPr marL="742950" indent="-7429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Font typeface="+mj-lt"/>
              <a:buAutoNum type="arabicPeriod" startAt="3"/>
            </a:pP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개발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</a:t>
            </a: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환경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  <a:p>
            <a:pPr marL="742950" indent="-7429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Font typeface="+mj-lt"/>
              <a:buAutoNum type="arabicPeriod" startAt="3"/>
            </a:pP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데모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</a:t>
            </a: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환경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</a:t>
            </a: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설계</a:t>
            </a:r>
            <a:endParaRPr lang="en-US" altLang="ko-KR" sz="3200" b="0" cap="none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  <a:p>
            <a:pPr marL="742950" indent="-7429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Font typeface="+mj-lt"/>
              <a:buAutoNum type="arabicPeriod" startAt="3"/>
            </a:pP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업무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</a:t>
            </a: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분담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  <a:p>
            <a:pPr marL="742950" indent="-7429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Font typeface="+mj-lt"/>
              <a:buAutoNum type="arabicPeriod" startAt="3"/>
            </a:pP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종합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설계 </a:t>
            </a: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수행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</a:t>
            </a: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일정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  <a:p>
            <a:pPr marL="742950" indent="-7429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Font typeface="+mj-lt"/>
              <a:buAutoNum type="arabicPeriod" startAt="3"/>
            </a:pP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필요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기술 및 참고 문헌</a:t>
            </a:r>
            <a:endParaRPr lang="ko-KR" altLang="en-US" sz="3200" b="0" cap="none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  <a:p>
            <a:pPr marL="742950" indent="-7429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 startAt="9"/>
            </a:pPr>
            <a:endParaRPr lang="ko-KR" altLang="en-US" sz="3200" b="0" cap="none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637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>
            <a:extLst>
              <a:ext uri="{FF2B5EF4-FFF2-40B4-BE49-F238E27FC236}">
                <a16:creationId xmlns:a16="http://schemas.microsoft.com/office/drawing/2014/main" id="{ADE4178C-5D55-4103-85B4-AB17507DDB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1774" r="32031"/>
          <a:stretch/>
        </p:blipFill>
        <p:spPr>
          <a:xfrm rot="16200000">
            <a:off x="3997378" y="-114933"/>
            <a:ext cx="4591519" cy="887982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248037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상세설계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C3C260-9DC4-49B7-ABBC-FF0E1186E3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4906"/>
          <a:stretch/>
        </p:blipFill>
        <p:spPr>
          <a:xfrm>
            <a:off x="3427700" y="1368846"/>
            <a:ext cx="5553075" cy="2605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0EDF18-3380-4ECC-8928-51AEF061B51F}"/>
              </a:ext>
            </a:extLst>
          </p:cNvPr>
          <p:cNvSpPr/>
          <p:nvPr/>
        </p:nvSpPr>
        <p:spPr>
          <a:xfrm>
            <a:off x="4937435" y="1705645"/>
            <a:ext cx="2711406" cy="4970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등록 </a:t>
            </a:r>
            <a:r>
              <a:rPr lang="en-US" altLang="ko-KR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UI</a:t>
            </a:r>
            <a:endParaRPr lang="ko-KR" altLang="en-US" sz="2300" b="1" dirty="0">
              <a:solidFill>
                <a:srgbClr val="FFFF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EC42FC-293B-4F72-A663-1F4686467DBA}"/>
              </a:ext>
            </a:extLst>
          </p:cNvPr>
          <p:cNvSpPr/>
          <p:nvPr/>
        </p:nvSpPr>
        <p:spPr>
          <a:xfrm>
            <a:off x="4790097" y="1467165"/>
            <a:ext cx="3006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등록 메뉴에서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원하는 명령어를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Text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 입력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1C5C3B-5629-4414-8B25-3A5B198A13D2}"/>
              </a:ext>
            </a:extLst>
          </p:cNvPr>
          <p:cNvSpPr txBox="1"/>
          <p:nvPr/>
        </p:nvSpPr>
        <p:spPr>
          <a:xfrm>
            <a:off x="-816368" y="8226846"/>
            <a:ext cx="9797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s://www.vecteezy.com/technology/81494-iphone-6-vector-gold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5" tooltip="https://creativecommons.org/licenses/by-nc-nd/3.0/"/>
              </a:rPr>
              <a:t>CC BY-NC-ND</a:t>
            </a:r>
            <a:r>
              <a:rPr lang="ko-KR" altLang="en-US" sz="900"/>
              <a:t> 라이선스가 적용됩니다.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EC9F64B-3654-433D-ADFF-4793A7AEF209}"/>
              </a:ext>
            </a:extLst>
          </p:cNvPr>
          <p:cNvGrpSpPr/>
          <p:nvPr/>
        </p:nvGrpSpPr>
        <p:grpSpPr>
          <a:xfrm>
            <a:off x="2637223" y="2436772"/>
            <a:ext cx="6759025" cy="3753821"/>
            <a:chOff x="2688433" y="2436772"/>
            <a:chExt cx="2976643" cy="516510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2908FE4-EA30-4306-BFFD-EDA080F5C0DC}"/>
                </a:ext>
              </a:extLst>
            </p:cNvPr>
            <p:cNvSpPr/>
            <p:nvPr/>
          </p:nvSpPr>
          <p:spPr>
            <a:xfrm>
              <a:off x="2728734" y="2436772"/>
              <a:ext cx="2936342" cy="5165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C07505DE-1213-47D3-BD58-FD8666B8D7EB}"/>
                </a:ext>
              </a:extLst>
            </p:cNvPr>
            <p:cNvGrpSpPr/>
            <p:nvPr/>
          </p:nvGrpSpPr>
          <p:grpSpPr>
            <a:xfrm>
              <a:off x="2688433" y="2447783"/>
              <a:ext cx="2976641" cy="4614464"/>
              <a:chOff x="3925652" y="2467306"/>
              <a:chExt cx="2317874" cy="3348519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5E4844E4-C09B-45C5-890C-AA1F0A36D516}"/>
                  </a:ext>
                </a:extLst>
              </p:cNvPr>
              <p:cNvSpPr/>
              <p:nvPr/>
            </p:nvSpPr>
            <p:spPr>
              <a:xfrm>
                <a:off x="4246830" y="5482041"/>
                <a:ext cx="1729884" cy="33378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+mj-ea"/>
                    <a:ea typeface="+mj-ea"/>
                  </a:rPr>
                  <a:t>음성 입력하기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1C83E4A2-090E-4CDA-BE52-6CAFCA0FA516}"/>
                  </a:ext>
                </a:extLst>
              </p:cNvPr>
              <p:cNvSpPr/>
              <p:nvPr/>
            </p:nvSpPr>
            <p:spPr>
              <a:xfrm>
                <a:off x="3965063" y="2467306"/>
                <a:ext cx="2278463" cy="50962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>
                    <a:solidFill>
                      <a:schemeClr val="bg1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기능 등록 화면</a:t>
                </a: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3BD4E10E-3B4D-4198-95E7-3FC624F1769C}"/>
                  </a:ext>
                </a:extLst>
              </p:cNvPr>
              <p:cNvSpPr/>
              <p:nvPr/>
            </p:nvSpPr>
            <p:spPr>
              <a:xfrm>
                <a:off x="3925652" y="3174217"/>
                <a:ext cx="991055" cy="338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등록할 명령어를 입력하세요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AE3A57AA-3DB1-43CC-9C08-F1B653219206}"/>
                  </a:ext>
                </a:extLst>
              </p:cNvPr>
              <p:cNvCxnSpPr/>
              <p:nvPr/>
            </p:nvCxnSpPr>
            <p:spPr>
              <a:xfrm>
                <a:off x="4045515" y="3923134"/>
                <a:ext cx="20938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6DF5700-BF8F-4167-BF1B-AC0FF7C5EEA7}"/>
                  </a:ext>
                </a:extLst>
              </p:cNvPr>
              <p:cNvSpPr/>
              <p:nvPr/>
            </p:nvSpPr>
            <p:spPr>
              <a:xfrm>
                <a:off x="4045515" y="3584526"/>
                <a:ext cx="442084" cy="368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볼륨 높여줘</a:t>
                </a: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8BDF88E8-358C-4550-A881-4AF72AF4E8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9578" y="3584526"/>
                <a:ext cx="0" cy="2609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590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-0.29375 0.0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87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6 L -0.40521 0.000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6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>
            <a:extLst>
              <a:ext uri="{FF2B5EF4-FFF2-40B4-BE49-F238E27FC236}">
                <a16:creationId xmlns:a16="http://schemas.microsoft.com/office/drawing/2014/main" id="{ADE4178C-5D55-4103-85B4-AB17507DDB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1774" r="32031"/>
          <a:stretch/>
        </p:blipFill>
        <p:spPr>
          <a:xfrm rot="16200000">
            <a:off x="3997378" y="-114933"/>
            <a:ext cx="4591519" cy="887982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248037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상세설계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C3C260-9DC4-49B7-ABBC-FF0E1186E3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4906"/>
          <a:stretch/>
        </p:blipFill>
        <p:spPr>
          <a:xfrm>
            <a:off x="-139315" y="1368846"/>
            <a:ext cx="5553075" cy="2605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0EDF18-3380-4ECC-8928-51AEF061B51F}"/>
              </a:ext>
            </a:extLst>
          </p:cNvPr>
          <p:cNvSpPr/>
          <p:nvPr/>
        </p:nvSpPr>
        <p:spPr>
          <a:xfrm>
            <a:off x="0" y="1737733"/>
            <a:ext cx="2711406" cy="4970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등록 </a:t>
            </a:r>
            <a:r>
              <a:rPr lang="en-US" altLang="ko-KR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UI</a:t>
            </a:r>
            <a:endParaRPr lang="ko-KR" altLang="en-US" sz="2300" b="1" dirty="0">
              <a:solidFill>
                <a:srgbClr val="FFFF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EC42FC-293B-4F72-A663-1F4686467DBA}"/>
              </a:ext>
            </a:extLst>
          </p:cNvPr>
          <p:cNvSpPr/>
          <p:nvPr/>
        </p:nvSpPr>
        <p:spPr>
          <a:xfrm>
            <a:off x="5489879" y="1467165"/>
            <a:ext cx="160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10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회 입력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1C5C3B-5629-4414-8B25-3A5B198A13D2}"/>
              </a:ext>
            </a:extLst>
          </p:cNvPr>
          <p:cNvSpPr txBox="1"/>
          <p:nvPr/>
        </p:nvSpPr>
        <p:spPr>
          <a:xfrm>
            <a:off x="-816368" y="8226846"/>
            <a:ext cx="9797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s://www.vecteezy.com/technology/81494-iphone-6-vector-gold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5" tooltip="https://creativecommons.org/licenses/by-nc-nd/3.0/"/>
              </a:rPr>
              <a:t>CC BY-NC-ND</a:t>
            </a:r>
            <a:r>
              <a:rPr lang="ko-KR" altLang="en-US" sz="900"/>
              <a:t> 라이선스가 적용됩니다.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EC9F64B-3654-433D-ADFF-4793A7AEF209}"/>
              </a:ext>
            </a:extLst>
          </p:cNvPr>
          <p:cNvGrpSpPr/>
          <p:nvPr/>
        </p:nvGrpSpPr>
        <p:grpSpPr>
          <a:xfrm>
            <a:off x="2728734" y="2436772"/>
            <a:ext cx="6667514" cy="3753821"/>
            <a:chOff x="2728734" y="2436772"/>
            <a:chExt cx="2936342" cy="516510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2908FE4-EA30-4306-BFFD-EDA080F5C0DC}"/>
                </a:ext>
              </a:extLst>
            </p:cNvPr>
            <p:cNvSpPr/>
            <p:nvPr/>
          </p:nvSpPr>
          <p:spPr>
            <a:xfrm>
              <a:off x="2728734" y="2436772"/>
              <a:ext cx="2936342" cy="5165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C83E4A2-090E-4CDA-BE52-6CAFCA0FA516}"/>
                </a:ext>
              </a:extLst>
            </p:cNvPr>
            <p:cNvSpPr/>
            <p:nvPr/>
          </p:nvSpPr>
          <p:spPr>
            <a:xfrm>
              <a:off x="2739045" y="2447785"/>
              <a:ext cx="2926029" cy="70228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기능 입력 화면</a:t>
              </a: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8FFA0E7D-AD00-4D4D-84D4-47FDFB4DB36F}"/>
              </a:ext>
            </a:extLst>
          </p:cNvPr>
          <p:cNvSpPr/>
          <p:nvPr/>
        </p:nvSpPr>
        <p:spPr>
          <a:xfrm>
            <a:off x="5273471" y="3650754"/>
            <a:ext cx="1894584" cy="1821044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910404-B2F0-4A71-9CD2-0DF6A4E1D7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577" y="3800078"/>
            <a:ext cx="760371" cy="148768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92607E-370A-4C58-AF8B-631D5E07231C}"/>
              </a:ext>
            </a:extLst>
          </p:cNvPr>
          <p:cNvSpPr/>
          <p:nvPr/>
        </p:nvSpPr>
        <p:spPr>
          <a:xfrm>
            <a:off x="5729281" y="5721481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n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회 입력</a:t>
            </a:r>
          </a:p>
        </p:txBody>
      </p:sp>
    </p:spTree>
    <p:extLst>
      <p:ext uri="{BB962C8B-B14F-4D97-AF65-F5344CB8AC3E}">
        <p14:creationId xmlns:p14="http://schemas.microsoft.com/office/powerpoint/2010/main" val="926474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>
            <a:extLst>
              <a:ext uri="{FF2B5EF4-FFF2-40B4-BE49-F238E27FC236}">
                <a16:creationId xmlns:a16="http://schemas.microsoft.com/office/drawing/2014/main" id="{ADE4178C-5D55-4103-85B4-AB17507DDB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1774" r="32031"/>
          <a:stretch/>
        </p:blipFill>
        <p:spPr>
          <a:xfrm rot="16200000">
            <a:off x="3997378" y="-114933"/>
            <a:ext cx="4591519" cy="887982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248037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상세설계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C3C260-9DC4-49B7-ABBC-FF0E1186E3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4906"/>
          <a:stretch/>
        </p:blipFill>
        <p:spPr>
          <a:xfrm>
            <a:off x="-139315" y="1368846"/>
            <a:ext cx="5553075" cy="2605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0EDF18-3380-4ECC-8928-51AEF061B51F}"/>
              </a:ext>
            </a:extLst>
          </p:cNvPr>
          <p:cNvSpPr/>
          <p:nvPr/>
        </p:nvSpPr>
        <p:spPr>
          <a:xfrm>
            <a:off x="0" y="1737733"/>
            <a:ext cx="2711406" cy="4970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등록 </a:t>
            </a:r>
            <a:r>
              <a:rPr lang="en-US" altLang="ko-KR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UI</a:t>
            </a:r>
            <a:endParaRPr lang="ko-KR" altLang="en-US" sz="2300" b="1" dirty="0">
              <a:solidFill>
                <a:srgbClr val="FFFF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1C5C3B-5629-4414-8B25-3A5B198A13D2}"/>
              </a:ext>
            </a:extLst>
          </p:cNvPr>
          <p:cNvSpPr txBox="1"/>
          <p:nvPr/>
        </p:nvSpPr>
        <p:spPr>
          <a:xfrm>
            <a:off x="-816368" y="8226846"/>
            <a:ext cx="9797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s://www.vecteezy.com/technology/81494-iphone-6-vector-gold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5" tooltip="https://creativecommons.org/licenses/by-nc-nd/3.0/"/>
              </a:rPr>
              <a:t>CC BY-NC-ND</a:t>
            </a:r>
            <a:r>
              <a:rPr lang="ko-KR" altLang="en-US" sz="900"/>
              <a:t> 라이선스가 적용됩니다.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EC9F64B-3654-433D-ADFF-4793A7AEF209}"/>
              </a:ext>
            </a:extLst>
          </p:cNvPr>
          <p:cNvGrpSpPr/>
          <p:nvPr/>
        </p:nvGrpSpPr>
        <p:grpSpPr>
          <a:xfrm>
            <a:off x="2728732" y="2436772"/>
            <a:ext cx="6682478" cy="3753821"/>
            <a:chOff x="2728733" y="2436772"/>
            <a:chExt cx="2942932" cy="516510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2908FE4-EA30-4306-BFFD-EDA080F5C0DC}"/>
                </a:ext>
              </a:extLst>
            </p:cNvPr>
            <p:cNvSpPr/>
            <p:nvPr/>
          </p:nvSpPr>
          <p:spPr>
            <a:xfrm>
              <a:off x="2728734" y="2436772"/>
              <a:ext cx="2936342" cy="5165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C07505DE-1213-47D3-BD58-FD8666B8D7EB}"/>
                </a:ext>
              </a:extLst>
            </p:cNvPr>
            <p:cNvGrpSpPr/>
            <p:nvPr/>
          </p:nvGrpSpPr>
          <p:grpSpPr>
            <a:xfrm>
              <a:off x="2728733" y="2447784"/>
              <a:ext cx="2942932" cy="4759480"/>
              <a:chOff x="3957035" y="2467307"/>
              <a:chExt cx="2291626" cy="3453751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1C83E4A2-090E-4CDA-BE52-6CAFCA0FA516}"/>
                  </a:ext>
                </a:extLst>
              </p:cNvPr>
              <p:cNvSpPr/>
              <p:nvPr/>
            </p:nvSpPr>
            <p:spPr>
              <a:xfrm>
                <a:off x="3965063" y="2467307"/>
                <a:ext cx="2278463" cy="509616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>
                    <a:solidFill>
                      <a:schemeClr val="bg1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기능 목록 화면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AE3A57AA-3DB1-43CC-9C08-F1B6532192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1459" y="3504160"/>
                <a:ext cx="2282067" cy="349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6DF5700-BF8F-4167-BF1B-AC0FF7C5EEA7}"/>
                  </a:ext>
                </a:extLst>
              </p:cNvPr>
              <p:cNvSpPr/>
              <p:nvPr/>
            </p:nvSpPr>
            <p:spPr>
              <a:xfrm>
                <a:off x="4045515" y="3135393"/>
                <a:ext cx="442084" cy="368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볼륨 높여줘</a:t>
                </a: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9B725DF1-2CDD-4419-9666-635FF290F3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5063" y="4089986"/>
                <a:ext cx="2282067" cy="349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7D837755-5D96-4CC0-8059-177E6656CB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57035" y="4686382"/>
                <a:ext cx="2282067" cy="349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08ADB97-1C00-4C2C-880A-7BC9DC0555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4385" y="5297330"/>
                <a:ext cx="2282067" cy="349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B2573EB4-E355-4278-B10B-4CCD3B7415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6594" y="5886089"/>
                <a:ext cx="2282067" cy="349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62864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>
            <a:extLst>
              <a:ext uri="{FF2B5EF4-FFF2-40B4-BE49-F238E27FC236}">
                <a16:creationId xmlns:a16="http://schemas.microsoft.com/office/drawing/2014/main" id="{ADE4178C-5D55-4103-85B4-AB17507DDB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1774" r="32031"/>
          <a:stretch/>
        </p:blipFill>
        <p:spPr>
          <a:xfrm rot="16200000">
            <a:off x="3997378" y="-114933"/>
            <a:ext cx="4591519" cy="887982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248037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상세설계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C3C260-9DC4-49B7-ABBC-FF0E1186E3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4906"/>
          <a:stretch/>
        </p:blipFill>
        <p:spPr>
          <a:xfrm>
            <a:off x="-139315" y="1368846"/>
            <a:ext cx="5553075" cy="2605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0EDF18-3380-4ECC-8928-51AEF061B51F}"/>
              </a:ext>
            </a:extLst>
          </p:cNvPr>
          <p:cNvSpPr/>
          <p:nvPr/>
        </p:nvSpPr>
        <p:spPr>
          <a:xfrm>
            <a:off x="0" y="1737733"/>
            <a:ext cx="2711406" cy="4970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등록 </a:t>
            </a:r>
            <a:r>
              <a:rPr lang="en-US" altLang="ko-KR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UI</a:t>
            </a:r>
            <a:endParaRPr lang="ko-KR" altLang="en-US" sz="2300" b="1" dirty="0">
              <a:solidFill>
                <a:srgbClr val="FFFF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EC42FC-293B-4F72-A663-1F4686467DBA}"/>
              </a:ext>
            </a:extLst>
          </p:cNvPr>
          <p:cNvSpPr/>
          <p:nvPr/>
        </p:nvSpPr>
        <p:spPr>
          <a:xfrm>
            <a:off x="5513121" y="1467165"/>
            <a:ext cx="1560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실행 상태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1C5C3B-5629-4414-8B25-3A5B198A13D2}"/>
              </a:ext>
            </a:extLst>
          </p:cNvPr>
          <p:cNvSpPr txBox="1"/>
          <p:nvPr/>
        </p:nvSpPr>
        <p:spPr>
          <a:xfrm>
            <a:off x="-816368" y="8226846"/>
            <a:ext cx="9797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s://www.vecteezy.com/technology/81494-iphone-6-vector-gold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5" tooltip="https://creativecommons.org/licenses/by-nc-nd/3.0/"/>
              </a:rPr>
              <a:t>CC BY-NC-ND</a:t>
            </a:r>
            <a:r>
              <a:rPr lang="ko-KR" altLang="en-US" sz="900"/>
              <a:t> 라이선스가 적용됩니다.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EC9F64B-3654-433D-ADFF-4793A7AEF209}"/>
              </a:ext>
            </a:extLst>
          </p:cNvPr>
          <p:cNvGrpSpPr/>
          <p:nvPr/>
        </p:nvGrpSpPr>
        <p:grpSpPr>
          <a:xfrm>
            <a:off x="2728734" y="2436772"/>
            <a:ext cx="6667514" cy="3753821"/>
            <a:chOff x="2728734" y="2436772"/>
            <a:chExt cx="2936342" cy="516510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2908FE4-EA30-4306-BFFD-EDA080F5C0DC}"/>
                </a:ext>
              </a:extLst>
            </p:cNvPr>
            <p:cNvSpPr/>
            <p:nvPr/>
          </p:nvSpPr>
          <p:spPr>
            <a:xfrm>
              <a:off x="2728734" y="2436772"/>
              <a:ext cx="2936342" cy="5165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C83E4A2-090E-4CDA-BE52-6CAFCA0FA516}"/>
                </a:ext>
              </a:extLst>
            </p:cNvPr>
            <p:cNvSpPr/>
            <p:nvPr/>
          </p:nvSpPr>
          <p:spPr>
            <a:xfrm>
              <a:off x="2739045" y="2447785"/>
              <a:ext cx="2926029" cy="70228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기능 실행 화면</a:t>
              </a: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8FFA0E7D-AD00-4D4D-84D4-47FDFB4DB36F}"/>
              </a:ext>
            </a:extLst>
          </p:cNvPr>
          <p:cNvSpPr/>
          <p:nvPr/>
        </p:nvSpPr>
        <p:spPr>
          <a:xfrm>
            <a:off x="5273471" y="3650754"/>
            <a:ext cx="1894584" cy="1821044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910404-B2F0-4A71-9CD2-0DF6A4E1D7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577" y="3800078"/>
            <a:ext cx="760371" cy="148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90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B5614EE-F4B6-4CD7-8502-B68088A4CE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5"/>
          <a:stretch/>
        </p:blipFill>
        <p:spPr>
          <a:xfrm>
            <a:off x="8411429" y="3459731"/>
            <a:ext cx="1577403" cy="175055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ADE4178C-5D55-4103-85B4-AB17507DDB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1774" r="32031" b="3692"/>
          <a:stretch/>
        </p:blipFill>
        <p:spPr>
          <a:xfrm rot="16200000">
            <a:off x="2225390" y="59000"/>
            <a:ext cx="4591519" cy="855201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248037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상세설계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C3C260-9DC4-49B7-ABBC-FF0E1186E3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4906"/>
          <a:stretch/>
        </p:blipFill>
        <p:spPr>
          <a:xfrm>
            <a:off x="-139315" y="1368846"/>
            <a:ext cx="5553075" cy="2605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0EDF18-3380-4ECC-8928-51AEF061B51F}"/>
              </a:ext>
            </a:extLst>
          </p:cNvPr>
          <p:cNvSpPr/>
          <p:nvPr/>
        </p:nvSpPr>
        <p:spPr>
          <a:xfrm>
            <a:off x="0" y="1737733"/>
            <a:ext cx="2711406" cy="4970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등록 </a:t>
            </a:r>
            <a:r>
              <a:rPr lang="en-US" altLang="ko-KR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UI</a:t>
            </a:r>
            <a:endParaRPr lang="ko-KR" altLang="en-US" sz="2300" b="1" dirty="0">
              <a:solidFill>
                <a:srgbClr val="FFFF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EC42FC-293B-4F72-A663-1F4686467DBA}"/>
              </a:ext>
            </a:extLst>
          </p:cNvPr>
          <p:cNvSpPr/>
          <p:nvPr/>
        </p:nvSpPr>
        <p:spPr>
          <a:xfrm>
            <a:off x="5273473" y="1467165"/>
            <a:ext cx="2039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실행 완료 상태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1C5C3B-5629-4414-8B25-3A5B198A13D2}"/>
              </a:ext>
            </a:extLst>
          </p:cNvPr>
          <p:cNvSpPr txBox="1"/>
          <p:nvPr/>
        </p:nvSpPr>
        <p:spPr>
          <a:xfrm>
            <a:off x="-816368" y="8226846"/>
            <a:ext cx="9797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4" tooltip="https://www.vecteezy.com/technology/81494-iphone-6-vector-gold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6" tooltip="https://creativecommons.org/licenses/by-nc-nd/3.0/"/>
              </a:rPr>
              <a:t>CC BY-NC-ND</a:t>
            </a:r>
            <a:r>
              <a:rPr lang="ko-KR" altLang="en-US" sz="900"/>
              <a:t> 라이선스가 적용됩니다.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EC9F64B-3654-433D-ADFF-4793A7AEF209}"/>
              </a:ext>
            </a:extLst>
          </p:cNvPr>
          <p:cNvGrpSpPr/>
          <p:nvPr/>
        </p:nvGrpSpPr>
        <p:grpSpPr>
          <a:xfrm>
            <a:off x="1120651" y="2446801"/>
            <a:ext cx="6667514" cy="3753821"/>
            <a:chOff x="2728734" y="2436772"/>
            <a:chExt cx="2936342" cy="516510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2908FE4-EA30-4306-BFFD-EDA080F5C0DC}"/>
                </a:ext>
              </a:extLst>
            </p:cNvPr>
            <p:cNvSpPr/>
            <p:nvPr/>
          </p:nvSpPr>
          <p:spPr>
            <a:xfrm>
              <a:off x="2728734" y="2436772"/>
              <a:ext cx="2936342" cy="5165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C83E4A2-090E-4CDA-BE52-6CAFCA0FA516}"/>
                </a:ext>
              </a:extLst>
            </p:cNvPr>
            <p:cNvSpPr/>
            <p:nvPr/>
          </p:nvSpPr>
          <p:spPr>
            <a:xfrm>
              <a:off x="2739045" y="2447785"/>
              <a:ext cx="2926029" cy="70228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기능 실행 화면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0DED5A-210E-45B0-A56A-74DEB44E6C5D}"/>
              </a:ext>
            </a:extLst>
          </p:cNvPr>
          <p:cNvSpPr/>
          <p:nvPr/>
        </p:nvSpPr>
        <p:spPr>
          <a:xfrm>
            <a:off x="2683429" y="4001541"/>
            <a:ext cx="3565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“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볼륨 높여줘“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재생 중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81194A-040D-4A28-B7A9-F73FD8AAB5F1}"/>
              </a:ext>
            </a:extLst>
          </p:cNvPr>
          <p:cNvSpPr/>
          <p:nvPr/>
        </p:nvSpPr>
        <p:spPr>
          <a:xfrm>
            <a:off x="9988831" y="3846657"/>
            <a:ext cx="19580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“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볼륨</a:t>
            </a:r>
            <a:endParaRPr lang="en-US" altLang="ko-KR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높여줘“</a:t>
            </a:r>
          </a:p>
        </p:txBody>
      </p:sp>
    </p:spTree>
    <p:extLst>
      <p:ext uri="{BB962C8B-B14F-4D97-AF65-F5344CB8AC3E}">
        <p14:creationId xmlns:p14="http://schemas.microsoft.com/office/powerpoint/2010/main" val="1506763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248037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상세설계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3C3A2D-E9EA-4642-8768-D129A726B02C}"/>
              </a:ext>
            </a:extLst>
          </p:cNvPr>
          <p:cNvSpPr/>
          <p:nvPr/>
        </p:nvSpPr>
        <p:spPr>
          <a:xfrm>
            <a:off x="9868140" y="3700626"/>
            <a:ext cx="1831621" cy="13626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975751F-CFAB-4570-81F6-FBC6D645DD26}"/>
              </a:ext>
            </a:extLst>
          </p:cNvPr>
          <p:cNvSpPr/>
          <p:nvPr/>
        </p:nvSpPr>
        <p:spPr>
          <a:xfrm>
            <a:off x="10013388" y="3452111"/>
            <a:ext cx="1541124" cy="49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App</a:t>
            </a:r>
            <a:endParaRPr lang="ko-KR" altLang="en-US" sz="2000" dirty="0">
              <a:solidFill>
                <a:schemeClr val="tx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6C83F7-E356-4FA6-8029-2BAF48FF54F1}"/>
              </a:ext>
            </a:extLst>
          </p:cNvPr>
          <p:cNvSpPr txBox="1"/>
          <p:nvPr/>
        </p:nvSpPr>
        <p:spPr>
          <a:xfrm>
            <a:off x="9941675" y="3993202"/>
            <a:ext cx="8251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Kakao</a:t>
            </a:r>
            <a:endParaRPr lang="en-US" altLang="ko-KR" sz="15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API</a:t>
            </a:r>
            <a:endParaRPr lang="ko-KR" altLang="en-US" sz="15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4844E4-C09B-45C5-890C-AA1F0A36D516}"/>
              </a:ext>
            </a:extLst>
          </p:cNvPr>
          <p:cNvSpPr/>
          <p:nvPr/>
        </p:nvSpPr>
        <p:spPr>
          <a:xfrm>
            <a:off x="24327" y="3645126"/>
            <a:ext cx="2083906" cy="986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A1C1C4B-2F4D-4D03-A905-83E697D3F6BB}"/>
              </a:ext>
            </a:extLst>
          </p:cNvPr>
          <p:cNvSpPr/>
          <p:nvPr/>
        </p:nvSpPr>
        <p:spPr>
          <a:xfrm>
            <a:off x="311386" y="3386302"/>
            <a:ext cx="1541124" cy="49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User</a:t>
            </a:r>
            <a:endParaRPr lang="ko-KR" altLang="en-US" sz="2000" dirty="0">
              <a:solidFill>
                <a:schemeClr val="tx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DF222E-545A-4477-AF87-48F6FE67E231}"/>
              </a:ext>
            </a:extLst>
          </p:cNvPr>
          <p:cNvSpPr txBox="1"/>
          <p:nvPr/>
        </p:nvSpPr>
        <p:spPr>
          <a:xfrm>
            <a:off x="83889" y="3992954"/>
            <a:ext cx="197438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기능실행 메뉴 선택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C3C260-9DC4-49B7-ABBC-FF0E1186E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906"/>
          <a:stretch/>
        </p:blipFill>
        <p:spPr>
          <a:xfrm>
            <a:off x="3427700" y="1368846"/>
            <a:ext cx="5553075" cy="2605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0EDF18-3380-4ECC-8928-51AEF061B51F}"/>
              </a:ext>
            </a:extLst>
          </p:cNvPr>
          <p:cNvSpPr/>
          <p:nvPr/>
        </p:nvSpPr>
        <p:spPr>
          <a:xfrm>
            <a:off x="4937435" y="1705645"/>
            <a:ext cx="2711406" cy="4970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실행 </a:t>
            </a:r>
            <a:r>
              <a:rPr lang="en-US" altLang="ko-KR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UI</a:t>
            </a:r>
            <a:endParaRPr lang="ko-KR" altLang="en-US" sz="2300" b="1" dirty="0">
              <a:solidFill>
                <a:srgbClr val="FFFF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E193C63-C606-43A0-87D8-9B01281FEA9A}"/>
              </a:ext>
            </a:extLst>
          </p:cNvPr>
          <p:cNvCxnSpPr>
            <a:cxnSpLocks/>
          </p:cNvCxnSpPr>
          <p:nvPr/>
        </p:nvCxnSpPr>
        <p:spPr>
          <a:xfrm>
            <a:off x="2108610" y="4177620"/>
            <a:ext cx="7510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ADDB54-11E5-4EA0-BD74-69F58EB03B6A}"/>
              </a:ext>
            </a:extLst>
          </p:cNvPr>
          <p:cNvSpPr/>
          <p:nvPr/>
        </p:nvSpPr>
        <p:spPr>
          <a:xfrm>
            <a:off x="2851225" y="2880463"/>
            <a:ext cx="2660582" cy="238385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59A09-2B04-487C-8278-B397AD3FAD45}"/>
              </a:ext>
            </a:extLst>
          </p:cNvPr>
          <p:cNvSpPr/>
          <p:nvPr/>
        </p:nvSpPr>
        <p:spPr>
          <a:xfrm>
            <a:off x="3410954" y="2501689"/>
            <a:ext cx="1541124" cy="49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App</a:t>
            </a:r>
            <a:endParaRPr lang="ko-KR" altLang="en-US" sz="2000" dirty="0">
              <a:solidFill>
                <a:schemeClr val="tx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B1AF958-A4F2-43AB-ACE1-413CD2160276}"/>
              </a:ext>
            </a:extLst>
          </p:cNvPr>
          <p:cNvSpPr/>
          <p:nvPr/>
        </p:nvSpPr>
        <p:spPr>
          <a:xfrm>
            <a:off x="3041204" y="3201248"/>
            <a:ext cx="2319708" cy="685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 입력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13EC86-2ABB-4E31-92BD-C554E888B7EF}"/>
              </a:ext>
            </a:extLst>
          </p:cNvPr>
          <p:cNvSpPr/>
          <p:nvPr/>
        </p:nvSpPr>
        <p:spPr>
          <a:xfrm>
            <a:off x="3041205" y="4358434"/>
            <a:ext cx="2319708" cy="612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Server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 전송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6550850-ACBF-4417-A237-B9F0618B7475}"/>
              </a:ext>
            </a:extLst>
          </p:cNvPr>
          <p:cNvCxnSpPr/>
          <p:nvPr/>
        </p:nvCxnSpPr>
        <p:spPr>
          <a:xfrm>
            <a:off x="4188252" y="3929959"/>
            <a:ext cx="0" cy="405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FBD48D4-D491-40F2-B7BD-F32AF1302402}"/>
              </a:ext>
            </a:extLst>
          </p:cNvPr>
          <p:cNvCxnSpPr>
            <a:cxnSpLocks/>
          </p:cNvCxnSpPr>
          <p:nvPr/>
        </p:nvCxnSpPr>
        <p:spPr>
          <a:xfrm>
            <a:off x="5539839" y="4173709"/>
            <a:ext cx="8331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1CBB058-9A0B-4A51-9FC1-FE041A9F2C7B}"/>
              </a:ext>
            </a:extLst>
          </p:cNvPr>
          <p:cNvSpPr/>
          <p:nvPr/>
        </p:nvSpPr>
        <p:spPr>
          <a:xfrm>
            <a:off x="6371294" y="2583794"/>
            <a:ext cx="2660582" cy="31499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2B1B835-50AD-4D13-A7E8-9840ABC8CCF2}"/>
              </a:ext>
            </a:extLst>
          </p:cNvPr>
          <p:cNvSpPr/>
          <p:nvPr/>
        </p:nvSpPr>
        <p:spPr>
          <a:xfrm>
            <a:off x="6942791" y="2349571"/>
            <a:ext cx="1541124" cy="49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Server</a:t>
            </a:r>
            <a:endParaRPr lang="ko-KR" altLang="en-US" sz="2000" dirty="0">
              <a:solidFill>
                <a:schemeClr val="tx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A84636B-A404-4E20-B181-C4624092A9E2}"/>
              </a:ext>
            </a:extLst>
          </p:cNvPr>
          <p:cNvSpPr/>
          <p:nvPr/>
        </p:nvSpPr>
        <p:spPr>
          <a:xfrm>
            <a:off x="6421252" y="2837948"/>
            <a:ext cx="2584211" cy="602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Data(.wav)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 </a:t>
            </a:r>
            <a:r>
              <a:rPr lang="en-US" altLang="ko-KR" dirty="0" err="1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Mfcc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적용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5A0ED87-44A7-4066-8861-9BCFEF61406B}"/>
              </a:ext>
            </a:extLst>
          </p:cNvPr>
          <p:cNvCxnSpPr>
            <a:cxnSpLocks/>
          </p:cNvCxnSpPr>
          <p:nvPr/>
        </p:nvCxnSpPr>
        <p:spPr>
          <a:xfrm>
            <a:off x="7701585" y="3481873"/>
            <a:ext cx="0" cy="254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32B6D86-901D-47C3-ABAD-339B0C50BC42}"/>
              </a:ext>
            </a:extLst>
          </p:cNvPr>
          <p:cNvCxnSpPr>
            <a:cxnSpLocks/>
          </p:cNvCxnSpPr>
          <p:nvPr/>
        </p:nvCxnSpPr>
        <p:spPr>
          <a:xfrm>
            <a:off x="9043332" y="4279463"/>
            <a:ext cx="9532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3EA7F6-0054-4AB5-BCF6-802C75F848D3}"/>
              </a:ext>
            </a:extLst>
          </p:cNvPr>
          <p:cNvSpPr/>
          <p:nvPr/>
        </p:nvSpPr>
        <p:spPr>
          <a:xfrm>
            <a:off x="6421251" y="3782218"/>
            <a:ext cx="2584207" cy="307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특징값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추출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D49E602-8D57-49ED-876F-FF59F8A75B7F}"/>
              </a:ext>
            </a:extLst>
          </p:cNvPr>
          <p:cNvCxnSpPr>
            <a:cxnSpLocks/>
          </p:cNvCxnSpPr>
          <p:nvPr/>
        </p:nvCxnSpPr>
        <p:spPr>
          <a:xfrm>
            <a:off x="7693688" y="4149981"/>
            <a:ext cx="0" cy="254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18DC5D9-B2C8-4AC9-AE7B-A976EB233D0F}"/>
              </a:ext>
            </a:extLst>
          </p:cNvPr>
          <p:cNvSpPr/>
          <p:nvPr/>
        </p:nvSpPr>
        <p:spPr>
          <a:xfrm>
            <a:off x="6421251" y="4464211"/>
            <a:ext cx="2584206" cy="307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기존 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Data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와 비교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9030BFF-349D-49D7-8749-21987A21D9EB}"/>
              </a:ext>
            </a:extLst>
          </p:cNvPr>
          <p:cNvCxnSpPr>
            <a:cxnSpLocks/>
          </p:cNvCxnSpPr>
          <p:nvPr/>
        </p:nvCxnSpPr>
        <p:spPr>
          <a:xfrm>
            <a:off x="7701585" y="4881256"/>
            <a:ext cx="0" cy="254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EF79F7-BADF-4FCF-8A89-1474A797BFF3}"/>
              </a:ext>
            </a:extLst>
          </p:cNvPr>
          <p:cNvSpPr/>
          <p:nvPr/>
        </p:nvSpPr>
        <p:spPr>
          <a:xfrm>
            <a:off x="6421251" y="5188792"/>
            <a:ext cx="2584204" cy="307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Id App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으로 전송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59C0DF8-25BF-4DFE-A85A-6FF4A9EFABCA}"/>
              </a:ext>
            </a:extLst>
          </p:cNvPr>
          <p:cNvSpPr/>
          <p:nvPr/>
        </p:nvSpPr>
        <p:spPr>
          <a:xfrm>
            <a:off x="9901696" y="5306292"/>
            <a:ext cx="1831621" cy="771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94D7B1D-25D8-402C-82A7-BC6637D6C04D}"/>
              </a:ext>
            </a:extLst>
          </p:cNvPr>
          <p:cNvSpPr/>
          <p:nvPr/>
        </p:nvSpPr>
        <p:spPr>
          <a:xfrm>
            <a:off x="10046944" y="5147299"/>
            <a:ext cx="1605364" cy="413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Kakao</a:t>
            </a:r>
            <a:r>
              <a:rPr lang="en-US" altLang="ko-KR" sz="20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API</a:t>
            </a:r>
            <a:endParaRPr lang="ko-KR" altLang="en-US" sz="2000" dirty="0">
              <a:solidFill>
                <a:schemeClr val="tx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6CEA05A-4364-4441-B50D-4BC29E975260}"/>
              </a:ext>
            </a:extLst>
          </p:cNvPr>
          <p:cNvSpPr/>
          <p:nvPr/>
        </p:nvSpPr>
        <p:spPr>
          <a:xfrm>
            <a:off x="10150679" y="5608224"/>
            <a:ext cx="1412948" cy="352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TTS</a:t>
            </a:r>
            <a:endParaRPr lang="ko-KR" altLang="en-US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615DD58-269D-45C1-B519-D22C5B035615}"/>
              </a:ext>
            </a:extLst>
          </p:cNvPr>
          <p:cNvCxnSpPr/>
          <p:nvPr/>
        </p:nvCxnSpPr>
        <p:spPr>
          <a:xfrm>
            <a:off x="10352734" y="4567281"/>
            <a:ext cx="292488" cy="10696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BAB90B3-D14E-4491-BEC8-8BE3AE442DC8}"/>
              </a:ext>
            </a:extLst>
          </p:cNvPr>
          <p:cNvSpPr txBox="1"/>
          <p:nvPr/>
        </p:nvSpPr>
        <p:spPr>
          <a:xfrm>
            <a:off x="10817506" y="3993202"/>
            <a:ext cx="8251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</a:t>
            </a:r>
            <a:endParaRPr lang="en-US" altLang="ko-KR" sz="15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재생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BB430D-BBE7-46AC-AA87-D9A1C5F7D448}"/>
              </a:ext>
            </a:extLst>
          </p:cNvPr>
          <p:cNvCxnSpPr>
            <a:cxnSpLocks/>
          </p:cNvCxnSpPr>
          <p:nvPr/>
        </p:nvCxnSpPr>
        <p:spPr>
          <a:xfrm flipV="1">
            <a:off x="10992503" y="4547201"/>
            <a:ext cx="247210" cy="1061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110BD5A-CAC4-42BE-959D-841DF3325AC0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1642695" y="4270201"/>
            <a:ext cx="5249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375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248037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상세설계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4844E4-C09B-45C5-890C-AA1F0A36D516}"/>
              </a:ext>
            </a:extLst>
          </p:cNvPr>
          <p:cNvSpPr/>
          <p:nvPr/>
        </p:nvSpPr>
        <p:spPr>
          <a:xfrm>
            <a:off x="39007" y="3402269"/>
            <a:ext cx="2176256" cy="1155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A1C1C4B-2F4D-4D03-A905-83E697D3F6BB}"/>
              </a:ext>
            </a:extLst>
          </p:cNvPr>
          <p:cNvSpPr/>
          <p:nvPr/>
        </p:nvSpPr>
        <p:spPr>
          <a:xfrm>
            <a:off x="372053" y="3153753"/>
            <a:ext cx="1541124" cy="49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User</a:t>
            </a:r>
            <a:endParaRPr lang="ko-KR" altLang="en-US" sz="2000" dirty="0">
              <a:solidFill>
                <a:schemeClr val="tx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DF222E-545A-4477-AF87-48F6FE67E231}"/>
              </a:ext>
            </a:extLst>
          </p:cNvPr>
          <p:cNvSpPr txBox="1"/>
          <p:nvPr/>
        </p:nvSpPr>
        <p:spPr>
          <a:xfrm>
            <a:off x="67684" y="3804263"/>
            <a:ext cx="2086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기능 목록 메뉴 선택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C3C260-9DC4-49B7-ABBC-FF0E1186E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906"/>
          <a:stretch/>
        </p:blipFill>
        <p:spPr>
          <a:xfrm>
            <a:off x="3491200" y="1314273"/>
            <a:ext cx="5553075" cy="2605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0EDF18-3380-4ECC-8928-51AEF061B51F}"/>
              </a:ext>
            </a:extLst>
          </p:cNvPr>
          <p:cNvSpPr/>
          <p:nvPr/>
        </p:nvSpPr>
        <p:spPr>
          <a:xfrm>
            <a:off x="4721034" y="1665797"/>
            <a:ext cx="3132048" cy="49702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목록 </a:t>
            </a:r>
            <a:r>
              <a:rPr lang="en-US" altLang="ko-KR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UI</a:t>
            </a:r>
            <a:endParaRPr lang="ko-KR" altLang="en-US" sz="2300" b="1" dirty="0">
              <a:solidFill>
                <a:srgbClr val="FFFF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E193C63-C606-43A0-87D8-9B01281FEA9A}"/>
              </a:ext>
            </a:extLst>
          </p:cNvPr>
          <p:cNvCxnSpPr>
            <a:cxnSpLocks/>
          </p:cNvCxnSpPr>
          <p:nvPr/>
        </p:nvCxnSpPr>
        <p:spPr>
          <a:xfrm>
            <a:off x="2145327" y="4001531"/>
            <a:ext cx="10640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887F20C-5963-4E06-AE2F-0D919F499D6E}"/>
              </a:ext>
            </a:extLst>
          </p:cNvPr>
          <p:cNvSpPr/>
          <p:nvPr/>
        </p:nvSpPr>
        <p:spPr>
          <a:xfrm>
            <a:off x="3209362" y="3433481"/>
            <a:ext cx="5248037" cy="113314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F91768-AA05-4B74-AE02-3C8971F38F08}"/>
              </a:ext>
            </a:extLst>
          </p:cNvPr>
          <p:cNvSpPr/>
          <p:nvPr/>
        </p:nvSpPr>
        <p:spPr>
          <a:xfrm>
            <a:off x="3497674" y="3153752"/>
            <a:ext cx="1541124" cy="49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App</a:t>
            </a:r>
            <a:endParaRPr lang="ko-KR" altLang="en-US" sz="2000" dirty="0">
              <a:solidFill>
                <a:schemeClr val="tx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B42539-FF2A-4241-8A36-21519D2ECADA}"/>
              </a:ext>
            </a:extLst>
          </p:cNvPr>
          <p:cNvSpPr/>
          <p:nvPr/>
        </p:nvSpPr>
        <p:spPr>
          <a:xfrm>
            <a:off x="3270567" y="3676887"/>
            <a:ext cx="1768231" cy="646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서버에 저장된</a:t>
            </a: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목록 출력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21454BB-6511-48F2-9F0C-008963BE44A8}"/>
              </a:ext>
            </a:extLst>
          </p:cNvPr>
          <p:cNvCxnSpPr>
            <a:cxnSpLocks/>
          </p:cNvCxnSpPr>
          <p:nvPr/>
        </p:nvCxnSpPr>
        <p:spPr>
          <a:xfrm>
            <a:off x="5083623" y="4001531"/>
            <a:ext cx="5731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94AF31-FBD1-4AB3-88EA-360FB680580D}"/>
              </a:ext>
            </a:extLst>
          </p:cNvPr>
          <p:cNvSpPr/>
          <p:nvPr/>
        </p:nvSpPr>
        <p:spPr>
          <a:xfrm>
            <a:off x="5662257" y="3676887"/>
            <a:ext cx="2737899" cy="646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기능에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대한 음성정보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출력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83BC15B-5118-4808-A8FA-5A3416D777CB}"/>
              </a:ext>
            </a:extLst>
          </p:cNvPr>
          <p:cNvCxnSpPr>
            <a:cxnSpLocks/>
          </p:cNvCxnSpPr>
          <p:nvPr/>
        </p:nvCxnSpPr>
        <p:spPr>
          <a:xfrm>
            <a:off x="8457399" y="4013342"/>
            <a:ext cx="105877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29DF037-961D-462C-B8F4-A24AEAB8FE49}"/>
              </a:ext>
            </a:extLst>
          </p:cNvPr>
          <p:cNvSpPr/>
          <p:nvPr/>
        </p:nvSpPr>
        <p:spPr>
          <a:xfrm>
            <a:off x="9512703" y="3411233"/>
            <a:ext cx="2307243" cy="1155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7D56414-E285-4523-A3EF-C90765F17C25}"/>
              </a:ext>
            </a:extLst>
          </p:cNvPr>
          <p:cNvSpPr/>
          <p:nvPr/>
        </p:nvSpPr>
        <p:spPr>
          <a:xfrm>
            <a:off x="9895762" y="3162718"/>
            <a:ext cx="1541124" cy="49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User</a:t>
            </a:r>
            <a:endParaRPr lang="ko-KR" altLang="en-US" sz="2000" dirty="0">
              <a:solidFill>
                <a:schemeClr val="tx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A1573C-5C7D-4DFD-AECC-1ADCDAC40C1F}"/>
              </a:ext>
            </a:extLst>
          </p:cNvPr>
          <p:cNvSpPr txBox="1"/>
          <p:nvPr/>
        </p:nvSpPr>
        <p:spPr>
          <a:xfrm>
            <a:off x="9640990" y="3676887"/>
            <a:ext cx="2137946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저장된 기능과 해당        음성 정보 확인 가능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4302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3708"/>
          <a:stretch/>
        </p:blipFill>
        <p:spPr>
          <a:xfrm>
            <a:off x="0" y="1673"/>
            <a:ext cx="12192000" cy="59150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B9CD5EE-5E71-4C10-8915-6D73ACFBA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1270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C8FC6E8-F94A-4329-94AC-4C186E7036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3566"/>
          <a:stretch/>
        </p:blipFill>
        <p:spPr>
          <a:xfrm>
            <a:off x="0" y="0"/>
            <a:ext cx="12192000" cy="112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73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3970"/>
          <a:stretch/>
        </p:blipFill>
        <p:spPr>
          <a:xfrm>
            <a:off x="0" y="1673"/>
            <a:ext cx="12192000" cy="589710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98B7192-958B-45BC-B9FB-54E626389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1270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A8CE234-F162-4FF8-B2CA-6C99928F68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3566"/>
          <a:stretch/>
        </p:blipFill>
        <p:spPr>
          <a:xfrm>
            <a:off x="0" y="0"/>
            <a:ext cx="12192000" cy="112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14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7.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환경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618824" y="1748790"/>
            <a:ext cx="6227996" cy="4333729"/>
            <a:chOff x="2865221" y="2029981"/>
            <a:chExt cx="5628135" cy="4199369"/>
          </a:xfrm>
        </p:grpSpPr>
        <p:sp>
          <p:nvSpPr>
            <p:cNvPr id="18" name="부제목 2"/>
            <p:cNvSpPr txBox="1">
              <a:spLocks/>
            </p:cNvSpPr>
            <p:nvPr/>
          </p:nvSpPr>
          <p:spPr>
            <a:xfrm>
              <a:off x="3358178" y="3906621"/>
              <a:ext cx="1176475" cy="4460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8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X Code</a:t>
              </a:r>
              <a:endParaRPr lang="ko-KR" altLang="en-US" sz="18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8962" y="2638397"/>
              <a:ext cx="1133475" cy="1133475"/>
            </a:xfrm>
            <a:prstGeom prst="rect">
              <a:avLst/>
            </a:prstGeom>
          </p:spPr>
        </p:pic>
        <p:pic>
          <p:nvPicPr>
            <p:cNvPr id="32" name="그림 31" descr="File:&lt;strong&gt;IOS&lt;/strong&gt; logo.svg - Wikimedia Commons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1299" y="4558497"/>
              <a:ext cx="1151138" cy="1151138"/>
            </a:xfrm>
            <a:prstGeom prst="rect">
              <a:avLst/>
            </a:prstGeom>
          </p:spPr>
        </p:pic>
        <p:sp>
          <p:nvSpPr>
            <p:cNvPr id="35" name="모서리가 둥근 직사각형 34"/>
            <p:cNvSpPr/>
            <p:nvPr/>
          </p:nvSpPr>
          <p:spPr>
            <a:xfrm>
              <a:off x="2865221" y="2029981"/>
              <a:ext cx="1835306" cy="4199369"/>
            </a:xfrm>
            <a:prstGeom prst="round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6658050" y="2029981"/>
              <a:ext cx="1835306" cy="4199369"/>
            </a:xfrm>
            <a:prstGeom prst="round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0C65F64-62D9-42CE-86EC-C923A0FC8F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16"/>
          <a:stretch/>
        </p:blipFill>
        <p:spPr>
          <a:xfrm>
            <a:off x="7076025" y="3317033"/>
            <a:ext cx="1245584" cy="11479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2623FA-48C1-412A-852D-9C71AEAB364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53" t="12140" r="30952" b="12786"/>
          <a:stretch/>
        </p:blipFill>
        <p:spPr>
          <a:xfrm>
            <a:off x="8141914" y="3159875"/>
            <a:ext cx="617016" cy="74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1.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졸업 연구 개요</a:t>
            </a: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592509" y="1568138"/>
            <a:ext cx="5577555" cy="380303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ko-KR" altLang="en-US" dirty="0">
                <a:latin typeface="210 맨발의청춘 L" pitchFamily="18" charset="-127"/>
                <a:ea typeface="210 맨발의청춘 L" pitchFamily="18" charset="-127"/>
              </a:rPr>
              <a:t>  지난 발표에서의 지적 사항</a:t>
            </a:r>
          </a:p>
        </p:txBody>
      </p:sp>
      <p:sp>
        <p:nvSpPr>
          <p:cNvPr id="9" name="부제목 6"/>
          <p:cNvSpPr txBox="1">
            <a:spLocks/>
          </p:cNvSpPr>
          <p:nvPr/>
        </p:nvSpPr>
        <p:spPr>
          <a:xfrm>
            <a:off x="548355" y="4113361"/>
            <a:ext cx="5577555" cy="380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210 맨발의청춘 L" pitchFamily="18" charset="-127"/>
                <a:ea typeface="210 맨발의청춘 L" pitchFamily="18" charset="-127"/>
              </a:rPr>
              <a:t> 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210 맨발의청춘 L" pitchFamily="18" charset="-127"/>
                <a:ea typeface="210 맨발의청춘 L" pitchFamily="18" charset="-127"/>
              </a:rPr>
              <a:t>지적사항</a:t>
            </a:r>
            <a:r>
              <a:rPr lang="ko-KR" altLang="en-US" sz="2400" dirty="0">
                <a:latin typeface="210 맨발의청춘 L" pitchFamily="18" charset="-127"/>
                <a:ea typeface="210 맨발의청춘 L" pitchFamily="18" charset="-127"/>
              </a:rPr>
              <a:t>에 대한 답변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0" name="부제목 6"/>
          <p:cNvSpPr txBox="1">
            <a:spLocks/>
          </p:cNvSpPr>
          <p:nvPr/>
        </p:nvSpPr>
        <p:spPr>
          <a:xfrm>
            <a:off x="667997" y="2053824"/>
            <a:ext cx="7142859" cy="1706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부제목 6"/>
          <p:cNvSpPr txBox="1">
            <a:spLocks/>
          </p:cNvSpPr>
          <p:nvPr/>
        </p:nvSpPr>
        <p:spPr>
          <a:xfrm>
            <a:off x="676542" y="2182012"/>
            <a:ext cx="5262785" cy="116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210 맨발의청춘 L" pitchFamily="18" charset="-127"/>
                <a:ea typeface="210 맨발의청춘 L" pitchFamily="18" charset="-127"/>
                <a:cs typeface="+mn-cs"/>
              </a:rPr>
              <a:t>기능이 간단함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210 맨발의청춘 L" pitchFamily="18" charset="-127"/>
              <a:ea typeface="210 맨발의청춘 L" pitchFamily="18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ko-KR" altLang="en-US" noProof="0" dirty="0">
                <a:latin typeface="210 맨발의청춘 L" pitchFamily="18" charset="-127"/>
                <a:ea typeface="210 맨발의청춘 L" pitchFamily="18" charset="-127"/>
              </a:rPr>
              <a:t>인식 관련 다른 사항도 고려할 것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210 맨발의청춘 L" pitchFamily="18" charset="-127"/>
              <a:ea typeface="210 맨발의청춘 L" pitchFamily="18" charset="-127"/>
              <a:cs typeface="+mn-cs"/>
            </a:endParaRPr>
          </a:p>
        </p:txBody>
      </p:sp>
      <p:sp>
        <p:nvSpPr>
          <p:cNvPr id="12" name="부제목 6"/>
          <p:cNvSpPr txBox="1">
            <a:spLocks/>
          </p:cNvSpPr>
          <p:nvPr/>
        </p:nvSpPr>
        <p:spPr>
          <a:xfrm>
            <a:off x="709302" y="4650322"/>
            <a:ext cx="7142859" cy="1706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latin typeface="210 맨발의청춘 L" pitchFamily="18" charset="-127"/>
                <a:ea typeface="210 맨발의청춘 L" pitchFamily="18" charset="-127"/>
              </a:rPr>
              <a:t>1.   </a:t>
            </a:r>
            <a:r>
              <a:rPr lang="ko-KR" altLang="en-US" dirty="0">
                <a:latin typeface="210 맨발의청춘 L" pitchFamily="18" charset="-127"/>
                <a:ea typeface="210 맨발의청춘 L" pitchFamily="18" charset="-127"/>
              </a:rPr>
              <a:t>잡음제거</a:t>
            </a:r>
            <a:r>
              <a:rPr lang="en-US" altLang="ko-KR" dirty="0">
                <a:latin typeface="210 맨발의청춘 L" pitchFamily="18" charset="-127"/>
                <a:ea typeface="210 맨발의청춘 L" pitchFamily="18" charset="-127"/>
              </a:rPr>
              <a:t>, </a:t>
            </a:r>
            <a:r>
              <a:rPr lang="ko-KR" altLang="en-US" dirty="0">
                <a:latin typeface="210 맨발의청춘 L" pitchFamily="18" charset="-127"/>
                <a:ea typeface="210 맨발의청춘 L" pitchFamily="18" charset="-127"/>
              </a:rPr>
              <a:t>사용자 패턴 학습 기능 추가</a:t>
            </a:r>
            <a:endParaRPr lang="en-US" altLang="ko-KR" dirty="0">
              <a:latin typeface="210 맨발의청춘 L" pitchFamily="18" charset="-127"/>
              <a:ea typeface="210 맨발의청춘 L" pitchFamily="18" charset="-127"/>
            </a:endParaRP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210 맨발의청춘 L" pitchFamily="18" charset="-127"/>
                <a:ea typeface="210 맨발의청춘 L" pitchFamily="18" charset="-127"/>
              </a:rPr>
              <a:t>2. 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210 맨발의청춘 L" pitchFamily="18" charset="-127"/>
                <a:ea typeface="210 맨발의청춘 L" pitchFamily="18" charset="-127"/>
              </a:rPr>
              <a:t>음성인식에 사용되는 알고리즘 변경</a:t>
            </a:r>
          </a:p>
        </p:txBody>
      </p:sp>
    </p:spTree>
    <p:extLst>
      <p:ext uri="{BB962C8B-B14F-4D97-AF65-F5344CB8AC3E}">
        <p14:creationId xmlns:p14="http://schemas.microsoft.com/office/powerpoint/2010/main" val="235332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8.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데모 환경 설계</a:t>
            </a:r>
          </a:p>
        </p:txBody>
      </p:sp>
      <p:pic>
        <p:nvPicPr>
          <p:cNvPr id="17" name="Picture 2" descr="C:\Users\user\Desktop\untitled-2.png">
            <a:extLst>
              <a:ext uri="{FF2B5EF4-FFF2-40B4-BE49-F238E27FC236}">
                <a16:creationId xmlns:a16="http://schemas.microsoft.com/office/drawing/2014/main" id="{A3D4AA23-00F8-4C38-B041-E39B7AE3E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421" y="3365154"/>
            <a:ext cx="2307820" cy="218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user\Desktop\untitled.png">
            <a:extLst>
              <a:ext uri="{FF2B5EF4-FFF2-40B4-BE49-F238E27FC236}">
                <a16:creationId xmlns:a16="http://schemas.microsoft.com/office/drawing/2014/main" id="{5D3DFCD8-BC41-4D87-9316-0E8E84AFF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657" y="3472553"/>
            <a:ext cx="1824899" cy="182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42631C-DEF8-4B21-A71A-827C55A65973}"/>
              </a:ext>
            </a:extLst>
          </p:cNvPr>
          <p:cNvSpPr txBox="1"/>
          <p:nvPr/>
        </p:nvSpPr>
        <p:spPr>
          <a:xfrm>
            <a:off x="1727391" y="5504299"/>
            <a:ext cx="3010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언어장애인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기계가 해독 불가한 음성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155948-5C68-444A-9B6A-AD4023D39C02}"/>
              </a:ext>
            </a:extLst>
          </p:cNvPr>
          <p:cNvSpPr txBox="1"/>
          <p:nvPr/>
        </p:nvSpPr>
        <p:spPr>
          <a:xfrm>
            <a:off x="5121542" y="5635880"/>
            <a:ext cx="2461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변환기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Application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3" name="오른쪽 화살표 29">
            <a:extLst>
              <a:ext uri="{FF2B5EF4-FFF2-40B4-BE49-F238E27FC236}">
                <a16:creationId xmlns:a16="http://schemas.microsoft.com/office/drawing/2014/main" id="{388A67A0-121E-43B1-8687-762F25C4F89D}"/>
              </a:ext>
            </a:extLst>
          </p:cNvPr>
          <p:cNvSpPr/>
          <p:nvPr/>
        </p:nvSpPr>
        <p:spPr>
          <a:xfrm>
            <a:off x="4531575" y="4209772"/>
            <a:ext cx="704850" cy="700474"/>
          </a:xfrm>
          <a:prstGeom prst="rightArrow">
            <a:avLst>
              <a:gd name="adj1" fmla="val 50000"/>
              <a:gd name="adj2" fmla="val 36402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30">
            <a:extLst>
              <a:ext uri="{FF2B5EF4-FFF2-40B4-BE49-F238E27FC236}">
                <a16:creationId xmlns:a16="http://schemas.microsoft.com/office/drawing/2014/main" id="{3CBEB45B-17AA-431B-9471-117EACB74108}"/>
              </a:ext>
            </a:extLst>
          </p:cNvPr>
          <p:cNvSpPr/>
          <p:nvPr/>
        </p:nvSpPr>
        <p:spPr>
          <a:xfrm>
            <a:off x="7232627" y="4270244"/>
            <a:ext cx="704850" cy="700474"/>
          </a:xfrm>
          <a:prstGeom prst="rightArrow">
            <a:avLst>
              <a:gd name="adj1" fmla="val 50000"/>
              <a:gd name="adj2" fmla="val 36402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2D583-D5A3-4B17-B253-6BD0F1276305}"/>
              </a:ext>
            </a:extLst>
          </p:cNvPr>
          <p:cNvSpPr txBox="1"/>
          <p:nvPr/>
        </p:nvSpPr>
        <p:spPr>
          <a:xfrm>
            <a:off x="892846" y="1560548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데모 환경 구성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02A83F-B90D-4F48-8A95-686C4F50BF65}"/>
              </a:ext>
            </a:extLst>
          </p:cNvPr>
          <p:cNvSpPr txBox="1"/>
          <p:nvPr/>
        </p:nvSpPr>
        <p:spPr>
          <a:xfrm>
            <a:off x="892846" y="2090165"/>
            <a:ext cx="926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iOS Phone: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사용자가 음성 입력 시 정상적인 언어로 출력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9B4B55-99FA-4429-BE15-42638D6EE2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436" y="3289684"/>
            <a:ext cx="2568558" cy="256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11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9.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업무 분담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EC86877-50D9-4D63-9685-096F75F3F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843732"/>
              </p:ext>
            </p:extLst>
          </p:nvPr>
        </p:nvGraphicFramePr>
        <p:xfrm>
          <a:off x="1455211" y="1539450"/>
          <a:ext cx="9051150" cy="4750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230">
                  <a:extLst>
                    <a:ext uri="{9D8B030D-6E8A-4147-A177-3AD203B41FA5}">
                      <a16:colId xmlns:a16="http://schemas.microsoft.com/office/drawing/2014/main" val="4217734713"/>
                    </a:ext>
                  </a:extLst>
                </a:gridCol>
                <a:gridCol w="1810230">
                  <a:extLst>
                    <a:ext uri="{9D8B030D-6E8A-4147-A177-3AD203B41FA5}">
                      <a16:colId xmlns:a16="http://schemas.microsoft.com/office/drawing/2014/main" val="4240532822"/>
                    </a:ext>
                  </a:extLst>
                </a:gridCol>
                <a:gridCol w="1810230">
                  <a:extLst>
                    <a:ext uri="{9D8B030D-6E8A-4147-A177-3AD203B41FA5}">
                      <a16:colId xmlns:a16="http://schemas.microsoft.com/office/drawing/2014/main" val="848068655"/>
                    </a:ext>
                  </a:extLst>
                </a:gridCol>
                <a:gridCol w="1810230">
                  <a:extLst>
                    <a:ext uri="{9D8B030D-6E8A-4147-A177-3AD203B41FA5}">
                      <a16:colId xmlns:a16="http://schemas.microsoft.com/office/drawing/2014/main" val="1159080642"/>
                    </a:ext>
                  </a:extLst>
                </a:gridCol>
                <a:gridCol w="1810230">
                  <a:extLst>
                    <a:ext uri="{9D8B030D-6E8A-4147-A177-3AD203B41FA5}">
                      <a16:colId xmlns:a16="http://schemas.microsoft.com/office/drawing/2014/main" val="4150926555"/>
                    </a:ext>
                  </a:extLst>
                </a:gridCol>
              </a:tblGrid>
              <a:tr h="61865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00312" marR="100312" marT="50156" marB="501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한연서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김지은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이기성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김진태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209630"/>
                  </a:ext>
                </a:extLst>
              </a:tr>
              <a:tr h="1032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자료수집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  <a:p>
                      <a:pPr marL="285750" marR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210 맨발의청춘 L" pitchFamily="18" charset="-127"/>
                          <a:ea typeface="210 맨발의청춘 L" pitchFamily="18" charset="-127"/>
                        </a:rPr>
                        <a:t>알고리즘 관련 기술 수집</a:t>
                      </a:r>
                      <a:endParaRPr lang="en-US" altLang="ko-KR" sz="150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None/>
                      </a:pPr>
                      <a:endParaRPr lang="ko-KR" altLang="en-US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994013"/>
                  </a:ext>
                </a:extLst>
              </a:tr>
              <a:tr h="1032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설      계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서버 설계</a:t>
                      </a:r>
                      <a:endParaRPr lang="en-US" altLang="ko-KR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App </a:t>
                      </a: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설계</a:t>
                      </a:r>
                      <a:endParaRPr lang="en-US" altLang="ko-KR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App </a:t>
                      </a: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설계</a:t>
                      </a:r>
                      <a:endParaRPr lang="en-US" altLang="ko-KR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알고리즘 설계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서버 설계</a:t>
                      </a:r>
                      <a:endParaRPr lang="en-US" altLang="ko-KR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App </a:t>
                      </a: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설계</a:t>
                      </a:r>
                      <a:endParaRPr lang="en-US" altLang="ko-KR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App </a:t>
                      </a: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설계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623866"/>
                  </a:ext>
                </a:extLst>
              </a:tr>
              <a:tr h="1032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구      현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AWS</a:t>
                      </a: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</a:t>
                      </a:r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Server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App </a:t>
                      </a: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연동</a:t>
                      </a:r>
                      <a:endParaRPr lang="en-US" altLang="ko-KR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알고리즘 구현</a:t>
                      </a:r>
                      <a:endParaRPr lang="en-US" altLang="ko-KR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UI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App </a:t>
                      </a: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구현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Server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UI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DB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API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424355"/>
                  </a:ext>
                </a:extLst>
              </a:tr>
              <a:tr h="1032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테 스 트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어플리케이션 작동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제어 테스트</a:t>
                      </a:r>
                      <a:endParaRPr lang="en-US" altLang="ko-KR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통합 테스트</a:t>
                      </a:r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</a:t>
                      </a: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및 유지보수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92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772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10.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수행 일정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341902"/>
              </p:ext>
            </p:extLst>
          </p:nvPr>
        </p:nvGraphicFramePr>
        <p:xfrm>
          <a:off x="1937437" y="1315383"/>
          <a:ext cx="8405168" cy="5246055"/>
        </p:xfrm>
        <a:graphic>
          <a:graphicData uri="http://schemas.openxmlformats.org/drawingml/2006/table">
            <a:tbl>
              <a:tblPr/>
              <a:tblGrid>
                <a:gridCol w="2473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4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4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2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136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추진사항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12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1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2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3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4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5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6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월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7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831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주제조사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및 선정</a:t>
                      </a: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831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요구사항 정의 및 분석</a:t>
                      </a: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55A514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55A514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831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시스템설계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및 상세설계</a:t>
                      </a: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831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구현</a:t>
                      </a: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FFFFFF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5831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시험 및 데모</a:t>
                      </a: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5831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문서화 및 발표</a:t>
                      </a: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5831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최종보고서 작성 및 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패키징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727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11.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필요 기술 및 참고 문헌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46212" y="1256543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https://github.com/KPU-serious/serious</a:t>
            </a:r>
            <a:endParaRPr lang="ko-KR" altLang="en-US" dirty="0"/>
          </a:p>
        </p:txBody>
      </p:sp>
      <p:pic>
        <p:nvPicPr>
          <p:cNvPr id="1026" name="Picture 2" descr="C:\Users\j\Desktop\2월 2일\[진지한]git 캡쳐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9578" y="1688628"/>
            <a:ext cx="7362806" cy="50080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104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11.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필요 기술 및 참고 문헌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35ABF8-BF96-4706-B2B9-F0FB65F0734B}"/>
              </a:ext>
            </a:extLst>
          </p:cNvPr>
          <p:cNvSpPr/>
          <p:nvPr/>
        </p:nvSpPr>
        <p:spPr>
          <a:xfrm>
            <a:off x="5073641" y="5449701"/>
            <a:ext cx="540410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사용자 음성 데이터를 문자 데이터로 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변환해 주는 </a:t>
            </a:r>
            <a:r>
              <a:rPr lang="en-US" altLang="ko-KR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Kakao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Speech API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4E6DC2-E609-4FDF-A647-734B241B45ED}"/>
              </a:ext>
            </a:extLst>
          </p:cNvPr>
          <p:cNvSpPr/>
          <p:nvPr/>
        </p:nvSpPr>
        <p:spPr>
          <a:xfrm>
            <a:off x="5310018" y="3681013"/>
            <a:ext cx="525458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데이터를 저장하기 위한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클라우드 서버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A82D56-22B7-4A8B-B1F1-49FFC14A0ADA}"/>
              </a:ext>
            </a:extLst>
          </p:cNvPr>
          <p:cNvSpPr/>
          <p:nvPr/>
        </p:nvSpPr>
        <p:spPr>
          <a:xfrm>
            <a:off x="5073641" y="1589253"/>
            <a:ext cx="540410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 </a:t>
            </a:r>
            <a:r>
              <a:rPr lang="ko-KR" alt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머신러닝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8319B0-9760-4A0A-A7F9-9291F394D735}"/>
              </a:ext>
            </a:extLst>
          </p:cNvPr>
          <p:cNvSpPr/>
          <p:nvPr/>
        </p:nvSpPr>
        <p:spPr>
          <a:xfrm>
            <a:off x="5738242" y="1989363"/>
            <a:ext cx="4214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http://keunwoochoi.blogspot.kr/2016/01/blog-post.html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1F73F3-2AB5-4619-A6D2-9B7C870770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993" y="5154374"/>
            <a:ext cx="2372054" cy="13378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6B0C579-5E83-41D6-9F87-CF8A12A7B9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68" y="3156202"/>
            <a:ext cx="2475979" cy="139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8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89"/>
          <a:stretch/>
        </p:blipFill>
        <p:spPr>
          <a:xfrm>
            <a:off x="-1" y="0"/>
            <a:ext cx="12192001" cy="684867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25756" y="-9330"/>
            <a:ext cx="9066244" cy="68580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26140" y="2764827"/>
            <a:ext cx="2999616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 장애인을 위한 음성 변환기</a:t>
            </a:r>
          </a:p>
        </p:txBody>
      </p:sp>
    </p:spTree>
    <p:extLst>
      <p:ext uri="{BB962C8B-B14F-4D97-AF65-F5344CB8AC3E}">
        <p14:creationId xmlns:p14="http://schemas.microsoft.com/office/powerpoint/2010/main" val="418704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1.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졸업 연구 개요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91549" y="4941370"/>
            <a:ext cx="8754501" cy="1568072"/>
          </a:xfrm>
        </p:spPr>
        <p:txBody>
          <a:bodyPr>
            <a:noAutofit/>
          </a:bodyPr>
          <a:lstStyle/>
          <a:p>
            <a:pPr algn="l"/>
            <a:r>
              <a:rPr lang="ko-KR" altLang="en-US" sz="2000" dirty="0">
                <a:latin typeface="맑은 고딕" panose="020B0503020000020004" pitchFamily="50" charset="-127"/>
              </a:rPr>
              <a:t>〮 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사용자의 말의 높낮이와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음높이 변화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,MFCC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특징 값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을 기준으로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구현한 자체 알고리즘을 이용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r>
              <a:rPr lang="ko-KR" altLang="en-US" sz="2000" dirty="0">
                <a:latin typeface="맑은 고딕" panose="020B0503020000020004" pitchFamily="50" charset="-127"/>
              </a:rPr>
              <a:t>〮  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저장된 음성과 다를 경우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사용자의 말투를 축척하여 정확도 높임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r>
              <a:rPr lang="ko-KR" altLang="en-US" sz="2000" dirty="0">
                <a:latin typeface="210 맨발의청춘 L" pitchFamily="18" charset="-127"/>
                <a:ea typeface="210 맨발의청춘 L" pitchFamily="18" charset="-127"/>
              </a:rPr>
              <a:t>〮 잡음을 제거해 음성인식의 정확도를 높임</a:t>
            </a:r>
            <a:endParaRPr lang="en-US" altLang="ko-KR" sz="2000" dirty="0">
              <a:latin typeface="210 맨발의청춘 L" pitchFamily="18" charset="-127"/>
              <a:ea typeface="210 맨발의청춘 L" pitchFamily="18" charset="-127"/>
            </a:endParaRPr>
          </a:p>
          <a:p>
            <a:pPr algn="l"/>
            <a:endParaRPr lang="en-US" altLang="ko-KR" sz="2000" dirty="0">
              <a:latin typeface="210 맨발의청춘 L" pitchFamily="18" charset="-127"/>
              <a:ea typeface="210 맨발의청춘 L" pitchFamily="18" charset="-127"/>
            </a:endParaRPr>
          </a:p>
          <a:p>
            <a:pPr algn="l"/>
            <a:endParaRPr lang="en-US" altLang="ko-KR" sz="20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pic>
        <p:nvPicPr>
          <p:cNvPr id="6" name="그림 5" descr="Hand-holding-a-&lt;strong&gt;smartphone&lt;/strong&gt;-flat-vector by superawesomevectors on DeviantAr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89" y="1932045"/>
            <a:ext cx="2903543" cy="205425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876550" y="1924199"/>
            <a:ext cx="901827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시중에 나온 음성인식 스피커들은 또박또박 정확한 발음을 해야함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</a:p>
          <a:p>
            <a:pPr algn="ctr"/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하지만  지체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청각장애인과 같이 발음이 부정확한 사람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언어장애인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들은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음성인식을 이용한 사물 인터넷 기술의 수혜를 받지 못하고 있음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이러한 문제를 </a:t>
            </a:r>
            <a:r>
              <a:rPr lang="ko-KR" altLang="en-US" sz="24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음성인식 스피커와 언어 장애인 사이의 변환기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를 만들어 해결해 주고자 한다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en-US" altLang="ko-KR" sz="24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32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졸업 연구 개요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01711" y="4038892"/>
            <a:ext cx="9336525" cy="2086162"/>
            <a:chOff x="1116640" y="3834692"/>
            <a:chExt cx="9336525" cy="2086162"/>
          </a:xfrm>
        </p:grpSpPr>
        <p:sp>
          <p:nvSpPr>
            <p:cNvPr id="51" name="TextBox 50"/>
            <p:cNvSpPr txBox="1"/>
            <p:nvPr/>
          </p:nvSpPr>
          <p:spPr>
            <a:xfrm>
              <a:off x="1116640" y="5431817"/>
              <a:ext cx="2077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언어장애인</a:t>
              </a:r>
              <a:endPara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pic>
          <p:nvPicPr>
            <p:cNvPr id="52" name="Picture 5" descr="C:\Users\user\Desktop\2017092901273_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246" y="3950641"/>
              <a:ext cx="1113020" cy="144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오른쪽 화살표 52"/>
            <p:cNvSpPr/>
            <p:nvPr/>
          </p:nvSpPr>
          <p:spPr>
            <a:xfrm>
              <a:off x="3641768" y="4610262"/>
              <a:ext cx="1148337" cy="270349"/>
            </a:xfrm>
            <a:prstGeom prst="rightArrow">
              <a:avLst>
                <a:gd name="adj1" fmla="val 50000"/>
                <a:gd name="adj2" fmla="val 36402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9374738-709D-41D5-BE25-856E001A0EB9}"/>
                </a:ext>
              </a:extLst>
            </p:cNvPr>
            <p:cNvSpPr txBox="1"/>
            <p:nvPr/>
          </p:nvSpPr>
          <p:spPr>
            <a:xfrm>
              <a:off x="3694487" y="4240930"/>
              <a:ext cx="1095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“</a:t>
              </a:r>
              <a:r>
                <a:rPr lang="ko-KR" altLang="en-US" dirty="0" err="1">
                  <a:solidFill>
                    <a:schemeClr val="accent1">
                      <a:lumMod val="50000"/>
                    </a:schemeClr>
                  </a:solidFill>
                </a:rPr>
                <a:t>부커</a:t>
              </a:r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”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9B1009B8-4473-41A2-8DAC-980085C420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80" b="12517"/>
            <a:stretch/>
          </p:blipFill>
          <p:spPr>
            <a:xfrm>
              <a:off x="8492146" y="4110930"/>
              <a:ext cx="1961019" cy="1138907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3453D27-C0B8-4A5F-B2D7-083F45803CB5}"/>
                </a:ext>
              </a:extLst>
            </p:cNvPr>
            <p:cNvSpPr txBox="1"/>
            <p:nvPr/>
          </p:nvSpPr>
          <p:spPr>
            <a:xfrm>
              <a:off x="5202897" y="5582300"/>
              <a:ext cx="1627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음성인식 스피커</a:t>
              </a:r>
            </a:p>
          </p:txBody>
        </p:sp>
        <p:sp>
          <p:nvSpPr>
            <p:cNvPr id="75" name="타원 74"/>
            <p:cNvSpPr/>
            <p:nvPr/>
          </p:nvSpPr>
          <p:spPr>
            <a:xfrm>
              <a:off x="8793586" y="4885926"/>
              <a:ext cx="1386893" cy="4035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749321" y="5397634"/>
              <a:ext cx="16436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음성인식 실패</a:t>
              </a:r>
            </a:p>
          </p:txBody>
        </p:sp>
        <p:pic>
          <p:nvPicPr>
            <p:cNvPr id="32" name="Picture 3" descr="C:\Users\user\Desktop\untitled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927" y="3834692"/>
              <a:ext cx="1632819" cy="1386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오른쪽 화살표 32"/>
            <p:cNvSpPr/>
            <p:nvPr/>
          </p:nvSpPr>
          <p:spPr>
            <a:xfrm>
              <a:off x="7165325" y="4610262"/>
              <a:ext cx="1148337" cy="270349"/>
            </a:xfrm>
            <a:prstGeom prst="rightArrow">
              <a:avLst>
                <a:gd name="adj1" fmla="val 50000"/>
                <a:gd name="adj2" fmla="val 36402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289719" y="1560883"/>
            <a:ext cx="9213783" cy="2004025"/>
            <a:chOff x="1289719" y="1560883"/>
            <a:chExt cx="9213783" cy="2004025"/>
          </a:xfrm>
        </p:grpSpPr>
        <p:pic>
          <p:nvPicPr>
            <p:cNvPr id="25" name="Picture 3" descr="C:\Users\user\Desktop\untitled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300" y="1809055"/>
              <a:ext cx="1632819" cy="1386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1289719" y="3195576"/>
              <a:ext cx="171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비장애인</a:t>
              </a:r>
            </a:p>
          </p:txBody>
        </p:sp>
        <p:pic>
          <p:nvPicPr>
            <p:cNvPr id="28" name="Picture 5" descr="C:\Users\user\Desktop\2017092901273_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4703" y="1560883"/>
              <a:ext cx="1132713" cy="1395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오른쪽 화살표 29"/>
            <p:cNvSpPr/>
            <p:nvPr/>
          </p:nvSpPr>
          <p:spPr>
            <a:xfrm>
              <a:off x="3641768" y="2431385"/>
              <a:ext cx="1048151" cy="267528"/>
            </a:xfrm>
            <a:prstGeom prst="rightArrow">
              <a:avLst>
                <a:gd name="adj1" fmla="val 50000"/>
                <a:gd name="adj2" fmla="val 36402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374738-709D-41D5-BE25-856E001A0EB9}"/>
                </a:ext>
              </a:extLst>
            </p:cNvPr>
            <p:cNvSpPr txBox="1"/>
            <p:nvPr/>
          </p:nvSpPr>
          <p:spPr>
            <a:xfrm>
              <a:off x="3612490" y="2121558"/>
              <a:ext cx="1115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“</a:t>
              </a:r>
              <a:r>
                <a:rPr lang="ko-KR" altLang="en-US" dirty="0" err="1">
                  <a:solidFill>
                    <a:schemeClr val="accent1">
                      <a:lumMod val="50000"/>
                    </a:schemeClr>
                  </a:solidFill>
                </a:rPr>
                <a:t>불켜</a:t>
              </a:r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”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9B1009B8-4473-41A2-8DAC-980085C420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80" b="12517"/>
            <a:stretch/>
          </p:blipFill>
          <p:spPr>
            <a:xfrm>
              <a:off x="8507786" y="1709451"/>
              <a:ext cx="1995716" cy="1098441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3453D27-C0B8-4A5F-B2D7-083F45803CB5}"/>
                </a:ext>
              </a:extLst>
            </p:cNvPr>
            <p:cNvSpPr txBox="1"/>
            <p:nvPr/>
          </p:nvSpPr>
          <p:spPr>
            <a:xfrm>
              <a:off x="5202897" y="3041688"/>
              <a:ext cx="15963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음성인식 스피커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793586" y="3057671"/>
              <a:ext cx="15551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음성인식 성공 </a:t>
              </a:r>
            </a:p>
          </p:txBody>
        </p:sp>
        <p:sp>
          <p:nvSpPr>
            <p:cNvPr id="34" name="오른쪽 화살표 33"/>
            <p:cNvSpPr/>
            <p:nvPr/>
          </p:nvSpPr>
          <p:spPr>
            <a:xfrm>
              <a:off x="7165325" y="2431385"/>
              <a:ext cx="1048151" cy="267528"/>
            </a:xfrm>
            <a:prstGeom prst="rightArrow">
              <a:avLst>
                <a:gd name="adj1" fmla="val 50000"/>
                <a:gd name="adj2" fmla="val 36402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617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졸업 연구 개요</a:t>
            </a:r>
          </a:p>
        </p:txBody>
      </p:sp>
      <p:pic>
        <p:nvPicPr>
          <p:cNvPr id="24" name="Picture 2" descr="C:\Users\user\Desktop\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92" y="2806945"/>
            <a:ext cx="2307820" cy="218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user\Desktop\untitl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28" y="2914344"/>
            <a:ext cx="1824899" cy="182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05662" y="4946090"/>
            <a:ext cx="3010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언어장애인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기계가 해독 불가한 음성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99813" y="5077671"/>
            <a:ext cx="2461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변환기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Application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28" name="Picture 5" descr="C:\Users\user\Desktop\2017092901273_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866" y="2130160"/>
            <a:ext cx="1265962" cy="288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오른쪽 화살표 29"/>
          <p:cNvSpPr/>
          <p:nvPr/>
        </p:nvSpPr>
        <p:spPr>
          <a:xfrm>
            <a:off x="2909846" y="3651563"/>
            <a:ext cx="704850" cy="700474"/>
          </a:xfrm>
          <a:prstGeom prst="rightArrow">
            <a:avLst>
              <a:gd name="adj1" fmla="val 50000"/>
              <a:gd name="adj2" fmla="val 36402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5610898" y="3712035"/>
            <a:ext cx="704850" cy="700474"/>
          </a:xfrm>
          <a:prstGeom prst="rightArrow">
            <a:avLst>
              <a:gd name="adj1" fmla="val 50000"/>
              <a:gd name="adj2" fmla="val 36402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8721009" y="3712035"/>
            <a:ext cx="704850" cy="700474"/>
          </a:xfrm>
          <a:prstGeom prst="rightArrow">
            <a:avLst>
              <a:gd name="adj1" fmla="val 50000"/>
              <a:gd name="adj2" fmla="val 36402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453D27-C0B8-4A5F-B2D7-083F45803CB5}"/>
              </a:ext>
            </a:extLst>
          </p:cNvPr>
          <p:cNvSpPr txBox="1"/>
          <p:nvPr/>
        </p:nvSpPr>
        <p:spPr>
          <a:xfrm>
            <a:off x="6635082" y="5077671"/>
            <a:ext cx="208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음성인식 스피커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B1009B8-4473-41A2-8DAC-980085C420B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0" b="12517"/>
          <a:stretch/>
        </p:blipFill>
        <p:spPr>
          <a:xfrm>
            <a:off x="9425859" y="3201815"/>
            <a:ext cx="2357679" cy="15999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453D27-C0B8-4A5F-B2D7-083F45803CB5}"/>
              </a:ext>
            </a:extLst>
          </p:cNvPr>
          <p:cNvSpPr txBox="1"/>
          <p:nvPr/>
        </p:nvSpPr>
        <p:spPr>
          <a:xfrm>
            <a:off x="9738633" y="5018870"/>
            <a:ext cx="177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음성인식 성공</a:t>
            </a:r>
          </a:p>
        </p:txBody>
      </p:sp>
    </p:spTree>
    <p:extLst>
      <p:ext uri="{BB962C8B-B14F-4D97-AF65-F5344CB8AC3E}">
        <p14:creationId xmlns:p14="http://schemas.microsoft.com/office/powerpoint/2010/main" val="290123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관련 개발 사례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42824" y="5731451"/>
            <a:ext cx="3978455" cy="612562"/>
          </a:xfrm>
        </p:spPr>
        <p:txBody>
          <a:bodyPr>
            <a:noAutofit/>
          </a:bodyPr>
          <a:lstStyle/>
          <a:p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청각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지체 장애인과의 소통을 돕는 </a:t>
            </a:r>
            <a:r>
              <a:rPr lang="ko-KR" altLang="en-US" sz="20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앱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&lt;Dragon dictation&gt;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026" name="Picture 2" descr="C:\Users\j\Desktop\드래곤 딕테이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730" y="1577099"/>
            <a:ext cx="5296644" cy="3893033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82920F-EBB6-4EBA-AE27-ABFA1FF94E1B}"/>
              </a:ext>
            </a:extLst>
          </p:cNvPr>
          <p:cNvSpPr txBox="1"/>
          <p:nvPr/>
        </p:nvSpPr>
        <p:spPr>
          <a:xfrm>
            <a:off x="6191250" y="3381183"/>
            <a:ext cx="5840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장애인을 위한 </a:t>
            </a:r>
            <a:r>
              <a:rPr lang="ko-KR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앱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임에도 불구하고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발음이 정확해야 한다는 한계가 있음</a:t>
            </a:r>
          </a:p>
        </p:txBody>
      </p:sp>
    </p:spTree>
    <p:extLst>
      <p:ext uri="{BB962C8B-B14F-4D97-AF65-F5344CB8AC3E}">
        <p14:creationId xmlns:p14="http://schemas.microsoft.com/office/powerpoint/2010/main" val="328883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374106" y="2418035"/>
            <a:ext cx="1007704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오디오 신호를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MFCC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 변환한다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MFCC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 특징 값을 추출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특징 값들의 평균 계산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평균 값으로 음성 분류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793" y="1540693"/>
            <a:ext cx="2486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알고리즘에 대하여</a:t>
            </a:r>
          </a:p>
        </p:txBody>
      </p:sp>
    </p:spTree>
    <p:extLst>
      <p:ext uri="{BB962C8B-B14F-4D97-AF65-F5344CB8AC3E}">
        <p14:creationId xmlns:p14="http://schemas.microsoft.com/office/powerpoint/2010/main" val="263925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93" y="1540693"/>
            <a:ext cx="3679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사용자 입장에서의 시나리오</a:t>
            </a:r>
          </a:p>
        </p:txBody>
      </p:sp>
      <p:pic>
        <p:nvPicPr>
          <p:cNvPr id="138" name="Picture 3" descr="C:\Users\user\Desktop\untit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59" y="3030744"/>
            <a:ext cx="1824899" cy="182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767653" y="3753237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“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태널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온녀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＂</a:t>
            </a:r>
            <a:endParaRPr lang="ko-KR" alt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6838701" y="5769317"/>
            <a:ext cx="4107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&lt;“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채널 올려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＂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 대한 변환된 텍스트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&gt;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351937" y="3120467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패널 올려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833868" y="4122569"/>
            <a:ext cx="928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STT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351938" y="2670742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캐널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몰려</a:t>
            </a:r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D83CCB5-C6A2-4E15-A80D-97E4CBD9C532}"/>
              </a:ext>
            </a:extLst>
          </p:cNvPr>
          <p:cNvSpPr/>
          <p:nvPr/>
        </p:nvSpPr>
        <p:spPr>
          <a:xfrm>
            <a:off x="5203148" y="3739456"/>
            <a:ext cx="2043404" cy="369332"/>
          </a:xfrm>
          <a:prstGeom prst="righ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4F49B9-BC1C-4727-8776-82BDD902A2BD}"/>
              </a:ext>
            </a:extLst>
          </p:cNvPr>
          <p:cNvSpPr/>
          <p:nvPr/>
        </p:nvSpPr>
        <p:spPr>
          <a:xfrm>
            <a:off x="8351938" y="2221017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채널 올려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6C41B3-7AD6-46AB-9646-F28E031EC105}"/>
              </a:ext>
            </a:extLst>
          </p:cNvPr>
          <p:cNvSpPr/>
          <p:nvPr/>
        </p:nvSpPr>
        <p:spPr>
          <a:xfrm>
            <a:off x="8763107" y="3599156"/>
            <a:ext cx="25840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7563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5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6085</TotalTime>
  <Words>1063</Words>
  <Application>Microsoft Office PowerPoint</Application>
  <PresentationFormat>와이드스크린</PresentationFormat>
  <Paragraphs>2030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210 맨발의청춘 B</vt:lpstr>
      <vt:lpstr>Arial</vt:lpstr>
      <vt:lpstr>맑은 고딕</vt:lpstr>
      <vt:lpstr>210 맨발의청춘 L</vt:lpstr>
      <vt:lpstr>Office 테마</vt:lpstr>
      <vt:lpstr>PowerPoint 프레젠테이션</vt:lpstr>
      <vt:lpstr>PowerPoint 프레젠테이션</vt:lpstr>
      <vt:lpstr>1. 졸업 연구 개요</vt:lpstr>
      <vt:lpstr>1. 졸업 연구 개요</vt:lpstr>
      <vt:lpstr>1. 졸업 연구 개요</vt:lpstr>
      <vt:lpstr>1. 졸업 연구 개요</vt:lpstr>
      <vt:lpstr>2. 관련 개발 사례</vt:lpstr>
      <vt:lpstr>3. 시나리오</vt:lpstr>
      <vt:lpstr>3. 시나리오</vt:lpstr>
      <vt:lpstr>3. 시나리오</vt:lpstr>
      <vt:lpstr>3. 시나리오</vt:lpstr>
      <vt:lpstr>3. 시나리오</vt:lpstr>
      <vt:lpstr>PowerPoint 프레젠테이션</vt:lpstr>
      <vt:lpstr>5. 시스템 구성도</vt:lpstr>
      <vt:lpstr>6. 시스템 상세설계</vt:lpstr>
      <vt:lpstr>6. 시스템 상세설계</vt:lpstr>
      <vt:lpstr>6. 시스템 상세설계</vt:lpstr>
      <vt:lpstr>6. 시스템 상세설계</vt:lpstr>
      <vt:lpstr>6. 시스템 상세설계</vt:lpstr>
      <vt:lpstr>6. 시스템 상세설계</vt:lpstr>
      <vt:lpstr>6. 시스템 상세설계</vt:lpstr>
      <vt:lpstr>6. 시스템 상세설계</vt:lpstr>
      <vt:lpstr>6. 시스템 상세설계</vt:lpstr>
      <vt:lpstr>6. 시스템 상세설계</vt:lpstr>
      <vt:lpstr>6. 시스템 상세설계</vt:lpstr>
      <vt:lpstr>6. 시스템 상세설계</vt:lpstr>
      <vt:lpstr>PowerPoint 프레젠테이션</vt:lpstr>
      <vt:lpstr>PowerPoint 프레젠테이션</vt:lpstr>
      <vt:lpstr>7. 개발 환경</vt:lpstr>
      <vt:lpstr>8. 데모 환경 설계</vt:lpstr>
      <vt:lpstr>9. 업무 분담</vt:lpstr>
      <vt:lpstr>10. 수행 일정</vt:lpstr>
      <vt:lpstr>11. 필요 기술 및 참고 문헌</vt:lpstr>
      <vt:lpstr>11. 필요 기술 및 참고 문헌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한연서</dc:creator>
  <cp:lastModifiedBy>yeonseokristenhan</cp:lastModifiedBy>
  <cp:revision>176</cp:revision>
  <cp:lastPrinted>2018-01-22T05:56:42Z</cp:lastPrinted>
  <dcterms:created xsi:type="dcterms:W3CDTF">2018-01-19T08:04:20Z</dcterms:created>
  <dcterms:modified xsi:type="dcterms:W3CDTF">2018-03-21T06:07:03Z</dcterms:modified>
</cp:coreProperties>
</file>