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57" r:id="rId4"/>
    <p:sldId id="279" r:id="rId5"/>
    <p:sldId id="273" r:id="rId6"/>
    <p:sldId id="272" r:id="rId7"/>
    <p:sldId id="276" r:id="rId8"/>
    <p:sldId id="298" r:id="rId9"/>
    <p:sldId id="296" r:id="rId10"/>
    <p:sldId id="297" r:id="rId11"/>
    <p:sldId id="301" r:id="rId12"/>
    <p:sldId id="299" r:id="rId13"/>
    <p:sldId id="303" r:id="rId14"/>
    <p:sldId id="302" r:id="rId15"/>
    <p:sldId id="262" r:id="rId16"/>
    <p:sldId id="263" r:id="rId17"/>
    <p:sldId id="261" r:id="rId18"/>
    <p:sldId id="304" r:id="rId19"/>
    <p:sldId id="385" r:id="rId20"/>
    <p:sldId id="264" r:id="rId21"/>
    <p:sldId id="265" r:id="rId22"/>
    <p:sldId id="295" r:id="rId23"/>
    <p:sldId id="386" r:id="rId24"/>
    <p:sldId id="269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210 맨발의청춘 L" panose="02020603020101020101" pitchFamily="18" charset="-127"/>
      <p:regular r:id="rId29"/>
    </p:embeddedFont>
    <p:embeddedFont>
      <p:font typeface="210 맨발의청춘 B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5C6"/>
    <a:srgbClr val="3B3838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2" autoAdjust="0"/>
    <p:restoredTop sz="85480" autoAdjust="0"/>
  </p:normalViewPr>
  <p:slideViewPr>
    <p:cSldViewPr snapToGrid="0">
      <p:cViewPr varScale="1">
        <p:scale>
          <a:sx n="62" d="100"/>
          <a:sy n="62" d="100"/>
        </p:scale>
        <p:origin x="9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5469-1013-4375-AB9F-8275E4FCEE3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B55-D330-443C-B5E5-6658EED91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4B55-D330-443C-B5E5-6658EED91EF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4B55-D330-443C-B5E5-6658EED91EF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AA6-CA02-4EBA-AE4F-B39338EAD96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vecteezy.com/technology/81494-iphone-6-vector-gol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ndroid_Studio_icon.sv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storiedabirreria.blogspot.com/2015/03/ottimizzare-le-prestazioni-di-uno.html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9332" y="0"/>
            <a:ext cx="31257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36148" y="5160462"/>
            <a:ext cx="395585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2012154016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2013150025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2015154041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2015152045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8150" y="355406"/>
            <a:ext cx="1187533" cy="531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진지한팀</a:t>
            </a:r>
          </a:p>
        </p:txBody>
      </p:sp>
    </p:spTree>
    <p:extLst>
      <p:ext uri="{BB962C8B-B14F-4D97-AF65-F5344CB8AC3E}">
        <p14:creationId xmlns:p14="http://schemas.microsoft.com/office/powerpoint/2010/main" val="1317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4790097" y="1467165"/>
            <a:ext cx="300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메뉴에서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원하는 명령어를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637223" y="2436772"/>
            <a:ext cx="6759025" cy="3753821"/>
            <a:chOff x="2688433" y="2436772"/>
            <a:chExt cx="2976643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688433" y="2447783"/>
              <a:ext cx="2976641" cy="4614464"/>
              <a:chOff x="3925652" y="2467306"/>
              <a:chExt cx="2317874" cy="334851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4844E4-C09B-45C5-890C-AA1F0A36D516}"/>
                  </a:ext>
                </a:extLst>
              </p:cNvPr>
              <p:cNvSpPr/>
              <p:nvPr/>
            </p:nvSpPr>
            <p:spPr>
              <a:xfrm>
                <a:off x="4246830" y="5482041"/>
                <a:ext cx="1729884" cy="33378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음성 입력하기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6"/>
                <a:ext cx="2278463" cy="50962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등록 화면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D4E10E-3B4D-4198-95E7-3FC624F1769C}"/>
                  </a:ext>
                </a:extLst>
              </p:cNvPr>
              <p:cNvSpPr/>
              <p:nvPr/>
            </p:nvSpPr>
            <p:spPr>
              <a:xfrm>
                <a:off x="3925652" y="3174217"/>
                <a:ext cx="991055" cy="338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등록할 명령어를 입력하세요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/>
              <p:nvPr/>
            </p:nvCxnSpPr>
            <p:spPr>
              <a:xfrm>
                <a:off x="4045515" y="3923134"/>
                <a:ext cx="20938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584526"/>
                <a:ext cx="442084" cy="36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DF88E8-358C-4550-A881-4AF72AF4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578" y="3584526"/>
                <a:ext cx="0" cy="260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AAEAF18C-FA6E-4076-86A6-2294FDAFEFB3}"/>
              </a:ext>
            </a:extLst>
          </p:cNvPr>
          <p:cNvSpPr txBox="1">
            <a:spLocks/>
          </p:cNvSpPr>
          <p:nvPr/>
        </p:nvSpPr>
        <p:spPr>
          <a:xfrm>
            <a:off x="525793" y="282440"/>
            <a:ext cx="5772538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6259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2937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40521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489879" y="14671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입력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92607E-370A-4C58-AF8B-631D5E07231C}"/>
              </a:ext>
            </a:extLst>
          </p:cNvPr>
          <p:cNvSpPr/>
          <p:nvPr/>
        </p:nvSpPr>
        <p:spPr>
          <a:xfrm>
            <a:off x="5729281" y="5721481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n/10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</p:spTree>
    <p:extLst>
      <p:ext uri="{BB962C8B-B14F-4D97-AF65-F5344CB8AC3E}">
        <p14:creationId xmlns:p14="http://schemas.microsoft.com/office/powerpoint/2010/main" val="92647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2" y="2436772"/>
            <a:ext cx="6682478" cy="3753821"/>
            <a:chOff x="2728733" y="2436772"/>
            <a:chExt cx="294293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728733" y="2447784"/>
              <a:ext cx="2942932" cy="4759480"/>
              <a:chOff x="3957035" y="2467307"/>
              <a:chExt cx="2291626" cy="345375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7"/>
                <a:ext cx="2278463" cy="50961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목록 화면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1459" y="350416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135393"/>
                <a:ext cx="442084" cy="368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B725DF1-2CDD-4419-9666-635FF290F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063" y="4089986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D837755-5D96-4CC0-8059-177E6656C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035" y="4686382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08ADB97-1C00-4C2C-880A-7BC9DC05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4385" y="529733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2573EB4-E355-4278-B10B-4CCD3B741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594" y="5886089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28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513121" y="1467165"/>
            <a:ext cx="156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5614EE-F4B6-4CD7-8502-B68088A4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/>
          <a:stretch/>
        </p:blipFill>
        <p:spPr>
          <a:xfrm>
            <a:off x="8411429" y="3459731"/>
            <a:ext cx="1577403" cy="17505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774" r="32031" b="3692"/>
          <a:stretch/>
        </p:blipFill>
        <p:spPr>
          <a:xfrm rot="16200000">
            <a:off x="2225390" y="59000"/>
            <a:ext cx="4591519" cy="85520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273473" y="146716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완료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4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6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1120651" y="2446801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0DED5A-210E-45B0-A56A-74DEB44E6C5D}"/>
              </a:ext>
            </a:extLst>
          </p:cNvPr>
          <p:cNvSpPr/>
          <p:nvPr/>
        </p:nvSpPr>
        <p:spPr>
          <a:xfrm>
            <a:off x="2683429" y="4001541"/>
            <a:ext cx="356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 높여줘“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 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1194A-040D-4A28-B7A9-F73FD8AAB5F1}"/>
              </a:ext>
            </a:extLst>
          </p:cNvPr>
          <p:cNvSpPr/>
          <p:nvPr/>
        </p:nvSpPr>
        <p:spPr>
          <a:xfrm>
            <a:off x="9988831" y="3846657"/>
            <a:ext cx="1958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높여줘“</a:t>
            </a:r>
          </a:p>
        </p:txBody>
      </p:sp>
    </p:spTree>
    <p:extLst>
      <p:ext uri="{BB962C8B-B14F-4D97-AF65-F5344CB8AC3E}">
        <p14:creationId xmlns:p14="http://schemas.microsoft.com/office/powerpoint/2010/main" val="15067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25793" y="274127"/>
            <a:ext cx="4503499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수행 흐름도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25793" y="1484418"/>
            <a:ext cx="11367242" cy="4876917"/>
            <a:chOff x="-1038788" y="1496292"/>
            <a:chExt cx="11367242" cy="4876917"/>
          </a:xfrm>
        </p:grpSpPr>
        <p:grpSp>
          <p:nvGrpSpPr>
            <p:cNvPr id="6" name="그룹 5"/>
            <p:cNvGrpSpPr/>
            <p:nvPr/>
          </p:nvGrpSpPr>
          <p:grpSpPr>
            <a:xfrm>
              <a:off x="-1038788" y="1496292"/>
              <a:ext cx="11367242" cy="4876917"/>
              <a:chOff x="-864220" y="1463041"/>
              <a:chExt cx="11367242" cy="48769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864220" y="1463041"/>
                <a:ext cx="11367242" cy="4876917"/>
                <a:chOff x="224081" y="1371601"/>
                <a:chExt cx="11017611" cy="423966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7248" y="1371601"/>
                  <a:ext cx="10484444" cy="4239668"/>
                  <a:chOff x="-4693824" y="1326931"/>
                  <a:chExt cx="12141944" cy="5400783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4212745" y="1326931"/>
                    <a:ext cx="28764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입력</a:t>
                    </a: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20737" y="206808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서버로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전송</a:t>
                    </a:r>
                  </a:p>
                </p:txBody>
              </p:sp>
              <p:sp>
                <p:nvSpPr>
                  <p:cNvPr id="14" name="순서도: 판단 13"/>
                  <p:cNvSpPr/>
                  <p:nvPr/>
                </p:nvSpPr>
                <p:spPr>
                  <a:xfrm>
                    <a:off x="3860630" y="3551591"/>
                    <a:ext cx="358749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인식이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20737" y="465079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Id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를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으로 전송</a:t>
                    </a: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220737" y="2772231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분석</a:t>
                    </a:r>
                  </a:p>
                </p:txBody>
              </p:sp>
              <p:sp>
                <p:nvSpPr>
                  <p:cNvPr id="17" name="아래쪽 화살표 16"/>
                  <p:cNvSpPr/>
                  <p:nvPr/>
                </p:nvSpPr>
                <p:spPr>
                  <a:xfrm>
                    <a:off x="5555761" y="1880406"/>
                    <a:ext cx="179462" cy="196553"/>
                  </a:xfrm>
                  <a:prstGeom prst="downArrow">
                    <a:avLst/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220737" y="5442694"/>
                    <a:ext cx="2877083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해당 음성 재생</a:t>
                    </a: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220737" y="6189330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IOT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작동</a:t>
                    </a: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39871" y="3787635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기존 음성 비교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,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</a:t>
                    </a:r>
                  </a:p>
                </p:txBody>
              </p:sp>
              <p:sp>
                <p:nvSpPr>
                  <p:cNvPr id="37" name="순서도: 판단 36"/>
                  <p:cNvSpPr/>
                  <p:nvPr/>
                </p:nvSpPr>
                <p:spPr>
                  <a:xfrm>
                    <a:off x="491894" y="4847458"/>
                    <a:ext cx="279651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 기능이 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사용자가 원하던 기능인가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69388" y="6179321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서버에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저장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-1816742" y="4981147"/>
                    <a:ext cx="1483412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다시 말하기</a:t>
                    </a:r>
                  </a:p>
                </p:txBody>
              </p:sp>
              <p:sp>
                <p:nvSpPr>
                  <p:cNvPr id="43" name="순서도: 판단 42"/>
                  <p:cNvSpPr/>
                  <p:nvPr/>
                </p:nvSpPr>
                <p:spPr>
                  <a:xfrm>
                    <a:off x="-4693824" y="4899089"/>
                    <a:ext cx="2234795" cy="723567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인식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43585" y="311028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5" name="아래쪽 화살표 24"/>
                <p:cNvSpPr/>
                <p:nvPr/>
              </p:nvSpPr>
              <p:spPr>
                <a:xfrm>
                  <a:off x="9615328" y="2376050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6" name="아래쪽 화살표 25"/>
                <p:cNvSpPr/>
                <p:nvPr/>
              </p:nvSpPr>
              <p:spPr>
                <a:xfrm>
                  <a:off x="9615328" y="2952739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8" name="아래쪽 화살표 27"/>
                <p:cNvSpPr/>
                <p:nvPr/>
              </p:nvSpPr>
              <p:spPr>
                <a:xfrm>
                  <a:off x="9614839" y="5034336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0" name="아래쪽 화살표 29"/>
                <p:cNvSpPr/>
                <p:nvPr/>
              </p:nvSpPr>
              <p:spPr>
                <a:xfrm>
                  <a:off x="9611676" y="4404926"/>
                  <a:ext cx="158616" cy="197589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770292" y="372591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3" name="아래쪽 화살표 32"/>
                <p:cNvSpPr/>
                <p:nvPr/>
              </p:nvSpPr>
              <p:spPr>
                <a:xfrm>
                  <a:off x="9620449" y="3775790"/>
                  <a:ext cx="157412" cy="184622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 flipH="1">
                  <a:off x="7379319" y="3362967"/>
                  <a:ext cx="764606" cy="186130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44005" y="485519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679242" y="4175780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0" name="오른쪽 화살표 39"/>
                <p:cNvSpPr/>
                <p:nvPr/>
              </p:nvSpPr>
              <p:spPr>
                <a:xfrm flipH="1">
                  <a:off x="4522281" y="4360952"/>
                  <a:ext cx="708497" cy="193779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4860" y="491202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27592" y="3797698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8" name="오른쪽 화살표 47"/>
                <p:cNvSpPr/>
                <p:nvPr/>
              </p:nvSpPr>
              <p:spPr>
                <a:xfrm flipH="1">
                  <a:off x="2696640" y="4360952"/>
                  <a:ext cx="541487" cy="193025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4081" y="4135942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2" name="오른쪽 화살표 41"/>
              <p:cNvSpPr/>
              <p:nvPr/>
            </p:nvSpPr>
            <p:spPr>
              <a:xfrm rot="16200000" flipH="1">
                <a:off x="5385895" y="5539570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6200000" flipH="1">
                <a:off x="5362886" y="4322096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cxnSp>
          <p:nvCxnSpPr>
            <p:cNvPr id="62" name="꺾인 연결선 61"/>
            <p:cNvCxnSpPr>
              <a:stCxn id="43" idx="1"/>
              <a:endCxn id="12" idx="2"/>
            </p:cNvCxnSpPr>
            <p:nvPr/>
          </p:nvCxnSpPr>
          <p:spPr>
            <a:xfrm rot="10800000" flipH="1">
              <a:off x="-488702" y="1740104"/>
              <a:ext cx="7934788" cy="3308545"/>
            </a:xfrm>
            <a:prstGeom prst="bentConnector3">
              <a:avLst>
                <a:gd name="adj1" fmla="val -8795"/>
              </a:avLst>
            </a:prstGeom>
            <a:ln w="101600">
              <a:solidFill>
                <a:srgbClr val="3B3838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39" idx="3"/>
            <a:endCxn id="15" idx="1"/>
          </p:cNvCxnSpPr>
          <p:nvPr/>
        </p:nvCxnSpPr>
        <p:spPr>
          <a:xfrm flipV="1">
            <a:off x="7733654" y="4728953"/>
            <a:ext cx="1284133" cy="1380263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3532870" y="3846283"/>
            <a:ext cx="892955" cy="3927322"/>
          </a:xfrm>
          <a:prstGeom prst="bentUpArrow">
            <a:avLst>
              <a:gd name="adj1" fmla="val 12420"/>
              <a:gd name="adj2" fmla="val 17666"/>
              <a:gd name="adj3" fmla="val 175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6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AD219-9005-42C7-8704-94D26EE5B59B}"/>
              </a:ext>
            </a:extLst>
          </p:cNvPr>
          <p:cNvSpPr/>
          <p:nvPr/>
        </p:nvSpPr>
        <p:spPr>
          <a:xfrm>
            <a:off x="820205" y="1525080"/>
            <a:ext cx="4458984" cy="185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2212637" y="130932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Client(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App 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1139D04-B200-4E4C-B66F-1EBCE7DE6340}"/>
              </a:ext>
            </a:extLst>
          </p:cNvPr>
          <p:cNvSpPr/>
          <p:nvPr/>
        </p:nvSpPr>
        <p:spPr>
          <a:xfrm>
            <a:off x="252273" y="5147724"/>
            <a:ext cx="3267905" cy="107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DF0F65-33C9-40D4-A82D-90A5084EC326}"/>
              </a:ext>
            </a:extLst>
          </p:cNvPr>
          <p:cNvSpPr/>
          <p:nvPr/>
        </p:nvSpPr>
        <p:spPr>
          <a:xfrm>
            <a:off x="1001628" y="5034889"/>
            <a:ext cx="1790623" cy="24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Kakao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 login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546588" y="5527679"/>
            <a:ext cx="2794000" cy="457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1420541" y="5647688"/>
            <a:ext cx="91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회원정보</a:t>
            </a:r>
          </a:p>
        </p:txBody>
      </p:sp>
      <p:cxnSp>
        <p:nvCxnSpPr>
          <p:cNvPr id="122" name="직선 화살표 연결선 121"/>
          <p:cNvCxnSpPr>
            <a:stCxn id="118" idx="0"/>
          </p:cNvCxnSpPr>
          <p:nvPr/>
        </p:nvCxnSpPr>
        <p:spPr bwMode="auto">
          <a:xfrm flipV="1">
            <a:off x="1896940" y="2835653"/>
            <a:ext cx="879159" cy="2199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1017644" y="1946533"/>
            <a:ext cx="3945465" cy="806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Pin,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문장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데이터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2212637" y="1836789"/>
            <a:ext cx="146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음성등록기능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B24CE0-6DAE-49E7-834A-741527A8C728}"/>
              </a:ext>
            </a:extLst>
          </p:cNvPr>
          <p:cNvGrpSpPr/>
          <p:nvPr/>
        </p:nvGrpSpPr>
        <p:grpSpPr>
          <a:xfrm>
            <a:off x="7736045" y="1380609"/>
            <a:ext cx="3751348" cy="3067702"/>
            <a:chOff x="7559322" y="1301096"/>
            <a:chExt cx="3751348" cy="30677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016AC90-61FB-4D74-8845-18930AD64745}"/>
                </a:ext>
              </a:extLst>
            </p:cNvPr>
            <p:cNvSpPr/>
            <p:nvPr/>
          </p:nvSpPr>
          <p:spPr>
            <a:xfrm>
              <a:off x="7559322" y="1466566"/>
              <a:ext cx="3751348" cy="2902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8CAE26B-D881-466B-9BC8-5864A0DE2128}"/>
                </a:ext>
              </a:extLst>
            </p:cNvPr>
            <p:cNvSpPr/>
            <p:nvPr/>
          </p:nvSpPr>
          <p:spPr>
            <a:xfrm>
              <a:off x="8506810" y="1301096"/>
              <a:ext cx="1769113" cy="30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Server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0861D9B-2215-4568-9405-518309C01F14}"/>
                </a:ext>
              </a:extLst>
            </p:cNvPr>
            <p:cNvSpPr/>
            <p:nvPr/>
          </p:nvSpPr>
          <p:spPr>
            <a:xfrm>
              <a:off x="8846956" y="1979286"/>
              <a:ext cx="1283757" cy="240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lt"/>
                <a:ea typeface="210 맨발의청춘 L" panose="02020603020101020101" pitchFamily="18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C76921B-F845-44E6-B1CA-1505CBE807E5}"/>
                </a:ext>
              </a:extLst>
            </p:cNvPr>
            <p:cNvGrpSpPr/>
            <p:nvPr/>
          </p:nvGrpSpPr>
          <p:grpSpPr>
            <a:xfrm>
              <a:off x="7854881" y="3092588"/>
              <a:ext cx="3267905" cy="1146772"/>
              <a:chOff x="8694299" y="1192437"/>
              <a:chExt cx="3267905" cy="464017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1139D04-B200-4E4C-B66F-1EBCE7DE6340}"/>
                  </a:ext>
                </a:extLst>
              </p:cNvPr>
              <p:cNvSpPr/>
              <p:nvPr/>
            </p:nvSpPr>
            <p:spPr>
              <a:xfrm>
                <a:off x="8694299" y="1555794"/>
                <a:ext cx="3267905" cy="4276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7DF0F65-33C9-40D4-A82D-90A5084EC326}"/>
                  </a:ext>
                </a:extLst>
              </p:cNvPr>
              <p:cNvSpPr/>
              <p:nvPr/>
            </p:nvSpPr>
            <p:spPr>
              <a:xfrm>
                <a:off x="9557688" y="1192437"/>
                <a:ext cx="1541124" cy="49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+mj-lt"/>
                  </a:rPr>
                  <a:t>Database</a:t>
                </a:r>
                <a:endParaRPr lang="ko-KR" altLang="en-US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80" name="사각형: 둥근 모서리 23">
              <a:extLst>
                <a:ext uri="{FF2B5EF4-FFF2-40B4-BE49-F238E27FC236}">
                  <a16:creationId xmlns:a16="http://schemas.microsoft.com/office/drawing/2014/main" id="{62007D0D-05EF-4258-99DA-8D09C200CA2F}"/>
                </a:ext>
              </a:extLst>
            </p:cNvPr>
            <p:cNvSpPr/>
            <p:nvPr/>
          </p:nvSpPr>
          <p:spPr>
            <a:xfrm>
              <a:off x="8072664" y="3383910"/>
              <a:ext cx="2832337" cy="620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D37176-C351-4C9C-9123-E5E36B5A930E}"/>
                </a:ext>
              </a:extLst>
            </p:cNvPr>
            <p:cNvSpPr txBox="1"/>
            <p:nvPr/>
          </p:nvSpPr>
          <p:spPr>
            <a:xfrm>
              <a:off x="8570399" y="3517778"/>
              <a:ext cx="18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j-lt"/>
                </a:rPr>
                <a:t>MySQL database</a:t>
              </a:r>
              <a:endParaRPr lang="ko-KR" altLang="en-US" sz="1400" dirty="0">
                <a:latin typeface="+mj-lt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091231-49BA-4BD8-B28D-A6FE13919E5D}"/>
                </a:ext>
              </a:extLst>
            </p:cNvPr>
            <p:cNvGrpSpPr/>
            <p:nvPr/>
          </p:nvGrpSpPr>
          <p:grpSpPr>
            <a:xfrm>
              <a:off x="7867224" y="1624326"/>
              <a:ext cx="3152837" cy="1187125"/>
              <a:chOff x="6136949" y="1663844"/>
              <a:chExt cx="3152837" cy="118712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0B63EBC-E04A-4B87-A7F5-8AF496D38729}"/>
                  </a:ext>
                </a:extLst>
              </p:cNvPr>
              <p:cNvGrpSpPr/>
              <p:nvPr/>
            </p:nvGrpSpPr>
            <p:grpSpPr>
              <a:xfrm>
                <a:off x="6136949" y="1663844"/>
                <a:ext cx="3152837" cy="1187125"/>
                <a:chOff x="4224542" y="5053321"/>
                <a:chExt cx="2768923" cy="694644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B1139D04-B200-4E4C-B66F-1EBCE7DE6340}"/>
                    </a:ext>
                  </a:extLst>
                </p:cNvPr>
                <p:cNvSpPr/>
                <p:nvPr/>
              </p:nvSpPr>
              <p:spPr>
                <a:xfrm>
                  <a:off x="4224542" y="5147724"/>
                  <a:ext cx="2768923" cy="600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>
                    <a:latin typeface="+mj-lt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7DF0F65-33C9-40D4-A82D-90A5084EC326}"/>
                    </a:ext>
                  </a:extLst>
                </p:cNvPr>
                <p:cNvSpPr/>
                <p:nvPr/>
              </p:nvSpPr>
              <p:spPr>
                <a:xfrm>
                  <a:off x="5157850" y="5053321"/>
                  <a:ext cx="801040" cy="237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  <a:ea typeface="210 맨발의청춘 L" panose="02020603020101020101" pitchFamily="18" charset="-127"/>
                    </a:rPr>
                    <a:t>php</a:t>
                  </a:r>
                  <a:endParaRPr lang="ko-KR" altLang="en-US" sz="15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1D79F2-BC42-4334-B23C-7A57647C7AC3}"/>
                  </a:ext>
                </a:extLst>
              </p:cNvPr>
              <p:cNvGrpSpPr/>
              <p:nvPr/>
            </p:nvGrpSpPr>
            <p:grpSpPr>
              <a:xfrm>
                <a:off x="6786881" y="2106313"/>
                <a:ext cx="2323860" cy="514908"/>
                <a:chOff x="7684694" y="2936314"/>
                <a:chExt cx="1681854" cy="514908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C6BD73BD-31A1-40A2-9294-715B03DF2B64}"/>
                    </a:ext>
                  </a:extLst>
                </p:cNvPr>
                <p:cNvSpPr/>
                <p:nvPr/>
              </p:nvSpPr>
              <p:spPr>
                <a:xfrm>
                  <a:off x="7684694" y="2936314"/>
                  <a:ext cx="1681854" cy="5149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0621CE5D-3BAD-43DC-A0CC-48A90E559E07}"/>
                    </a:ext>
                  </a:extLst>
                </p:cNvPr>
                <p:cNvSpPr/>
                <p:nvPr/>
              </p:nvSpPr>
              <p:spPr>
                <a:xfrm>
                  <a:off x="7764172" y="3063697"/>
                  <a:ext cx="1522897" cy="3193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명령어 생성 스크립트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3CDA048-70AE-49AC-820D-042FF8C03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11139" y="2581703"/>
              <a:ext cx="683921" cy="8089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E78984-D964-4B32-AFAC-F6E966064155}"/>
                </a:ext>
              </a:extLst>
            </p:cNvPr>
            <p:cNvSpPr txBox="1"/>
            <p:nvPr/>
          </p:nvSpPr>
          <p:spPr>
            <a:xfrm>
              <a:off x="9898856" y="2854232"/>
              <a:ext cx="79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+mj-lt"/>
                </a:rPr>
                <a:t>저장</a:t>
              </a:r>
              <a:endParaRPr lang="ko-KR" altLang="en-US" sz="1400" dirty="0">
                <a:latin typeface="+mj-lt"/>
              </a:endParaRPr>
            </a:p>
          </p:txBody>
        </p:sp>
      </p:grpSp>
      <p:cxnSp>
        <p:nvCxnSpPr>
          <p:cNvPr id="130" name="직선 화살표 연결선 129"/>
          <p:cNvCxnSpPr>
            <a:cxnSpLocks/>
            <a:endCxn id="44" idx="1"/>
          </p:cNvCxnSpPr>
          <p:nvPr/>
        </p:nvCxnSpPr>
        <p:spPr bwMode="auto">
          <a:xfrm flipV="1">
            <a:off x="5134308" y="2403762"/>
            <a:ext cx="3559572" cy="208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145D836-AE4D-439B-BDA0-129772F98D3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7120" y="3390623"/>
            <a:ext cx="3713578" cy="3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934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78206" y="1735179"/>
            <a:ext cx="6227996" cy="4333729"/>
            <a:chOff x="2865221" y="2029981"/>
            <a:chExt cx="5628135" cy="419936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0989" y="4558590"/>
              <a:ext cx="1057075" cy="11334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50989" y="2589017"/>
              <a:ext cx="1073548" cy="115113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65221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58050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A16B0EE-15EE-407D-9615-6F64B4CB5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71" y="2545981"/>
            <a:ext cx="1673944" cy="8830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B796C3-0B72-4EEB-9AB4-6D5B5265C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8" y="4304617"/>
            <a:ext cx="1819804" cy="11198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61107-EEBD-429C-BF61-FEF606E14EF7}"/>
              </a:ext>
            </a:extLst>
          </p:cNvPr>
          <p:cNvSpPr txBox="1"/>
          <p:nvPr/>
        </p:nvSpPr>
        <p:spPr>
          <a:xfrm>
            <a:off x="3131832" y="3600568"/>
            <a:ext cx="1729212" cy="38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EEA8A-C093-4F20-92F1-1871638C155D}"/>
              </a:ext>
            </a:extLst>
          </p:cNvPr>
          <p:cNvSpPr txBox="1"/>
          <p:nvPr/>
        </p:nvSpPr>
        <p:spPr>
          <a:xfrm>
            <a:off x="2806574" y="5486799"/>
            <a:ext cx="20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7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1C7CD8B4-F7A4-4318-BB41-0D6766F0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개발 완료한 기능</a:t>
            </a:r>
          </a:p>
        </p:txBody>
      </p:sp>
      <p:sp>
        <p:nvSpPr>
          <p:cNvPr id="12" name="부제목 6">
            <a:extLst>
              <a:ext uri="{FF2B5EF4-FFF2-40B4-BE49-F238E27FC236}">
                <a16:creationId xmlns:a16="http://schemas.microsoft.com/office/drawing/2014/main" id="{855C295E-4470-4E23-8DB5-665F11D61967}"/>
              </a:ext>
            </a:extLst>
          </p:cNvPr>
          <p:cNvSpPr txBox="1">
            <a:spLocks/>
          </p:cNvSpPr>
          <p:nvPr/>
        </p:nvSpPr>
        <p:spPr>
          <a:xfrm>
            <a:off x="616087" y="323884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개발할 기능</a:t>
            </a:r>
          </a:p>
        </p:txBody>
      </p:sp>
      <p:sp>
        <p:nvSpPr>
          <p:cNvPr id="13" name="부제목 6">
            <a:extLst>
              <a:ext uri="{FF2B5EF4-FFF2-40B4-BE49-F238E27FC236}">
                <a16:creationId xmlns:a16="http://schemas.microsoft.com/office/drawing/2014/main" id="{594184C3-D3F4-4D99-B5A0-4FFC135228F1}"/>
              </a:ext>
            </a:extLst>
          </p:cNvPr>
          <p:cNvSpPr txBox="1">
            <a:spLocks/>
          </p:cNvSpPr>
          <p:nvPr/>
        </p:nvSpPr>
        <p:spPr>
          <a:xfrm>
            <a:off x="802517" y="2086867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부제목 6">
            <a:extLst>
              <a:ext uri="{FF2B5EF4-FFF2-40B4-BE49-F238E27FC236}">
                <a16:creationId xmlns:a16="http://schemas.microsoft.com/office/drawing/2014/main" id="{D03BDB8A-6041-4B9C-9336-DBFB8B517C32}"/>
              </a:ext>
            </a:extLst>
          </p:cNvPr>
          <p:cNvSpPr txBox="1">
            <a:spLocks/>
          </p:cNvSpPr>
          <p:nvPr/>
        </p:nvSpPr>
        <p:spPr>
          <a:xfrm>
            <a:off x="749892" y="2188616"/>
            <a:ext cx="5262785" cy="81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명령어 등록 기능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명령어 실행 기능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5" name="부제목 6">
            <a:extLst>
              <a:ext uri="{FF2B5EF4-FFF2-40B4-BE49-F238E27FC236}">
                <a16:creationId xmlns:a16="http://schemas.microsoft.com/office/drawing/2014/main" id="{96F711C3-822A-4229-AD74-87184B3B59E2}"/>
              </a:ext>
            </a:extLst>
          </p:cNvPr>
          <p:cNvSpPr txBox="1">
            <a:spLocks/>
          </p:cNvSpPr>
          <p:nvPr/>
        </p:nvSpPr>
        <p:spPr>
          <a:xfrm>
            <a:off x="802517" y="3698404"/>
            <a:ext cx="7142859" cy="108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명령어 삭제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카카오톡 로그아웃 기능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보완 필요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명령어 음성 목록 재생 기능</a:t>
            </a:r>
          </a:p>
        </p:txBody>
      </p:sp>
      <p:sp>
        <p:nvSpPr>
          <p:cNvPr id="16" name="부제목 6">
            <a:extLst>
              <a:ext uri="{FF2B5EF4-FFF2-40B4-BE49-F238E27FC236}">
                <a16:creationId xmlns:a16="http://schemas.microsoft.com/office/drawing/2014/main" id="{B9D26BB7-A434-4B3A-AD6B-E80FF2EFCC27}"/>
              </a:ext>
            </a:extLst>
          </p:cNvPr>
          <p:cNvSpPr txBox="1">
            <a:spLocks/>
          </p:cNvSpPr>
          <p:nvPr/>
        </p:nvSpPr>
        <p:spPr>
          <a:xfrm>
            <a:off x="525793" y="4948143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개발에서 제외할 기능</a:t>
            </a:r>
          </a:p>
        </p:txBody>
      </p:sp>
      <p:sp>
        <p:nvSpPr>
          <p:cNvPr id="17" name="부제목 6">
            <a:extLst>
              <a:ext uri="{FF2B5EF4-FFF2-40B4-BE49-F238E27FC236}">
                <a16:creationId xmlns:a16="http://schemas.microsoft.com/office/drawing/2014/main" id="{EAA6FC82-3D8F-4B83-940A-A8C246937857}"/>
              </a:ext>
            </a:extLst>
          </p:cNvPr>
          <p:cNvSpPr txBox="1">
            <a:spLocks/>
          </p:cNvSpPr>
          <p:nvPr/>
        </p:nvSpPr>
        <p:spPr>
          <a:xfrm>
            <a:off x="1249990" y="5545486"/>
            <a:ext cx="7142859" cy="4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없음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25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5E4B68A8-7F94-4E61-9CA9-A67DB99FBBAD}"/>
              </a:ext>
            </a:extLst>
          </p:cNvPr>
          <p:cNvSpPr txBox="1">
            <a:spLocks/>
          </p:cNvSpPr>
          <p:nvPr/>
        </p:nvSpPr>
        <p:spPr>
          <a:xfrm>
            <a:off x="-1406237" y="7420379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29342E-8265-48B5-BF58-F5C71DDBF0A9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7763A292-C8E2-4E2A-8853-A58E4C93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09" y="2738207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dirty="0" err="1">
                <a:latin typeface="210 맨발의청춘 L" pitchFamily="18" charset="-127"/>
                <a:ea typeface="210 맨발의청춘 L" pitchFamily="18" charset="-127"/>
              </a:rPr>
              <a:t>팀원별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ID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6" name="부제목 6">
            <a:extLst>
              <a:ext uri="{FF2B5EF4-FFF2-40B4-BE49-F238E27FC236}">
                <a16:creationId xmlns:a16="http://schemas.microsoft.com/office/drawing/2014/main" id="{2CAD8CB1-549C-4A9A-89EE-E3E00ADA2051}"/>
              </a:ext>
            </a:extLst>
          </p:cNvPr>
          <p:cNvSpPr txBox="1">
            <a:spLocks/>
          </p:cNvSpPr>
          <p:nvPr/>
        </p:nvSpPr>
        <p:spPr>
          <a:xfrm>
            <a:off x="720776" y="3343039"/>
            <a:ext cx="5262785" cy="287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팀장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yeonseoo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leegs103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pc177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zieunv</a:t>
            </a:r>
            <a:endParaRPr lang="ko-KR" altLang="en-US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부제목 6">
            <a:extLst>
              <a:ext uri="{FF2B5EF4-FFF2-40B4-BE49-F238E27FC236}">
                <a16:creationId xmlns:a16="http://schemas.microsoft.com/office/drawing/2014/main" id="{21E3E774-3124-4D78-8869-21F79A869A2D}"/>
              </a:ext>
            </a:extLst>
          </p:cNvPr>
          <p:cNvSpPr txBox="1">
            <a:spLocks/>
          </p:cNvSpPr>
          <p:nvPr/>
        </p:nvSpPr>
        <p:spPr>
          <a:xfrm>
            <a:off x="720776" y="149351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졸업 작품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주소</a:t>
            </a:r>
          </a:p>
        </p:txBody>
      </p:sp>
      <p:sp>
        <p:nvSpPr>
          <p:cNvPr id="28" name="부제목 6">
            <a:extLst>
              <a:ext uri="{FF2B5EF4-FFF2-40B4-BE49-F238E27FC236}">
                <a16:creationId xmlns:a16="http://schemas.microsoft.com/office/drawing/2014/main" id="{6A528A31-9E72-4C61-836C-DCA2DA5FBCF2}"/>
              </a:ext>
            </a:extLst>
          </p:cNvPr>
          <p:cNvSpPr txBox="1">
            <a:spLocks/>
          </p:cNvSpPr>
          <p:nvPr/>
        </p:nvSpPr>
        <p:spPr>
          <a:xfrm>
            <a:off x="1119579" y="210739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/>
              <a:t>https://github.com/KPU-serious/serious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635" y="0"/>
            <a:ext cx="12192000" cy="684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6580" y="-194"/>
            <a:ext cx="90747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355"/>
            <a:ext cx="9144000" cy="1655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87655" y="355600"/>
            <a:ext cx="1512570" cy="62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583305" y="303794"/>
            <a:ext cx="6645910" cy="58216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졸업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연구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개요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시나리오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기능 수행 흐름도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구성도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 현황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업무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분담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종합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설계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일정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필요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기술 및 참고 문헌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9"/>
            </a:pP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3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EC86877-50D9-4D63-9685-096F75F3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95918"/>
              </p:ext>
            </p:extLst>
          </p:nvPr>
        </p:nvGraphicFramePr>
        <p:xfrm>
          <a:off x="1455211" y="1539450"/>
          <a:ext cx="9051150" cy="475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30">
                  <a:extLst>
                    <a:ext uri="{9D8B030D-6E8A-4147-A177-3AD203B41FA5}">
                      <a16:colId xmlns:a16="http://schemas.microsoft.com/office/drawing/2014/main" val="4217734713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24053282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848068655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115908064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150926555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한연서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김지은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이기성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김진태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09630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자료수집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알고리즘 관련 기술 수집</a:t>
                      </a: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None/>
                      </a:pP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4013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      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23866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      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연동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24355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 스 트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작동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제어 테스트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테스트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및 유지보수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일정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24825"/>
              </p:ext>
            </p:extLst>
          </p:nvPr>
        </p:nvGraphicFramePr>
        <p:xfrm>
          <a:off x="1937437" y="1315383"/>
          <a:ext cx="8405168" cy="5246055"/>
        </p:xfrm>
        <a:graphic>
          <a:graphicData uri="http://schemas.openxmlformats.org/drawingml/2006/table">
            <a:tbl>
              <a:tblPr/>
              <a:tblGrid>
                <a:gridCol w="24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3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주제조사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선정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시스템설계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상세설계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FFFFFF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시험 및 데모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문서화 및 발표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최종보고서 작성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패키징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35ABF8-BF96-4706-B2B9-F0FB65F0734B}"/>
              </a:ext>
            </a:extLst>
          </p:cNvPr>
          <p:cNvSpPr/>
          <p:nvPr/>
        </p:nvSpPr>
        <p:spPr>
          <a:xfrm>
            <a:off x="5254710" y="3801970"/>
            <a:ext cx="5404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데이터를 문자 데이터로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변환해 주는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Speech API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E6DC2-E609-4FDF-A647-734B241B45ED}"/>
              </a:ext>
            </a:extLst>
          </p:cNvPr>
          <p:cNvSpPr/>
          <p:nvPr/>
        </p:nvSpPr>
        <p:spPr>
          <a:xfrm>
            <a:off x="5491087" y="2033282"/>
            <a:ext cx="52545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데이터를 </a:t>
            </a:r>
            <a:r>
              <a:rPr lang="ko-KR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저장하기 위한 서버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F73F3-2AB5-4619-A6D2-9B7C87077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62" y="3506643"/>
            <a:ext cx="2372054" cy="13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30892-AF80-4A01-9524-2959C1AA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09" y="1770672"/>
            <a:ext cx="8110782" cy="48048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992B2E-5D4C-4981-961C-A4744AC4EC07}"/>
              </a:ext>
            </a:extLst>
          </p:cNvPr>
          <p:cNvSpPr/>
          <p:nvPr/>
        </p:nvSpPr>
        <p:spPr>
          <a:xfrm>
            <a:off x="3916910" y="1287671"/>
            <a:ext cx="4762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https://github.com/KPU-serious/serious</a:t>
            </a:r>
          </a:p>
        </p:txBody>
      </p:sp>
    </p:spTree>
    <p:extLst>
      <p:ext uri="{BB962C8B-B14F-4D97-AF65-F5344CB8AC3E}">
        <p14:creationId xmlns:p14="http://schemas.microsoft.com/office/powerpoint/2010/main" val="81466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6" y="-9330"/>
            <a:ext cx="9066244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</p:spTree>
    <p:extLst>
      <p:ext uri="{BB962C8B-B14F-4D97-AF65-F5344CB8AC3E}">
        <p14:creationId xmlns:p14="http://schemas.microsoft.com/office/powerpoint/2010/main" val="41870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지난 발표에서의 지적 사항</a:t>
            </a:r>
          </a:p>
        </p:txBody>
      </p:sp>
      <p:sp>
        <p:nvSpPr>
          <p:cNvPr id="9" name="부제목 6"/>
          <p:cNvSpPr txBox="1">
            <a:spLocks/>
          </p:cNvSpPr>
          <p:nvPr/>
        </p:nvSpPr>
        <p:spPr>
          <a:xfrm>
            <a:off x="548355" y="4113361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지적사항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에 대한 답변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부제목 6"/>
          <p:cNvSpPr txBox="1">
            <a:spLocks/>
          </p:cNvSpPr>
          <p:nvPr/>
        </p:nvSpPr>
        <p:spPr>
          <a:xfrm>
            <a:off x="709302" y="2105099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부제목 6"/>
          <p:cNvSpPr txBox="1">
            <a:spLocks/>
          </p:cNvSpPr>
          <p:nvPr/>
        </p:nvSpPr>
        <p:spPr>
          <a:xfrm>
            <a:off x="676542" y="218201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더 많은 단어 인식 필요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6"/>
          <p:cNvSpPr txBox="1">
            <a:spLocks/>
          </p:cNvSpPr>
          <p:nvPr/>
        </p:nvSpPr>
        <p:spPr>
          <a:xfrm>
            <a:off x="709302" y="4650322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단어 인식에 제한 없음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pic>
        <p:nvPicPr>
          <p:cNvPr id="6" name="그림 5" descr="Hand-holding-a-&lt;strong&gt;smartphone&lt;/strong&gt;-flat-vector by superawesomevector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9" y="1932045"/>
            <a:ext cx="2903543" cy="2054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6550" y="1924199"/>
            <a:ext cx="9018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시중에 나온 음성인식 스피커들은 또박또박 정확한 발음을 해야함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  지체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청각장애인과 같이 발음이 부정확한 사람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음성인식을 이용한 사물 인터넷 기술의 수혜를 받지 못하고 있음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이러한 문제를 </a:t>
            </a:r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스피커와 언어 장애인 사이의 변환기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만들어 해결해 주고자 한다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1711" y="4038892"/>
            <a:ext cx="9336525" cy="2086162"/>
            <a:chOff x="1116640" y="3834692"/>
            <a:chExt cx="9336525" cy="2086162"/>
          </a:xfrm>
        </p:grpSpPr>
        <p:sp>
          <p:nvSpPr>
            <p:cNvPr id="51" name="TextBox 50"/>
            <p:cNvSpPr txBox="1"/>
            <p:nvPr/>
          </p:nvSpPr>
          <p:spPr>
            <a:xfrm>
              <a:off x="1116640" y="5431817"/>
              <a:ext cx="207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언어장애인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52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246" y="3950641"/>
              <a:ext cx="1113020" cy="144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52"/>
            <p:cNvSpPr/>
            <p:nvPr/>
          </p:nvSpPr>
          <p:spPr>
            <a:xfrm>
              <a:off x="3641768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94487" y="4240930"/>
              <a:ext cx="109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부커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492146" y="4110930"/>
              <a:ext cx="1961019" cy="11389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5582300"/>
              <a:ext cx="162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8793586" y="4885926"/>
              <a:ext cx="1386893" cy="403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49321" y="5397634"/>
              <a:ext cx="1643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실패</a:t>
              </a:r>
            </a:p>
          </p:txBody>
        </p:sp>
        <p:pic>
          <p:nvPicPr>
            <p:cNvPr id="32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927" y="3834692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>
              <a:off x="7165325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9719" y="1560883"/>
            <a:ext cx="9213783" cy="2004025"/>
            <a:chOff x="1289719" y="1560883"/>
            <a:chExt cx="9213783" cy="2004025"/>
          </a:xfrm>
        </p:grpSpPr>
        <p:pic>
          <p:nvPicPr>
            <p:cNvPr id="25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300" y="1809055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289719" y="3195576"/>
              <a:ext cx="171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비장애인</a:t>
              </a:r>
            </a:p>
          </p:txBody>
        </p:sp>
        <p:pic>
          <p:nvPicPr>
            <p:cNvPr id="28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03" y="1560883"/>
              <a:ext cx="1132713" cy="139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>
              <a:off x="3641768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12490" y="2121558"/>
              <a:ext cx="11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불켜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507786" y="1709451"/>
              <a:ext cx="1995716" cy="109844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3041688"/>
              <a:ext cx="1596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93586" y="3057671"/>
              <a:ext cx="155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성공 </a:t>
              </a: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165325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1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pic>
        <p:nvPicPr>
          <p:cNvPr id="24" name="Picture 2" descr="C:\Users\user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2" y="2806945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er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9143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5662" y="4946090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813" y="5077671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8" name="Picture 5" descr="C:\Users\user\Desktop\2017092901273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66" y="2130160"/>
            <a:ext cx="1265962" cy="28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2909846" y="3651563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610898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8721009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6635082" y="5077671"/>
            <a:ext cx="20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1009B8-4473-41A2-8DAC-980085C4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 b="12517"/>
          <a:stretch/>
        </p:blipFill>
        <p:spPr>
          <a:xfrm>
            <a:off x="9425859" y="3201815"/>
            <a:ext cx="2357679" cy="159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9738633" y="5018870"/>
            <a:ext cx="17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성공</a:t>
            </a:r>
          </a:p>
        </p:txBody>
      </p:sp>
    </p:spTree>
    <p:extLst>
      <p:ext uri="{BB962C8B-B14F-4D97-AF65-F5344CB8AC3E}">
        <p14:creationId xmlns:p14="http://schemas.microsoft.com/office/powerpoint/2010/main" val="29012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 입장에서의 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9" y="30307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767653" y="375323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838701" y="5769317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변환된 텍스트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51937" y="312046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3868" y="4122569"/>
            <a:ext cx="9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51938" y="267074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3CCB5-C6A2-4E15-A80D-97E4CBD9C532}"/>
              </a:ext>
            </a:extLst>
          </p:cNvPr>
          <p:cNvSpPr/>
          <p:nvPr/>
        </p:nvSpPr>
        <p:spPr>
          <a:xfrm>
            <a:off x="5203148" y="3739456"/>
            <a:ext cx="2043404" cy="369332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F49B9-BC1C-4727-8776-82BDD902A2BD}"/>
              </a:ext>
            </a:extLst>
          </p:cNvPr>
          <p:cNvSpPr/>
          <p:nvPr/>
        </p:nvSpPr>
        <p:spPr>
          <a:xfrm>
            <a:off x="8351938" y="222101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C41B3-7AD6-46AB-9646-F28E031EC105}"/>
              </a:ext>
            </a:extLst>
          </p:cNvPr>
          <p:cNvSpPr/>
          <p:nvPr/>
        </p:nvSpPr>
        <p:spPr>
          <a:xfrm>
            <a:off x="8763107" y="3599156"/>
            <a:ext cx="2584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5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" y="3275938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2219755" y="6284046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최대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텍스트 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64846" y="20649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①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6579822" y="3529896"/>
            <a:ext cx="675861" cy="862091"/>
          </a:xfrm>
          <a:prstGeom prst="rightArrow">
            <a:avLst>
              <a:gd name="adj1" fmla="val 67157"/>
              <a:gd name="adj2" fmla="val 521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3174" y="295681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②</a:t>
            </a:r>
            <a:endParaRPr lang="ko-KR" altLang="en-US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3832738" y="3848335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3824007" y="4182844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832735" y="4524276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FBD70-75BC-469B-85FC-58B29217A555}"/>
              </a:ext>
            </a:extLst>
          </p:cNvPr>
          <p:cNvSpPr txBox="1"/>
          <p:nvPr/>
        </p:nvSpPr>
        <p:spPr>
          <a:xfrm>
            <a:off x="525793" y="139140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07AD5-3725-4A91-804F-73DABC043653}"/>
              </a:ext>
            </a:extLst>
          </p:cNvPr>
          <p:cNvSpPr/>
          <p:nvPr/>
        </p:nvSpPr>
        <p:spPr>
          <a:xfrm>
            <a:off x="3526471" y="29760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7F68CC-BA77-44A7-8819-C18D02A6C0B9}"/>
              </a:ext>
            </a:extLst>
          </p:cNvPr>
          <p:cNvSpPr/>
          <p:nvPr/>
        </p:nvSpPr>
        <p:spPr>
          <a:xfrm>
            <a:off x="3526471" y="390741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FB5E8E-CB32-47F5-ADB0-6D82CFAE8194}"/>
              </a:ext>
            </a:extLst>
          </p:cNvPr>
          <p:cNvSpPr/>
          <p:nvPr/>
        </p:nvSpPr>
        <p:spPr>
          <a:xfrm>
            <a:off x="3518571" y="213102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8B1010-A182-4D01-B2C5-AFA7B145B410}"/>
              </a:ext>
            </a:extLst>
          </p:cNvPr>
          <p:cNvSpPr/>
          <p:nvPr/>
        </p:nvSpPr>
        <p:spPr>
          <a:xfrm>
            <a:off x="1564722" y="3704959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E52E7-5E18-4204-92FF-1139864DD194}"/>
              </a:ext>
            </a:extLst>
          </p:cNvPr>
          <p:cNvSpPr txBox="1"/>
          <p:nvPr/>
        </p:nvSpPr>
        <p:spPr>
          <a:xfrm>
            <a:off x="3103174" y="3922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③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8620EB-5CF9-4EF4-8600-075A2091D73C}"/>
              </a:ext>
            </a:extLst>
          </p:cNvPr>
          <p:cNvSpPr/>
          <p:nvPr/>
        </p:nvSpPr>
        <p:spPr>
          <a:xfrm>
            <a:off x="8893002" y="1911063"/>
            <a:ext cx="24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기능에 대한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Text DB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2BA220-9400-4110-9FE6-A13A631F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4819"/>
              </p:ext>
            </p:extLst>
          </p:nvPr>
        </p:nvGraphicFramePr>
        <p:xfrm>
          <a:off x="9053982" y="2500354"/>
          <a:ext cx="2082800" cy="33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ID: 1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56186" y="2173067"/>
            <a:ext cx="270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저장되어있던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C4D7AE2-BC39-40B3-BC50-FB13F949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56647"/>
              </p:ext>
            </p:extLst>
          </p:nvPr>
        </p:nvGraphicFramePr>
        <p:xfrm>
          <a:off x="4449048" y="2898660"/>
          <a:ext cx="2082800" cy="33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(ID: 1)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</a:p>
                  </a:txBody>
                  <a:tcPr>
                    <a:solidFill>
                      <a:srgbClr val="E1B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  <p:pic>
        <p:nvPicPr>
          <p:cNvPr id="34" name="Picture 3" descr="C:\Users\user\Desktop\untitled.png">
            <a:extLst>
              <a:ext uri="{FF2B5EF4-FFF2-40B4-BE49-F238E27FC236}">
                <a16:creationId xmlns:a16="http://schemas.microsoft.com/office/drawing/2014/main" id="{ED88568B-1A01-4F73-9E32-67776C86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5" y="3182161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8A1929-7EDA-4A52-9C8D-2B24D2945A65}"/>
              </a:ext>
            </a:extLst>
          </p:cNvPr>
          <p:cNvSpPr/>
          <p:nvPr/>
        </p:nvSpPr>
        <p:spPr>
          <a:xfrm>
            <a:off x="1918020" y="361118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C35F6-7F88-4560-B4FE-6D17E18D6E81}"/>
              </a:ext>
            </a:extLst>
          </p:cNvPr>
          <p:cNvSpPr/>
          <p:nvPr/>
        </p:nvSpPr>
        <p:spPr>
          <a:xfrm>
            <a:off x="6867723" y="398051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Match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F702CF-B06B-4BA7-ACA1-63BA00B61CD7}"/>
              </a:ext>
            </a:extLst>
          </p:cNvPr>
          <p:cNvSpPr/>
          <p:nvPr/>
        </p:nvSpPr>
        <p:spPr>
          <a:xfrm>
            <a:off x="6531848" y="3655148"/>
            <a:ext cx="1888659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F25E3-2829-4E6E-8498-6692780A3E55}"/>
              </a:ext>
            </a:extLst>
          </p:cNvPr>
          <p:cNvSpPr/>
          <p:nvPr/>
        </p:nvSpPr>
        <p:spPr>
          <a:xfrm>
            <a:off x="8865290" y="372689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올려“ 음성 출력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166A8-F868-403F-B3AA-1F4749AF129B}"/>
              </a:ext>
            </a:extLst>
          </p:cNvPr>
          <p:cNvSpPr/>
          <p:nvPr/>
        </p:nvSpPr>
        <p:spPr>
          <a:xfrm>
            <a:off x="9040818" y="521425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SmartPhone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C865F-0DC5-411C-A64D-56F71BFECBED}"/>
              </a:ext>
            </a:extLst>
          </p:cNvPr>
          <p:cNvSpPr/>
          <p:nvPr/>
        </p:nvSpPr>
        <p:spPr>
          <a:xfrm>
            <a:off x="3412062" y="4103625"/>
            <a:ext cx="67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0BCFC6E-6DA2-47B4-A686-3B2FCECC9DE4}"/>
              </a:ext>
            </a:extLst>
          </p:cNvPr>
          <p:cNvSpPr/>
          <p:nvPr/>
        </p:nvSpPr>
        <p:spPr>
          <a:xfrm>
            <a:off x="3327380" y="3611183"/>
            <a:ext cx="1123343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6A74C7-A678-4F1E-82B4-607A0E0C991F}"/>
              </a:ext>
            </a:extLst>
          </p:cNvPr>
          <p:cNvSpPr/>
          <p:nvPr/>
        </p:nvSpPr>
        <p:spPr>
          <a:xfrm>
            <a:off x="7910993" y="410362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49A1E-85D1-492D-8148-D5C46C19A3B2}"/>
              </a:ext>
            </a:extLst>
          </p:cNvPr>
          <p:cNvSpPr/>
          <p:nvPr/>
        </p:nvSpPr>
        <p:spPr>
          <a:xfrm>
            <a:off x="525793" y="5007721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&lt;User&gt;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737</Words>
  <Application>Microsoft Office PowerPoint</Application>
  <PresentationFormat>와이드스크린</PresentationFormat>
  <Paragraphs>247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맑은 고딕</vt:lpstr>
      <vt:lpstr>210 맨발의청춘 L</vt:lpstr>
      <vt:lpstr>210 맨발의청춘 B</vt:lpstr>
      <vt:lpstr>Office 테마</vt:lpstr>
      <vt:lpstr>PowerPoint 프레젠테이션</vt:lpstr>
      <vt:lpstr>PowerPoint 프레젠테이션</vt:lpstr>
      <vt:lpstr>1. 졸업 연구 개요</vt:lpstr>
      <vt:lpstr>1. 졸업 연구 개요</vt:lpstr>
      <vt:lpstr>1. 졸업 연구 개요</vt:lpstr>
      <vt:lpstr>1. 졸업 연구 개요</vt:lpstr>
      <vt:lpstr>2. 시나리오</vt:lpstr>
      <vt:lpstr>2. 시나리오</vt:lpstr>
      <vt:lpstr>2. 시나리오</vt:lpstr>
      <vt:lpstr>PowerPoint 프레젠테이션</vt:lpstr>
      <vt:lpstr>2. 시나리오</vt:lpstr>
      <vt:lpstr>2. 시나리오</vt:lpstr>
      <vt:lpstr>2. 시나리오</vt:lpstr>
      <vt:lpstr>2. 시나리오</vt:lpstr>
      <vt:lpstr>PowerPoint 프레젠테이션</vt:lpstr>
      <vt:lpstr>4. 시스템 구성도</vt:lpstr>
      <vt:lpstr>5. 개발 환경</vt:lpstr>
      <vt:lpstr>6. 개발 현황</vt:lpstr>
      <vt:lpstr>6. 개발 현황</vt:lpstr>
      <vt:lpstr>7. 업무 분담</vt:lpstr>
      <vt:lpstr>8. 수행 일정</vt:lpstr>
      <vt:lpstr>9. 필요 기술 및 참고 문헌</vt:lpstr>
      <vt:lpstr>9. 필요 기술 및 참고 문헌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한연서</dc:creator>
  <cp:lastModifiedBy>임지연</cp:lastModifiedBy>
  <cp:revision>199</cp:revision>
  <cp:lastPrinted>2018-01-22T05:56:42Z</cp:lastPrinted>
  <dcterms:created xsi:type="dcterms:W3CDTF">2018-01-19T08:04:20Z</dcterms:created>
  <dcterms:modified xsi:type="dcterms:W3CDTF">2018-05-17T07:54:11Z</dcterms:modified>
</cp:coreProperties>
</file>