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3" r:id="rId5"/>
    <p:sldId id="272" r:id="rId6"/>
    <p:sldId id="274" r:id="rId7"/>
    <p:sldId id="276" r:id="rId8"/>
    <p:sldId id="277" r:id="rId9"/>
    <p:sldId id="275" r:id="rId10"/>
    <p:sldId id="270" r:id="rId11"/>
    <p:sldId id="263" r:id="rId12"/>
    <p:sldId id="262" r:id="rId13"/>
    <p:sldId id="261" r:id="rId14"/>
    <p:sldId id="264" r:id="rId15"/>
    <p:sldId id="265" r:id="rId16"/>
    <p:sldId id="267" r:id="rId17"/>
    <p:sldId id="269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210 맨발의청춘 L" panose="02020603020101020101" pitchFamily="18" charset="-127"/>
      <p:regular r:id="rId22"/>
    </p:embeddedFont>
    <p:embeddedFont>
      <p:font typeface="210 맨발의청춘 B" panose="020206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5469-1013-4375-AB9F-8275E4FCEE3A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4B55-D330-443C-B5E5-6658EED9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4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8AA6-CA02-4EBA-AE4F-B39338EAD96C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0A78-A73B-4744-A4DA-194FAF34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9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9332" y="0"/>
            <a:ext cx="31257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36148" y="5160462"/>
            <a:ext cx="3955852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2012154016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2013150025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이기성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2015154041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한연서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2015152045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김지은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938150" y="355406"/>
            <a:ext cx="1187533" cy="531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진지한팀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개발 사례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2824" y="5731451"/>
            <a:ext cx="3978455" cy="612562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청각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지체 장애인간의 소통을 돕는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&lt;Dragon dictation&gt;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26" name="Picture 2" descr="C:\Users\j\Desktop\드래곤 딕테이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730" y="1577099"/>
            <a:ext cx="5296644" cy="389303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2920F-EBB6-4EBA-AE27-ABFA1FF94E1B}"/>
              </a:ext>
            </a:extLst>
          </p:cNvPr>
          <p:cNvSpPr txBox="1"/>
          <p:nvPr/>
        </p:nvSpPr>
        <p:spPr>
          <a:xfrm>
            <a:off x="6191250" y="3381183"/>
            <a:ext cx="5840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장애인을 위한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앱임에도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불구하고</a:t>
            </a:r>
            <a:endParaRPr lang="en-US" altLang="ko-K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발음이 정확해야 한다는 한계가 있음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8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496F16-2A94-4E04-959C-3632FC3A0434}"/>
              </a:ext>
            </a:extLst>
          </p:cNvPr>
          <p:cNvGrpSpPr/>
          <p:nvPr/>
        </p:nvGrpSpPr>
        <p:grpSpPr>
          <a:xfrm>
            <a:off x="1797976" y="1254574"/>
            <a:ext cx="4458984" cy="5229546"/>
            <a:chOff x="3866508" y="1346014"/>
            <a:chExt cx="4458984" cy="52295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1AD219-9005-42C7-8704-94D26EE5B59B}"/>
                </a:ext>
              </a:extLst>
            </p:cNvPr>
            <p:cNvSpPr/>
            <p:nvPr/>
          </p:nvSpPr>
          <p:spPr>
            <a:xfrm>
              <a:off x="3866508" y="1561771"/>
              <a:ext cx="4458984" cy="5013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0D7095D-908C-470E-957B-BA6ADDC99ECF}"/>
                </a:ext>
              </a:extLst>
            </p:cNvPr>
            <p:cNvGrpSpPr/>
            <p:nvPr/>
          </p:nvGrpSpPr>
          <p:grpSpPr>
            <a:xfrm>
              <a:off x="4236359" y="2647818"/>
              <a:ext cx="2684140" cy="3496228"/>
              <a:chOff x="3500427" y="2779450"/>
              <a:chExt cx="2496028" cy="295997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EC1863-2524-48E5-9A00-5E6EB3907BB7}"/>
                  </a:ext>
                </a:extLst>
              </p:cNvPr>
              <p:cNvGrpSpPr/>
              <p:nvPr/>
            </p:nvGrpSpPr>
            <p:grpSpPr>
              <a:xfrm>
                <a:off x="3500427" y="2779450"/>
                <a:ext cx="1664019" cy="1311684"/>
                <a:chOff x="5656459" y="1351567"/>
                <a:chExt cx="2875898" cy="2315384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2E1FBD79-5049-44F5-A3BA-4A6AF6AAB2AB}"/>
                    </a:ext>
                  </a:extLst>
                </p:cNvPr>
                <p:cNvGrpSpPr/>
                <p:nvPr/>
              </p:nvGrpSpPr>
              <p:grpSpPr>
                <a:xfrm>
                  <a:off x="5656459" y="1351567"/>
                  <a:ext cx="2875898" cy="2315384"/>
                  <a:chOff x="5656459" y="1351567"/>
                  <a:chExt cx="2875898" cy="23153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62007D0D-05EF-4258-99DA-8D09C200CA2F}"/>
                      </a:ext>
                    </a:extLst>
                  </p:cNvPr>
                  <p:cNvSpPr/>
                  <p:nvPr/>
                </p:nvSpPr>
                <p:spPr>
                  <a:xfrm>
                    <a:off x="5656459" y="1548707"/>
                    <a:ext cx="2875898" cy="211824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7DF1A40F-D1FA-49F3-B485-FD4D113D3DC4}"/>
                      </a:ext>
                    </a:extLst>
                  </p:cNvPr>
                  <p:cNvSpPr/>
                  <p:nvPr/>
                </p:nvSpPr>
                <p:spPr>
                  <a:xfrm>
                    <a:off x="6067365" y="1351567"/>
                    <a:ext cx="2054086" cy="39428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ea typeface="210 맨발의청춘 L" panose="02020603020101020101"/>
                      </a:rPr>
                      <a:t>Data Input module</a:t>
                    </a:r>
                    <a:endParaRPr lang="ko-KR" altLang="en-US" sz="1400" dirty="0">
                      <a:solidFill>
                        <a:schemeClr val="tx1"/>
                      </a:solidFill>
                      <a:ea typeface="210 맨발의청춘 L" panose="02020603020101020101"/>
                    </a:endParaRP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FC45F07-FDC2-4CAA-86AE-085414FAE993}"/>
                    </a:ext>
                  </a:extLst>
                </p:cNvPr>
                <p:cNvSpPr txBox="1"/>
                <p:nvPr/>
              </p:nvSpPr>
              <p:spPr>
                <a:xfrm>
                  <a:off x="6298092" y="2352846"/>
                  <a:ext cx="1623172" cy="689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ea typeface="210 맨발의청춘 L" panose="02020603020101020101"/>
                    </a:rPr>
                    <a:t>음성 데이터 입력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E347355-C1F9-4FC1-8409-C0DD727D66FD}"/>
                  </a:ext>
                </a:extLst>
              </p:cNvPr>
              <p:cNvGrpSpPr/>
              <p:nvPr/>
            </p:nvGrpSpPr>
            <p:grpSpPr>
              <a:xfrm>
                <a:off x="4332436" y="4241079"/>
                <a:ext cx="1664019" cy="1498343"/>
                <a:chOff x="3993758" y="1462024"/>
                <a:chExt cx="2875898" cy="264487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A09C6E0-6BEB-4018-BF83-71B3BD331361}"/>
                    </a:ext>
                  </a:extLst>
                </p:cNvPr>
                <p:cNvGrpSpPr/>
                <p:nvPr/>
              </p:nvGrpSpPr>
              <p:grpSpPr>
                <a:xfrm>
                  <a:off x="3993758" y="1462024"/>
                  <a:ext cx="2875898" cy="2644871"/>
                  <a:chOff x="3993758" y="1462024"/>
                  <a:chExt cx="2875898" cy="2644871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7FB3B14C-6421-455B-962D-E1EB769303C5}"/>
                      </a:ext>
                    </a:extLst>
                  </p:cNvPr>
                  <p:cNvSpPr/>
                  <p:nvPr/>
                </p:nvSpPr>
                <p:spPr>
                  <a:xfrm>
                    <a:off x="3993758" y="1808865"/>
                    <a:ext cx="2875898" cy="229803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D3156B8E-3F19-4E4F-9D39-747554B15D0E}"/>
                      </a:ext>
                    </a:extLst>
                  </p:cNvPr>
                  <p:cNvSpPr/>
                  <p:nvPr/>
                </p:nvSpPr>
                <p:spPr>
                  <a:xfrm>
                    <a:off x="4875522" y="1462024"/>
                    <a:ext cx="1149702" cy="69368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ea typeface="210 맨발의청춘 L" panose="02020603020101020101"/>
                      </a:rPr>
                      <a:t>UI</a:t>
                    </a:r>
                    <a:endParaRPr lang="ko-KR" altLang="en-US" sz="1400" dirty="0">
                      <a:solidFill>
                        <a:schemeClr val="tx1"/>
                      </a:solidFill>
                      <a:ea typeface="210 맨발의청춘 L" panose="02020603020101020101"/>
                    </a:endParaRP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271574-00A7-4110-85CB-0418B9E356CD}"/>
                    </a:ext>
                  </a:extLst>
                </p:cNvPr>
                <p:cNvSpPr txBox="1"/>
                <p:nvPr/>
              </p:nvSpPr>
              <p:spPr>
                <a:xfrm>
                  <a:off x="4428143" y="3090600"/>
                  <a:ext cx="2007129" cy="413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음성 목록 </a:t>
                  </a:r>
                  <a:r>
                    <a:rPr lang="en-US" altLang="ko-KR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UI</a:t>
                  </a:r>
                  <a:endParaRPr lang="ko-KR" altLang="en-US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1AEF9E-7C44-4010-ACDF-CB7B828162F2}"/>
                </a:ext>
              </a:extLst>
            </p:cNvPr>
            <p:cNvSpPr txBox="1"/>
            <p:nvPr/>
          </p:nvSpPr>
          <p:spPr>
            <a:xfrm>
              <a:off x="5401352" y="5160543"/>
              <a:ext cx="1248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 등록 </a:t>
              </a:r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UI</a:t>
              </a:r>
              <a:endPara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260512C5-BACA-47C0-9735-0F149A2FC3DB}"/>
                </a:ext>
              </a:extLst>
            </p:cNvPr>
            <p:cNvSpPr/>
            <p:nvPr/>
          </p:nvSpPr>
          <p:spPr>
            <a:xfrm>
              <a:off x="6165633" y="2779733"/>
              <a:ext cx="1789427" cy="1489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1F45E19-5D32-4B5C-8DAE-F8A7F4BF645B}"/>
                </a:ext>
              </a:extLst>
            </p:cNvPr>
            <p:cNvSpPr/>
            <p:nvPr/>
          </p:nvSpPr>
          <p:spPr>
            <a:xfrm>
              <a:off x="6421306" y="2647818"/>
              <a:ext cx="1267190" cy="26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210 맨발의청춘 L" panose="02020603020101020101"/>
                </a:rPr>
                <a:t>Data Output module</a:t>
              </a:r>
              <a:endParaRPr lang="ko-KR" altLang="en-US" sz="1400" dirty="0">
                <a:solidFill>
                  <a:schemeClr val="tx1"/>
                </a:solidFill>
                <a:ea typeface="210 맨발의청춘 L" panose="02020603020101020101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0D97B4-0770-4374-A6F3-478F35CCCB80}"/>
                </a:ext>
              </a:extLst>
            </p:cNvPr>
            <p:cNvSpPr txBox="1"/>
            <p:nvPr/>
          </p:nvSpPr>
          <p:spPr>
            <a:xfrm>
              <a:off x="6571119" y="3172103"/>
              <a:ext cx="1009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TTS</a:t>
              </a:r>
              <a:endPara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D1A21AE-0287-4421-9C86-76113EE72F44}"/>
                </a:ext>
              </a:extLst>
            </p:cNvPr>
            <p:cNvSpPr txBox="1"/>
            <p:nvPr/>
          </p:nvSpPr>
          <p:spPr>
            <a:xfrm>
              <a:off x="6571119" y="3444441"/>
              <a:ext cx="1009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ea typeface="210 맨발의청춘 L" panose="02020603020101020101"/>
                </a:rPr>
                <a:t>진동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451120-ACC4-4FEE-A490-5F140CC2E600}"/>
                </a:ext>
              </a:extLst>
            </p:cNvPr>
            <p:cNvSpPr txBox="1"/>
            <p:nvPr/>
          </p:nvSpPr>
          <p:spPr>
            <a:xfrm>
              <a:off x="6381353" y="3759534"/>
              <a:ext cx="1389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ea typeface="210 맨발의청춘 L" panose="02020603020101020101"/>
                </a:rPr>
                <a:t>음성 데이터 전송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975751F-CFAB-4570-81F6-FBC6D645DD26}"/>
                </a:ext>
              </a:extLst>
            </p:cNvPr>
            <p:cNvSpPr/>
            <p:nvPr/>
          </p:nvSpPr>
          <p:spPr>
            <a:xfrm>
              <a:off x="5258940" y="1346014"/>
              <a:ext cx="1541124" cy="49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201125" y="1260550"/>
            <a:ext cx="3267905" cy="5223570"/>
            <a:chOff x="7201125" y="1260550"/>
            <a:chExt cx="3267905" cy="5223570"/>
          </a:xfrm>
        </p:grpSpPr>
        <p:grpSp>
          <p:nvGrpSpPr>
            <p:cNvPr id="5" name="그룹 4"/>
            <p:cNvGrpSpPr/>
            <p:nvPr/>
          </p:nvGrpSpPr>
          <p:grpSpPr>
            <a:xfrm>
              <a:off x="7201125" y="1260550"/>
              <a:ext cx="3267905" cy="5223570"/>
              <a:chOff x="8694298" y="1352596"/>
              <a:chExt cx="3267905" cy="522357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76921B-F845-44E6-B1CA-1505CBE807E5}"/>
                  </a:ext>
                </a:extLst>
              </p:cNvPr>
              <p:cNvGrpSpPr/>
              <p:nvPr/>
            </p:nvGrpSpPr>
            <p:grpSpPr>
              <a:xfrm>
                <a:off x="8694298" y="1352596"/>
                <a:ext cx="3267905" cy="5223570"/>
                <a:chOff x="8694299" y="1346014"/>
                <a:chExt cx="3267905" cy="522357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1139D04-B200-4E4C-B66F-1EBCE7DE6340}"/>
                    </a:ext>
                  </a:extLst>
                </p:cNvPr>
                <p:cNvSpPr/>
                <p:nvPr/>
              </p:nvSpPr>
              <p:spPr>
                <a:xfrm>
                  <a:off x="8694299" y="1555795"/>
                  <a:ext cx="3267905" cy="50137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7DF0F65-33C9-40D4-A82D-90A5084EC326}"/>
                    </a:ext>
                  </a:extLst>
                </p:cNvPr>
                <p:cNvSpPr/>
                <p:nvPr/>
              </p:nvSpPr>
              <p:spPr>
                <a:xfrm>
                  <a:off x="9557689" y="1346014"/>
                  <a:ext cx="1541124" cy="497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Server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D1382D78-8062-412B-9435-61D6A83C2E01}"/>
                  </a:ext>
                </a:extLst>
              </p:cNvPr>
              <p:cNvSpPr/>
              <p:nvPr/>
            </p:nvSpPr>
            <p:spPr>
              <a:xfrm>
                <a:off x="9659396" y="2451728"/>
                <a:ext cx="1465110" cy="9406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3FD7C0B-1808-4548-82FD-927EFD575B46}"/>
                  </a:ext>
                </a:extLst>
              </p:cNvPr>
              <p:cNvSpPr/>
              <p:nvPr/>
            </p:nvSpPr>
            <p:spPr>
              <a:xfrm>
                <a:off x="9832791" y="2258331"/>
                <a:ext cx="1118317" cy="3566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Data Translation module</a:t>
                </a:r>
                <a:endParaRPr lang="ko-KR" altLang="en-US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713C1C-125C-4220-881B-05DDAC80B086}"/>
                  </a:ext>
                </a:extLst>
              </p:cNvPr>
              <p:cNvSpPr txBox="1"/>
              <p:nvPr/>
            </p:nvSpPr>
            <p:spPr>
              <a:xfrm>
                <a:off x="9902076" y="2818800"/>
                <a:ext cx="107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ea typeface="210 맨발의청춘 L" panose="02020603020101020101"/>
                  </a:rPr>
                  <a:t>자체 알고리즘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713C1C-125C-4220-881B-05DDAC80B086}"/>
                  </a:ext>
                </a:extLst>
              </p:cNvPr>
              <p:cNvSpPr txBox="1"/>
              <p:nvPr/>
            </p:nvSpPr>
            <p:spPr>
              <a:xfrm>
                <a:off x="9547305" y="5354074"/>
                <a:ext cx="1541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ea typeface="210 맨발의청춘 L" panose="02020603020101020101"/>
                  </a:rPr>
                  <a:t>자체 알고리즘</a:t>
                </a:r>
              </a:p>
            </p:txBody>
          </p:sp>
          <p:sp>
            <p:nvSpPr>
              <p:cNvPr id="87" name="사각형: 둥근 모서리 72">
                <a:extLst>
                  <a:ext uri="{FF2B5EF4-FFF2-40B4-BE49-F238E27FC236}">
                    <a16:creationId xmlns:a16="http://schemas.microsoft.com/office/drawing/2014/main" id="{D1382D78-8062-412B-9435-61D6A83C2E01}"/>
                  </a:ext>
                </a:extLst>
              </p:cNvPr>
              <p:cNvSpPr/>
              <p:nvPr/>
            </p:nvSpPr>
            <p:spPr>
              <a:xfrm>
                <a:off x="9659396" y="3840966"/>
                <a:ext cx="1465110" cy="9406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3FD7C0B-1808-4548-82FD-927EFD575B46}"/>
                  </a:ext>
                </a:extLst>
              </p:cNvPr>
              <p:cNvSpPr/>
              <p:nvPr/>
            </p:nvSpPr>
            <p:spPr>
              <a:xfrm>
                <a:off x="9977964" y="3630499"/>
                <a:ext cx="889136" cy="394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Data stack module</a:t>
                </a:r>
                <a:endParaRPr lang="ko-KR" altLang="en-US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A713C1C-125C-4220-881B-05DDAC80B086}"/>
                  </a:ext>
                </a:extLst>
              </p:cNvPr>
              <p:cNvSpPr txBox="1"/>
              <p:nvPr/>
            </p:nvSpPr>
            <p:spPr>
              <a:xfrm>
                <a:off x="9886468" y="4278340"/>
                <a:ext cx="107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ea typeface="210 맨발의청춘 L" panose="02020603020101020101"/>
                  </a:rPr>
                  <a:t>저장</a:t>
                </a:r>
              </a:p>
            </p:txBody>
          </p:sp>
        </p:grpSp>
        <p:sp>
          <p:nvSpPr>
            <p:cNvPr id="80" name="사각형: 둥근 모서리 23">
              <a:extLst>
                <a:ext uri="{FF2B5EF4-FFF2-40B4-BE49-F238E27FC236}">
                  <a16:creationId xmlns:a16="http://schemas.microsoft.com/office/drawing/2014/main" id="{62007D0D-05EF-4258-99DA-8D09C200CA2F}"/>
                </a:ext>
              </a:extLst>
            </p:cNvPr>
            <p:cNvSpPr/>
            <p:nvPr/>
          </p:nvSpPr>
          <p:spPr>
            <a:xfrm>
              <a:off x="8177653" y="5088596"/>
              <a:ext cx="1465110" cy="9692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DF1A40F-D1FA-49F3-B485-FD4D113D3DC4}"/>
                </a:ext>
              </a:extLst>
            </p:cNvPr>
            <p:cNvSpPr/>
            <p:nvPr/>
          </p:nvSpPr>
          <p:spPr>
            <a:xfrm>
              <a:off x="8382776" y="4992163"/>
              <a:ext cx="1054863" cy="238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210 맨발의청춘 L" panose="02020603020101020101"/>
                </a:rPr>
                <a:t>Database module</a:t>
              </a:r>
              <a:endParaRPr lang="ko-KR" altLang="en-US" sz="1400" dirty="0">
                <a:solidFill>
                  <a:schemeClr val="tx1"/>
                </a:solidFill>
                <a:ea typeface="210 맨발의청춘 L" panose="02020603020101020101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D37176-C351-4C9C-9123-E5E36B5A930E}"/>
                </a:ext>
              </a:extLst>
            </p:cNvPr>
            <p:cNvSpPr txBox="1"/>
            <p:nvPr/>
          </p:nvSpPr>
          <p:spPr>
            <a:xfrm>
              <a:off x="8477858" y="5374494"/>
              <a:ext cx="910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MySQL database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25793" y="274127"/>
            <a:ext cx="4503499" cy="58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흐름도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25793" y="1484418"/>
            <a:ext cx="11367242" cy="4876917"/>
            <a:chOff x="-1038788" y="1496292"/>
            <a:chExt cx="11367242" cy="4876917"/>
          </a:xfrm>
        </p:grpSpPr>
        <p:grpSp>
          <p:nvGrpSpPr>
            <p:cNvPr id="6" name="그룹 5"/>
            <p:cNvGrpSpPr/>
            <p:nvPr/>
          </p:nvGrpSpPr>
          <p:grpSpPr>
            <a:xfrm>
              <a:off x="-1038788" y="1496292"/>
              <a:ext cx="11367242" cy="4876917"/>
              <a:chOff x="-864220" y="1463041"/>
              <a:chExt cx="11367242" cy="487691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-864220" y="1463041"/>
                <a:ext cx="11367242" cy="4876917"/>
                <a:chOff x="224081" y="1371601"/>
                <a:chExt cx="11017611" cy="423966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757248" y="1371601"/>
                  <a:ext cx="10484444" cy="4239668"/>
                  <a:chOff x="-4693824" y="1326931"/>
                  <a:chExt cx="12141944" cy="5400783"/>
                </a:xfrm>
              </p:grpSpPr>
              <p:sp>
                <p:nvSpPr>
                  <p:cNvPr id="12" name="타원 11"/>
                  <p:cNvSpPr/>
                  <p:nvPr/>
                </p:nvSpPr>
                <p:spPr>
                  <a:xfrm>
                    <a:off x="4212745" y="1326931"/>
                    <a:ext cx="28764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입력</a:t>
                    </a:r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220737" y="206808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서버로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전송</a:t>
                    </a:r>
                  </a:p>
                </p:txBody>
              </p:sp>
              <p:sp>
                <p:nvSpPr>
                  <p:cNvPr id="14" name="순서도: 판단 13"/>
                  <p:cNvSpPr/>
                  <p:nvPr/>
                </p:nvSpPr>
                <p:spPr>
                  <a:xfrm>
                    <a:off x="3860630" y="3551591"/>
                    <a:ext cx="358749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인식이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20737" y="465079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Id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를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으로 전송</a:t>
                    </a: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220737" y="2772231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분석</a:t>
                    </a:r>
                  </a:p>
                </p:txBody>
              </p:sp>
              <p:sp>
                <p:nvSpPr>
                  <p:cNvPr id="17" name="아래쪽 화살표 16"/>
                  <p:cNvSpPr/>
                  <p:nvPr/>
                </p:nvSpPr>
                <p:spPr>
                  <a:xfrm>
                    <a:off x="5555761" y="1880406"/>
                    <a:ext cx="179462" cy="196553"/>
                  </a:xfrm>
                  <a:prstGeom prst="downArrow">
                    <a:avLst/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4220737" y="5442694"/>
                    <a:ext cx="2877083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해당 음성 재생</a:t>
                    </a: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220737" y="6189330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IOT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작동</a:t>
                    </a: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39871" y="3787635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기존 음성 비교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,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</a:t>
                    </a:r>
                  </a:p>
                </p:txBody>
              </p:sp>
              <p:sp>
                <p:nvSpPr>
                  <p:cNvPr id="37" name="순서도: 판단 36"/>
                  <p:cNvSpPr/>
                  <p:nvPr/>
                </p:nvSpPr>
                <p:spPr>
                  <a:xfrm>
                    <a:off x="491894" y="4847458"/>
                    <a:ext cx="279651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 기능이 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사용자가 원하던 기능인가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769388" y="6179321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서버에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저장</a:t>
                    </a: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-1816742" y="4981147"/>
                    <a:ext cx="1483412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다시 말하기</a:t>
                    </a:r>
                  </a:p>
                </p:txBody>
              </p:sp>
              <p:sp>
                <p:nvSpPr>
                  <p:cNvPr id="43" name="순서도: 판단 42"/>
                  <p:cNvSpPr/>
                  <p:nvPr/>
                </p:nvSpPr>
                <p:spPr>
                  <a:xfrm>
                    <a:off x="-4693824" y="4899089"/>
                    <a:ext cx="2234795" cy="723567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인식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43585" y="311028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5" name="아래쪽 화살표 24"/>
                <p:cNvSpPr/>
                <p:nvPr/>
              </p:nvSpPr>
              <p:spPr>
                <a:xfrm>
                  <a:off x="9615328" y="2376050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6" name="아래쪽 화살표 25"/>
                <p:cNvSpPr/>
                <p:nvPr/>
              </p:nvSpPr>
              <p:spPr>
                <a:xfrm>
                  <a:off x="9615328" y="2952739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8" name="아래쪽 화살표 27"/>
                <p:cNvSpPr/>
                <p:nvPr/>
              </p:nvSpPr>
              <p:spPr>
                <a:xfrm>
                  <a:off x="9614839" y="5034336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0" name="아래쪽 화살표 29"/>
                <p:cNvSpPr/>
                <p:nvPr/>
              </p:nvSpPr>
              <p:spPr>
                <a:xfrm>
                  <a:off x="9611676" y="4404926"/>
                  <a:ext cx="158616" cy="197589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770292" y="372591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3" name="아래쪽 화살표 32"/>
                <p:cNvSpPr/>
                <p:nvPr/>
              </p:nvSpPr>
              <p:spPr>
                <a:xfrm>
                  <a:off x="9620449" y="3775790"/>
                  <a:ext cx="157412" cy="184622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" name="오른쪽 화살표 3"/>
                <p:cNvSpPr/>
                <p:nvPr/>
              </p:nvSpPr>
              <p:spPr>
                <a:xfrm flipH="1">
                  <a:off x="7379319" y="3362967"/>
                  <a:ext cx="764606" cy="186130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44005" y="485519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679242" y="4175780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0" name="오른쪽 화살표 39"/>
                <p:cNvSpPr/>
                <p:nvPr/>
              </p:nvSpPr>
              <p:spPr>
                <a:xfrm flipH="1">
                  <a:off x="4522281" y="4360952"/>
                  <a:ext cx="708497" cy="193779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814860" y="491202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527592" y="3797698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8" name="오른쪽 화살표 47"/>
                <p:cNvSpPr/>
                <p:nvPr/>
              </p:nvSpPr>
              <p:spPr>
                <a:xfrm flipH="1">
                  <a:off x="2696640" y="4360952"/>
                  <a:ext cx="541487" cy="193025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24081" y="4135942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sp>
            <p:nvSpPr>
              <p:cNvPr id="42" name="오른쪽 화살표 41"/>
              <p:cNvSpPr/>
              <p:nvPr/>
            </p:nvSpPr>
            <p:spPr>
              <a:xfrm rot="16200000" flipH="1">
                <a:off x="5385895" y="5539570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 rot="16200000" flipH="1">
                <a:off x="5362886" y="4322096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cxnSp>
          <p:nvCxnSpPr>
            <p:cNvPr id="62" name="꺾인 연결선 61"/>
            <p:cNvCxnSpPr>
              <a:stCxn id="43" idx="1"/>
              <a:endCxn id="12" idx="2"/>
            </p:cNvCxnSpPr>
            <p:nvPr/>
          </p:nvCxnSpPr>
          <p:spPr>
            <a:xfrm rot="10800000" flipH="1">
              <a:off x="-488702" y="1740104"/>
              <a:ext cx="7934788" cy="3308545"/>
            </a:xfrm>
            <a:prstGeom prst="bentConnector3">
              <a:avLst>
                <a:gd name="adj1" fmla="val -8795"/>
              </a:avLst>
            </a:prstGeom>
            <a:ln w="101600">
              <a:solidFill>
                <a:srgbClr val="3B3838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꺾인 연결선 4"/>
          <p:cNvCxnSpPr>
            <a:stCxn id="39" idx="3"/>
            <a:endCxn id="15" idx="1"/>
          </p:cNvCxnSpPr>
          <p:nvPr/>
        </p:nvCxnSpPr>
        <p:spPr>
          <a:xfrm flipV="1">
            <a:off x="7733654" y="4728953"/>
            <a:ext cx="1284133" cy="1380263"/>
          </a:xfrm>
          <a:prstGeom prst="bentConnector3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위로 굽은 화살표 55"/>
          <p:cNvSpPr/>
          <p:nvPr/>
        </p:nvSpPr>
        <p:spPr>
          <a:xfrm rot="5400000">
            <a:off x="3532870" y="3846283"/>
            <a:ext cx="892955" cy="3927322"/>
          </a:xfrm>
          <a:prstGeom prst="bentUpArrow">
            <a:avLst>
              <a:gd name="adj1" fmla="val 12420"/>
              <a:gd name="adj2" fmla="val 17666"/>
              <a:gd name="adj3" fmla="val 175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18824" y="1748790"/>
            <a:ext cx="6227996" cy="4333729"/>
            <a:chOff x="2865221" y="2029981"/>
            <a:chExt cx="5628135" cy="4199369"/>
          </a:xfrm>
        </p:grpSpPr>
        <p:sp>
          <p:nvSpPr>
            <p:cNvPr id="18" name="부제목 2"/>
            <p:cNvSpPr txBox="1">
              <a:spLocks/>
            </p:cNvSpPr>
            <p:nvPr/>
          </p:nvSpPr>
          <p:spPr>
            <a:xfrm>
              <a:off x="3358178" y="3906621"/>
              <a:ext cx="1176475" cy="4460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X Code</a:t>
              </a:r>
              <a:endPara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8962" y="2638397"/>
              <a:ext cx="1133475" cy="113347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980" y="4374403"/>
              <a:ext cx="1555445" cy="80445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0756" y="3006771"/>
              <a:ext cx="1542100" cy="81163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090" y="3818403"/>
              <a:ext cx="1635166" cy="836164"/>
            </a:xfrm>
            <a:prstGeom prst="rect">
              <a:avLst/>
            </a:prstGeom>
          </p:spPr>
        </p:pic>
        <p:pic>
          <p:nvPicPr>
            <p:cNvPr id="31" name="그림 30" descr="File:&lt;strong&gt;PHP&lt;/strong&gt;-logo.svg - Wikipedia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8" y="2734887"/>
              <a:ext cx="624098" cy="336916"/>
            </a:xfrm>
            <a:prstGeom prst="rect">
              <a:avLst/>
            </a:prstGeom>
          </p:spPr>
        </p:pic>
        <p:pic>
          <p:nvPicPr>
            <p:cNvPr id="32" name="그림 31" descr="File:&lt;strong&gt;IOS&lt;/strong&gt; logo.svg - Wikimedia Commons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299" y="4558497"/>
              <a:ext cx="1151138" cy="1151138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2865221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58050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EC86877-50D9-4D63-9685-096F75F3F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19098"/>
              </p:ext>
            </p:extLst>
          </p:nvPr>
        </p:nvGraphicFramePr>
        <p:xfrm>
          <a:off x="1455211" y="1539450"/>
          <a:ext cx="9051150" cy="475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30">
                  <a:extLst>
                    <a:ext uri="{9D8B030D-6E8A-4147-A177-3AD203B41FA5}">
                      <a16:colId xmlns:a16="http://schemas.microsoft.com/office/drawing/2014/main" val="4217734713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24053282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848068655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115908064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150926555"/>
                    </a:ext>
                  </a:extLst>
                </a:gridCol>
              </a:tblGrid>
              <a:tr h="6186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한연서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김지은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이기성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김진태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09630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자료수집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API(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로그인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(authentication)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권한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, playlist data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접근 권한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재생 권한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음악 </a:t>
                      </a:r>
                      <a:r>
                        <a:rPr lang="ko-KR" altLang="en-US" sz="150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추천 알고리즘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4013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      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  <a:p>
                      <a:pPr algn="ctr" latinLnBrk="1"/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  <a:p>
                      <a:pPr algn="ctr" latinLnBrk="1"/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23866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      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UI,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UX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UI,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UX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24355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 스 트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테스트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및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유지보수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일정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41902"/>
              </p:ext>
            </p:extLst>
          </p:nvPr>
        </p:nvGraphicFramePr>
        <p:xfrm>
          <a:off x="1937437" y="1315383"/>
          <a:ext cx="8405168" cy="5246055"/>
        </p:xfrm>
        <a:graphic>
          <a:graphicData uri="http://schemas.openxmlformats.org/drawingml/2006/table">
            <a:tbl>
              <a:tblPr/>
              <a:tblGrid>
                <a:gridCol w="247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13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주제조사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선정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시스템설계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상세설계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FFFFFF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시험 및 데모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문서화 및 발표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최종보고서 작성 및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패키징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573" t="5381" r="15479" b="21083"/>
          <a:stretch/>
        </p:blipFill>
        <p:spPr>
          <a:xfrm>
            <a:off x="2314491" y="2168932"/>
            <a:ext cx="7791510" cy="4436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8538" y="1678302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https://github.com/leegs103/serious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4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5756" y="-9330"/>
            <a:ext cx="9066244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</p:spTree>
    <p:extLst>
      <p:ext uri="{BB962C8B-B14F-4D97-AF65-F5344CB8AC3E}">
        <p14:creationId xmlns:p14="http://schemas.microsoft.com/office/powerpoint/2010/main" val="41870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17273" y="0"/>
            <a:ext cx="907472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87499" y="355406"/>
            <a:ext cx="1512726" cy="625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583302" y="389696"/>
            <a:ext cx="5025393" cy="5405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개요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개발 사례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수행 흐름도</a:t>
            </a: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AutoNum type="arabicPeriod"/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buAutoNum type="arabicPeriod"/>
            </a:pP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1550" y="4941370"/>
            <a:ext cx="8413562" cy="101685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latin typeface="맑은 고딕" panose="020B0503020000020004" pitchFamily="50" charset="-127"/>
              </a:rPr>
              <a:t>〮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사용자의 말의 높낮이와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음높이 변화를 기준으로 구현한 </a:t>
            </a:r>
            <a:r>
              <a:rPr lang="ko-KR" altLang="en-US" sz="20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자체 알고리즘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이용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 dirty="0">
                <a:latin typeface="맑은 고딕" panose="020B0503020000020004" pitchFamily="50" charset="-127"/>
              </a:rPr>
              <a:t>〮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저장된 음성과 다를 경우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사용자의 말투를 축척하여 정확도 높임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 descr="Hand-holding-a-&lt;strong&gt;smartphone&lt;/strong&gt;-flat-vector by superawesomevectors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9" y="1932045"/>
            <a:ext cx="2903543" cy="20542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6550" y="1924199"/>
            <a:ext cx="90182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시중에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나온 음성인식 스피커들은 또박또박 정확한 발음을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해야함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하지만 정작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지체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청각장애인과 같이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발음이 부정확한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들은</a:t>
            </a:r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음성인식을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이용한 사물 인터넷 기술의 수혜를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받지 못하고 있음</a:t>
            </a:r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이러한 문제를 </a:t>
            </a:r>
            <a:r>
              <a:rPr lang="ko-KR" altLang="en-US" sz="2400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스피커와 언어 장애인 사이의 변환기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만들어 해결해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주고자 한다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89719" y="4038892"/>
            <a:ext cx="9148517" cy="2086162"/>
            <a:chOff x="1304648" y="3834692"/>
            <a:chExt cx="9148517" cy="2086162"/>
          </a:xfrm>
        </p:grpSpPr>
        <p:sp>
          <p:nvSpPr>
            <p:cNvPr id="51" name="TextBox 50"/>
            <p:cNvSpPr txBox="1"/>
            <p:nvPr/>
          </p:nvSpPr>
          <p:spPr>
            <a:xfrm>
              <a:off x="1304648" y="5397634"/>
              <a:ext cx="1687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언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어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장애인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52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246" y="3950641"/>
              <a:ext cx="1113020" cy="144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오른쪽 화살표 52"/>
            <p:cNvSpPr/>
            <p:nvPr/>
          </p:nvSpPr>
          <p:spPr>
            <a:xfrm>
              <a:off x="3641768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94487" y="4240930"/>
              <a:ext cx="109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부커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492146" y="4110930"/>
              <a:ext cx="1961019" cy="113890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5582300"/>
              <a:ext cx="162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75" name="타원 74"/>
            <p:cNvSpPr/>
            <p:nvPr/>
          </p:nvSpPr>
          <p:spPr>
            <a:xfrm>
              <a:off x="8793586" y="4885926"/>
              <a:ext cx="1386893" cy="403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49321" y="5397634"/>
              <a:ext cx="1643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실패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32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927" y="3834692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32"/>
            <p:cNvSpPr/>
            <p:nvPr/>
          </p:nvSpPr>
          <p:spPr>
            <a:xfrm>
              <a:off x="7165325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9719" y="1560883"/>
            <a:ext cx="9213783" cy="2004025"/>
            <a:chOff x="1289719" y="1560883"/>
            <a:chExt cx="9213783" cy="2004025"/>
          </a:xfrm>
        </p:grpSpPr>
        <p:pic>
          <p:nvPicPr>
            <p:cNvPr id="25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300" y="1809055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289719" y="3195576"/>
              <a:ext cx="171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비장애인</a:t>
              </a:r>
            </a:p>
          </p:txBody>
        </p:sp>
        <p:pic>
          <p:nvPicPr>
            <p:cNvPr id="28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703" y="1560883"/>
              <a:ext cx="1132713" cy="1395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>
              <a:off x="3641768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12490" y="2121558"/>
              <a:ext cx="11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불켜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507786" y="1709451"/>
              <a:ext cx="1995716" cy="109844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3041688"/>
              <a:ext cx="1596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93586" y="3057671"/>
              <a:ext cx="155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성공 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7165325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1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4" name="Picture 2" descr="C:\Users\user\Desktop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92" y="2806945"/>
            <a:ext cx="2307820" cy="21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user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9143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5662" y="4946090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813" y="5077671"/>
            <a:ext cx="24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8" name="Picture 5" descr="C:\Users\user\Desktop\2017092901273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66" y="2130160"/>
            <a:ext cx="1265962" cy="28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2909846" y="3651563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610898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8721009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6625740" y="5077671"/>
            <a:ext cx="208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1009B8-4473-41A2-8DAC-980085C420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" b="12517"/>
          <a:stretch/>
        </p:blipFill>
        <p:spPr>
          <a:xfrm>
            <a:off x="9425859" y="3201815"/>
            <a:ext cx="2357679" cy="1599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9738633" y="5018870"/>
            <a:ext cx="177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성공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2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74106" y="2418035"/>
            <a:ext cx="100770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샘플링 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by </a:t>
            </a:r>
            <a:r>
              <a:rPr lang="ko-KR" altLang="en-US" sz="20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푸리에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변환</a:t>
            </a:r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1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차원으로 구성된 음파의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매 순간의 진폭을 단순한 음파로 분해</a:t>
            </a:r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자체 알고리즘</a:t>
            </a:r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주파수와 데시벨 평균값 이용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93" y="154069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자체 알고리즘에 대하여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자체 알고리즘에 </a:t>
            </a:r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대하여</a:t>
            </a:r>
            <a:r>
              <a:rPr lang="en-US" altLang="ko-KR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- </a:t>
            </a:r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데시벨</a:t>
            </a:r>
            <a:r>
              <a:rPr lang="en-US" altLang="ko-KR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주파수 변화 비교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298331" y="3294549"/>
            <a:ext cx="4347559" cy="1807711"/>
            <a:chOff x="4450862" y="4514689"/>
            <a:chExt cx="2954148" cy="1262449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537128" y="4564503"/>
              <a:ext cx="2749469" cy="1141635"/>
              <a:chOff x="7486650" y="2719655"/>
              <a:chExt cx="2255953" cy="988455"/>
            </a:xfrm>
          </p:grpSpPr>
          <p:cxnSp>
            <p:nvCxnSpPr>
              <p:cNvPr id="106" name="직선 연결선 105"/>
              <p:cNvCxnSpPr>
                <a:stCxn id="97" idx="6"/>
                <a:endCxn id="98" idx="6"/>
              </p:cNvCxnSpPr>
              <p:nvPr/>
            </p:nvCxnSpPr>
            <p:spPr>
              <a:xfrm flipV="1">
                <a:off x="7486650" y="3652304"/>
                <a:ext cx="1157290" cy="5580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>
                <a:stCxn id="98" idx="6"/>
              </p:cNvCxnSpPr>
              <p:nvPr/>
            </p:nvCxnSpPr>
            <p:spPr>
              <a:xfrm flipV="1">
                <a:off x="8643939" y="2723456"/>
                <a:ext cx="134302" cy="92884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>
                <a:endCxn id="99" idx="1"/>
              </p:cNvCxnSpPr>
              <p:nvPr/>
            </p:nvCxnSpPr>
            <p:spPr>
              <a:xfrm flipV="1">
                <a:off x="8778239" y="2719655"/>
                <a:ext cx="964364" cy="3803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타원 96"/>
            <p:cNvSpPr/>
            <p:nvPr/>
          </p:nvSpPr>
          <p:spPr>
            <a:xfrm flipH="1">
              <a:off x="7286600" y="5635138"/>
              <a:ext cx="118410" cy="14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 flipH="1">
              <a:off x="5876140" y="5583584"/>
              <a:ext cx="95241" cy="11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 flipH="1">
              <a:off x="4450862" y="4549082"/>
              <a:ext cx="101068" cy="1052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 flipH="1">
              <a:off x="5639617" y="4514689"/>
              <a:ext cx="118410" cy="14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31" y="3106580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722525" y="3829073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298331" y="5769317"/>
            <a:ext cx="4637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변환된 음성 데이터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5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자체 알고리즘에 </a:t>
            </a:r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대하여</a:t>
            </a:r>
            <a:r>
              <a:rPr lang="en-US" altLang="ko-KR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- </a:t>
            </a:r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데시벨</a:t>
            </a:r>
            <a:r>
              <a:rPr lang="en-US" altLang="ko-KR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주파수 변화 비교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287348" y="2913240"/>
            <a:ext cx="4347559" cy="1807711"/>
            <a:chOff x="4450862" y="4514689"/>
            <a:chExt cx="2954148" cy="1262449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4537128" y="4564503"/>
              <a:ext cx="2749469" cy="1141635"/>
              <a:chOff x="7486650" y="2719655"/>
              <a:chExt cx="2255953" cy="988455"/>
            </a:xfrm>
          </p:grpSpPr>
          <p:cxnSp>
            <p:nvCxnSpPr>
              <p:cNvPr id="106" name="직선 연결선 105"/>
              <p:cNvCxnSpPr>
                <a:stCxn id="97" idx="6"/>
                <a:endCxn id="98" idx="6"/>
              </p:cNvCxnSpPr>
              <p:nvPr/>
            </p:nvCxnSpPr>
            <p:spPr>
              <a:xfrm flipV="1">
                <a:off x="7486650" y="3652304"/>
                <a:ext cx="1157290" cy="5580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>
                <a:stCxn id="98" idx="6"/>
              </p:cNvCxnSpPr>
              <p:nvPr/>
            </p:nvCxnSpPr>
            <p:spPr>
              <a:xfrm flipV="1">
                <a:off x="8643939" y="2723456"/>
                <a:ext cx="134302" cy="92884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>
                <a:endCxn id="99" idx="1"/>
              </p:cNvCxnSpPr>
              <p:nvPr/>
            </p:nvCxnSpPr>
            <p:spPr>
              <a:xfrm flipV="1">
                <a:off x="8778239" y="2719655"/>
                <a:ext cx="964364" cy="3803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타원 96"/>
            <p:cNvSpPr/>
            <p:nvPr/>
          </p:nvSpPr>
          <p:spPr>
            <a:xfrm flipH="1">
              <a:off x="7286600" y="5635138"/>
              <a:ext cx="118410" cy="14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 flipH="1">
              <a:off x="5876140" y="5583584"/>
              <a:ext cx="95241" cy="11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 flipH="1">
              <a:off x="4450862" y="4549082"/>
              <a:ext cx="101068" cy="1052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 flipH="1">
              <a:off x="5639617" y="4514689"/>
              <a:ext cx="118410" cy="14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237475" y="2680348"/>
            <a:ext cx="4397448" cy="2277765"/>
            <a:chOff x="4442812" y="4308518"/>
            <a:chExt cx="2996176" cy="1394371"/>
          </a:xfrm>
        </p:grpSpPr>
        <p:grpSp>
          <p:nvGrpSpPr>
            <p:cNvPr id="116" name="그룹 115"/>
            <p:cNvGrpSpPr/>
            <p:nvPr/>
          </p:nvGrpSpPr>
          <p:grpSpPr>
            <a:xfrm>
              <a:off x="4442812" y="4308518"/>
              <a:ext cx="2871024" cy="1328877"/>
              <a:chOff x="4442820" y="4308508"/>
              <a:chExt cx="2871029" cy="1328874"/>
            </a:xfrm>
          </p:grpSpPr>
          <p:grpSp>
            <p:nvGrpSpPr>
              <p:cNvPr id="117" name="그룹 116"/>
              <p:cNvGrpSpPr/>
              <p:nvPr/>
            </p:nvGrpSpPr>
            <p:grpSpPr>
              <a:xfrm flipH="1">
                <a:off x="4472649" y="4370873"/>
                <a:ext cx="2841200" cy="1258748"/>
                <a:chOff x="7464291" y="2552007"/>
                <a:chExt cx="2331219" cy="1089855"/>
              </a:xfrm>
            </p:grpSpPr>
            <p:cxnSp>
              <p:nvCxnSpPr>
                <p:cNvPr id="121" name="직선 연결선 120"/>
                <p:cNvCxnSpPr>
                  <a:endCxn id="118" idx="3"/>
                </p:cNvCxnSpPr>
                <p:nvPr/>
              </p:nvCxnSpPr>
              <p:spPr>
                <a:xfrm flipV="1">
                  <a:off x="7464291" y="3636338"/>
                  <a:ext cx="1168049" cy="55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>
                  <a:stCxn id="118" idx="7"/>
                </p:cNvCxnSpPr>
                <p:nvPr/>
              </p:nvCxnSpPr>
              <p:spPr>
                <a:xfrm flipV="1">
                  <a:off x="8694446" y="2727464"/>
                  <a:ext cx="61438" cy="84975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flipV="1">
                  <a:off x="8778240" y="2552007"/>
                  <a:ext cx="1017270" cy="1714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타원 117"/>
              <p:cNvSpPr/>
              <p:nvPr/>
            </p:nvSpPr>
            <p:spPr>
              <a:xfrm flipH="1">
                <a:off x="5798907" y="5540817"/>
                <a:ext cx="107048" cy="9656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 flipH="1">
                <a:off x="4442820" y="4308508"/>
                <a:ext cx="135323" cy="12064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 flipH="1">
                <a:off x="5678123" y="4536816"/>
                <a:ext cx="113952" cy="10972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타원 114"/>
            <p:cNvSpPr/>
            <p:nvPr/>
          </p:nvSpPr>
          <p:spPr>
            <a:xfrm flipH="1">
              <a:off x="7319316" y="5568786"/>
              <a:ext cx="119672" cy="13410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651371" y="5769317"/>
            <a:ext cx="4567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개의 음성 데이터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3160750" y="3110110"/>
            <a:ext cx="1729709" cy="62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04485" y="2984569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입력된 음성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25793" y="3914870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저장돼있던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음성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 flipV="1">
            <a:off x="3160750" y="4099536"/>
            <a:ext cx="172970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52459" y="3266081"/>
            <a:ext cx="133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샘플링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214" y="1908810"/>
            <a:ext cx="263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자체 알고리즘에 대하여</a:t>
            </a:r>
            <a:endParaRPr lang="ko-KR" altLang="en-US" sz="20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5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29" y="2924439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18793" y="4249446"/>
            <a:ext cx="2204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데시벨과 주파수 비교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382" y="5010914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487621" y="3701156"/>
            <a:ext cx="3466572" cy="46094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88" y="2924438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72221" y="5031968"/>
            <a:ext cx="301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해독 </a:t>
            </a: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가능한 음성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7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487</Words>
  <Application>Microsoft Office PowerPoint</Application>
  <PresentationFormat>와이드스크린</PresentationFormat>
  <Paragraphs>163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210 맨발의청춘 L</vt:lpstr>
      <vt:lpstr>210 맨발의청춘 B</vt:lpstr>
      <vt:lpstr>Office 테마</vt:lpstr>
      <vt:lpstr>PowerPoint 프레젠테이션</vt:lpstr>
      <vt:lpstr>PowerPoint 프레젠테이션</vt:lpstr>
      <vt:lpstr>1. 졸업 연구 개요</vt:lpstr>
      <vt:lpstr>1. 졸업 연구 개요</vt:lpstr>
      <vt:lpstr>1. 졸업 연구 개요</vt:lpstr>
      <vt:lpstr>2. 시나리오</vt:lpstr>
      <vt:lpstr>2. 시나리오</vt:lpstr>
      <vt:lpstr>2. 시나리오</vt:lpstr>
      <vt:lpstr>2. 시나리오</vt:lpstr>
      <vt:lpstr>3. 관련 개발 사례</vt:lpstr>
      <vt:lpstr>4. 시스템 구성도</vt:lpstr>
      <vt:lpstr>PowerPoint 프레젠테이션</vt:lpstr>
      <vt:lpstr>6. 개발 환경</vt:lpstr>
      <vt:lpstr>7. 업무 분담</vt:lpstr>
      <vt:lpstr>8. 수행 일정</vt:lpstr>
      <vt:lpstr>9. 필요 기술 및 참고 문헌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한연서</dc:creator>
  <cp:lastModifiedBy>한연서</cp:lastModifiedBy>
  <cp:revision>105</cp:revision>
  <cp:lastPrinted>2018-01-22T05:56:42Z</cp:lastPrinted>
  <dcterms:created xsi:type="dcterms:W3CDTF">2018-01-19T08:04:20Z</dcterms:created>
  <dcterms:modified xsi:type="dcterms:W3CDTF">2018-01-24T14:57:12Z</dcterms:modified>
</cp:coreProperties>
</file>