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sldIdLst>
    <p:sldId id="256" r:id="rId2"/>
    <p:sldId id="291" r:id="rId3"/>
    <p:sldId id="257" r:id="rId4"/>
    <p:sldId id="279" r:id="rId5"/>
    <p:sldId id="273" r:id="rId6"/>
    <p:sldId id="272" r:id="rId7"/>
    <p:sldId id="276" r:id="rId8"/>
    <p:sldId id="298" r:id="rId9"/>
    <p:sldId id="296" r:id="rId10"/>
    <p:sldId id="297" r:id="rId11"/>
    <p:sldId id="301" r:id="rId12"/>
    <p:sldId id="299" r:id="rId13"/>
    <p:sldId id="303" r:id="rId14"/>
    <p:sldId id="302" r:id="rId15"/>
    <p:sldId id="262" r:id="rId16"/>
    <p:sldId id="263" r:id="rId17"/>
    <p:sldId id="261" r:id="rId18"/>
    <p:sldId id="304" r:id="rId19"/>
    <p:sldId id="385" r:id="rId20"/>
    <p:sldId id="264" r:id="rId21"/>
    <p:sldId id="265" r:id="rId22"/>
    <p:sldId id="295" r:id="rId23"/>
    <p:sldId id="269" r:id="rId24"/>
  </p:sldIdLst>
  <p:sldSz cx="12192000" cy="6858000"/>
  <p:notesSz cx="6858000" cy="9144000"/>
  <p:embeddedFontLst>
    <p:embeddedFont>
      <p:font typeface="맑은 고딕" panose="020B0503020000020004" pitchFamily="50" charset="-127"/>
      <p:regular r:id="rId26"/>
      <p:bold r:id="rId27"/>
    </p:embeddedFont>
    <p:embeddedFont>
      <p:font typeface="210 맨발의청춘 B" panose="02020603020101020101" pitchFamily="18" charset="-127"/>
      <p:regular r:id="rId28"/>
    </p:embeddedFont>
    <p:embeddedFont>
      <p:font typeface="210 맨발의청춘 L" panose="02020603020101020101" pitchFamily="18" charset="-127"/>
      <p:regular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B5C6"/>
    <a:srgbClr val="3B3838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92" autoAdjust="0"/>
    <p:restoredTop sz="85480" autoAdjust="0"/>
  </p:normalViewPr>
  <p:slideViewPr>
    <p:cSldViewPr snapToGrid="0">
      <p:cViewPr varScale="1">
        <p:scale>
          <a:sx n="98" d="100"/>
          <a:sy n="98" d="100"/>
        </p:scale>
        <p:origin x="86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835469-1013-4375-AB9F-8275E4FCEE3A}" type="datetimeFigureOut">
              <a:rPr lang="ko-KR" altLang="en-US" smtClean="0"/>
              <a:pPr/>
              <a:t>2018-05-02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C4B55-D330-443C-B5E5-6658EED91E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067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C4B55-D330-443C-B5E5-6658EED91EF5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422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C4B55-D330-443C-B5E5-6658EED91EF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25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8AA6-CA02-4EBA-AE4F-B39338EAD96C}" type="datetimeFigureOut">
              <a:rPr lang="ko-KR" altLang="en-US" smtClean="0"/>
              <a:pPr/>
              <a:t>2018-05-02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0A78-A73B-4744-A4DA-194FAF34442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399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8AA6-CA02-4EBA-AE4F-B39338EAD96C}" type="datetimeFigureOut">
              <a:rPr lang="ko-KR" altLang="en-US" smtClean="0"/>
              <a:pPr/>
              <a:t>2018-05-02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0A78-A73B-4744-A4DA-194FAF3444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750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8AA6-CA02-4EBA-AE4F-B39338EAD96C}" type="datetimeFigureOut">
              <a:rPr lang="ko-KR" altLang="en-US" smtClean="0"/>
              <a:pPr/>
              <a:t>2018-05-02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0A78-A73B-4744-A4DA-194FAF3444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598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8AA6-CA02-4EBA-AE4F-B39338EAD96C}" type="datetimeFigureOut">
              <a:rPr lang="ko-KR" altLang="en-US" smtClean="0"/>
              <a:pPr/>
              <a:t>2018-05-02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0A78-A73B-4744-A4DA-194FAF3444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54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8AA6-CA02-4EBA-AE4F-B39338EAD96C}" type="datetimeFigureOut">
              <a:rPr lang="ko-KR" altLang="en-US" smtClean="0"/>
              <a:pPr/>
              <a:t>2018-05-02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0A78-A73B-4744-A4DA-194FAF3444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997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8AA6-CA02-4EBA-AE4F-B39338EAD96C}" type="datetimeFigureOut">
              <a:rPr lang="ko-KR" altLang="en-US" smtClean="0"/>
              <a:pPr/>
              <a:t>2018-05-02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0A78-A73B-4744-A4DA-194FAF3444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9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8AA6-CA02-4EBA-AE4F-B39338EAD96C}" type="datetimeFigureOut">
              <a:rPr lang="ko-KR" altLang="en-US" smtClean="0"/>
              <a:pPr/>
              <a:t>2018-05-02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0A78-A73B-4744-A4DA-194FAF3444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877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8AA6-CA02-4EBA-AE4F-B39338EAD96C}" type="datetimeFigureOut">
              <a:rPr lang="ko-KR" altLang="en-US" smtClean="0"/>
              <a:pPr/>
              <a:t>2018-05-02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0A78-A73B-4744-A4DA-194FAF3444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009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8AA6-CA02-4EBA-AE4F-B39338EAD96C}" type="datetimeFigureOut">
              <a:rPr lang="ko-KR" altLang="en-US" smtClean="0"/>
              <a:pPr/>
              <a:t>2018-05-02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0A78-A73B-4744-A4DA-194FAF3444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578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8AA6-CA02-4EBA-AE4F-B39338EAD96C}" type="datetimeFigureOut">
              <a:rPr lang="ko-KR" altLang="en-US" smtClean="0"/>
              <a:pPr/>
              <a:t>2018-05-02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0A78-A73B-4744-A4DA-194FAF3444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140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8AA6-CA02-4EBA-AE4F-B39338EAD96C}" type="datetimeFigureOut">
              <a:rPr lang="ko-KR" altLang="en-US" smtClean="0"/>
              <a:pPr/>
              <a:t>2018-05-02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0A78-A73B-4744-A4DA-194FAF3444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206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68AA6-CA02-4EBA-AE4F-B39338EAD96C}" type="datetimeFigureOut">
              <a:rPr lang="ko-KR" altLang="en-US" smtClean="0"/>
              <a:pPr/>
              <a:t>2018-05-02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B0A78-A73B-4744-A4DA-194FAF3444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99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cteezy.com/technology/81494-iphone-6-vector-gold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cteezy.com/technology/81494-iphone-6-vector-gold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cteezy.com/technology/81494-iphone-6-vector-gold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cteezy.com/technology/81494-iphone-6-vector-gold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reativecommons.org/licenses/by-nc-nd/3.0/" TargetMode="External"/><Relationship Id="rId5" Type="http://schemas.openxmlformats.org/officeDocument/2006/relationships/image" Target="../media/image9.png"/><Relationship Id="rId4" Type="http://schemas.openxmlformats.org/officeDocument/2006/relationships/hyperlink" Target="https://www.vecteezy.com/technology/81494-iphone-6-vector-gold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le:Android_Studio_icon.svg" TargetMode="External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hyperlink" Target="http://storiedabirreria.blogspot.com/2015/03/ottimizzare-le-prestazioni-di-uno.html" TargetMode="Externa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89"/>
          <a:stretch/>
        </p:blipFill>
        <p:spPr>
          <a:xfrm>
            <a:off x="-1" y="0"/>
            <a:ext cx="12192001" cy="684867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10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-9332" y="0"/>
            <a:ext cx="312575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126140" y="2764827"/>
            <a:ext cx="2999616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언어 장애인을 위한 음성 변환기</a:t>
            </a:r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8236148" y="5160462"/>
            <a:ext cx="3955852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컴퓨터공학과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2012154016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김진태</a:t>
            </a:r>
          </a:p>
          <a:p>
            <a:pPr marL="0" indent="0">
              <a:buNone/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컴퓨터공학과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2013150025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이기성</a:t>
            </a:r>
          </a:p>
          <a:p>
            <a:pPr marL="0" indent="0">
              <a:buNone/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컴퓨터공학과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2015154041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한연서</a:t>
            </a:r>
          </a:p>
          <a:p>
            <a:pPr marL="0" indent="0">
              <a:buNone/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컴퓨터공학과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2015152045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김지은</a:t>
            </a: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938150" y="355406"/>
            <a:ext cx="1187533" cy="5316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진지한팀</a:t>
            </a:r>
          </a:p>
        </p:txBody>
      </p:sp>
    </p:spTree>
    <p:extLst>
      <p:ext uri="{BB962C8B-B14F-4D97-AF65-F5344CB8AC3E}">
        <p14:creationId xmlns:p14="http://schemas.microsoft.com/office/powerpoint/2010/main" val="131722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그림 52">
            <a:extLst>
              <a:ext uri="{FF2B5EF4-FFF2-40B4-BE49-F238E27FC236}">
                <a16:creationId xmlns:a16="http://schemas.microsoft.com/office/drawing/2014/main" id="{ADE4178C-5D55-4103-85B4-AB17507DDB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1774" r="32031"/>
          <a:stretch/>
        </p:blipFill>
        <p:spPr>
          <a:xfrm rot="16200000">
            <a:off x="3997378" y="-114933"/>
            <a:ext cx="4591519" cy="887982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DC3C260-9DC4-49B7-ABBC-FF0E1186E3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4906"/>
          <a:stretch/>
        </p:blipFill>
        <p:spPr>
          <a:xfrm>
            <a:off x="3427700" y="1368846"/>
            <a:ext cx="5553075" cy="26052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10EDF18-3380-4ECC-8928-51AEF061B51F}"/>
              </a:ext>
            </a:extLst>
          </p:cNvPr>
          <p:cNvSpPr/>
          <p:nvPr/>
        </p:nvSpPr>
        <p:spPr>
          <a:xfrm>
            <a:off x="4937435" y="1705645"/>
            <a:ext cx="2711406" cy="49703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300" b="1" dirty="0">
                <a:solidFill>
                  <a:srgbClr val="FFFF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기능 등록 </a:t>
            </a:r>
            <a:r>
              <a:rPr lang="en-US" altLang="ko-KR" sz="2300" b="1" dirty="0">
                <a:solidFill>
                  <a:srgbClr val="FFFF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UI</a:t>
            </a:r>
            <a:endParaRPr lang="ko-KR" altLang="en-US" sz="2300" b="1" dirty="0">
              <a:solidFill>
                <a:srgbClr val="FFFF0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EC42FC-293B-4F72-A663-1F4686467DBA}"/>
              </a:ext>
            </a:extLst>
          </p:cNvPr>
          <p:cNvSpPr/>
          <p:nvPr/>
        </p:nvSpPr>
        <p:spPr>
          <a:xfrm>
            <a:off x="4790097" y="1467165"/>
            <a:ext cx="30060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기능 등록 메뉴에서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원하는 명령어를 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Text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로 입력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31C5C3B-5629-4414-8B25-3A5B198A13D2}"/>
              </a:ext>
            </a:extLst>
          </p:cNvPr>
          <p:cNvSpPr txBox="1"/>
          <p:nvPr/>
        </p:nvSpPr>
        <p:spPr>
          <a:xfrm>
            <a:off x="-816368" y="8226846"/>
            <a:ext cx="97971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알 수 없는 작성자 님의 </a:t>
            </a:r>
            <a:r>
              <a:rPr lang="ko-KR" altLang="en-US" sz="900" dirty="0">
                <a:hlinkClick r:id="rId3" tooltip="https://www.vecteezy.com/technology/81494-iphone-6-vector-gold"/>
              </a:rPr>
              <a:t>이 사진</a:t>
            </a:r>
            <a:r>
              <a:rPr lang="ko-KR" altLang="en-US" sz="900" dirty="0"/>
              <a:t>에는 </a:t>
            </a:r>
            <a:r>
              <a:rPr lang="ko-KR" altLang="en-US" sz="900" dirty="0">
                <a:hlinkClick r:id="rId5" tooltip="https://creativecommons.org/licenses/by-nc-nd/3.0/"/>
              </a:rPr>
              <a:t>CC BY-NC-ND</a:t>
            </a:r>
            <a:r>
              <a:rPr lang="ko-KR" altLang="en-US" sz="900" dirty="0"/>
              <a:t> 라이선스가 적용됩니다.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3EC9F64B-3654-433D-ADFF-4793A7AEF209}"/>
              </a:ext>
            </a:extLst>
          </p:cNvPr>
          <p:cNvGrpSpPr/>
          <p:nvPr/>
        </p:nvGrpSpPr>
        <p:grpSpPr>
          <a:xfrm>
            <a:off x="2637223" y="2436772"/>
            <a:ext cx="6759025" cy="3753821"/>
            <a:chOff x="2688433" y="2436772"/>
            <a:chExt cx="2976643" cy="5165103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2908FE4-EA30-4306-BFFD-EDA080F5C0DC}"/>
                </a:ext>
              </a:extLst>
            </p:cNvPr>
            <p:cNvSpPr/>
            <p:nvPr/>
          </p:nvSpPr>
          <p:spPr>
            <a:xfrm>
              <a:off x="2728734" y="2436772"/>
              <a:ext cx="2936342" cy="51651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C07505DE-1213-47D3-BD58-FD8666B8D7EB}"/>
                </a:ext>
              </a:extLst>
            </p:cNvPr>
            <p:cNvGrpSpPr/>
            <p:nvPr/>
          </p:nvGrpSpPr>
          <p:grpSpPr>
            <a:xfrm>
              <a:off x="2688433" y="2447783"/>
              <a:ext cx="2976641" cy="4614464"/>
              <a:chOff x="3925652" y="2467306"/>
              <a:chExt cx="2317874" cy="3348519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5E4844E4-C09B-45C5-890C-AA1F0A36D516}"/>
                  </a:ext>
                </a:extLst>
              </p:cNvPr>
              <p:cNvSpPr/>
              <p:nvPr/>
            </p:nvSpPr>
            <p:spPr>
              <a:xfrm>
                <a:off x="4246830" y="5482041"/>
                <a:ext cx="1729884" cy="333784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  <a:latin typeface="+mj-ea"/>
                    <a:ea typeface="+mj-ea"/>
                  </a:rPr>
                  <a:t>음성 입력하기</a:t>
                </a: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1C83E4A2-090E-4CDA-BE52-6CAFCA0FA516}"/>
                  </a:ext>
                </a:extLst>
              </p:cNvPr>
              <p:cNvSpPr/>
              <p:nvPr/>
            </p:nvSpPr>
            <p:spPr>
              <a:xfrm>
                <a:off x="3965063" y="2467306"/>
                <a:ext cx="2278463" cy="50962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b="1" dirty="0">
                    <a:solidFill>
                      <a:schemeClr val="bg1"/>
                    </a:solidFill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기능 등록 화면</a:t>
                </a: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3BD4E10E-3B4D-4198-95E7-3FC624F1769C}"/>
                  </a:ext>
                </a:extLst>
              </p:cNvPr>
              <p:cNvSpPr/>
              <p:nvPr/>
            </p:nvSpPr>
            <p:spPr>
              <a:xfrm>
                <a:off x="3925652" y="3174217"/>
                <a:ext cx="991055" cy="3380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600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등록할 명령어를 입력하세요</a:t>
                </a:r>
              </a:p>
            </p:txBody>
          </p: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AE3A57AA-3DB1-43CC-9C08-F1B653219206}"/>
                  </a:ext>
                </a:extLst>
              </p:cNvPr>
              <p:cNvCxnSpPr/>
              <p:nvPr/>
            </p:nvCxnSpPr>
            <p:spPr>
              <a:xfrm>
                <a:off x="4045515" y="3923134"/>
                <a:ext cx="209383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86DF5700-BF8F-4167-BF1B-AC0FF7C5EEA7}"/>
                  </a:ext>
                </a:extLst>
              </p:cNvPr>
              <p:cNvSpPr/>
              <p:nvPr/>
            </p:nvSpPr>
            <p:spPr>
              <a:xfrm>
                <a:off x="4045515" y="3584526"/>
                <a:ext cx="442084" cy="3687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볼륨 높여줘</a:t>
                </a:r>
              </a:p>
            </p:txBody>
          </p: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8BDF88E8-358C-4550-A881-4AF72AF4E8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69578" y="3584526"/>
                <a:ext cx="0" cy="2609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제목 1">
            <a:extLst>
              <a:ext uri="{FF2B5EF4-FFF2-40B4-BE49-F238E27FC236}">
                <a16:creationId xmlns:a16="http://schemas.microsoft.com/office/drawing/2014/main" id="{AAEAF18C-FA6E-4076-86A6-2294FDAFEFB3}"/>
              </a:ext>
            </a:extLst>
          </p:cNvPr>
          <p:cNvSpPr txBox="1">
            <a:spLocks/>
          </p:cNvSpPr>
          <p:nvPr/>
        </p:nvSpPr>
        <p:spPr>
          <a:xfrm>
            <a:off x="525793" y="282440"/>
            <a:ext cx="5772538" cy="5802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2. 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시나리오</a:t>
            </a:r>
          </a:p>
        </p:txBody>
      </p:sp>
    </p:spTree>
    <p:extLst>
      <p:ext uri="{BB962C8B-B14F-4D97-AF65-F5344CB8AC3E}">
        <p14:creationId xmlns:p14="http://schemas.microsoft.com/office/powerpoint/2010/main" val="3625901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48148E-6 L -0.29375 0.0004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87" y="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7037E-6 L -0.40521 0.0007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260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그림 52">
            <a:extLst>
              <a:ext uri="{FF2B5EF4-FFF2-40B4-BE49-F238E27FC236}">
                <a16:creationId xmlns:a16="http://schemas.microsoft.com/office/drawing/2014/main" id="{ADE4178C-5D55-4103-85B4-AB17507DDB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1774" r="32031"/>
          <a:stretch/>
        </p:blipFill>
        <p:spPr>
          <a:xfrm rot="16200000">
            <a:off x="3997378" y="-114933"/>
            <a:ext cx="4591519" cy="887982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25793" y="282440"/>
            <a:ext cx="5248037" cy="58026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2. 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시나리오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DC3C260-9DC4-49B7-ABBC-FF0E1186E3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4906"/>
          <a:stretch/>
        </p:blipFill>
        <p:spPr>
          <a:xfrm>
            <a:off x="-139315" y="1368846"/>
            <a:ext cx="5553075" cy="26052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10EDF18-3380-4ECC-8928-51AEF061B51F}"/>
              </a:ext>
            </a:extLst>
          </p:cNvPr>
          <p:cNvSpPr/>
          <p:nvPr/>
        </p:nvSpPr>
        <p:spPr>
          <a:xfrm>
            <a:off x="0" y="1737733"/>
            <a:ext cx="2711406" cy="49703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300" b="1" dirty="0">
                <a:solidFill>
                  <a:srgbClr val="FFFF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기능 등록 </a:t>
            </a:r>
            <a:r>
              <a:rPr lang="en-US" altLang="ko-KR" sz="2300" b="1" dirty="0">
                <a:solidFill>
                  <a:srgbClr val="FFFF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UI</a:t>
            </a:r>
            <a:endParaRPr lang="ko-KR" altLang="en-US" sz="2300" b="1" dirty="0">
              <a:solidFill>
                <a:srgbClr val="FFFF0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EC42FC-293B-4F72-A663-1F4686467DBA}"/>
              </a:ext>
            </a:extLst>
          </p:cNvPr>
          <p:cNvSpPr/>
          <p:nvPr/>
        </p:nvSpPr>
        <p:spPr>
          <a:xfrm>
            <a:off x="5489879" y="1467165"/>
            <a:ext cx="16065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음성 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10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회 입력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31C5C3B-5629-4414-8B25-3A5B198A13D2}"/>
              </a:ext>
            </a:extLst>
          </p:cNvPr>
          <p:cNvSpPr txBox="1"/>
          <p:nvPr/>
        </p:nvSpPr>
        <p:spPr>
          <a:xfrm>
            <a:off x="-816368" y="8226846"/>
            <a:ext cx="97971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알 수 없는 작성자 님의 </a:t>
            </a:r>
            <a:r>
              <a:rPr lang="ko-KR" altLang="en-US" sz="900" dirty="0">
                <a:hlinkClick r:id="rId3" tooltip="https://www.vecteezy.com/technology/81494-iphone-6-vector-gold"/>
              </a:rPr>
              <a:t>이 사진</a:t>
            </a:r>
            <a:r>
              <a:rPr lang="ko-KR" altLang="en-US" sz="900" dirty="0"/>
              <a:t>에는 </a:t>
            </a:r>
            <a:r>
              <a:rPr lang="ko-KR" altLang="en-US" sz="900" dirty="0">
                <a:hlinkClick r:id="rId5" tooltip="https://creativecommons.org/licenses/by-nc-nd/3.0/"/>
              </a:rPr>
              <a:t>CC BY-NC-ND</a:t>
            </a:r>
            <a:r>
              <a:rPr lang="ko-KR" altLang="en-US" sz="900" dirty="0"/>
              <a:t> 라이선스가 적용됩니다.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3EC9F64B-3654-433D-ADFF-4793A7AEF209}"/>
              </a:ext>
            </a:extLst>
          </p:cNvPr>
          <p:cNvGrpSpPr/>
          <p:nvPr/>
        </p:nvGrpSpPr>
        <p:grpSpPr>
          <a:xfrm>
            <a:off x="2728734" y="2436772"/>
            <a:ext cx="6667514" cy="3753821"/>
            <a:chOff x="2728734" y="2436772"/>
            <a:chExt cx="2936342" cy="5165103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2908FE4-EA30-4306-BFFD-EDA080F5C0DC}"/>
                </a:ext>
              </a:extLst>
            </p:cNvPr>
            <p:cNvSpPr/>
            <p:nvPr/>
          </p:nvSpPr>
          <p:spPr>
            <a:xfrm>
              <a:off x="2728734" y="2436772"/>
              <a:ext cx="2936342" cy="51651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C83E4A2-090E-4CDA-BE52-6CAFCA0FA516}"/>
                </a:ext>
              </a:extLst>
            </p:cNvPr>
            <p:cNvSpPr/>
            <p:nvPr/>
          </p:nvSpPr>
          <p:spPr>
            <a:xfrm>
              <a:off x="2739045" y="2447785"/>
              <a:ext cx="2926029" cy="70228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bg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기능 입력 화면</a:t>
              </a:r>
            </a:p>
          </p:txBody>
        </p: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8FFA0E7D-AD00-4D4D-84D4-47FDFB4DB36F}"/>
              </a:ext>
            </a:extLst>
          </p:cNvPr>
          <p:cNvSpPr/>
          <p:nvPr/>
        </p:nvSpPr>
        <p:spPr>
          <a:xfrm>
            <a:off x="5273471" y="3650754"/>
            <a:ext cx="1894584" cy="1821044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7910404-B2F0-4A71-9CD2-0DF6A4E1D7C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577" y="3800078"/>
            <a:ext cx="760371" cy="1487683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4292607E-370A-4C58-AF8B-631D5E07231C}"/>
              </a:ext>
            </a:extLst>
          </p:cNvPr>
          <p:cNvSpPr/>
          <p:nvPr/>
        </p:nvSpPr>
        <p:spPr>
          <a:xfrm>
            <a:off x="5729281" y="5721481"/>
            <a:ext cx="1476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n/10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회 입력</a:t>
            </a:r>
          </a:p>
        </p:txBody>
      </p:sp>
    </p:spTree>
    <p:extLst>
      <p:ext uri="{BB962C8B-B14F-4D97-AF65-F5344CB8AC3E}">
        <p14:creationId xmlns:p14="http://schemas.microsoft.com/office/powerpoint/2010/main" val="926474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그림 52">
            <a:extLst>
              <a:ext uri="{FF2B5EF4-FFF2-40B4-BE49-F238E27FC236}">
                <a16:creationId xmlns:a16="http://schemas.microsoft.com/office/drawing/2014/main" id="{ADE4178C-5D55-4103-85B4-AB17507DDB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1774" r="32031"/>
          <a:stretch/>
        </p:blipFill>
        <p:spPr>
          <a:xfrm rot="16200000">
            <a:off x="3997378" y="-114933"/>
            <a:ext cx="4591519" cy="887982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25793" y="282440"/>
            <a:ext cx="5248037" cy="58026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2. 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시나리오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DC3C260-9DC4-49B7-ABBC-FF0E1186E3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4906"/>
          <a:stretch/>
        </p:blipFill>
        <p:spPr>
          <a:xfrm>
            <a:off x="-139315" y="1368846"/>
            <a:ext cx="5553075" cy="26052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10EDF18-3380-4ECC-8928-51AEF061B51F}"/>
              </a:ext>
            </a:extLst>
          </p:cNvPr>
          <p:cNvSpPr/>
          <p:nvPr/>
        </p:nvSpPr>
        <p:spPr>
          <a:xfrm>
            <a:off x="0" y="1737733"/>
            <a:ext cx="2711406" cy="49703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300" b="1" dirty="0">
                <a:solidFill>
                  <a:srgbClr val="FFFF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기능 등록 </a:t>
            </a:r>
            <a:r>
              <a:rPr lang="en-US" altLang="ko-KR" sz="2300" b="1" dirty="0">
                <a:solidFill>
                  <a:srgbClr val="FFFF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UI</a:t>
            </a:r>
            <a:endParaRPr lang="ko-KR" altLang="en-US" sz="2300" b="1" dirty="0">
              <a:solidFill>
                <a:srgbClr val="FFFF0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31C5C3B-5629-4414-8B25-3A5B198A13D2}"/>
              </a:ext>
            </a:extLst>
          </p:cNvPr>
          <p:cNvSpPr txBox="1"/>
          <p:nvPr/>
        </p:nvSpPr>
        <p:spPr>
          <a:xfrm>
            <a:off x="-816368" y="8226846"/>
            <a:ext cx="97971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알 수 없는 작성자 님의 </a:t>
            </a:r>
            <a:r>
              <a:rPr lang="ko-KR" altLang="en-US" sz="900" dirty="0">
                <a:hlinkClick r:id="rId3" tooltip="https://www.vecteezy.com/technology/81494-iphone-6-vector-gold"/>
              </a:rPr>
              <a:t>이 사진</a:t>
            </a:r>
            <a:r>
              <a:rPr lang="ko-KR" altLang="en-US" sz="900" dirty="0"/>
              <a:t>에는 </a:t>
            </a:r>
            <a:r>
              <a:rPr lang="ko-KR" altLang="en-US" sz="900" dirty="0">
                <a:hlinkClick r:id="rId5" tooltip="https://creativecommons.org/licenses/by-nc-nd/3.0/"/>
              </a:rPr>
              <a:t>CC BY-NC-ND</a:t>
            </a:r>
            <a:r>
              <a:rPr lang="ko-KR" altLang="en-US" sz="900" dirty="0"/>
              <a:t> 라이선스가 적용됩니다.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3EC9F64B-3654-433D-ADFF-4793A7AEF209}"/>
              </a:ext>
            </a:extLst>
          </p:cNvPr>
          <p:cNvGrpSpPr/>
          <p:nvPr/>
        </p:nvGrpSpPr>
        <p:grpSpPr>
          <a:xfrm>
            <a:off x="2728732" y="2436772"/>
            <a:ext cx="6682478" cy="3753821"/>
            <a:chOff x="2728733" y="2436772"/>
            <a:chExt cx="2942932" cy="5165103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2908FE4-EA30-4306-BFFD-EDA080F5C0DC}"/>
                </a:ext>
              </a:extLst>
            </p:cNvPr>
            <p:cNvSpPr/>
            <p:nvPr/>
          </p:nvSpPr>
          <p:spPr>
            <a:xfrm>
              <a:off x="2728734" y="2436772"/>
              <a:ext cx="2936342" cy="51651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C07505DE-1213-47D3-BD58-FD8666B8D7EB}"/>
                </a:ext>
              </a:extLst>
            </p:cNvPr>
            <p:cNvGrpSpPr/>
            <p:nvPr/>
          </p:nvGrpSpPr>
          <p:grpSpPr>
            <a:xfrm>
              <a:off x="2728733" y="2447784"/>
              <a:ext cx="2942932" cy="4759480"/>
              <a:chOff x="3957035" y="2467307"/>
              <a:chExt cx="2291626" cy="3453751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1C83E4A2-090E-4CDA-BE52-6CAFCA0FA516}"/>
                  </a:ext>
                </a:extLst>
              </p:cNvPr>
              <p:cNvSpPr/>
              <p:nvPr/>
            </p:nvSpPr>
            <p:spPr>
              <a:xfrm>
                <a:off x="3965063" y="2467307"/>
                <a:ext cx="2278463" cy="509616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b="1" dirty="0">
                    <a:solidFill>
                      <a:schemeClr val="bg1"/>
                    </a:solidFill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기능 목록 화면</a:t>
                </a:r>
              </a:p>
            </p:txBody>
          </p: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AE3A57AA-3DB1-43CC-9C08-F1B65321920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1459" y="3504160"/>
                <a:ext cx="2282067" cy="349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86DF5700-BF8F-4167-BF1B-AC0FF7C5EEA7}"/>
                  </a:ext>
                </a:extLst>
              </p:cNvPr>
              <p:cNvSpPr/>
              <p:nvPr/>
            </p:nvSpPr>
            <p:spPr>
              <a:xfrm>
                <a:off x="4045515" y="3135393"/>
                <a:ext cx="442084" cy="3687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볼륨 높여줘</a:t>
                </a: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9B725DF1-2CDD-4419-9666-635FF290F3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5063" y="4089986"/>
                <a:ext cx="2282067" cy="349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7D837755-5D96-4CC0-8059-177E6656CB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57035" y="4686382"/>
                <a:ext cx="2282067" cy="349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E08ADB97-1C00-4C2C-880A-7BC9DC0555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4385" y="5297330"/>
                <a:ext cx="2282067" cy="349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B2573EB4-E355-4278-B10B-4CCD3B7415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6594" y="5886089"/>
                <a:ext cx="2282067" cy="349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62864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그림 52">
            <a:extLst>
              <a:ext uri="{FF2B5EF4-FFF2-40B4-BE49-F238E27FC236}">
                <a16:creationId xmlns:a16="http://schemas.microsoft.com/office/drawing/2014/main" id="{ADE4178C-5D55-4103-85B4-AB17507DDB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1774" r="32031"/>
          <a:stretch/>
        </p:blipFill>
        <p:spPr>
          <a:xfrm rot="16200000">
            <a:off x="3997378" y="-114933"/>
            <a:ext cx="4591519" cy="887982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25793" y="282440"/>
            <a:ext cx="5248037" cy="58026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2. 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시나리오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DC3C260-9DC4-49B7-ABBC-FF0E1186E3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4906"/>
          <a:stretch/>
        </p:blipFill>
        <p:spPr>
          <a:xfrm>
            <a:off x="-139315" y="1368846"/>
            <a:ext cx="5553075" cy="26052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10EDF18-3380-4ECC-8928-51AEF061B51F}"/>
              </a:ext>
            </a:extLst>
          </p:cNvPr>
          <p:cNvSpPr/>
          <p:nvPr/>
        </p:nvSpPr>
        <p:spPr>
          <a:xfrm>
            <a:off x="0" y="1737733"/>
            <a:ext cx="2711406" cy="49703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300" b="1" dirty="0">
                <a:solidFill>
                  <a:srgbClr val="FFFF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기능 등록 </a:t>
            </a:r>
            <a:r>
              <a:rPr lang="en-US" altLang="ko-KR" sz="2300" b="1" dirty="0">
                <a:solidFill>
                  <a:srgbClr val="FFFF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UI</a:t>
            </a:r>
            <a:endParaRPr lang="ko-KR" altLang="en-US" sz="2300" b="1" dirty="0">
              <a:solidFill>
                <a:srgbClr val="FFFF0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EC42FC-293B-4F72-A663-1F4686467DBA}"/>
              </a:ext>
            </a:extLst>
          </p:cNvPr>
          <p:cNvSpPr/>
          <p:nvPr/>
        </p:nvSpPr>
        <p:spPr>
          <a:xfrm>
            <a:off x="5513121" y="1467165"/>
            <a:ext cx="1560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기능 실행 상태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31C5C3B-5629-4414-8B25-3A5B198A13D2}"/>
              </a:ext>
            </a:extLst>
          </p:cNvPr>
          <p:cNvSpPr txBox="1"/>
          <p:nvPr/>
        </p:nvSpPr>
        <p:spPr>
          <a:xfrm>
            <a:off x="-816368" y="8226846"/>
            <a:ext cx="97971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알 수 없는 작성자 님의 </a:t>
            </a:r>
            <a:r>
              <a:rPr lang="ko-KR" altLang="en-US" sz="900" dirty="0">
                <a:hlinkClick r:id="rId3" tooltip="https://www.vecteezy.com/technology/81494-iphone-6-vector-gold"/>
              </a:rPr>
              <a:t>이 사진</a:t>
            </a:r>
            <a:r>
              <a:rPr lang="ko-KR" altLang="en-US" sz="900" dirty="0"/>
              <a:t>에는 </a:t>
            </a:r>
            <a:r>
              <a:rPr lang="ko-KR" altLang="en-US" sz="900" dirty="0">
                <a:hlinkClick r:id="rId5" tooltip="https://creativecommons.org/licenses/by-nc-nd/3.0/"/>
              </a:rPr>
              <a:t>CC BY-NC-ND</a:t>
            </a:r>
            <a:r>
              <a:rPr lang="ko-KR" altLang="en-US" sz="900" dirty="0"/>
              <a:t> 라이선스가 적용됩니다.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3EC9F64B-3654-433D-ADFF-4793A7AEF209}"/>
              </a:ext>
            </a:extLst>
          </p:cNvPr>
          <p:cNvGrpSpPr/>
          <p:nvPr/>
        </p:nvGrpSpPr>
        <p:grpSpPr>
          <a:xfrm>
            <a:off x="2728734" y="2436772"/>
            <a:ext cx="6667514" cy="3753821"/>
            <a:chOff x="2728734" y="2436772"/>
            <a:chExt cx="2936342" cy="5165103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2908FE4-EA30-4306-BFFD-EDA080F5C0DC}"/>
                </a:ext>
              </a:extLst>
            </p:cNvPr>
            <p:cNvSpPr/>
            <p:nvPr/>
          </p:nvSpPr>
          <p:spPr>
            <a:xfrm>
              <a:off x="2728734" y="2436772"/>
              <a:ext cx="2936342" cy="51651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C83E4A2-090E-4CDA-BE52-6CAFCA0FA516}"/>
                </a:ext>
              </a:extLst>
            </p:cNvPr>
            <p:cNvSpPr/>
            <p:nvPr/>
          </p:nvSpPr>
          <p:spPr>
            <a:xfrm>
              <a:off x="2739045" y="2447785"/>
              <a:ext cx="2926029" cy="70228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bg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기능 실행 화면</a:t>
              </a:r>
            </a:p>
          </p:txBody>
        </p: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8FFA0E7D-AD00-4D4D-84D4-47FDFB4DB36F}"/>
              </a:ext>
            </a:extLst>
          </p:cNvPr>
          <p:cNvSpPr/>
          <p:nvPr/>
        </p:nvSpPr>
        <p:spPr>
          <a:xfrm>
            <a:off x="5273471" y="3650754"/>
            <a:ext cx="1894584" cy="1821044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7910404-B2F0-4A71-9CD2-0DF6A4E1D7C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577" y="3800078"/>
            <a:ext cx="760371" cy="148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390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B5614EE-F4B6-4CD7-8502-B68088A4CE6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85"/>
          <a:stretch/>
        </p:blipFill>
        <p:spPr>
          <a:xfrm>
            <a:off x="8411429" y="3459731"/>
            <a:ext cx="1577403" cy="1750555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ADE4178C-5D55-4103-85B4-AB17507DDB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31774" r="32031" b="3692"/>
          <a:stretch/>
        </p:blipFill>
        <p:spPr>
          <a:xfrm rot="16200000">
            <a:off x="2225390" y="59000"/>
            <a:ext cx="4591519" cy="855201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25793" y="282440"/>
            <a:ext cx="5248037" cy="58026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2. 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시나리오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DC3C260-9DC4-49B7-ABBC-FF0E1186E37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74906"/>
          <a:stretch/>
        </p:blipFill>
        <p:spPr>
          <a:xfrm>
            <a:off x="-139315" y="1368846"/>
            <a:ext cx="5553075" cy="26052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10EDF18-3380-4ECC-8928-51AEF061B51F}"/>
              </a:ext>
            </a:extLst>
          </p:cNvPr>
          <p:cNvSpPr/>
          <p:nvPr/>
        </p:nvSpPr>
        <p:spPr>
          <a:xfrm>
            <a:off x="0" y="1737733"/>
            <a:ext cx="2711406" cy="49703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300" b="1" dirty="0">
                <a:solidFill>
                  <a:srgbClr val="FFFF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기능 등록 </a:t>
            </a:r>
            <a:r>
              <a:rPr lang="en-US" altLang="ko-KR" sz="2300" b="1" dirty="0">
                <a:solidFill>
                  <a:srgbClr val="FFFF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UI</a:t>
            </a:r>
            <a:endParaRPr lang="ko-KR" altLang="en-US" sz="2300" b="1" dirty="0">
              <a:solidFill>
                <a:srgbClr val="FFFF0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EC42FC-293B-4F72-A663-1F4686467DBA}"/>
              </a:ext>
            </a:extLst>
          </p:cNvPr>
          <p:cNvSpPr/>
          <p:nvPr/>
        </p:nvSpPr>
        <p:spPr>
          <a:xfrm>
            <a:off x="5273473" y="1467165"/>
            <a:ext cx="2039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기능 실행 완료 상태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31C5C3B-5629-4414-8B25-3A5B198A13D2}"/>
              </a:ext>
            </a:extLst>
          </p:cNvPr>
          <p:cNvSpPr txBox="1"/>
          <p:nvPr/>
        </p:nvSpPr>
        <p:spPr>
          <a:xfrm>
            <a:off x="-816368" y="8226846"/>
            <a:ext cx="97971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알 수 없는 작성자 님의 </a:t>
            </a:r>
            <a:r>
              <a:rPr lang="ko-KR" altLang="en-US" sz="900" dirty="0">
                <a:hlinkClick r:id="rId4" tooltip="https://www.vecteezy.com/technology/81494-iphone-6-vector-gold"/>
              </a:rPr>
              <a:t>이 사진</a:t>
            </a:r>
            <a:r>
              <a:rPr lang="ko-KR" altLang="en-US" sz="900" dirty="0"/>
              <a:t>에는 </a:t>
            </a:r>
            <a:r>
              <a:rPr lang="ko-KR" altLang="en-US" sz="900" dirty="0">
                <a:hlinkClick r:id="rId6" tooltip="https://creativecommons.org/licenses/by-nc-nd/3.0/"/>
              </a:rPr>
              <a:t>CC BY-NC-ND</a:t>
            </a:r>
            <a:r>
              <a:rPr lang="ko-KR" altLang="en-US" sz="900" dirty="0"/>
              <a:t> 라이선스가 적용됩니다.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3EC9F64B-3654-433D-ADFF-4793A7AEF209}"/>
              </a:ext>
            </a:extLst>
          </p:cNvPr>
          <p:cNvGrpSpPr/>
          <p:nvPr/>
        </p:nvGrpSpPr>
        <p:grpSpPr>
          <a:xfrm>
            <a:off x="1120651" y="2446801"/>
            <a:ext cx="6667514" cy="3753821"/>
            <a:chOff x="2728734" y="2436772"/>
            <a:chExt cx="2936342" cy="5165103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2908FE4-EA30-4306-BFFD-EDA080F5C0DC}"/>
                </a:ext>
              </a:extLst>
            </p:cNvPr>
            <p:cNvSpPr/>
            <p:nvPr/>
          </p:nvSpPr>
          <p:spPr>
            <a:xfrm>
              <a:off x="2728734" y="2436772"/>
              <a:ext cx="2936342" cy="51651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C83E4A2-090E-4CDA-BE52-6CAFCA0FA516}"/>
                </a:ext>
              </a:extLst>
            </p:cNvPr>
            <p:cNvSpPr/>
            <p:nvPr/>
          </p:nvSpPr>
          <p:spPr>
            <a:xfrm>
              <a:off x="2739045" y="2447785"/>
              <a:ext cx="2926029" cy="70228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bg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기능 실행 화면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D0DED5A-210E-45B0-A56A-74DEB44E6C5D}"/>
              </a:ext>
            </a:extLst>
          </p:cNvPr>
          <p:cNvSpPr/>
          <p:nvPr/>
        </p:nvSpPr>
        <p:spPr>
          <a:xfrm>
            <a:off x="2683429" y="4001541"/>
            <a:ext cx="35653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“</a:t>
            </a:r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볼륨 높여줘“</a:t>
            </a:r>
            <a:endParaRPr lang="en-US" altLang="ko-KR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재생 중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381194A-040D-4A28-B7A9-F73FD8AAB5F1}"/>
              </a:ext>
            </a:extLst>
          </p:cNvPr>
          <p:cNvSpPr/>
          <p:nvPr/>
        </p:nvSpPr>
        <p:spPr>
          <a:xfrm>
            <a:off x="9988831" y="3846657"/>
            <a:ext cx="19580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“</a:t>
            </a:r>
            <a:r>
              <a:rPr lang="ko-KR" altLang="en-US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볼륨</a:t>
            </a:r>
            <a:endParaRPr lang="en-US" altLang="ko-KR" sz="28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   높여줘“</a:t>
            </a:r>
          </a:p>
        </p:txBody>
      </p:sp>
    </p:spTree>
    <p:extLst>
      <p:ext uri="{BB962C8B-B14F-4D97-AF65-F5344CB8AC3E}">
        <p14:creationId xmlns:p14="http://schemas.microsoft.com/office/powerpoint/2010/main" val="1506763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525793" y="274127"/>
            <a:ext cx="4503499" cy="5802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3. 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기능 수행 흐름도</a:t>
            </a:r>
          </a:p>
        </p:txBody>
      </p:sp>
      <p:grpSp>
        <p:nvGrpSpPr>
          <p:cNvPr id="82" name="그룹 81"/>
          <p:cNvGrpSpPr/>
          <p:nvPr/>
        </p:nvGrpSpPr>
        <p:grpSpPr>
          <a:xfrm>
            <a:off x="525793" y="1484418"/>
            <a:ext cx="11367242" cy="4876917"/>
            <a:chOff x="-1038788" y="1496292"/>
            <a:chExt cx="11367242" cy="4876917"/>
          </a:xfrm>
        </p:grpSpPr>
        <p:grpSp>
          <p:nvGrpSpPr>
            <p:cNvPr id="6" name="그룹 5"/>
            <p:cNvGrpSpPr/>
            <p:nvPr/>
          </p:nvGrpSpPr>
          <p:grpSpPr>
            <a:xfrm>
              <a:off x="-1038788" y="1496292"/>
              <a:ext cx="11367242" cy="4876917"/>
              <a:chOff x="-864220" y="1463041"/>
              <a:chExt cx="11367242" cy="4876917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-864220" y="1463041"/>
                <a:ext cx="11367242" cy="4876917"/>
                <a:chOff x="224081" y="1371601"/>
                <a:chExt cx="11017611" cy="4239668"/>
              </a:xfrm>
            </p:grpSpPr>
            <p:grpSp>
              <p:nvGrpSpPr>
                <p:cNvPr id="11" name="그룹 10"/>
                <p:cNvGrpSpPr/>
                <p:nvPr/>
              </p:nvGrpSpPr>
              <p:grpSpPr>
                <a:xfrm>
                  <a:off x="757248" y="1371601"/>
                  <a:ext cx="10484444" cy="4239668"/>
                  <a:chOff x="-4693824" y="1326931"/>
                  <a:chExt cx="12141944" cy="5400783"/>
                </a:xfrm>
              </p:grpSpPr>
              <p:sp>
                <p:nvSpPr>
                  <p:cNvPr id="12" name="타원 11"/>
                  <p:cNvSpPr/>
                  <p:nvPr/>
                </p:nvSpPr>
                <p:spPr>
                  <a:xfrm>
                    <a:off x="4212745" y="1326931"/>
                    <a:ext cx="2876400" cy="54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App</a:t>
                    </a:r>
                    <a:r>
                      <a:rPr lang="ko-KR" altLang="en-US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에</a:t>
                    </a:r>
                    <a:r>
                      <a:rPr lang="en-US" altLang="ko-KR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 </a:t>
                    </a:r>
                    <a:r>
                      <a:rPr lang="ko-KR" altLang="en-US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음성 입력</a:t>
                    </a:r>
                  </a:p>
                </p:txBody>
              </p:sp>
              <p:sp>
                <p:nvSpPr>
                  <p:cNvPr id="13" name="직사각형 12"/>
                  <p:cNvSpPr/>
                  <p:nvPr/>
                </p:nvSpPr>
                <p:spPr>
                  <a:xfrm>
                    <a:off x="4220737" y="2068083"/>
                    <a:ext cx="2876400" cy="53838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서버로 </a:t>
                    </a:r>
                    <a:r>
                      <a:rPr lang="en-US" altLang="ko-KR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data </a:t>
                    </a:r>
                    <a:r>
                      <a:rPr lang="ko-KR" altLang="en-US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전송</a:t>
                    </a:r>
                  </a:p>
                </p:txBody>
              </p:sp>
              <p:sp>
                <p:nvSpPr>
                  <p:cNvPr id="14" name="순서도: 판단 13"/>
                  <p:cNvSpPr/>
                  <p:nvPr/>
                </p:nvSpPr>
                <p:spPr>
                  <a:xfrm>
                    <a:off x="3860630" y="3551591"/>
                    <a:ext cx="3587490" cy="810425"/>
                  </a:xfrm>
                  <a:prstGeom prst="flowChartDecision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음성 인식이 </a:t>
                    </a:r>
                    <a:endParaRPr lang="en-US" altLang="ko-KR" sz="1400" dirty="0">
                      <a:solidFill>
                        <a:schemeClr val="tx1"/>
                      </a:solidFill>
                      <a:latin typeface="210 맨발의청춘 L" panose="02020603020101020101" pitchFamily="18" charset="-127"/>
                      <a:ea typeface="210 맨발의청춘 L" panose="02020603020101020101" pitchFamily="18" charset="-127"/>
                    </a:endParaRPr>
                  </a:p>
                  <a:p>
                    <a:pPr algn="ctr"/>
                    <a:r>
                      <a:rPr lang="ko-KR" altLang="en-US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되었는가</a:t>
                    </a:r>
                    <a:r>
                      <a:rPr lang="en-US" altLang="ko-KR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?</a:t>
                    </a:r>
                    <a:endParaRPr lang="ko-KR" altLang="en-US" sz="1400" dirty="0">
                      <a:solidFill>
                        <a:schemeClr val="tx1"/>
                      </a:solidFill>
                      <a:latin typeface="210 맨발의청춘 L" panose="02020603020101020101" pitchFamily="18" charset="-127"/>
                      <a:ea typeface="210 맨발의청춘 L" panose="02020603020101020101" pitchFamily="18" charset="-127"/>
                    </a:endParaRPr>
                  </a:p>
                </p:txBody>
              </p:sp>
              <p:sp>
                <p:nvSpPr>
                  <p:cNvPr id="15" name="직사각형 14"/>
                  <p:cNvSpPr/>
                  <p:nvPr/>
                </p:nvSpPr>
                <p:spPr>
                  <a:xfrm>
                    <a:off x="4220737" y="4650793"/>
                    <a:ext cx="2876400" cy="53838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음성 </a:t>
                    </a:r>
                    <a:r>
                      <a:rPr lang="en-US" altLang="ko-KR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Id</a:t>
                    </a:r>
                    <a:r>
                      <a:rPr lang="ko-KR" altLang="en-US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를 </a:t>
                    </a:r>
                    <a:r>
                      <a:rPr lang="en-US" altLang="ko-KR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App</a:t>
                    </a:r>
                    <a:r>
                      <a:rPr lang="ko-KR" altLang="en-US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으로 전송</a:t>
                    </a:r>
                  </a:p>
                </p:txBody>
              </p:sp>
              <p:sp>
                <p:nvSpPr>
                  <p:cNvPr id="16" name="직사각형 15"/>
                  <p:cNvSpPr/>
                  <p:nvPr/>
                </p:nvSpPr>
                <p:spPr>
                  <a:xfrm>
                    <a:off x="4220737" y="2772231"/>
                    <a:ext cx="2876400" cy="53838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 </a:t>
                    </a:r>
                    <a:r>
                      <a:rPr lang="en-US" altLang="ko-KR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data </a:t>
                    </a:r>
                    <a:r>
                      <a:rPr lang="ko-KR" altLang="en-US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분석</a:t>
                    </a:r>
                  </a:p>
                </p:txBody>
              </p:sp>
              <p:sp>
                <p:nvSpPr>
                  <p:cNvPr id="17" name="아래쪽 화살표 16"/>
                  <p:cNvSpPr/>
                  <p:nvPr/>
                </p:nvSpPr>
                <p:spPr>
                  <a:xfrm>
                    <a:off x="5555761" y="1880406"/>
                    <a:ext cx="179462" cy="196553"/>
                  </a:xfrm>
                  <a:prstGeom prst="downArrow">
                    <a:avLst/>
                  </a:prstGeom>
                  <a:solidFill>
                    <a:schemeClr val="bg2">
                      <a:lumMod val="2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600" dirty="0">
                      <a:latin typeface="210 맨발의청춘 L" panose="02020603020101020101" pitchFamily="18" charset="-127"/>
                      <a:ea typeface="210 맨발의청춘 L" panose="02020603020101020101" pitchFamily="18" charset="-127"/>
                    </a:endParaRPr>
                  </a:p>
                </p:txBody>
              </p:sp>
              <p:sp>
                <p:nvSpPr>
                  <p:cNvPr id="19" name="직사각형 18"/>
                  <p:cNvSpPr/>
                  <p:nvPr/>
                </p:nvSpPr>
                <p:spPr>
                  <a:xfrm>
                    <a:off x="4220737" y="5442694"/>
                    <a:ext cx="2877083" cy="53838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해당 음성 재생</a:t>
                    </a:r>
                  </a:p>
                </p:txBody>
              </p:sp>
              <p:sp>
                <p:nvSpPr>
                  <p:cNvPr id="20" name="직사각형 19"/>
                  <p:cNvSpPr/>
                  <p:nvPr/>
                </p:nvSpPr>
                <p:spPr>
                  <a:xfrm>
                    <a:off x="4220737" y="6189330"/>
                    <a:ext cx="2876400" cy="53838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IOT</a:t>
                    </a:r>
                    <a:r>
                      <a:rPr lang="ko-KR" altLang="en-US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 작동</a:t>
                    </a:r>
                  </a:p>
                </p:txBody>
              </p:sp>
              <p:sp>
                <p:nvSpPr>
                  <p:cNvPr id="21" name="직사각형 20"/>
                  <p:cNvSpPr/>
                  <p:nvPr/>
                </p:nvSpPr>
                <p:spPr>
                  <a:xfrm>
                    <a:off x="939871" y="3787635"/>
                    <a:ext cx="2009947" cy="53838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기존 음성 비교</a:t>
                    </a:r>
                    <a:r>
                      <a:rPr lang="en-US" altLang="ko-KR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,</a:t>
                    </a:r>
                    <a:r>
                      <a:rPr lang="ko-KR" altLang="en-US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 </a:t>
                    </a:r>
                    <a:endParaRPr lang="en-US" altLang="ko-KR" sz="1400" dirty="0">
                      <a:solidFill>
                        <a:schemeClr val="tx1"/>
                      </a:solidFill>
                      <a:latin typeface="210 맨발의청춘 L" panose="02020603020101020101" pitchFamily="18" charset="-127"/>
                      <a:ea typeface="210 맨발의청춘 L" panose="02020603020101020101" pitchFamily="18" charset="-127"/>
                    </a:endParaRPr>
                  </a:p>
                  <a:p>
                    <a:pPr algn="ctr"/>
                    <a:r>
                      <a:rPr lang="ko-KR" altLang="en-US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추천</a:t>
                    </a:r>
                  </a:p>
                </p:txBody>
              </p:sp>
              <p:sp>
                <p:nvSpPr>
                  <p:cNvPr id="37" name="순서도: 판단 36"/>
                  <p:cNvSpPr/>
                  <p:nvPr/>
                </p:nvSpPr>
                <p:spPr>
                  <a:xfrm>
                    <a:off x="491894" y="4847458"/>
                    <a:ext cx="2796510" cy="810425"/>
                  </a:xfrm>
                  <a:prstGeom prst="flowChartDecision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추천 기능이 </a:t>
                    </a:r>
                    <a:endParaRPr lang="en-US" altLang="ko-KR" sz="1200" dirty="0">
                      <a:solidFill>
                        <a:schemeClr val="tx1"/>
                      </a:solidFill>
                      <a:latin typeface="210 맨발의청춘 L" panose="02020603020101020101" pitchFamily="18" charset="-127"/>
                      <a:ea typeface="210 맨발의청춘 L" panose="02020603020101020101" pitchFamily="18" charset="-127"/>
                    </a:endParaRPr>
                  </a:p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사용자가 원하던 기능인가</a:t>
                    </a:r>
                    <a:r>
                      <a:rPr lang="en-US" altLang="ko-KR" sz="12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?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210 맨발의청춘 L" panose="02020603020101020101" pitchFamily="18" charset="-127"/>
                      <a:ea typeface="210 맨발의청춘 L" panose="02020603020101020101" pitchFamily="18" charset="-127"/>
                    </a:endParaRPr>
                  </a:p>
                </p:txBody>
              </p:sp>
              <p:sp>
                <p:nvSpPr>
                  <p:cNvPr id="39" name="직사각형 38"/>
                  <p:cNvSpPr/>
                  <p:nvPr/>
                </p:nvSpPr>
                <p:spPr>
                  <a:xfrm>
                    <a:off x="769388" y="6179321"/>
                    <a:ext cx="2009947" cy="53838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서버에 </a:t>
                    </a:r>
                    <a:r>
                      <a:rPr lang="en-US" altLang="ko-KR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data </a:t>
                    </a:r>
                    <a:r>
                      <a:rPr lang="ko-KR" altLang="en-US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저장</a:t>
                    </a:r>
                  </a:p>
                </p:txBody>
              </p:sp>
              <p:sp>
                <p:nvSpPr>
                  <p:cNvPr id="36" name="직사각형 35"/>
                  <p:cNvSpPr/>
                  <p:nvPr/>
                </p:nvSpPr>
                <p:spPr>
                  <a:xfrm>
                    <a:off x="-1816742" y="4981147"/>
                    <a:ext cx="1483412" cy="53838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다시 말하기</a:t>
                    </a:r>
                  </a:p>
                </p:txBody>
              </p:sp>
              <p:sp>
                <p:nvSpPr>
                  <p:cNvPr id="43" name="순서도: 판단 42"/>
                  <p:cNvSpPr/>
                  <p:nvPr/>
                </p:nvSpPr>
                <p:spPr>
                  <a:xfrm>
                    <a:off x="-4693824" y="4899089"/>
                    <a:ext cx="2234795" cy="723567"/>
                  </a:xfrm>
                  <a:prstGeom prst="flowChartDecision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인식</a:t>
                    </a:r>
                    <a:endParaRPr lang="en-US" altLang="ko-KR" sz="1200" dirty="0">
                      <a:solidFill>
                        <a:schemeClr val="tx1"/>
                      </a:solidFill>
                      <a:latin typeface="210 맨발의청춘 L" panose="02020603020101020101" pitchFamily="18" charset="-127"/>
                      <a:ea typeface="210 맨발의청춘 L" panose="02020603020101020101" pitchFamily="18" charset="-127"/>
                    </a:endParaRPr>
                  </a:p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되었는가</a:t>
                    </a:r>
                    <a:r>
                      <a:rPr lang="en-US" altLang="ko-KR" sz="12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?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210 맨발의청춘 L" panose="02020603020101020101" pitchFamily="18" charset="-127"/>
                      <a:ea typeface="210 맨발의청춘 L" panose="02020603020101020101" pitchFamily="18" charset="-127"/>
                    </a:endParaRPr>
                  </a:p>
                </p:txBody>
              </p:sp>
            </p:grpSp>
            <p:sp>
              <p:nvSpPr>
                <p:cNvPr id="23" name="TextBox 22"/>
                <p:cNvSpPr txBox="1"/>
                <p:nvPr/>
              </p:nvSpPr>
              <p:spPr>
                <a:xfrm>
                  <a:off x="7543585" y="3110285"/>
                  <a:ext cx="551936" cy="2675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dirty="0"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NO</a:t>
                  </a:r>
                  <a:endParaRPr lang="ko-KR" altLang="en-US" sz="1400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endParaRPr>
                </a:p>
              </p:txBody>
            </p:sp>
            <p:sp>
              <p:nvSpPr>
                <p:cNvPr id="25" name="아래쪽 화살표 24"/>
                <p:cNvSpPr/>
                <p:nvPr/>
              </p:nvSpPr>
              <p:spPr>
                <a:xfrm>
                  <a:off x="9615328" y="2376050"/>
                  <a:ext cx="154964" cy="154296"/>
                </a:xfrm>
                <a:prstGeom prst="downArrow">
                  <a:avLst/>
                </a:prstGeom>
                <a:solidFill>
                  <a:schemeClr val="bg2">
                    <a:lumMod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endParaRPr>
                </a:p>
              </p:txBody>
            </p:sp>
            <p:sp>
              <p:nvSpPr>
                <p:cNvPr id="26" name="아래쪽 화살표 25"/>
                <p:cNvSpPr/>
                <p:nvPr/>
              </p:nvSpPr>
              <p:spPr>
                <a:xfrm>
                  <a:off x="9615328" y="2952739"/>
                  <a:ext cx="154964" cy="154296"/>
                </a:xfrm>
                <a:prstGeom prst="downArrow">
                  <a:avLst/>
                </a:prstGeom>
                <a:solidFill>
                  <a:schemeClr val="bg2">
                    <a:lumMod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endParaRPr>
                </a:p>
              </p:txBody>
            </p:sp>
            <p:sp>
              <p:nvSpPr>
                <p:cNvPr id="28" name="아래쪽 화살표 27"/>
                <p:cNvSpPr/>
                <p:nvPr/>
              </p:nvSpPr>
              <p:spPr>
                <a:xfrm>
                  <a:off x="9614839" y="5034336"/>
                  <a:ext cx="154964" cy="154296"/>
                </a:xfrm>
                <a:prstGeom prst="downArrow">
                  <a:avLst/>
                </a:prstGeom>
                <a:solidFill>
                  <a:schemeClr val="bg2">
                    <a:lumMod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endParaRPr>
                </a:p>
              </p:txBody>
            </p:sp>
            <p:sp>
              <p:nvSpPr>
                <p:cNvPr id="30" name="아래쪽 화살표 29"/>
                <p:cNvSpPr/>
                <p:nvPr/>
              </p:nvSpPr>
              <p:spPr>
                <a:xfrm>
                  <a:off x="9611676" y="4404926"/>
                  <a:ext cx="158616" cy="197589"/>
                </a:xfrm>
                <a:prstGeom prst="downArrow">
                  <a:avLst/>
                </a:prstGeom>
                <a:solidFill>
                  <a:schemeClr val="bg2">
                    <a:lumMod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endParaRP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9770292" y="3725915"/>
                  <a:ext cx="551936" cy="2675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dirty="0"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YES</a:t>
                  </a:r>
                  <a:endParaRPr lang="ko-KR" altLang="en-US" sz="1600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endParaRPr>
                </a:p>
              </p:txBody>
            </p:sp>
            <p:sp>
              <p:nvSpPr>
                <p:cNvPr id="33" name="아래쪽 화살표 32"/>
                <p:cNvSpPr/>
                <p:nvPr/>
              </p:nvSpPr>
              <p:spPr>
                <a:xfrm>
                  <a:off x="9620449" y="3775790"/>
                  <a:ext cx="157412" cy="184622"/>
                </a:xfrm>
                <a:prstGeom prst="downArrow">
                  <a:avLst/>
                </a:prstGeom>
                <a:solidFill>
                  <a:schemeClr val="bg2">
                    <a:lumMod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endParaRPr>
                </a:p>
              </p:txBody>
            </p:sp>
            <p:sp>
              <p:nvSpPr>
                <p:cNvPr id="4" name="오른쪽 화살표 3"/>
                <p:cNvSpPr/>
                <p:nvPr/>
              </p:nvSpPr>
              <p:spPr>
                <a:xfrm flipH="1">
                  <a:off x="7379319" y="3362967"/>
                  <a:ext cx="764606" cy="186130"/>
                </a:xfrm>
                <a:prstGeom prst="rightArrow">
                  <a:avLst/>
                </a:prstGeom>
                <a:solidFill>
                  <a:schemeClr val="bg2">
                    <a:lumMod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endParaRP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6544005" y="4855190"/>
                  <a:ext cx="551936" cy="2675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dirty="0"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YES</a:t>
                  </a:r>
                  <a:endParaRPr lang="ko-KR" altLang="en-US" sz="1400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4679242" y="4175780"/>
                  <a:ext cx="467303" cy="2675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dirty="0"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NO</a:t>
                  </a:r>
                  <a:endParaRPr lang="ko-KR" altLang="en-US" sz="1400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endParaRPr>
                </a:p>
              </p:txBody>
            </p:sp>
            <p:sp>
              <p:nvSpPr>
                <p:cNvPr id="40" name="오른쪽 화살표 39"/>
                <p:cNvSpPr/>
                <p:nvPr/>
              </p:nvSpPr>
              <p:spPr>
                <a:xfrm flipH="1">
                  <a:off x="4522281" y="4360952"/>
                  <a:ext cx="708497" cy="193779"/>
                </a:xfrm>
                <a:prstGeom prst="rightArrow">
                  <a:avLst/>
                </a:prstGeom>
                <a:solidFill>
                  <a:schemeClr val="bg2">
                    <a:lumMod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1814860" y="4912020"/>
                  <a:ext cx="551936" cy="2675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dirty="0"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YES</a:t>
                  </a:r>
                  <a:endParaRPr lang="ko-KR" altLang="en-US" sz="1400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endParaRP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6527592" y="3797698"/>
                  <a:ext cx="551936" cy="2675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dirty="0"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YES</a:t>
                  </a:r>
                  <a:endParaRPr lang="ko-KR" altLang="en-US" sz="1400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endParaRPr>
                </a:p>
              </p:txBody>
            </p:sp>
            <p:sp>
              <p:nvSpPr>
                <p:cNvPr id="48" name="오른쪽 화살표 47"/>
                <p:cNvSpPr/>
                <p:nvPr/>
              </p:nvSpPr>
              <p:spPr>
                <a:xfrm flipH="1">
                  <a:off x="2696640" y="4360952"/>
                  <a:ext cx="541487" cy="193025"/>
                </a:xfrm>
                <a:prstGeom prst="rightArrow">
                  <a:avLst/>
                </a:prstGeom>
                <a:solidFill>
                  <a:schemeClr val="bg2">
                    <a:lumMod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endParaRP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224081" y="4135942"/>
                  <a:ext cx="467303" cy="2675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dirty="0"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NO</a:t>
                  </a:r>
                  <a:endParaRPr lang="ko-KR" altLang="en-US" sz="1400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endParaRPr>
                </a:p>
              </p:txBody>
            </p:sp>
          </p:grpSp>
          <p:sp>
            <p:nvSpPr>
              <p:cNvPr id="42" name="오른쪽 화살표 41"/>
              <p:cNvSpPr/>
              <p:nvPr/>
            </p:nvSpPr>
            <p:spPr>
              <a:xfrm rot="16200000" flipH="1">
                <a:off x="5385895" y="5539570"/>
                <a:ext cx="434491" cy="169111"/>
              </a:xfrm>
              <a:prstGeom prst="rightArrow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endParaRPr>
              </a:p>
            </p:txBody>
          </p:sp>
          <p:sp>
            <p:nvSpPr>
              <p:cNvPr id="44" name="오른쪽 화살표 43"/>
              <p:cNvSpPr/>
              <p:nvPr/>
            </p:nvSpPr>
            <p:spPr>
              <a:xfrm rot="16200000" flipH="1">
                <a:off x="5362886" y="4322096"/>
                <a:ext cx="434491" cy="169111"/>
              </a:xfrm>
              <a:prstGeom prst="rightArrow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endParaRPr>
              </a:p>
            </p:txBody>
          </p:sp>
        </p:grpSp>
        <p:cxnSp>
          <p:nvCxnSpPr>
            <p:cNvPr id="62" name="꺾인 연결선 61"/>
            <p:cNvCxnSpPr>
              <a:stCxn id="43" idx="1"/>
              <a:endCxn id="12" idx="2"/>
            </p:cNvCxnSpPr>
            <p:nvPr/>
          </p:nvCxnSpPr>
          <p:spPr>
            <a:xfrm rot="10800000" flipH="1">
              <a:off x="-488702" y="1740104"/>
              <a:ext cx="7934788" cy="3308545"/>
            </a:xfrm>
            <a:prstGeom prst="bentConnector3">
              <a:avLst>
                <a:gd name="adj1" fmla="val -8795"/>
              </a:avLst>
            </a:prstGeom>
            <a:ln w="101600">
              <a:solidFill>
                <a:srgbClr val="3B3838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" name="꺾인 연결선 4"/>
          <p:cNvCxnSpPr>
            <a:stCxn id="39" idx="3"/>
            <a:endCxn id="15" idx="1"/>
          </p:cNvCxnSpPr>
          <p:nvPr/>
        </p:nvCxnSpPr>
        <p:spPr>
          <a:xfrm flipV="1">
            <a:off x="7733654" y="4728953"/>
            <a:ext cx="1284133" cy="1380263"/>
          </a:xfrm>
          <a:prstGeom prst="bentConnector3">
            <a:avLst/>
          </a:prstGeom>
          <a:ln w="762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위로 굽은 화살표 55"/>
          <p:cNvSpPr/>
          <p:nvPr/>
        </p:nvSpPr>
        <p:spPr>
          <a:xfrm rot="5400000">
            <a:off x="3532870" y="3846283"/>
            <a:ext cx="892955" cy="3927322"/>
          </a:xfrm>
          <a:prstGeom prst="bentUpArrow">
            <a:avLst>
              <a:gd name="adj1" fmla="val 12420"/>
              <a:gd name="adj2" fmla="val 17666"/>
              <a:gd name="adj3" fmla="val 17567"/>
            </a:avLst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9695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25793" y="282440"/>
            <a:ext cx="5248037" cy="58026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4. 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시스템 구성도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61AD219-9005-42C7-8704-94D26EE5B59B}"/>
              </a:ext>
            </a:extLst>
          </p:cNvPr>
          <p:cNvSpPr/>
          <p:nvPr/>
        </p:nvSpPr>
        <p:spPr>
          <a:xfrm>
            <a:off x="820205" y="1525080"/>
            <a:ext cx="4458984" cy="1855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975751F-CFAB-4570-81F6-FBC6D645DD26}"/>
              </a:ext>
            </a:extLst>
          </p:cNvPr>
          <p:cNvSpPr/>
          <p:nvPr/>
        </p:nvSpPr>
        <p:spPr>
          <a:xfrm>
            <a:off x="2212637" y="1309322"/>
            <a:ext cx="1541124" cy="497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lt"/>
              </a:rPr>
              <a:t>Client(</a:t>
            </a:r>
            <a:r>
              <a:rPr lang="ko-KR" altLang="en-US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ko-KR" b="1" dirty="0">
                <a:solidFill>
                  <a:schemeClr val="tx1"/>
                </a:solidFill>
                <a:latin typeface="+mj-lt"/>
              </a:rPr>
              <a:t>App )</a:t>
            </a:r>
            <a:endParaRPr lang="ko-KR" alt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B1139D04-B200-4E4C-B66F-1EBCE7DE6340}"/>
              </a:ext>
            </a:extLst>
          </p:cNvPr>
          <p:cNvSpPr/>
          <p:nvPr/>
        </p:nvSpPr>
        <p:spPr>
          <a:xfrm>
            <a:off x="252273" y="5147724"/>
            <a:ext cx="3267905" cy="1079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E7DF0F65-33C9-40D4-A82D-90A5084EC326}"/>
              </a:ext>
            </a:extLst>
          </p:cNvPr>
          <p:cNvSpPr/>
          <p:nvPr/>
        </p:nvSpPr>
        <p:spPr>
          <a:xfrm>
            <a:off x="1001628" y="5034889"/>
            <a:ext cx="1790623" cy="249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ko-KR" b="1" dirty="0" err="1">
                <a:solidFill>
                  <a:schemeClr val="tx1"/>
                </a:solidFill>
                <a:latin typeface="+mj-lt"/>
              </a:rPr>
              <a:t>Kakao</a:t>
            </a:r>
            <a:r>
              <a:rPr lang="en-US" altLang="ko-KR" b="1" dirty="0">
                <a:solidFill>
                  <a:schemeClr val="tx1"/>
                </a:solidFill>
                <a:latin typeface="+mj-lt"/>
              </a:rPr>
              <a:t> login</a:t>
            </a:r>
            <a:endParaRPr lang="ko-KR" alt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9" name="사각형: 둥근 모서리 23">
            <a:extLst>
              <a:ext uri="{FF2B5EF4-FFF2-40B4-BE49-F238E27FC236}">
                <a16:creationId xmlns:a16="http://schemas.microsoft.com/office/drawing/2014/main" id="{62007D0D-05EF-4258-99DA-8D09C200CA2F}"/>
              </a:ext>
            </a:extLst>
          </p:cNvPr>
          <p:cNvSpPr/>
          <p:nvPr/>
        </p:nvSpPr>
        <p:spPr>
          <a:xfrm>
            <a:off x="546588" y="5527679"/>
            <a:ext cx="2794000" cy="4570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2D37176-C351-4C9C-9123-E5E36B5A930E}"/>
              </a:ext>
            </a:extLst>
          </p:cNvPr>
          <p:cNvSpPr txBox="1"/>
          <p:nvPr/>
        </p:nvSpPr>
        <p:spPr>
          <a:xfrm>
            <a:off x="1420541" y="5647688"/>
            <a:ext cx="91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+mj-lt"/>
              </a:rPr>
              <a:t>회원정보</a:t>
            </a:r>
          </a:p>
        </p:txBody>
      </p:sp>
      <p:cxnSp>
        <p:nvCxnSpPr>
          <p:cNvPr id="122" name="직선 화살표 연결선 121"/>
          <p:cNvCxnSpPr>
            <a:stCxn id="118" idx="0"/>
          </p:cNvCxnSpPr>
          <p:nvPr/>
        </p:nvCxnSpPr>
        <p:spPr bwMode="auto">
          <a:xfrm flipV="1">
            <a:off x="1896940" y="2835653"/>
            <a:ext cx="879159" cy="21992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3" name="사각형: 둥근 모서리 23">
            <a:extLst>
              <a:ext uri="{FF2B5EF4-FFF2-40B4-BE49-F238E27FC236}">
                <a16:creationId xmlns:a16="http://schemas.microsoft.com/office/drawing/2014/main" id="{62007D0D-05EF-4258-99DA-8D09C200CA2F}"/>
              </a:ext>
            </a:extLst>
          </p:cNvPr>
          <p:cNvSpPr/>
          <p:nvPr/>
        </p:nvSpPr>
        <p:spPr>
          <a:xfrm>
            <a:off x="1017644" y="1946533"/>
            <a:ext cx="3945465" cy="80638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Pin, </a:t>
            </a:r>
            <a:r>
              <a:rPr lang="ko-KR" altLang="en-US" sz="1400" dirty="0">
                <a:solidFill>
                  <a:schemeClr val="tx1"/>
                </a:solidFill>
                <a:latin typeface="+mj-lt"/>
              </a:rPr>
              <a:t>음성 문장</a:t>
            </a:r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+mj-lt"/>
              </a:rPr>
              <a:t>음성 데이터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2D37176-C351-4C9C-9123-E5E36B5A930E}"/>
              </a:ext>
            </a:extLst>
          </p:cNvPr>
          <p:cNvSpPr txBox="1"/>
          <p:nvPr/>
        </p:nvSpPr>
        <p:spPr>
          <a:xfrm>
            <a:off x="2212637" y="1836789"/>
            <a:ext cx="146220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+mj-lt"/>
              </a:rPr>
              <a:t>음성등록기능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8B24CE0-6DAE-49E7-834A-741527A8C728}"/>
              </a:ext>
            </a:extLst>
          </p:cNvPr>
          <p:cNvGrpSpPr/>
          <p:nvPr/>
        </p:nvGrpSpPr>
        <p:grpSpPr>
          <a:xfrm>
            <a:off x="7736045" y="1380609"/>
            <a:ext cx="3751348" cy="3067702"/>
            <a:chOff x="7559322" y="1301096"/>
            <a:chExt cx="3751348" cy="3067702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016AC90-61FB-4D74-8845-18930AD64745}"/>
                </a:ext>
              </a:extLst>
            </p:cNvPr>
            <p:cNvSpPr/>
            <p:nvPr/>
          </p:nvSpPr>
          <p:spPr>
            <a:xfrm>
              <a:off x="7559322" y="1466566"/>
              <a:ext cx="3751348" cy="29022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lt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B8CAE26B-D881-466B-9BC8-5864A0DE2128}"/>
                </a:ext>
              </a:extLst>
            </p:cNvPr>
            <p:cNvSpPr/>
            <p:nvPr/>
          </p:nvSpPr>
          <p:spPr>
            <a:xfrm>
              <a:off x="8506810" y="1301096"/>
              <a:ext cx="1769113" cy="3044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+mj-lt"/>
                </a:rPr>
                <a:t>Server</a:t>
              </a:r>
              <a:endParaRPr lang="ko-KR" altLang="en-US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90861D9B-2215-4568-9405-518309C01F14}"/>
                </a:ext>
              </a:extLst>
            </p:cNvPr>
            <p:cNvSpPr/>
            <p:nvPr/>
          </p:nvSpPr>
          <p:spPr>
            <a:xfrm>
              <a:off x="8846956" y="1979286"/>
              <a:ext cx="1283757" cy="2407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+mj-lt"/>
                <a:ea typeface="210 맨발의청춘 L" panose="02020603020101020101" pitchFamily="18" charset="-127"/>
              </a:endParaRPr>
            </a:p>
          </p:txBody>
        </p: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7C76921B-F845-44E6-B1CA-1505CBE807E5}"/>
                </a:ext>
              </a:extLst>
            </p:cNvPr>
            <p:cNvGrpSpPr/>
            <p:nvPr/>
          </p:nvGrpSpPr>
          <p:grpSpPr>
            <a:xfrm>
              <a:off x="7854881" y="3092588"/>
              <a:ext cx="3267905" cy="1146772"/>
              <a:chOff x="8694299" y="1192437"/>
              <a:chExt cx="3267905" cy="4640172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B1139D04-B200-4E4C-B66F-1EBCE7DE6340}"/>
                  </a:ext>
                </a:extLst>
              </p:cNvPr>
              <p:cNvSpPr/>
              <p:nvPr/>
            </p:nvSpPr>
            <p:spPr>
              <a:xfrm>
                <a:off x="8694299" y="1555794"/>
                <a:ext cx="3267905" cy="42768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j-lt"/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E7DF0F65-33C9-40D4-A82D-90A5084EC326}"/>
                  </a:ext>
                </a:extLst>
              </p:cNvPr>
              <p:cNvSpPr/>
              <p:nvPr/>
            </p:nvSpPr>
            <p:spPr>
              <a:xfrm>
                <a:off x="9557688" y="1192437"/>
                <a:ext cx="1541124" cy="4970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  <a:latin typeface="+mj-lt"/>
                  </a:rPr>
                  <a:t>Database</a:t>
                </a:r>
                <a:endParaRPr lang="ko-KR" altLang="en-US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sp>
          <p:nvSpPr>
            <p:cNvPr id="80" name="사각형: 둥근 모서리 23">
              <a:extLst>
                <a:ext uri="{FF2B5EF4-FFF2-40B4-BE49-F238E27FC236}">
                  <a16:creationId xmlns:a16="http://schemas.microsoft.com/office/drawing/2014/main" id="{62007D0D-05EF-4258-99DA-8D09C200CA2F}"/>
                </a:ext>
              </a:extLst>
            </p:cNvPr>
            <p:cNvSpPr/>
            <p:nvPr/>
          </p:nvSpPr>
          <p:spPr>
            <a:xfrm>
              <a:off x="8072664" y="3383910"/>
              <a:ext cx="2832337" cy="6203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lt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2D37176-C351-4C9C-9123-E5E36B5A930E}"/>
                </a:ext>
              </a:extLst>
            </p:cNvPr>
            <p:cNvSpPr txBox="1"/>
            <p:nvPr/>
          </p:nvSpPr>
          <p:spPr>
            <a:xfrm>
              <a:off x="8570399" y="3517778"/>
              <a:ext cx="18368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+mj-lt"/>
                </a:rPr>
                <a:t>MySQL database</a:t>
              </a:r>
              <a:endParaRPr lang="ko-KR" altLang="en-US" sz="1400" dirty="0">
                <a:latin typeface="+mj-lt"/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6B091231-49BA-4BD8-B28D-A6FE13919E5D}"/>
                </a:ext>
              </a:extLst>
            </p:cNvPr>
            <p:cNvGrpSpPr/>
            <p:nvPr/>
          </p:nvGrpSpPr>
          <p:grpSpPr>
            <a:xfrm>
              <a:off x="7867224" y="1624326"/>
              <a:ext cx="3152837" cy="1187125"/>
              <a:chOff x="6136949" y="1663844"/>
              <a:chExt cx="3152837" cy="1187125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50B63EBC-E04A-4B87-A7F5-8AF496D38729}"/>
                  </a:ext>
                </a:extLst>
              </p:cNvPr>
              <p:cNvGrpSpPr/>
              <p:nvPr/>
            </p:nvGrpSpPr>
            <p:grpSpPr>
              <a:xfrm>
                <a:off x="6136949" y="1663844"/>
                <a:ext cx="3152837" cy="1187125"/>
                <a:chOff x="4224542" y="5053321"/>
                <a:chExt cx="2768923" cy="694644"/>
              </a:xfrm>
            </p:grpSpPr>
            <p:sp>
              <p:nvSpPr>
                <p:cNvPr id="126" name="직사각형 125">
                  <a:extLst>
                    <a:ext uri="{FF2B5EF4-FFF2-40B4-BE49-F238E27FC236}">
                      <a16:creationId xmlns:a16="http://schemas.microsoft.com/office/drawing/2014/main" id="{B1139D04-B200-4E4C-B66F-1EBCE7DE6340}"/>
                    </a:ext>
                  </a:extLst>
                </p:cNvPr>
                <p:cNvSpPr/>
                <p:nvPr/>
              </p:nvSpPr>
              <p:spPr>
                <a:xfrm>
                  <a:off x="4224542" y="5147724"/>
                  <a:ext cx="2768923" cy="6002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500">
                    <a:latin typeface="+mj-lt"/>
                  </a:endParaRPr>
                </a:p>
              </p:txBody>
            </p:sp>
            <p:sp>
              <p:nvSpPr>
                <p:cNvPr id="127" name="직사각형 126">
                  <a:extLst>
                    <a:ext uri="{FF2B5EF4-FFF2-40B4-BE49-F238E27FC236}">
                      <a16:creationId xmlns:a16="http://schemas.microsoft.com/office/drawing/2014/main" id="{E7DF0F65-33C9-40D4-A82D-90A5084EC326}"/>
                    </a:ext>
                  </a:extLst>
                </p:cNvPr>
                <p:cNvSpPr/>
                <p:nvPr/>
              </p:nvSpPr>
              <p:spPr>
                <a:xfrm>
                  <a:off x="5157850" y="5053321"/>
                  <a:ext cx="801040" cy="23774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b="1" dirty="0">
                      <a:solidFill>
                        <a:schemeClr val="tx1"/>
                      </a:solidFill>
                      <a:ea typeface="210 맨발의청춘 L" panose="02020603020101020101" pitchFamily="18" charset="-127"/>
                    </a:rPr>
                    <a:t>php</a:t>
                  </a:r>
                  <a:endParaRPr lang="ko-KR" altLang="en-US" sz="1500" b="1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</p:grp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211D79F2-BC42-4334-B23C-7A57647C7AC3}"/>
                  </a:ext>
                </a:extLst>
              </p:cNvPr>
              <p:cNvGrpSpPr/>
              <p:nvPr/>
            </p:nvGrpSpPr>
            <p:grpSpPr>
              <a:xfrm>
                <a:off x="6786881" y="2106313"/>
                <a:ext cx="2323860" cy="514908"/>
                <a:chOff x="7684694" y="2936314"/>
                <a:chExt cx="1681854" cy="514908"/>
              </a:xfrm>
            </p:grpSpPr>
            <p:sp>
              <p:nvSpPr>
                <p:cNvPr id="44" name="사각형: 둥근 모서리 43">
                  <a:extLst>
                    <a:ext uri="{FF2B5EF4-FFF2-40B4-BE49-F238E27FC236}">
                      <a16:creationId xmlns:a16="http://schemas.microsoft.com/office/drawing/2014/main" id="{C6BD73BD-31A1-40A2-9294-715B03DF2B64}"/>
                    </a:ext>
                  </a:extLst>
                </p:cNvPr>
                <p:cNvSpPr/>
                <p:nvPr/>
              </p:nvSpPr>
              <p:spPr>
                <a:xfrm>
                  <a:off x="7684694" y="2936314"/>
                  <a:ext cx="1681854" cy="51490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  <a:latin typeface="+mj-lt"/>
                    <a:ea typeface="210 맨발의청춘 L" panose="02020603020101020101" pitchFamily="18" charset="-127"/>
                  </a:endParaRPr>
                </a:p>
              </p:txBody>
            </p:sp>
            <p:sp>
              <p:nvSpPr>
                <p:cNvPr id="102" name="직사각형 101">
                  <a:extLst>
                    <a:ext uri="{FF2B5EF4-FFF2-40B4-BE49-F238E27FC236}">
                      <a16:creationId xmlns:a16="http://schemas.microsoft.com/office/drawing/2014/main" id="{0621CE5D-3BAD-43DC-A0CC-48A90E559E07}"/>
                    </a:ext>
                  </a:extLst>
                </p:cNvPr>
                <p:cNvSpPr/>
                <p:nvPr/>
              </p:nvSpPr>
              <p:spPr>
                <a:xfrm>
                  <a:off x="7764172" y="3063697"/>
                  <a:ext cx="1522897" cy="3193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>
                      <a:solidFill>
                        <a:schemeClr val="tx1"/>
                      </a:solidFill>
                    </a:rPr>
                    <a:t>명령어 생성 스크립트</a:t>
                  </a:r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83CDA048-70AE-49AC-820D-042FF8C0327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611139" y="2581703"/>
              <a:ext cx="683921" cy="80892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BE78984-D964-4B32-AFAC-F6E966064155}"/>
                </a:ext>
              </a:extLst>
            </p:cNvPr>
            <p:cNvSpPr txBox="1"/>
            <p:nvPr/>
          </p:nvSpPr>
          <p:spPr>
            <a:xfrm>
              <a:off x="9898856" y="2854232"/>
              <a:ext cx="792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latin typeface="+mj-lt"/>
                </a:rPr>
                <a:t>저장</a:t>
              </a:r>
              <a:endParaRPr lang="ko-KR" altLang="en-US" sz="1400" dirty="0">
                <a:latin typeface="+mj-lt"/>
              </a:endParaRPr>
            </a:p>
          </p:txBody>
        </p:sp>
      </p:grpSp>
      <p:cxnSp>
        <p:nvCxnSpPr>
          <p:cNvPr id="130" name="직선 화살표 연결선 129"/>
          <p:cNvCxnSpPr>
            <a:cxnSpLocks/>
            <a:endCxn id="44" idx="1"/>
          </p:cNvCxnSpPr>
          <p:nvPr/>
        </p:nvCxnSpPr>
        <p:spPr bwMode="auto">
          <a:xfrm flipV="1">
            <a:off x="5134308" y="2403762"/>
            <a:ext cx="3559572" cy="2085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145D836-AE4D-439B-BDA0-129772F98D39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337120" y="3390623"/>
            <a:ext cx="3713578" cy="3166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659347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25793" y="282440"/>
            <a:ext cx="5772538" cy="58026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5. 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개발 환경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2578206" y="1735179"/>
            <a:ext cx="6227996" cy="4333729"/>
            <a:chOff x="2865221" y="2029981"/>
            <a:chExt cx="5628135" cy="4199369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3250989" y="4558590"/>
              <a:ext cx="1057075" cy="1133475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3250989" y="2589017"/>
              <a:ext cx="1073548" cy="1151138"/>
            </a:xfrm>
            <a:prstGeom prst="rect">
              <a:avLst/>
            </a:prstGeom>
          </p:spPr>
        </p:pic>
        <p:sp>
          <p:nvSpPr>
            <p:cNvPr id="35" name="모서리가 둥근 직사각형 34"/>
            <p:cNvSpPr/>
            <p:nvPr/>
          </p:nvSpPr>
          <p:spPr>
            <a:xfrm>
              <a:off x="2865221" y="2029981"/>
              <a:ext cx="1835306" cy="4199369"/>
            </a:xfrm>
            <a:prstGeom prst="round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6658050" y="2029981"/>
              <a:ext cx="1835306" cy="4199369"/>
            </a:xfrm>
            <a:prstGeom prst="round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1A16B0EE-15EE-407D-9615-6F64B4CB58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771" y="2545981"/>
            <a:ext cx="1673944" cy="88301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3B796C3-0B72-4EEB-9AB4-6D5B5265CE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068" y="4304617"/>
            <a:ext cx="1819804" cy="111987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3561107-EEBD-429C-BF61-FEF606E14EF7}"/>
              </a:ext>
            </a:extLst>
          </p:cNvPr>
          <p:cNvSpPr txBox="1"/>
          <p:nvPr/>
        </p:nvSpPr>
        <p:spPr>
          <a:xfrm>
            <a:off x="3131832" y="3600568"/>
            <a:ext cx="1729212" cy="383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Android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DEEA8A-C093-4F20-92F1-1871638C155D}"/>
              </a:ext>
            </a:extLst>
          </p:cNvPr>
          <p:cNvSpPr txBox="1"/>
          <p:nvPr/>
        </p:nvSpPr>
        <p:spPr>
          <a:xfrm>
            <a:off x="2806574" y="5486799"/>
            <a:ext cx="203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Android Studio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179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25793" y="282440"/>
            <a:ext cx="5772538" cy="58026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6. 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개발 현황</a:t>
            </a:r>
          </a:p>
        </p:txBody>
      </p:sp>
      <p:sp>
        <p:nvSpPr>
          <p:cNvPr id="11" name="부제목 6">
            <a:extLst>
              <a:ext uri="{FF2B5EF4-FFF2-40B4-BE49-F238E27FC236}">
                <a16:creationId xmlns:a16="http://schemas.microsoft.com/office/drawing/2014/main" id="{1C7CD8B4-F7A4-4318-BB41-0D6766F09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2509" y="1568138"/>
            <a:ext cx="5577555" cy="380303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itchFamily="34" charset="0"/>
              <a:buChar char="•"/>
            </a:pPr>
            <a:r>
              <a:rPr lang="ko-KR" altLang="en-US" dirty="0">
                <a:latin typeface="210 맨발의청춘 L" pitchFamily="18" charset="-127"/>
                <a:ea typeface="210 맨발의청춘 L" pitchFamily="18" charset="-127"/>
              </a:rPr>
              <a:t>  개발 완료한 기능</a:t>
            </a:r>
          </a:p>
        </p:txBody>
      </p:sp>
      <p:sp>
        <p:nvSpPr>
          <p:cNvPr id="12" name="부제목 6">
            <a:extLst>
              <a:ext uri="{FF2B5EF4-FFF2-40B4-BE49-F238E27FC236}">
                <a16:creationId xmlns:a16="http://schemas.microsoft.com/office/drawing/2014/main" id="{855C295E-4470-4E23-8DB5-665F11D61967}"/>
              </a:ext>
            </a:extLst>
          </p:cNvPr>
          <p:cNvSpPr txBox="1">
            <a:spLocks/>
          </p:cNvSpPr>
          <p:nvPr/>
        </p:nvSpPr>
        <p:spPr>
          <a:xfrm>
            <a:off x="616087" y="3238848"/>
            <a:ext cx="5577555" cy="380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marR="0" lvl="0" indent="0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210 맨발의청춘 L" pitchFamily="18" charset="-127"/>
                <a:ea typeface="210 맨발의청춘 L" pitchFamily="18" charset="-127"/>
              </a:rPr>
              <a:t>  개발할 기능</a:t>
            </a:r>
          </a:p>
        </p:txBody>
      </p:sp>
      <p:sp>
        <p:nvSpPr>
          <p:cNvPr id="13" name="부제목 6">
            <a:extLst>
              <a:ext uri="{FF2B5EF4-FFF2-40B4-BE49-F238E27FC236}">
                <a16:creationId xmlns:a16="http://schemas.microsoft.com/office/drawing/2014/main" id="{594184C3-D3F4-4D99-B5A0-4FFC135228F1}"/>
              </a:ext>
            </a:extLst>
          </p:cNvPr>
          <p:cNvSpPr txBox="1">
            <a:spLocks/>
          </p:cNvSpPr>
          <p:nvPr/>
        </p:nvSpPr>
        <p:spPr>
          <a:xfrm>
            <a:off x="802517" y="2086867"/>
            <a:ext cx="7142859" cy="1706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부제목 6">
            <a:extLst>
              <a:ext uri="{FF2B5EF4-FFF2-40B4-BE49-F238E27FC236}">
                <a16:creationId xmlns:a16="http://schemas.microsoft.com/office/drawing/2014/main" id="{D03BDB8A-6041-4B9C-9336-DBFB8B517C32}"/>
              </a:ext>
            </a:extLst>
          </p:cNvPr>
          <p:cNvSpPr txBox="1">
            <a:spLocks/>
          </p:cNvSpPr>
          <p:nvPr/>
        </p:nvSpPr>
        <p:spPr>
          <a:xfrm>
            <a:off x="749892" y="2188616"/>
            <a:ext cx="5262785" cy="8186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lvl="0" indent="-457200">
              <a:lnSpc>
                <a:spcPct val="90000"/>
              </a:lnSpc>
              <a:spcBef>
                <a:spcPts val="1000"/>
              </a:spcBef>
              <a:buAutoNum type="arabicPeriod"/>
              <a:defRPr/>
            </a:pPr>
            <a:r>
              <a:rPr lang="ko-KR" altLang="en-US" dirty="0">
                <a:latin typeface="210 맨발의청춘 L" pitchFamily="18" charset="-127"/>
                <a:ea typeface="210 맨발의청춘 L" pitchFamily="18" charset="-127"/>
              </a:rPr>
              <a:t>명령어 등록 기능</a:t>
            </a:r>
          </a:p>
          <a:p>
            <a:pPr marL="457200" marR="0" lvl="0" indent="-4572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kumimoji="0" lang="ko-KR" altLang="en-US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210 맨발의청춘 L" pitchFamily="18" charset="-127"/>
                <a:ea typeface="210 맨발의청춘 L" pitchFamily="18" charset="-127"/>
                <a:cs typeface="+mn-cs"/>
              </a:rPr>
              <a:t>명령어 실행 기능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210 맨발의청춘 L" pitchFamily="18" charset="-127"/>
              <a:ea typeface="210 맨발의청춘 L" pitchFamily="18" charset="-127"/>
              <a:cs typeface="+mn-cs"/>
            </a:endParaRPr>
          </a:p>
        </p:txBody>
      </p:sp>
      <p:sp>
        <p:nvSpPr>
          <p:cNvPr id="15" name="부제목 6">
            <a:extLst>
              <a:ext uri="{FF2B5EF4-FFF2-40B4-BE49-F238E27FC236}">
                <a16:creationId xmlns:a16="http://schemas.microsoft.com/office/drawing/2014/main" id="{96F711C3-822A-4229-AD74-87184B3B59E2}"/>
              </a:ext>
            </a:extLst>
          </p:cNvPr>
          <p:cNvSpPr txBox="1">
            <a:spLocks/>
          </p:cNvSpPr>
          <p:nvPr/>
        </p:nvSpPr>
        <p:spPr>
          <a:xfrm>
            <a:off x="802517" y="3698404"/>
            <a:ext cx="7142859" cy="1081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lang="ko-KR" altLang="en-US" sz="1600" dirty="0">
                <a:latin typeface="210 맨발의청춘 L" pitchFamily="18" charset="-127"/>
                <a:ea typeface="210 맨발의청춘 L" pitchFamily="18" charset="-127"/>
              </a:rPr>
              <a:t>명령어 삭제</a:t>
            </a:r>
            <a:endParaRPr lang="en-US" altLang="ko-KR" sz="1600" dirty="0">
              <a:latin typeface="210 맨발의청춘 L" pitchFamily="18" charset="-127"/>
              <a:ea typeface="210 맨발의청춘 L" pitchFamily="18" charset="-127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lang="ko-KR" altLang="en-US" sz="1600" dirty="0">
                <a:latin typeface="210 맨발의청춘 L" pitchFamily="18" charset="-127"/>
                <a:ea typeface="210 맨발의청춘 L" pitchFamily="18" charset="-127"/>
              </a:rPr>
              <a:t>카카오톡 로그아웃 기능</a:t>
            </a:r>
            <a:r>
              <a:rPr lang="en-US" altLang="ko-KR" sz="1600" dirty="0">
                <a:latin typeface="210 맨발의청춘 L" pitchFamily="18" charset="-127"/>
                <a:ea typeface="210 맨발의청춘 L" pitchFamily="18" charset="-127"/>
              </a:rPr>
              <a:t>(</a:t>
            </a:r>
            <a:r>
              <a:rPr lang="ko-KR" altLang="en-US" sz="1600" dirty="0">
                <a:latin typeface="210 맨발의청춘 L" pitchFamily="18" charset="-127"/>
                <a:ea typeface="210 맨발의청춘 L" pitchFamily="18" charset="-127"/>
              </a:rPr>
              <a:t>보완 필요</a:t>
            </a:r>
            <a:r>
              <a:rPr lang="en-US" altLang="ko-KR" sz="1600" dirty="0">
                <a:latin typeface="210 맨발의청춘 L" pitchFamily="18" charset="-127"/>
                <a:ea typeface="210 맨발의청춘 L" pitchFamily="18" charset="-127"/>
              </a:rPr>
              <a:t>)</a:t>
            </a:r>
          </a:p>
          <a:p>
            <a:pPr marL="457200" marR="0" lvl="0" indent="-4572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210 맨발의청춘 L" pitchFamily="18" charset="-127"/>
                <a:ea typeface="210 맨발의청춘 L" pitchFamily="18" charset="-127"/>
              </a:rPr>
              <a:t>명령어 음성 목록 재생 기능</a:t>
            </a:r>
          </a:p>
        </p:txBody>
      </p:sp>
      <p:sp>
        <p:nvSpPr>
          <p:cNvPr id="16" name="부제목 6">
            <a:extLst>
              <a:ext uri="{FF2B5EF4-FFF2-40B4-BE49-F238E27FC236}">
                <a16:creationId xmlns:a16="http://schemas.microsoft.com/office/drawing/2014/main" id="{B9D26BB7-A434-4B3A-AD6B-E80FF2EFCC27}"/>
              </a:ext>
            </a:extLst>
          </p:cNvPr>
          <p:cNvSpPr txBox="1">
            <a:spLocks/>
          </p:cNvSpPr>
          <p:nvPr/>
        </p:nvSpPr>
        <p:spPr>
          <a:xfrm>
            <a:off x="525793" y="4948143"/>
            <a:ext cx="5577555" cy="380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marR="0" lvl="0" indent="0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210 맨발의청춘 L" pitchFamily="18" charset="-127"/>
                <a:ea typeface="210 맨발의청춘 L" pitchFamily="18" charset="-127"/>
              </a:rPr>
              <a:t>  개발에서 제외할 기능</a:t>
            </a:r>
          </a:p>
        </p:txBody>
      </p:sp>
      <p:sp>
        <p:nvSpPr>
          <p:cNvPr id="17" name="부제목 6">
            <a:extLst>
              <a:ext uri="{FF2B5EF4-FFF2-40B4-BE49-F238E27FC236}">
                <a16:creationId xmlns:a16="http://schemas.microsoft.com/office/drawing/2014/main" id="{EAA6FC82-3D8F-4B83-940A-A8C246937857}"/>
              </a:ext>
            </a:extLst>
          </p:cNvPr>
          <p:cNvSpPr txBox="1">
            <a:spLocks/>
          </p:cNvSpPr>
          <p:nvPr/>
        </p:nvSpPr>
        <p:spPr>
          <a:xfrm>
            <a:off x="1249990" y="5545486"/>
            <a:ext cx="7142859" cy="488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dirty="0">
                <a:latin typeface="210 맨발의청춘 L" pitchFamily="18" charset="-127"/>
                <a:ea typeface="210 맨발의청춘 L" pitchFamily="18" charset="-127"/>
              </a:rPr>
              <a:t>없음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210 맨발의청춘 L" pitchFamily="18" charset="-127"/>
              <a:ea typeface="210 맨발의청춘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1256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25793" y="282440"/>
            <a:ext cx="5772538" cy="58026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6. 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개발 현황</a:t>
            </a:r>
          </a:p>
        </p:txBody>
      </p:sp>
      <p:sp>
        <p:nvSpPr>
          <p:cNvPr id="23" name="슬라이드 번호 개체 틀 6">
            <a:extLst>
              <a:ext uri="{FF2B5EF4-FFF2-40B4-BE49-F238E27FC236}">
                <a16:creationId xmlns:a16="http://schemas.microsoft.com/office/drawing/2014/main" id="{5E4B68A8-7F94-4E61-9CA9-A67DB99FBBAD}"/>
              </a:ext>
            </a:extLst>
          </p:cNvPr>
          <p:cNvSpPr txBox="1">
            <a:spLocks/>
          </p:cNvSpPr>
          <p:nvPr/>
        </p:nvSpPr>
        <p:spPr>
          <a:xfrm>
            <a:off x="-1406237" y="7420379"/>
            <a:ext cx="27432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2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129342E-8265-48B5-BF58-F5C71DDBF0A9}" type="slidenum">
              <a:rPr lang="ko-KR" altLang="en-US" sz="1400" b="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5" name="부제목 6">
            <a:extLst>
              <a:ext uri="{FF2B5EF4-FFF2-40B4-BE49-F238E27FC236}">
                <a16:creationId xmlns:a16="http://schemas.microsoft.com/office/drawing/2014/main" id="{7763A292-C8E2-4E2A-8853-A58E4C93A4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809" y="2738207"/>
            <a:ext cx="5577555" cy="380303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itchFamily="34" charset="0"/>
              <a:buChar char="•"/>
            </a:pPr>
            <a:r>
              <a:rPr lang="ko-KR" altLang="en-US" dirty="0">
                <a:latin typeface="210 맨발의청춘 L" pitchFamily="18" charset="-127"/>
                <a:ea typeface="210 맨발의청춘 L" pitchFamily="18" charset="-127"/>
              </a:rPr>
              <a:t>  </a:t>
            </a:r>
            <a:r>
              <a:rPr lang="ko-KR" altLang="en-US" dirty="0" err="1">
                <a:latin typeface="210 맨발의청춘 L" pitchFamily="18" charset="-127"/>
                <a:ea typeface="210 맨발의청춘 L" pitchFamily="18" charset="-127"/>
              </a:rPr>
              <a:t>팀원별</a:t>
            </a:r>
            <a:r>
              <a:rPr lang="ko-KR" altLang="en-US" dirty="0">
                <a:latin typeface="210 맨발의청춘 L" pitchFamily="18" charset="-127"/>
                <a:ea typeface="210 맨발의청춘 L" pitchFamily="18" charset="-127"/>
              </a:rPr>
              <a:t> </a:t>
            </a:r>
            <a:r>
              <a:rPr lang="en-US" altLang="ko-KR" dirty="0">
                <a:latin typeface="210 맨발의청춘 L" pitchFamily="18" charset="-127"/>
                <a:ea typeface="210 맨발의청춘 L" pitchFamily="18" charset="-127"/>
              </a:rPr>
              <a:t>GitHub ID</a:t>
            </a:r>
            <a:endParaRPr lang="ko-KR" altLang="en-US" dirty="0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26" name="부제목 6">
            <a:extLst>
              <a:ext uri="{FF2B5EF4-FFF2-40B4-BE49-F238E27FC236}">
                <a16:creationId xmlns:a16="http://schemas.microsoft.com/office/drawing/2014/main" id="{2CAD8CB1-549C-4A9A-89EE-E3E00ADA2051}"/>
              </a:ext>
            </a:extLst>
          </p:cNvPr>
          <p:cNvSpPr txBox="1">
            <a:spLocks/>
          </p:cNvSpPr>
          <p:nvPr/>
        </p:nvSpPr>
        <p:spPr>
          <a:xfrm>
            <a:off x="720776" y="3343039"/>
            <a:ext cx="5262785" cy="2876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1"/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팀장</a:t>
            </a:r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</a:t>
            </a:r>
            <a:r>
              <a:rPr lang="ko-KR" altLang="en-US" sz="2400" i="1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한연서</a:t>
            </a:r>
            <a:endParaRPr lang="en-US" altLang="ko-KR" sz="2400" i="1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lvl="1"/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	ID: </a:t>
            </a:r>
            <a:r>
              <a:rPr lang="en-US" altLang="ko-KR" sz="24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yeonseoo</a:t>
            </a:r>
            <a:endParaRPr lang="en-US" altLang="ko-KR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lvl="1"/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팀원</a:t>
            </a:r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</a:t>
            </a:r>
            <a:r>
              <a:rPr lang="ko-KR" altLang="en-US" sz="2400" i="1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이기성</a:t>
            </a:r>
            <a:endParaRPr lang="en-US" altLang="ko-KR" sz="2400" i="1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lvl="2"/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ID: </a:t>
            </a:r>
            <a:r>
              <a:rPr lang="en-US" altLang="ko-KR" sz="2400" i="1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leegs103</a:t>
            </a:r>
          </a:p>
          <a:p>
            <a:pPr lvl="1"/>
            <a:r>
              <a:rPr lang="ko-KR" altLang="en-US" sz="2400" i="1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팀원</a:t>
            </a:r>
            <a:r>
              <a:rPr lang="en-US" altLang="ko-KR" sz="2400" i="1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</a:t>
            </a:r>
            <a:r>
              <a:rPr lang="ko-KR" altLang="en-US" sz="2400" i="1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김진태</a:t>
            </a:r>
            <a:endParaRPr lang="en-US" altLang="ko-KR" sz="2400" i="1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lvl="2"/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ID: </a:t>
            </a:r>
            <a:r>
              <a:rPr lang="en-US" altLang="ko-KR" sz="2400" i="1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pc177</a:t>
            </a:r>
          </a:p>
          <a:p>
            <a:pPr lvl="1"/>
            <a:r>
              <a:rPr lang="ko-KR" altLang="en-US" sz="2400" i="1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팀원</a:t>
            </a:r>
            <a:r>
              <a:rPr lang="en-US" altLang="ko-KR" sz="2400" i="1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</a:t>
            </a:r>
            <a:r>
              <a:rPr lang="ko-KR" altLang="en-US" sz="2400" i="1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김지은</a:t>
            </a:r>
            <a:endParaRPr lang="en-US" altLang="ko-KR" sz="2400" i="1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lvl="2"/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ID: </a:t>
            </a:r>
            <a:r>
              <a:rPr lang="en-US" altLang="ko-KR" sz="24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zieunv</a:t>
            </a:r>
            <a:endParaRPr lang="ko-KR" altLang="en-US" sz="2400" i="1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7" name="부제목 6">
            <a:extLst>
              <a:ext uri="{FF2B5EF4-FFF2-40B4-BE49-F238E27FC236}">
                <a16:creationId xmlns:a16="http://schemas.microsoft.com/office/drawing/2014/main" id="{21E3E774-3124-4D78-8869-21F79A869A2D}"/>
              </a:ext>
            </a:extLst>
          </p:cNvPr>
          <p:cNvSpPr txBox="1">
            <a:spLocks/>
          </p:cNvSpPr>
          <p:nvPr/>
        </p:nvSpPr>
        <p:spPr>
          <a:xfrm>
            <a:off x="720776" y="1493518"/>
            <a:ext cx="5577555" cy="380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ko-KR" altLang="en-US" dirty="0">
                <a:latin typeface="210 맨발의청춘 L" pitchFamily="18" charset="-127"/>
                <a:ea typeface="210 맨발의청춘 L" pitchFamily="18" charset="-127"/>
              </a:rPr>
              <a:t>  졸업 작품 </a:t>
            </a:r>
            <a:r>
              <a:rPr lang="en-US" altLang="ko-KR" dirty="0">
                <a:latin typeface="210 맨발의청춘 L" pitchFamily="18" charset="-127"/>
                <a:ea typeface="210 맨발의청춘 L" pitchFamily="18" charset="-127"/>
              </a:rPr>
              <a:t>GitHub </a:t>
            </a:r>
            <a:r>
              <a:rPr lang="ko-KR" altLang="en-US" dirty="0">
                <a:latin typeface="210 맨발의청춘 L" pitchFamily="18" charset="-127"/>
                <a:ea typeface="210 맨발의청춘 L" pitchFamily="18" charset="-127"/>
              </a:rPr>
              <a:t>주소</a:t>
            </a:r>
          </a:p>
        </p:txBody>
      </p:sp>
      <p:sp>
        <p:nvSpPr>
          <p:cNvPr id="28" name="부제목 6">
            <a:extLst>
              <a:ext uri="{FF2B5EF4-FFF2-40B4-BE49-F238E27FC236}">
                <a16:creationId xmlns:a16="http://schemas.microsoft.com/office/drawing/2014/main" id="{6A528A31-9E72-4C61-836C-DCA2DA5FBCF2}"/>
              </a:ext>
            </a:extLst>
          </p:cNvPr>
          <p:cNvSpPr txBox="1">
            <a:spLocks/>
          </p:cNvSpPr>
          <p:nvPr/>
        </p:nvSpPr>
        <p:spPr>
          <a:xfrm>
            <a:off x="1119579" y="2107392"/>
            <a:ext cx="5262785" cy="1167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000" dirty="0"/>
              <a:t>https://github.com/KPU-serious/serious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210 맨발의청춘 L" pitchFamily="18" charset="-127"/>
              <a:ea typeface="210 맨발의청춘 L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6844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89"/>
          <a:stretch/>
        </p:blipFill>
        <p:spPr>
          <a:xfrm>
            <a:off x="-635" y="0"/>
            <a:ext cx="12192000" cy="684847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10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116580" y="-194"/>
            <a:ext cx="907478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1524000" y="3602355"/>
            <a:ext cx="9144000" cy="165544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287655" y="355600"/>
            <a:ext cx="1512570" cy="6254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44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목차</a:t>
            </a:r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3583305" y="303794"/>
            <a:ext cx="6645910" cy="58216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742950" indent="-74295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Font typeface="+mj-lt"/>
              <a:buAutoNum type="arabicPeriod"/>
            </a:pPr>
            <a:r>
              <a:rPr lang="en-US" altLang="ko-KR" sz="3200" b="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charset="0"/>
                <a:ea typeface="210 맨발의청춘 L" charset="0"/>
              </a:rPr>
              <a:t>졸업 </a:t>
            </a:r>
            <a:r>
              <a:rPr lang="en-US" altLang="ko-KR" sz="3200" b="0" cap="non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charset="0"/>
                <a:ea typeface="210 맨발의청춘 L" charset="0"/>
              </a:rPr>
              <a:t>연구</a:t>
            </a:r>
            <a:r>
              <a:rPr lang="en-US" altLang="ko-KR" sz="3200" b="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charset="0"/>
                <a:ea typeface="210 맨발의청춘 L" charset="0"/>
              </a:rPr>
              <a:t> </a:t>
            </a:r>
            <a:r>
              <a:rPr lang="en-US" altLang="ko-KR" sz="3200" b="0" cap="non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charset="0"/>
                <a:ea typeface="210 맨발의청춘 L" charset="0"/>
              </a:rPr>
              <a:t>개요</a:t>
            </a:r>
            <a:endParaRPr lang="en-US" altLang="ko-KR" sz="3200" b="0" cap="none" dirty="0">
              <a:solidFill>
                <a:schemeClr val="tx1">
                  <a:lumMod val="85000"/>
                  <a:lumOff val="15000"/>
                </a:schemeClr>
              </a:solidFill>
              <a:latin typeface="210 맨발의청춘 L" charset="0"/>
              <a:ea typeface="210 맨발의청춘 L" charset="0"/>
            </a:endParaRPr>
          </a:p>
          <a:p>
            <a:pPr marL="742950" indent="-74295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Font typeface="+mj-lt"/>
              <a:buAutoNum type="arabicPeriod"/>
            </a:pPr>
            <a:r>
              <a:rPr lang="en-US" altLang="ko-KR" sz="3200" b="0" cap="non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charset="0"/>
                <a:ea typeface="210 맨발의청춘 L" charset="0"/>
              </a:rPr>
              <a:t>시스템</a:t>
            </a:r>
            <a:r>
              <a:rPr lang="en-US" altLang="ko-KR" sz="3200" b="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charset="0"/>
                <a:ea typeface="210 맨발의청춘 L" charset="0"/>
              </a:rPr>
              <a:t> </a:t>
            </a:r>
            <a:r>
              <a:rPr lang="en-US" altLang="ko-KR" sz="3200" b="0" cap="non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charset="0"/>
                <a:ea typeface="210 맨발의청춘 L" charset="0"/>
              </a:rPr>
              <a:t>수행</a:t>
            </a:r>
            <a:r>
              <a:rPr lang="en-US" altLang="ko-KR" sz="3200" b="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charset="0"/>
                <a:ea typeface="210 맨발의청춘 L" charset="0"/>
              </a:rPr>
              <a:t> </a:t>
            </a:r>
            <a:r>
              <a:rPr lang="en-US" altLang="ko-KR" sz="3200" b="0" cap="non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charset="0"/>
                <a:ea typeface="210 맨발의청춘 L" charset="0"/>
              </a:rPr>
              <a:t>시나리오</a:t>
            </a:r>
            <a:endParaRPr lang="en-US" altLang="ko-KR" sz="3200" b="0" cap="none" dirty="0">
              <a:solidFill>
                <a:schemeClr val="tx1">
                  <a:lumMod val="85000"/>
                  <a:lumOff val="15000"/>
                </a:schemeClr>
              </a:solidFill>
              <a:latin typeface="210 맨발의청춘 L" charset="0"/>
              <a:ea typeface="210 맨발의청춘 L" charset="0"/>
            </a:endParaRPr>
          </a:p>
          <a:p>
            <a:pPr marL="742950" indent="-74295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Font typeface="+mj-lt"/>
              <a:buAutoNum type="arabicPeriod" startAt="3"/>
            </a:pP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charset="0"/>
                <a:ea typeface="210 맨발의청춘 L" charset="0"/>
              </a:rPr>
              <a:t>기능 수행 흐름도</a:t>
            </a:r>
            <a:endParaRPr lang="en-US" altLang="ko-KR" sz="3200" dirty="0">
              <a:solidFill>
                <a:schemeClr val="tx1">
                  <a:lumMod val="85000"/>
                  <a:lumOff val="15000"/>
                </a:schemeClr>
              </a:solidFill>
              <a:latin typeface="210 맨발의청춘 L" charset="0"/>
              <a:ea typeface="210 맨발의청춘 L" charset="0"/>
            </a:endParaRPr>
          </a:p>
          <a:p>
            <a:pPr marL="742950" indent="-74295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Font typeface="+mj-lt"/>
              <a:buAutoNum type="arabicPeriod" startAt="3"/>
            </a:pPr>
            <a:r>
              <a:rPr lang="en-US" altLang="ko-KR" sz="3200" b="0" cap="non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charset="0"/>
                <a:ea typeface="210 맨발의청춘 L" charset="0"/>
              </a:rPr>
              <a:t>시스템</a:t>
            </a:r>
            <a:r>
              <a:rPr lang="en-US" altLang="ko-KR" sz="3200" b="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charset="0"/>
                <a:ea typeface="210 맨발의청춘 L" charset="0"/>
              </a:rPr>
              <a:t> </a:t>
            </a:r>
            <a:r>
              <a:rPr lang="en-US" altLang="ko-KR" sz="3200" b="0" cap="non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charset="0"/>
                <a:ea typeface="210 맨발의청춘 L" charset="0"/>
              </a:rPr>
              <a:t>구성도</a:t>
            </a:r>
            <a:endParaRPr lang="en-US" altLang="ko-KR" sz="3200" b="0" cap="none" dirty="0">
              <a:solidFill>
                <a:schemeClr val="tx1">
                  <a:lumMod val="85000"/>
                  <a:lumOff val="15000"/>
                </a:schemeClr>
              </a:solidFill>
              <a:latin typeface="210 맨발의청춘 L" charset="0"/>
              <a:ea typeface="210 맨발의청춘 L" charset="0"/>
            </a:endParaRPr>
          </a:p>
          <a:p>
            <a:pPr marL="742950" indent="-74295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Font typeface="+mj-lt"/>
              <a:buAutoNum type="arabicPeriod" startAt="3"/>
            </a:pPr>
            <a:r>
              <a:rPr lang="en-US" altLang="ko-KR" sz="3200" b="0" cap="non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charset="0"/>
                <a:ea typeface="210 맨발의청춘 L" charset="0"/>
              </a:rPr>
              <a:t>개발</a:t>
            </a:r>
            <a:r>
              <a:rPr lang="en-US" altLang="ko-KR" sz="3200" b="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charset="0"/>
                <a:ea typeface="210 맨발의청춘 L" charset="0"/>
              </a:rPr>
              <a:t> </a:t>
            </a:r>
            <a:r>
              <a:rPr lang="en-US" altLang="ko-KR" sz="3200" b="0" cap="non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charset="0"/>
                <a:ea typeface="210 맨발의청춘 L" charset="0"/>
              </a:rPr>
              <a:t>환경</a:t>
            </a:r>
            <a:endParaRPr lang="en-US" altLang="ko-KR" sz="3200" b="0" cap="none" dirty="0">
              <a:solidFill>
                <a:schemeClr val="tx1">
                  <a:lumMod val="85000"/>
                  <a:lumOff val="15000"/>
                </a:schemeClr>
              </a:solidFill>
              <a:latin typeface="210 맨발의청춘 L" charset="0"/>
              <a:ea typeface="210 맨발의청춘 L" charset="0"/>
            </a:endParaRPr>
          </a:p>
          <a:p>
            <a:pPr marL="742950" indent="-742950">
              <a:lnSpc>
                <a:spcPct val="90000"/>
              </a:lnSpc>
              <a:spcBef>
                <a:spcPts val="1000"/>
              </a:spcBef>
              <a:buClr>
                <a:srgbClr val="262626"/>
              </a:buClr>
              <a:buFont typeface="+mj-lt"/>
              <a:buAutoNum type="arabicPeriod" startAt="3"/>
            </a:pP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charset="0"/>
                <a:ea typeface="210 맨발의청춘 L" charset="0"/>
              </a:rPr>
              <a:t>개발 현황</a:t>
            </a:r>
            <a:endParaRPr lang="en-US" altLang="ko-KR" sz="3200" dirty="0">
              <a:solidFill>
                <a:schemeClr val="tx1">
                  <a:lumMod val="85000"/>
                  <a:lumOff val="15000"/>
                </a:schemeClr>
              </a:solidFill>
              <a:latin typeface="210 맨발의청춘 L" charset="0"/>
              <a:ea typeface="210 맨발의청춘 L" charset="0"/>
            </a:endParaRPr>
          </a:p>
          <a:p>
            <a:pPr marL="742950" indent="-742950">
              <a:lnSpc>
                <a:spcPct val="90000"/>
              </a:lnSpc>
              <a:spcBef>
                <a:spcPts val="1000"/>
              </a:spcBef>
              <a:buClr>
                <a:srgbClr val="262626"/>
              </a:buClr>
              <a:buFont typeface="+mj-lt"/>
              <a:buAutoNum type="arabicPeriod" startAt="3"/>
            </a:pPr>
            <a:r>
              <a:rPr lang="en-US" altLang="ko-KR" sz="3200" b="0" cap="non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charset="0"/>
                <a:ea typeface="210 맨발의청춘 L" charset="0"/>
              </a:rPr>
              <a:t>업무</a:t>
            </a:r>
            <a:r>
              <a:rPr lang="en-US" altLang="ko-KR" sz="3200" b="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charset="0"/>
                <a:ea typeface="210 맨발의청춘 L" charset="0"/>
              </a:rPr>
              <a:t> </a:t>
            </a:r>
            <a:r>
              <a:rPr lang="en-US" altLang="ko-KR" sz="3200" b="0" cap="non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charset="0"/>
                <a:ea typeface="210 맨발의청춘 L" charset="0"/>
              </a:rPr>
              <a:t>분담</a:t>
            </a:r>
            <a:endParaRPr lang="en-US" altLang="ko-KR" sz="3200" dirty="0">
              <a:solidFill>
                <a:schemeClr val="tx1">
                  <a:lumMod val="85000"/>
                  <a:lumOff val="15000"/>
                </a:schemeClr>
              </a:solidFill>
              <a:latin typeface="210 맨발의청춘 L" charset="0"/>
              <a:ea typeface="210 맨발의청춘 L" charset="0"/>
            </a:endParaRPr>
          </a:p>
          <a:p>
            <a:pPr marL="742950" indent="-74295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Font typeface="+mj-lt"/>
              <a:buAutoNum type="arabicPeriod" startAt="3"/>
            </a:pPr>
            <a:r>
              <a:rPr lang="en-US" altLang="ko-KR" sz="3200" b="0" cap="non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charset="0"/>
                <a:ea typeface="210 맨발의청춘 L" charset="0"/>
              </a:rPr>
              <a:t>종합</a:t>
            </a:r>
            <a:r>
              <a:rPr lang="en-US" altLang="ko-KR" sz="3200" b="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charset="0"/>
                <a:ea typeface="210 맨발의청춘 L" charset="0"/>
              </a:rPr>
              <a:t> 설계 </a:t>
            </a:r>
            <a:r>
              <a:rPr lang="en-US" altLang="ko-KR" sz="3200" b="0" cap="non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charset="0"/>
                <a:ea typeface="210 맨발의청춘 L" charset="0"/>
              </a:rPr>
              <a:t>수행</a:t>
            </a:r>
            <a:r>
              <a:rPr lang="en-US" altLang="ko-KR" sz="3200" b="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charset="0"/>
                <a:ea typeface="210 맨발의청춘 L" charset="0"/>
              </a:rPr>
              <a:t> </a:t>
            </a:r>
            <a:r>
              <a:rPr lang="en-US" altLang="ko-KR" sz="3200" b="0" cap="non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charset="0"/>
                <a:ea typeface="210 맨발의청춘 L" charset="0"/>
              </a:rPr>
              <a:t>일정</a:t>
            </a:r>
            <a:endParaRPr lang="en-US" altLang="ko-KR" sz="3200" dirty="0">
              <a:solidFill>
                <a:schemeClr val="tx1">
                  <a:lumMod val="85000"/>
                  <a:lumOff val="15000"/>
                </a:schemeClr>
              </a:solidFill>
              <a:latin typeface="210 맨발의청춘 L" charset="0"/>
              <a:ea typeface="210 맨발의청춘 L" charset="0"/>
            </a:endParaRPr>
          </a:p>
          <a:p>
            <a:pPr marL="742950" indent="-74295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Font typeface="+mj-lt"/>
              <a:buAutoNum type="arabicPeriod" startAt="3"/>
            </a:pPr>
            <a:r>
              <a:rPr lang="en-US" altLang="ko-KR" sz="3200" b="0" cap="non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charset="0"/>
                <a:ea typeface="210 맨발의청춘 L" charset="0"/>
              </a:rPr>
              <a:t>필요</a:t>
            </a:r>
            <a:r>
              <a:rPr lang="en-US" altLang="ko-KR" sz="3200" b="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charset="0"/>
                <a:ea typeface="210 맨발의청춘 L" charset="0"/>
              </a:rPr>
              <a:t> 기술 및 참고 문헌</a:t>
            </a:r>
            <a:endParaRPr lang="ko-KR" altLang="en-US" sz="3200" b="0" cap="none" dirty="0">
              <a:solidFill>
                <a:schemeClr val="tx1">
                  <a:lumMod val="85000"/>
                  <a:lumOff val="15000"/>
                </a:schemeClr>
              </a:solidFill>
              <a:latin typeface="210 맨발의청춘 L" charset="0"/>
              <a:ea typeface="210 맨발의청춘 L" charset="0"/>
            </a:endParaRPr>
          </a:p>
          <a:p>
            <a:pPr marL="742950" indent="-74295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+mj-lt"/>
              <a:buAutoNum type="arabicPeriod" startAt="9"/>
            </a:pPr>
            <a:endParaRPr lang="ko-KR" altLang="en-US" sz="3200" b="0" cap="none" dirty="0">
              <a:solidFill>
                <a:schemeClr val="tx1">
                  <a:lumMod val="85000"/>
                  <a:lumOff val="15000"/>
                </a:schemeClr>
              </a:solidFill>
              <a:latin typeface="210 맨발의청춘 L" charset="0"/>
              <a:ea typeface="210 맨발의청춘 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637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25793" y="282440"/>
            <a:ext cx="5772538" cy="58026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7. 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업무 분담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EC86877-50D9-4D63-9685-096F75F3F5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595918"/>
              </p:ext>
            </p:extLst>
          </p:nvPr>
        </p:nvGraphicFramePr>
        <p:xfrm>
          <a:off x="1455211" y="1539450"/>
          <a:ext cx="9051150" cy="4750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0230">
                  <a:extLst>
                    <a:ext uri="{9D8B030D-6E8A-4147-A177-3AD203B41FA5}">
                      <a16:colId xmlns:a16="http://schemas.microsoft.com/office/drawing/2014/main" val="4217734713"/>
                    </a:ext>
                  </a:extLst>
                </a:gridCol>
                <a:gridCol w="1810230">
                  <a:extLst>
                    <a:ext uri="{9D8B030D-6E8A-4147-A177-3AD203B41FA5}">
                      <a16:colId xmlns:a16="http://schemas.microsoft.com/office/drawing/2014/main" val="4240532822"/>
                    </a:ext>
                  </a:extLst>
                </a:gridCol>
                <a:gridCol w="1810230">
                  <a:extLst>
                    <a:ext uri="{9D8B030D-6E8A-4147-A177-3AD203B41FA5}">
                      <a16:colId xmlns:a16="http://schemas.microsoft.com/office/drawing/2014/main" val="848068655"/>
                    </a:ext>
                  </a:extLst>
                </a:gridCol>
                <a:gridCol w="1810230">
                  <a:extLst>
                    <a:ext uri="{9D8B030D-6E8A-4147-A177-3AD203B41FA5}">
                      <a16:colId xmlns:a16="http://schemas.microsoft.com/office/drawing/2014/main" val="1159080642"/>
                    </a:ext>
                  </a:extLst>
                </a:gridCol>
                <a:gridCol w="1810230">
                  <a:extLst>
                    <a:ext uri="{9D8B030D-6E8A-4147-A177-3AD203B41FA5}">
                      <a16:colId xmlns:a16="http://schemas.microsoft.com/office/drawing/2014/main" val="4150926555"/>
                    </a:ext>
                  </a:extLst>
                </a:gridCol>
              </a:tblGrid>
              <a:tr h="61865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00312" marR="100312" marT="50156" marB="501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한연서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00312" marR="100312" marT="50156" marB="50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김지은</a:t>
                      </a:r>
                    </a:p>
                  </a:txBody>
                  <a:tcPr marL="100312" marR="100312" marT="50156" marB="50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이기성</a:t>
                      </a:r>
                    </a:p>
                  </a:txBody>
                  <a:tcPr marL="100312" marR="100312" marT="50156" marB="50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김진태</a:t>
                      </a:r>
                    </a:p>
                  </a:txBody>
                  <a:tcPr marL="100312" marR="100312" marT="50156" marB="50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209630"/>
                  </a:ext>
                </a:extLst>
              </a:tr>
              <a:tr h="10328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자료수집</a:t>
                      </a:r>
                    </a:p>
                  </a:txBody>
                  <a:tcPr marL="100312" marR="100312" marT="50156" marB="50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500" dirty="0"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  <a:p>
                      <a:pPr marL="285750" marR="0" indent="-2857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dirty="0">
                          <a:latin typeface="210 맨발의청춘 L" pitchFamily="18" charset="-127"/>
                          <a:ea typeface="210 맨발의청춘 L" pitchFamily="18" charset="-127"/>
                        </a:rPr>
                        <a:t>알고리즘 관련 기술 수집</a:t>
                      </a:r>
                      <a:endParaRPr lang="en-US" altLang="ko-KR" sz="1500" dirty="0"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None/>
                      </a:pPr>
                      <a:endParaRPr lang="ko-KR" altLang="en-US" sz="1500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00312" marR="100312" marT="50156" marB="50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994013"/>
                  </a:ext>
                </a:extLst>
              </a:tr>
              <a:tr h="10328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설      계</a:t>
                      </a:r>
                    </a:p>
                  </a:txBody>
                  <a:tcPr marL="100312" marR="100312" marT="50156" marB="50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서버 설계</a:t>
                      </a:r>
                      <a:endParaRPr lang="en-US" altLang="ko-KR" sz="1500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App </a:t>
                      </a:r>
                      <a:r>
                        <a:rPr lang="ko-KR" altLang="en-US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설계</a:t>
                      </a:r>
                      <a:endParaRPr lang="en-US" altLang="ko-KR" sz="1500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00312" marR="100312" marT="50156" marB="50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App </a:t>
                      </a:r>
                      <a:r>
                        <a:rPr lang="ko-KR" altLang="en-US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설계</a:t>
                      </a:r>
                      <a:endParaRPr lang="en-US" altLang="ko-KR" sz="1500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알고리즘 설계</a:t>
                      </a:r>
                    </a:p>
                  </a:txBody>
                  <a:tcPr marL="100312" marR="100312" marT="50156" marB="50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서버 설계</a:t>
                      </a:r>
                      <a:endParaRPr lang="en-US" altLang="ko-KR" sz="1500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App </a:t>
                      </a:r>
                      <a:r>
                        <a:rPr lang="ko-KR" altLang="en-US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설계</a:t>
                      </a:r>
                      <a:endParaRPr lang="en-US" altLang="ko-KR" sz="1500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00312" marR="100312" marT="50156" marB="50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App </a:t>
                      </a:r>
                      <a:r>
                        <a:rPr lang="ko-KR" altLang="en-US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설계</a:t>
                      </a:r>
                    </a:p>
                  </a:txBody>
                  <a:tcPr marL="100312" marR="100312" marT="50156" marB="50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623866"/>
                  </a:ext>
                </a:extLst>
              </a:tr>
              <a:tr h="10328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구      현</a:t>
                      </a:r>
                    </a:p>
                  </a:txBody>
                  <a:tcPr marL="100312" marR="100312" marT="50156" marB="50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Server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App </a:t>
                      </a:r>
                      <a:r>
                        <a:rPr lang="ko-KR" altLang="en-US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연동</a:t>
                      </a:r>
                      <a:endParaRPr lang="en-US" altLang="ko-KR" sz="1500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알고리즘 구현</a:t>
                      </a:r>
                      <a:endParaRPr lang="en-US" altLang="ko-KR" sz="1500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00312" marR="100312" marT="50156" marB="50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UI</a:t>
                      </a:r>
                    </a:p>
                    <a:p>
                      <a:pPr algn="ctr" latinLnBrk="1"/>
                      <a:r>
                        <a:rPr lang="en-US" altLang="ko-KR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App </a:t>
                      </a:r>
                      <a:r>
                        <a:rPr lang="ko-KR" altLang="en-US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구현</a:t>
                      </a:r>
                    </a:p>
                  </a:txBody>
                  <a:tcPr marL="100312" marR="100312" marT="50156" marB="50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Server</a:t>
                      </a:r>
                    </a:p>
                    <a:p>
                      <a:pPr algn="ctr" latinLnBrk="1"/>
                      <a:r>
                        <a:rPr lang="en-US" altLang="ko-KR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UI</a:t>
                      </a:r>
                    </a:p>
                  </a:txBody>
                  <a:tcPr marL="100312" marR="100312" marT="50156" marB="50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DB</a:t>
                      </a:r>
                    </a:p>
                    <a:p>
                      <a:pPr algn="ctr" latinLnBrk="1"/>
                      <a:r>
                        <a:rPr lang="en-US" altLang="ko-KR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API</a:t>
                      </a:r>
                    </a:p>
                  </a:txBody>
                  <a:tcPr marL="100312" marR="100312" marT="50156" marB="50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424355"/>
                  </a:ext>
                </a:extLst>
              </a:tr>
              <a:tr h="10328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테 스 트</a:t>
                      </a:r>
                    </a:p>
                  </a:txBody>
                  <a:tcPr marL="100312" marR="100312" marT="50156" marB="50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어플리케이션 작동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/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제어 테스트</a:t>
                      </a:r>
                      <a:endParaRPr lang="en-US" altLang="ko-KR" sz="1500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통합 테스트</a:t>
                      </a:r>
                      <a:r>
                        <a:rPr lang="en-US" altLang="ko-KR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 </a:t>
                      </a:r>
                      <a:r>
                        <a:rPr lang="ko-KR" altLang="en-US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및 유지보수</a:t>
                      </a:r>
                    </a:p>
                  </a:txBody>
                  <a:tcPr marL="100312" marR="100312" marT="50156" marB="50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092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5772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25793" y="282440"/>
            <a:ext cx="5772538" cy="58026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8. 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수행 일정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124825"/>
              </p:ext>
            </p:extLst>
          </p:nvPr>
        </p:nvGraphicFramePr>
        <p:xfrm>
          <a:off x="1937437" y="1315383"/>
          <a:ext cx="8405168" cy="5246055"/>
        </p:xfrm>
        <a:graphic>
          <a:graphicData uri="http://schemas.openxmlformats.org/drawingml/2006/table">
            <a:tbl>
              <a:tblPr/>
              <a:tblGrid>
                <a:gridCol w="2473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4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4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14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14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4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14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14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12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7136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추진사항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12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월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1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월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2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월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3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월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4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월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5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월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6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월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7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월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831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err="1">
                          <a:solidFill>
                            <a:srgbClr val="00000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주제조사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 및 선정</a:t>
                      </a: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8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 dirty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8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831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요구사항 정의 및 분석</a:t>
                      </a: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8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 dirty="0">
                        <a:solidFill>
                          <a:srgbClr val="55A514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 dirty="0">
                        <a:solidFill>
                          <a:srgbClr val="55A514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8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831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err="1">
                          <a:solidFill>
                            <a:srgbClr val="00000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시스템설계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 및 상세설계</a:t>
                      </a: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 dirty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 dirty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8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 dirty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 dirty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 dirty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8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831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구현</a:t>
                      </a: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8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FFFFFF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 dirty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 dirty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 dirty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 dirty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 dirty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8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 dirty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5831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시험 및 데모</a:t>
                      </a: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 dirty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 dirty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58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 dirty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 dirty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 dirty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58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 dirty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 dirty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5831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문서화 및 발표</a:t>
                      </a: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 dirty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58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 dirty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 dirty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58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5831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최종보고서 작성 및 </a:t>
                      </a:r>
                      <a:r>
                        <a:rPr lang="ko-KR" altLang="en-US" sz="1100" b="1" kern="0" spc="0" dirty="0" err="1">
                          <a:solidFill>
                            <a:srgbClr val="00000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패키징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 dirty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58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 dirty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58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 dirty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5727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25793" y="282440"/>
            <a:ext cx="5772538" cy="58026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9. 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필요 기술 및 참고 문헌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735ABF8-BF96-4706-B2B9-F0FB65F0734B}"/>
              </a:ext>
            </a:extLst>
          </p:cNvPr>
          <p:cNvSpPr/>
          <p:nvPr/>
        </p:nvSpPr>
        <p:spPr>
          <a:xfrm>
            <a:off x="5254710" y="3801970"/>
            <a:ext cx="540410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사용자 음성 데이터를 문자 데이터로 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변환해 주는 </a:t>
            </a:r>
            <a:r>
              <a:rPr lang="en-US" altLang="ko-KR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Kakao</a:t>
            </a:r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Speech API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F4E6DC2-E609-4FDF-A647-734B241B45ED}"/>
              </a:ext>
            </a:extLst>
          </p:cNvPr>
          <p:cNvSpPr/>
          <p:nvPr/>
        </p:nvSpPr>
        <p:spPr>
          <a:xfrm>
            <a:off x="5491087" y="2033282"/>
            <a:ext cx="525458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데이터를 </a:t>
            </a:r>
            <a:r>
              <a:rPr lang="ko-KR" altLang="en-US" sz="2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저장하기 위한 서버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B1F73F3-2AB5-4619-A6D2-9B7C870770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062" y="3506643"/>
            <a:ext cx="2372054" cy="133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288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89"/>
          <a:stretch/>
        </p:blipFill>
        <p:spPr>
          <a:xfrm>
            <a:off x="-1" y="0"/>
            <a:ext cx="12192001" cy="684867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10000"/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25756" y="-9330"/>
            <a:ext cx="9066244" cy="6858000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26140" y="2764827"/>
            <a:ext cx="2999616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언어 장애인을 위한 음성 변환기</a:t>
            </a:r>
          </a:p>
        </p:txBody>
      </p:sp>
    </p:spTree>
    <p:extLst>
      <p:ext uri="{BB962C8B-B14F-4D97-AF65-F5344CB8AC3E}">
        <p14:creationId xmlns:p14="http://schemas.microsoft.com/office/powerpoint/2010/main" val="4187048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25793" y="282440"/>
            <a:ext cx="5772538" cy="58026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1.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졸업 연구 개요</a:t>
            </a:r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>
          <a:xfrm>
            <a:off x="592509" y="1568138"/>
            <a:ext cx="5577555" cy="380303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itchFamily="34" charset="0"/>
              <a:buChar char="•"/>
            </a:pPr>
            <a:r>
              <a:rPr lang="ko-KR" altLang="en-US" dirty="0">
                <a:latin typeface="210 맨발의청춘 L" pitchFamily="18" charset="-127"/>
                <a:ea typeface="210 맨발의청춘 L" pitchFamily="18" charset="-127"/>
              </a:rPr>
              <a:t>  지난 발표에서의 지적 사항</a:t>
            </a:r>
          </a:p>
        </p:txBody>
      </p:sp>
      <p:sp>
        <p:nvSpPr>
          <p:cNvPr id="9" name="부제목 6"/>
          <p:cNvSpPr txBox="1">
            <a:spLocks/>
          </p:cNvSpPr>
          <p:nvPr/>
        </p:nvSpPr>
        <p:spPr>
          <a:xfrm>
            <a:off x="548355" y="4113361"/>
            <a:ext cx="5577555" cy="380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marR="0" lvl="0" indent="0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210 맨발의청춘 L" pitchFamily="18" charset="-127"/>
                <a:ea typeface="210 맨발의청춘 L" pitchFamily="18" charset="-127"/>
              </a:rPr>
              <a:t>  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210 맨발의청춘 L" pitchFamily="18" charset="-127"/>
                <a:ea typeface="210 맨발의청춘 L" pitchFamily="18" charset="-127"/>
              </a:rPr>
              <a:t>지적사항</a:t>
            </a:r>
            <a:r>
              <a:rPr lang="ko-KR" altLang="en-US" sz="2400" dirty="0">
                <a:latin typeface="210 맨발의청춘 L" pitchFamily="18" charset="-127"/>
                <a:ea typeface="210 맨발의청춘 L" pitchFamily="18" charset="-127"/>
              </a:rPr>
              <a:t>에 대한 답변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10" name="부제목 6"/>
          <p:cNvSpPr txBox="1">
            <a:spLocks/>
          </p:cNvSpPr>
          <p:nvPr/>
        </p:nvSpPr>
        <p:spPr>
          <a:xfrm>
            <a:off x="709302" y="2105099"/>
            <a:ext cx="7142859" cy="1706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부제목 6"/>
          <p:cNvSpPr txBox="1">
            <a:spLocks/>
          </p:cNvSpPr>
          <p:nvPr/>
        </p:nvSpPr>
        <p:spPr>
          <a:xfrm>
            <a:off x="676542" y="2182012"/>
            <a:ext cx="5262785" cy="1167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lvl="0" indent="-457200">
              <a:lnSpc>
                <a:spcPct val="90000"/>
              </a:lnSpc>
              <a:spcBef>
                <a:spcPts val="1000"/>
              </a:spcBef>
              <a:buAutoNum type="arabicPeriod"/>
              <a:defRPr/>
            </a:pP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알고리즘이 명확하지 않음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457200" lvl="0" indent="-457200">
              <a:lnSpc>
                <a:spcPct val="90000"/>
              </a:lnSpc>
              <a:spcBef>
                <a:spcPts val="1000"/>
              </a:spcBef>
              <a:buAutoNum type="arabicPeriod"/>
              <a:defRPr/>
            </a:pP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인식률을 높일 수 있는 방법을 고려할 것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2" name="부제목 6"/>
          <p:cNvSpPr txBox="1">
            <a:spLocks/>
          </p:cNvSpPr>
          <p:nvPr/>
        </p:nvSpPr>
        <p:spPr>
          <a:xfrm>
            <a:off x="709302" y="4650322"/>
            <a:ext cx="7142859" cy="1706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latin typeface="210 맨발의청춘 L" pitchFamily="18" charset="-127"/>
                <a:ea typeface="210 맨발의청춘 L" pitchFamily="18" charset="-127"/>
              </a:rPr>
              <a:t>1.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210 맨발의청춘 L" pitchFamily="18" charset="-127"/>
                <a:ea typeface="210 맨발의청춘 L" pitchFamily="18" charset="-127"/>
              </a:rPr>
              <a:t>음성인식에 사용되는 알고리즘 변경</a:t>
            </a:r>
          </a:p>
        </p:txBody>
      </p:sp>
    </p:spTree>
    <p:extLst>
      <p:ext uri="{BB962C8B-B14F-4D97-AF65-F5344CB8AC3E}">
        <p14:creationId xmlns:p14="http://schemas.microsoft.com/office/powerpoint/2010/main" val="2353326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25793" y="282440"/>
            <a:ext cx="5772538" cy="58026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1.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졸업 연구 개요</a:t>
            </a:r>
          </a:p>
        </p:txBody>
      </p:sp>
      <p:pic>
        <p:nvPicPr>
          <p:cNvPr id="6" name="그림 5" descr="Hand-holding-a-&lt;strong&gt;smartphone&lt;/strong&gt;-flat-vector by superawesomevectors on DeviantArt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89" y="1932045"/>
            <a:ext cx="2903543" cy="205425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876550" y="1924199"/>
            <a:ext cx="901827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시중에 나온 음성인식 스피커들은 또박또박 정확한 발음을 해야함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</a:p>
          <a:p>
            <a:pPr algn="ctr"/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하지만  지체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청각장애인과 같이 발음이 부정확한 사람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언어장애인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)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들은</a:t>
            </a:r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음성인식을 이용한 사물 인터넷 기술의 수혜를 받지 못하고 있음</a:t>
            </a:r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이러한 문제를 </a:t>
            </a:r>
            <a:r>
              <a:rPr lang="ko-KR" altLang="en-US" sz="2400" b="1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음성인식 스피커와 언어 장애인 사이의 변환기</a:t>
            </a:r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를 만들어 해결해 주고자 한다</a:t>
            </a:r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  <a:endParaRPr lang="en-US" altLang="ko-KR" sz="2400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3326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25793" y="282440"/>
            <a:ext cx="5772538" cy="58026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1. 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졸업 연구 개요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101711" y="4038892"/>
            <a:ext cx="9336525" cy="2086162"/>
            <a:chOff x="1116640" y="3834692"/>
            <a:chExt cx="9336525" cy="2086162"/>
          </a:xfrm>
        </p:grpSpPr>
        <p:sp>
          <p:nvSpPr>
            <p:cNvPr id="51" name="TextBox 50"/>
            <p:cNvSpPr txBox="1"/>
            <p:nvPr/>
          </p:nvSpPr>
          <p:spPr>
            <a:xfrm>
              <a:off x="1116640" y="5431817"/>
              <a:ext cx="20773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언어장애인</a:t>
              </a:r>
              <a:endPara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pic>
          <p:nvPicPr>
            <p:cNvPr id="52" name="Picture 5" descr="C:\Users\user\Desktop\2017092901273_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7246" y="3950641"/>
              <a:ext cx="1113020" cy="1446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오른쪽 화살표 52"/>
            <p:cNvSpPr/>
            <p:nvPr/>
          </p:nvSpPr>
          <p:spPr>
            <a:xfrm>
              <a:off x="3641768" y="4610262"/>
              <a:ext cx="1148337" cy="270349"/>
            </a:xfrm>
            <a:prstGeom prst="rightArrow">
              <a:avLst>
                <a:gd name="adj1" fmla="val 50000"/>
                <a:gd name="adj2" fmla="val 36402"/>
              </a:avLst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9374738-709D-41D5-BE25-856E001A0EB9}"/>
                </a:ext>
              </a:extLst>
            </p:cNvPr>
            <p:cNvSpPr txBox="1"/>
            <p:nvPr/>
          </p:nvSpPr>
          <p:spPr>
            <a:xfrm>
              <a:off x="3694487" y="4240930"/>
              <a:ext cx="1095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accent1">
                      <a:lumMod val="50000"/>
                    </a:schemeClr>
                  </a:solidFill>
                </a:rPr>
                <a:t>“</a:t>
              </a:r>
              <a:r>
                <a:rPr lang="ko-KR" altLang="en-US" dirty="0" err="1">
                  <a:solidFill>
                    <a:schemeClr val="accent1">
                      <a:lumMod val="50000"/>
                    </a:schemeClr>
                  </a:solidFill>
                </a:rPr>
                <a:t>부커</a:t>
              </a:r>
              <a:r>
                <a:rPr lang="en-US" altLang="ko-KR" dirty="0">
                  <a:solidFill>
                    <a:schemeClr val="accent1">
                      <a:lumMod val="50000"/>
                    </a:schemeClr>
                  </a:solidFill>
                </a:rPr>
                <a:t>”</a:t>
              </a:r>
              <a:endParaRPr lang="ko-KR" alt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9B1009B8-4473-41A2-8DAC-980085C420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180" b="12517"/>
            <a:stretch/>
          </p:blipFill>
          <p:spPr>
            <a:xfrm>
              <a:off x="8492146" y="4110930"/>
              <a:ext cx="1961019" cy="1138907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3453D27-C0B8-4A5F-B2D7-083F45803CB5}"/>
                </a:ext>
              </a:extLst>
            </p:cNvPr>
            <p:cNvSpPr txBox="1"/>
            <p:nvPr/>
          </p:nvSpPr>
          <p:spPr>
            <a:xfrm>
              <a:off x="5202897" y="5582300"/>
              <a:ext cx="16277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음성인식 스피커</a:t>
              </a:r>
            </a:p>
          </p:txBody>
        </p:sp>
        <p:sp>
          <p:nvSpPr>
            <p:cNvPr id="75" name="타원 74"/>
            <p:cNvSpPr/>
            <p:nvPr/>
          </p:nvSpPr>
          <p:spPr>
            <a:xfrm>
              <a:off x="8793586" y="4885926"/>
              <a:ext cx="1386893" cy="4035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8749321" y="5397634"/>
              <a:ext cx="164363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음성인식 실패</a:t>
              </a:r>
            </a:p>
          </p:txBody>
        </p:sp>
        <p:pic>
          <p:nvPicPr>
            <p:cNvPr id="32" name="Picture 3" descr="C:\Users\user\Desktop\untitled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6927" y="3834692"/>
              <a:ext cx="1632819" cy="1386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오른쪽 화살표 32"/>
            <p:cNvSpPr/>
            <p:nvPr/>
          </p:nvSpPr>
          <p:spPr>
            <a:xfrm>
              <a:off x="7165325" y="4610262"/>
              <a:ext cx="1148337" cy="270349"/>
            </a:xfrm>
            <a:prstGeom prst="rightArrow">
              <a:avLst>
                <a:gd name="adj1" fmla="val 50000"/>
                <a:gd name="adj2" fmla="val 36402"/>
              </a:avLst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289719" y="1560883"/>
            <a:ext cx="9213783" cy="2004025"/>
            <a:chOff x="1289719" y="1560883"/>
            <a:chExt cx="9213783" cy="2004025"/>
          </a:xfrm>
        </p:grpSpPr>
        <p:pic>
          <p:nvPicPr>
            <p:cNvPr id="25" name="Picture 3" descr="C:\Users\user\Desktop\untitled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300" y="1809055"/>
              <a:ext cx="1632819" cy="1386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1289719" y="3195576"/>
              <a:ext cx="1717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비장애인</a:t>
              </a:r>
            </a:p>
          </p:txBody>
        </p:sp>
        <p:pic>
          <p:nvPicPr>
            <p:cNvPr id="28" name="Picture 5" descr="C:\Users\user\Desktop\2017092901273_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4703" y="1560883"/>
              <a:ext cx="1132713" cy="1395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오른쪽 화살표 29"/>
            <p:cNvSpPr/>
            <p:nvPr/>
          </p:nvSpPr>
          <p:spPr>
            <a:xfrm>
              <a:off x="3641768" y="2431385"/>
              <a:ext cx="1048151" cy="267528"/>
            </a:xfrm>
            <a:prstGeom prst="rightArrow">
              <a:avLst>
                <a:gd name="adj1" fmla="val 50000"/>
                <a:gd name="adj2" fmla="val 36402"/>
              </a:avLst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9374738-709D-41D5-BE25-856E001A0EB9}"/>
                </a:ext>
              </a:extLst>
            </p:cNvPr>
            <p:cNvSpPr txBox="1"/>
            <p:nvPr/>
          </p:nvSpPr>
          <p:spPr>
            <a:xfrm>
              <a:off x="3612490" y="2121558"/>
              <a:ext cx="1115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accent1">
                      <a:lumMod val="50000"/>
                    </a:schemeClr>
                  </a:solidFill>
                </a:rPr>
                <a:t>“</a:t>
              </a:r>
              <a:r>
                <a:rPr lang="ko-KR" altLang="en-US" dirty="0" err="1">
                  <a:solidFill>
                    <a:schemeClr val="accent1">
                      <a:lumMod val="50000"/>
                    </a:schemeClr>
                  </a:solidFill>
                </a:rPr>
                <a:t>불켜</a:t>
              </a:r>
              <a:r>
                <a:rPr lang="en-US" altLang="ko-KR" dirty="0">
                  <a:solidFill>
                    <a:schemeClr val="accent1">
                      <a:lumMod val="50000"/>
                    </a:schemeClr>
                  </a:solidFill>
                </a:rPr>
                <a:t>”</a:t>
              </a:r>
              <a:endParaRPr lang="ko-KR" alt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9B1009B8-4473-41A2-8DAC-980085C420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180" b="12517"/>
            <a:stretch/>
          </p:blipFill>
          <p:spPr>
            <a:xfrm>
              <a:off x="8507786" y="1709451"/>
              <a:ext cx="1995716" cy="1098441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3453D27-C0B8-4A5F-B2D7-083F45803CB5}"/>
                </a:ext>
              </a:extLst>
            </p:cNvPr>
            <p:cNvSpPr txBox="1"/>
            <p:nvPr/>
          </p:nvSpPr>
          <p:spPr>
            <a:xfrm>
              <a:off x="5202897" y="3041688"/>
              <a:ext cx="15963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음성인식 스피커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793586" y="3057671"/>
              <a:ext cx="15551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음성인식 성공 </a:t>
              </a:r>
            </a:p>
          </p:txBody>
        </p:sp>
        <p:sp>
          <p:nvSpPr>
            <p:cNvPr id="34" name="오른쪽 화살표 33"/>
            <p:cNvSpPr/>
            <p:nvPr/>
          </p:nvSpPr>
          <p:spPr>
            <a:xfrm>
              <a:off x="7165325" y="2431385"/>
              <a:ext cx="1048151" cy="267528"/>
            </a:xfrm>
            <a:prstGeom prst="rightArrow">
              <a:avLst>
                <a:gd name="adj1" fmla="val 50000"/>
                <a:gd name="adj2" fmla="val 36402"/>
              </a:avLst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16178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25793" y="282440"/>
            <a:ext cx="5772538" cy="58026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1. 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졸업 연구 개요</a:t>
            </a:r>
          </a:p>
        </p:txBody>
      </p:sp>
      <p:pic>
        <p:nvPicPr>
          <p:cNvPr id="24" name="Picture 2" descr="C:\Users\user\Desktop\untitled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692" y="2806945"/>
            <a:ext cx="2307820" cy="2189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user\Desktop\untitle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28" y="2914344"/>
            <a:ext cx="1824899" cy="1824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105662" y="4946090"/>
            <a:ext cx="30105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언어장애인</a:t>
            </a:r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기계가 해독 불가한 음성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)</a:t>
            </a:r>
            <a:endParaRPr lang="ko-KR" altLang="en-US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99813" y="5077671"/>
            <a:ext cx="2461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변환기 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Application</a:t>
            </a:r>
            <a:endParaRPr lang="ko-KR" altLang="en-US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28" name="Picture 5" descr="C:\Users\user\Desktop\2017092901273_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866" y="2130160"/>
            <a:ext cx="1265962" cy="2888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오른쪽 화살표 29"/>
          <p:cNvSpPr/>
          <p:nvPr/>
        </p:nvSpPr>
        <p:spPr>
          <a:xfrm>
            <a:off x="2909846" y="3651563"/>
            <a:ext cx="704850" cy="700474"/>
          </a:xfrm>
          <a:prstGeom prst="rightArrow">
            <a:avLst>
              <a:gd name="adj1" fmla="val 50000"/>
              <a:gd name="adj2" fmla="val 36402"/>
            </a:avLst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른쪽 화살표 30"/>
          <p:cNvSpPr/>
          <p:nvPr/>
        </p:nvSpPr>
        <p:spPr>
          <a:xfrm>
            <a:off x="5610898" y="3712035"/>
            <a:ext cx="704850" cy="700474"/>
          </a:xfrm>
          <a:prstGeom prst="rightArrow">
            <a:avLst>
              <a:gd name="adj1" fmla="val 50000"/>
              <a:gd name="adj2" fmla="val 36402"/>
            </a:avLst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오른쪽 화살표 31"/>
          <p:cNvSpPr/>
          <p:nvPr/>
        </p:nvSpPr>
        <p:spPr>
          <a:xfrm>
            <a:off x="8721009" y="3712035"/>
            <a:ext cx="704850" cy="700474"/>
          </a:xfrm>
          <a:prstGeom prst="rightArrow">
            <a:avLst>
              <a:gd name="adj1" fmla="val 50000"/>
              <a:gd name="adj2" fmla="val 36402"/>
            </a:avLst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453D27-C0B8-4A5F-B2D7-083F45803CB5}"/>
              </a:ext>
            </a:extLst>
          </p:cNvPr>
          <p:cNvSpPr txBox="1"/>
          <p:nvPr/>
        </p:nvSpPr>
        <p:spPr>
          <a:xfrm>
            <a:off x="6635082" y="5077671"/>
            <a:ext cx="208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음성인식 스피커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B1009B8-4473-41A2-8DAC-980085C420B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80" b="12517"/>
          <a:stretch/>
        </p:blipFill>
        <p:spPr>
          <a:xfrm>
            <a:off x="9425859" y="3201815"/>
            <a:ext cx="2357679" cy="159997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3453D27-C0B8-4A5F-B2D7-083F45803CB5}"/>
              </a:ext>
            </a:extLst>
          </p:cNvPr>
          <p:cNvSpPr txBox="1"/>
          <p:nvPr/>
        </p:nvSpPr>
        <p:spPr>
          <a:xfrm>
            <a:off x="9738633" y="5018870"/>
            <a:ext cx="1771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음성인식 성공</a:t>
            </a:r>
          </a:p>
        </p:txBody>
      </p:sp>
    </p:spTree>
    <p:extLst>
      <p:ext uri="{BB962C8B-B14F-4D97-AF65-F5344CB8AC3E}">
        <p14:creationId xmlns:p14="http://schemas.microsoft.com/office/powerpoint/2010/main" val="2901238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25793" y="282440"/>
            <a:ext cx="5772538" cy="58026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2. 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시나리오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93" y="1540693"/>
            <a:ext cx="3679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사용자 입장에서의 시나리오</a:t>
            </a:r>
          </a:p>
        </p:txBody>
      </p:sp>
      <p:pic>
        <p:nvPicPr>
          <p:cNvPr id="138" name="Picture 3" descr="C:\Users\user\Desktop\untitl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559" y="3030744"/>
            <a:ext cx="1824899" cy="1824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2767653" y="3753237"/>
            <a:ext cx="1409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“</a:t>
            </a:r>
            <a:r>
              <a:rPr lang="ko-KR" altLang="en-US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태널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온녀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＂</a:t>
            </a:r>
            <a:endParaRPr lang="ko-KR" altLang="en-US" dirty="0"/>
          </a:p>
        </p:txBody>
      </p:sp>
      <p:sp>
        <p:nvSpPr>
          <p:cNvPr id="142" name="TextBox 141"/>
          <p:cNvSpPr txBox="1"/>
          <p:nvPr/>
        </p:nvSpPr>
        <p:spPr>
          <a:xfrm>
            <a:off x="6838701" y="5769317"/>
            <a:ext cx="4107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&lt;“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채널 올려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＂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에 대한 변환된 텍스트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&gt;</a:t>
            </a:r>
            <a:endParaRPr lang="ko-KR" altLang="en-US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351937" y="3120467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패널 올려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833868" y="4122569"/>
            <a:ext cx="9289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STT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8351938" y="2670742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캐널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몰려</a:t>
            </a:r>
            <a:endParaRPr lang="ko-KR" altLang="en-US" dirty="0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BD83CCB5-C6A2-4E15-A80D-97E4CBD9C532}"/>
              </a:ext>
            </a:extLst>
          </p:cNvPr>
          <p:cNvSpPr/>
          <p:nvPr/>
        </p:nvSpPr>
        <p:spPr>
          <a:xfrm>
            <a:off x="5203148" y="3739456"/>
            <a:ext cx="2043404" cy="369332"/>
          </a:xfrm>
          <a:prstGeom prst="rightArrow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14F49B9-BC1C-4727-8776-82BDD902A2BD}"/>
              </a:ext>
            </a:extLst>
          </p:cNvPr>
          <p:cNvSpPr/>
          <p:nvPr/>
        </p:nvSpPr>
        <p:spPr>
          <a:xfrm>
            <a:off x="8351938" y="2221017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채널 올려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96C41B3-7AD6-46AB-9646-F28E031EC105}"/>
              </a:ext>
            </a:extLst>
          </p:cNvPr>
          <p:cNvSpPr/>
          <p:nvPr/>
        </p:nvSpPr>
        <p:spPr>
          <a:xfrm>
            <a:off x="8763107" y="3599156"/>
            <a:ext cx="258404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</a:p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</a:p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</a:p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</a:p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</a:p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7563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25793" y="282440"/>
            <a:ext cx="5772538" cy="58026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2. 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시나리오</a:t>
            </a:r>
          </a:p>
        </p:txBody>
      </p:sp>
      <p:pic>
        <p:nvPicPr>
          <p:cNvPr id="138" name="Picture 3" descr="C:\Users\user\Desktop\untitl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69" y="3275938"/>
            <a:ext cx="1315306" cy="1315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TextBox 141"/>
          <p:cNvSpPr txBox="1"/>
          <p:nvPr/>
        </p:nvSpPr>
        <p:spPr>
          <a:xfrm>
            <a:off x="2219755" y="6284046"/>
            <a:ext cx="69830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&lt;“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채널 올려 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”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에 대한 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10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개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(10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번 </a:t>
            </a:r>
            <a:r>
              <a:rPr lang="ko-KR" altLang="en-US" sz="20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수행시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최대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)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의 텍스트 데이터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&gt;</a:t>
            </a:r>
            <a:endParaRPr lang="ko-KR" altLang="en-US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064846" y="206495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①</a:t>
            </a:r>
            <a:endParaRPr lang="ko-KR" altLang="en-US" b="1" dirty="0"/>
          </a:p>
        </p:txBody>
      </p:sp>
      <p:sp>
        <p:nvSpPr>
          <p:cNvPr id="7" name="오른쪽 화살표 6"/>
          <p:cNvSpPr/>
          <p:nvPr/>
        </p:nvSpPr>
        <p:spPr>
          <a:xfrm>
            <a:off x="6579822" y="3529896"/>
            <a:ext cx="675861" cy="862091"/>
          </a:xfrm>
          <a:prstGeom prst="rightArrow">
            <a:avLst>
              <a:gd name="adj1" fmla="val 67157"/>
              <a:gd name="adj2" fmla="val 52144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3103174" y="2956813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②</a:t>
            </a:r>
            <a:endParaRPr lang="ko-KR" altLang="en-US" b="1" dirty="0"/>
          </a:p>
        </p:txBody>
      </p:sp>
      <p:sp>
        <p:nvSpPr>
          <p:cNvPr id="192" name="TextBox 191"/>
          <p:cNvSpPr txBox="1"/>
          <p:nvPr/>
        </p:nvSpPr>
        <p:spPr>
          <a:xfrm>
            <a:off x="3832738" y="3848335"/>
            <a:ext cx="5145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/>
              <a:t>.</a:t>
            </a:r>
            <a:endParaRPr lang="ko-KR" altLang="en-US" sz="5000" b="1" dirty="0"/>
          </a:p>
        </p:txBody>
      </p:sp>
      <p:sp>
        <p:nvSpPr>
          <p:cNvPr id="193" name="TextBox 192"/>
          <p:cNvSpPr txBox="1"/>
          <p:nvPr/>
        </p:nvSpPr>
        <p:spPr>
          <a:xfrm>
            <a:off x="3824007" y="4182844"/>
            <a:ext cx="5145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/>
              <a:t>.</a:t>
            </a:r>
            <a:endParaRPr lang="ko-KR" altLang="en-US" sz="5000" b="1" dirty="0"/>
          </a:p>
        </p:txBody>
      </p:sp>
      <p:sp>
        <p:nvSpPr>
          <p:cNvPr id="194" name="TextBox 193"/>
          <p:cNvSpPr txBox="1"/>
          <p:nvPr/>
        </p:nvSpPr>
        <p:spPr>
          <a:xfrm>
            <a:off x="3832735" y="4524276"/>
            <a:ext cx="5145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/>
              <a:t>.</a:t>
            </a:r>
            <a:endParaRPr lang="ko-KR" altLang="en-US" sz="50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F6FBD70-75BC-469B-85FC-58B29217A555}"/>
              </a:ext>
            </a:extLst>
          </p:cNvPr>
          <p:cNvSpPr txBox="1"/>
          <p:nvPr/>
        </p:nvSpPr>
        <p:spPr>
          <a:xfrm>
            <a:off x="525793" y="1391403"/>
            <a:ext cx="2847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시스템 내부 시나리오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3707AD5-3725-4A91-804F-73DABC043653}"/>
              </a:ext>
            </a:extLst>
          </p:cNvPr>
          <p:cNvSpPr/>
          <p:nvPr/>
        </p:nvSpPr>
        <p:spPr>
          <a:xfrm>
            <a:off x="3526471" y="2976080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패널 올려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37F68CC-BA77-44A7-8819-C18D02A6C0B9}"/>
              </a:ext>
            </a:extLst>
          </p:cNvPr>
          <p:cNvSpPr/>
          <p:nvPr/>
        </p:nvSpPr>
        <p:spPr>
          <a:xfrm>
            <a:off x="3526471" y="3907410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캐널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몰려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8FB5E8E-CB32-47F5-ADB0-6D82CFAE8194}"/>
              </a:ext>
            </a:extLst>
          </p:cNvPr>
          <p:cNvSpPr/>
          <p:nvPr/>
        </p:nvSpPr>
        <p:spPr>
          <a:xfrm>
            <a:off x="3518571" y="2131022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채널 올려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98B1010-A182-4D01-B2C5-AFA7B145B410}"/>
              </a:ext>
            </a:extLst>
          </p:cNvPr>
          <p:cNvSpPr/>
          <p:nvPr/>
        </p:nvSpPr>
        <p:spPr>
          <a:xfrm>
            <a:off x="1564722" y="3704959"/>
            <a:ext cx="1409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“</a:t>
            </a:r>
            <a:r>
              <a:rPr lang="ko-KR" altLang="en-US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태널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온녀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＂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FE52E7-5E18-4204-92FF-1139864DD194}"/>
              </a:ext>
            </a:extLst>
          </p:cNvPr>
          <p:cNvSpPr txBox="1"/>
          <p:nvPr/>
        </p:nvSpPr>
        <p:spPr>
          <a:xfrm>
            <a:off x="3103174" y="392246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③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58620EB-5CF9-4EF4-8600-075A2091D73C}"/>
              </a:ext>
            </a:extLst>
          </p:cNvPr>
          <p:cNvSpPr/>
          <p:nvPr/>
        </p:nvSpPr>
        <p:spPr>
          <a:xfrm>
            <a:off x="8893002" y="1911063"/>
            <a:ext cx="24047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번 기능에 대한</a:t>
            </a: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Text DB</a:t>
            </a:r>
            <a:endParaRPr lang="ko-KR" altLang="en-US" sz="16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52BA220-9400-4110-9FE6-A13A631FC1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104819"/>
              </p:ext>
            </p:extLst>
          </p:nvPr>
        </p:nvGraphicFramePr>
        <p:xfrm>
          <a:off x="9053982" y="2500354"/>
          <a:ext cx="2082800" cy="33601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0">
                  <a:extLst>
                    <a:ext uri="{9D8B030D-6E8A-4147-A177-3AD203B41FA5}">
                      <a16:colId xmlns:a16="http://schemas.microsoft.com/office/drawing/2014/main" val="17478115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210 맨발의청춘 B" panose="02020603020101020101" pitchFamily="18" charset="-127"/>
                          <a:ea typeface="210 맨발의청춘 B" panose="02020603020101020101" pitchFamily="18" charset="-127"/>
                        </a:rPr>
                        <a:t>ID: 1</a:t>
                      </a:r>
                      <a:endParaRPr lang="ko-KR" altLang="en-US" dirty="0">
                        <a:latin typeface="210 맨발의청춘 B" panose="02020603020101020101" pitchFamily="18" charset="-127"/>
                        <a:ea typeface="210 맨발의청춘 B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411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채널 올려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448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패널 올려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105680"/>
                  </a:ext>
                </a:extLst>
              </a:tr>
              <a:tr h="408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캐널</a:t>
                      </a:r>
                      <a:r>
                        <a:rPr lang="ko-KR" altLang="en-US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 몰려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135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/>
                        <a:t>.</a:t>
                      </a:r>
                      <a:endParaRPr lang="ko-KR" alt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53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/>
                        <a:t>.</a:t>
                      </a:r>
                      <a:endParaRPr lang="ko-KR" alt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27414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/>
                        <a:t>.</a:t>
                      </a:r>
                      <a:endParaRPr lang="ko-KR" alt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768344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/>
                        <a:t>.</a:t>
                      </a:r>
                      <a:endParaRPr lang="ko-KR" alt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99943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756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5766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25793" y="282440"/>
            <a:ext cx="5772538" cy="58026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2. 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시나리오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93" y="1540693"/>
            <a:ext cx="2847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시스템 내부 시나리오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4256186" y="2173067"/>
            <a:ext cx="2704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Db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에 </a:t>
            </a:r>
            <a:r>
              <a:rPr lang="ko-KR" altLang="en-US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저장되어있던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 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Text</a:t>
            </a:r>
            <a:endParaRPr lang="ko-KR" altLang="en-US" dirty="0"/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5C4D7AE2-BC39-40B3-BC50-FB13F94957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756647"/>
              </p:ext>
            </p:extLst>
          </p:nvPr>
        </p:nvGraphicFramePr>
        <p:xfrm>
          <a:off x="4449048" y="2898660"/>
          <a:ext cx="2082800" cy="33790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0">
                  <a:extLst>
                    <a:ext uri="{9D8B030D-6E8A-4147-A177-3AD203B41FA5}">
                      <a16:colId xmlns:a16="http://schemas.microsoft.com/office/drawing/2014/main" val="1747811508"/>
                    </a:ext>
                  </a:extLst>
                </a:gridCol>
              </a:tblGrid>
              <a:tr h="3898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채널 올려</a:t>
                      </a:r>
                      <a:r>
                        <a:rPr lang="en-US" altLang="ko-KR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(ID: 1)</a:t>
                      </a:r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411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채널 올려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448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패널 올려</a:t>
                      </a:r>
                    </a:p>
                  </a:txBody>
                  <a:tcPr>
                    <a:solidFill>
                      <a:srgbClr val="E1B5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105680"/>
                  </a:ext>
                </a:extLst>
              </a:tr>
              <a:tr h="408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캐널</a:t>
                      </a:r>
                      <a:r>
                        <a:rPr lang="ko-KR" altLang="en-US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 몰려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135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.</a:t>
                      </a:r>
                      <a:endParaRPr lang="ko-KR" altLang="en-US" sz="1800" b="1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53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.</a:t>
                      </a:r>
                      <a:endParaRPr lang="ko-KR" altLang="en-US" sz="1800" b="1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27414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.</a:t>
                      </a:r>
                      <a:endParaRPr lang="ko-KR" altLang="en-US" sz="1800" b="1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768344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.</a:t>
                      </a:r>
                      <a:endParaRPr lang="ko-KR" altLang="en-US" sz="1800" b="1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99943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b="1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756007"/>
                  </a:ext>
                </a:extLst>
              </a:tr>
            </a:tbl>
          </a:graphicData>
        </a:graphic>
      </p:graphicFrame>
      <p:pic>
        <p:nvPicPr>
          <p:cNvPr id="34" name="Picture 3" descr="C:\Users\user\Desktop\untitled.png">
            <a:extLst>
              <a:ext uri="{FF2B5EF4-FFF2-40B4-BE49-F238E27FC236}">
                <a16:creationId xmlns:a16="http://schemas.microsoft.com/office/drawing/2014/main" id="{ED88568B-1A01-4F73-9E32-67776C861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75" y="3182161"/>
            <a:ext cx="1315306" cy="1315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528A1929-7EDA-4A52-9C8D-2B24D2945A65}"/>
              </a:ext>
            </a:extLst>
          </p:cNvPr>
          <p:cNvSpPr/>
          <p:nvPr/>
        </p:nvSpPr>
        <p:spPr>
          <a:xfrm>
            <a:off x="1918020" y="3611182"/>
            <a:ext cx="1409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“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패널 올려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＂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4C35F6-7F88-4560-B4FE-6D17E18D6E81}"/>
              </a:ext>
            </a:extLst>
          </p:cNvPr>
          <p:cNvSpPr/>
          <p:nvPr/>
        </p:nvSpPr>
        <p:spPr>
          <a:xfrm>
            <a:off x="6867723" y="3980514"/>
            <a:ext cx="7857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Match</a:t>
            </a:r>
            <a:endParaRPr lang="ko-KR" altLang="en-US" sz="1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29F702CF-B06B-4BA7-ACA1-63BA00B61CD7}"/>
              </a:ext>
            </a:extLst>
          </p:cNvPr>
          <p:cNvSpPr/>
          <p:nvPr/>
        </p:nvSpPr>
        <p:spPr>
          <a:xfrm>
            <a:off x="6531848" y="3655148"/>
            <a:ext cx="1888659" cy="369331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03F25E3-2829-4E6E-8498-6692780A3E55}"/>
              </a:ext>
            </a:extLst>
          </p:cNvPr>
          <p:cNvSpPr/>
          <p:nvPr/>
        </p:nvSpPr>
        <p:spPr>
          <a:xfrm>
            <a:off x="8865290" y="3726894"/>
            <a:ext cx="2279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“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채널 올려“ 음성 출력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32166A8-F868-403F-B3AA-1F4749AF129B}"/>
              </a:ext>
            </a:extLst>
          </p:cNvPr>
          <p:cNvSpPr/>
          <p:nvPr/>
        </p:nvSpPr>
        <p:spPr>
          <a:xfrm>
            <a:off x="9040818" y="5214258"/>
            <a:ext cx="1928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&lt;</a:t>
            </a:r>
            <a:r>
              <a:rPr lang="en-US" altLang="ko-KR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SmartPhone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&gt;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D7C865F-0DC5-411C-A64D-56F71BFECBED}"/>
              </a:ext>
            </a:extLst>
          </p:cNvPr>
          <p:cNvSpPr/>
          <p:nvPr/>
        </p:nvSpPr>
        <p:spPr>
          <a:xfrm>
            <a:off x="3412062" y="4103625"/>
            <a:ext cx="670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TTS</a:t>
            </a:r>
            <a:endParaRPr lang="ko-KR" altLang="en-US" dirty="0"/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00BCFC6E-6DA2-47B4-A686-3B2FCECC9DE4}"/>
              </a:ext>
            </a:extLst>
          </p:cNvPr>
          <p:cNvSpPr/>
          <p:nvPr/>
        </p:nvSpPr>
        <p:spPr>
          <a:xfrm>
            <a:off x="3327380" y="3611183"/>
            <a:ext cx="1123343" cy="369331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A6A74C7-A678-4F1E-82B4-607A0E0C991F}"/>
              </a:ext>
            </a:extLst>
          </p:cNvPr>
          <p:cNvSpPr/>
          <p:nvPr/>
        </p:nvSpPr>
        <p:spPr>
          <a:xfrm>
            <a:off x="7910993" y="4103625"/>
            <a:ext cx="673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STT</a:t>
            </a:r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5049A1E-85D1-492D-8148-D5C46C19A3B2}"/>
              </a:ext>
            </a:extLst>
          </p:cNvPr>
          <p:cNvSpPr/>
          <p:nvPr/>
        </p:nvSpPr>
        <p:spPr>
          <a:xfrm>
            <a:off x="525793" y="5007721"/>
            <a:ext cx="1003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&lt;User&gt;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7998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>
            <a:lumMod val="25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6299</TotalTime>
  <Words>726</Words>
  <Application>Microsoft Office PowerPoint</Application>
  <PresentationFormat>와이드스크린</PresentationFormat>
  <Paragraphs>246</Paragraphs>
  <Slides>23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맑은 고딕</vt:lpstr>
      <vt:lpstr>210 맨발의청춘 B</vt:lpstr>
      <vt:lpstr>210 맨발의청춘 L</vt:lpstr>
      <vt:lpstr>Arial</vt:lpstr>
      <vt:lpstr>Office 테마</vt:lpstr>
      <vt:lpstr>PowerPoint 프레젠테이션</vt:lpstr>
      <vt:lpstr>PowerPoint 프레젠테이션</vt:lpstr>
      <vt:lpstr>1. 졸업 연구 개요</vt:lpstr>
      <vt:lpstr>1. 졸업 연구 개요</vt:lpstr>
      <vt:lpstr>1. 졸업 연구 개요</vt:lpstr>
      <vt:lpstr>1. 졸업 연구 개요</vt:lpstr>
      <vt:lpstr>2. 시나리오</vt:lpstr>
      <vt:lpstr>2. 시나리오</vt:lpstr>
      <vt:lpstr>2. 시나리오</vt:lpstr>
      <vt:lpstr>PowerPoint 프레젠테이션</vt:lpstr>
      <vt:lpstr>2. 시나리오</vt:lpstr>
      <vt:lpstr>2. 시나리오</vt:lpstr>
      <vt:lpstr>2. 시나리오</vt:lpstr>
      <vt:lpstr>2. 시나리오</vt:lpstr>
      <vt:lpstr>PowerPoint 프레젠테이션</vt:lpstr>
      <vt:lpstr>4. 시스템 구성도</vt:lpstr>
      <vt:lpstr>5. 개발 환경</vt:lpstr>
      <vt:lpstr>6. 개발 현황</vt:lpstr>
      <vt:lpstr>6. 개발 현황</vt:lpstr>
      <vt:lpstr>7. 업무 분담</vt:lpstr>
      <vt:lpstr>8. 수행 일정</vt:lpstr>
      <vt:lpstr>9. 필요 기술 및 참고 문헌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한연서</dc:creator>
  <cp:lastModifiedBy>yeonseokristenhan</cp:lastModifiedBy>
  <cp:revision>197</cp:revision>
  <cp:lastPrinted>2018-01-22T05:56:42Z</cp:lastPrinted>
  <dcterms:created xsi:type="dcterms:W3CDTF">2018-01-19T08:04:20Z</dcterms:created>
  <dcterms:modified xsi:type="dcterms:W3CDTF">2018-05-02T11:30:33Z</dcterms:modified>
</cp:coreProperties>
</file>