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1145" r:id="rId2"/>
    <p:sldId id="1153" r:id="rId3"/>
    <p:sldId id="1175" r:id="rId4"/>
    <p:sldId id="1169" r:id="rId5"/>
    <p:sldId id="1170" r:id="rId6"/>
    <p:sldId id="1155" r:id="rId7"/>
    <p:sldId id="1156" r:id="rId8"/>
    <p:sldId id="1157" r:id="rId9"/>
    <p:sldId id="1180" r:id="rId10"/>
    <p:sldId id="1196" r:id="rId11"/>
    <p:sldId id="1198" r:id="rId12"/>
    <p:sldId id="1199" r:id="rId13"/>
    <p:sldId id="1163" r:id="rId14"/>
    <p:sldId id="1164" r:id="rId15"/>
    <p:sldId id="1165" r:id="rId16"/>
    <p:sldId id="1172" r:id="rId17"/>
    <p:sldId id="1173" r:id="rId18"/>
  </p:sldIdLst>
  <p:sldSz cx="10561638" cy="7921625"/>
  <p:notesSz cx="6805613" cy="9939338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나눔고딕 ExtraBold" panose="020D09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고딕" panose="020D0604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327" userDrawn="1">
          <p15:clr>
            <a:srgbClr val="A4A3A4"/>
          </p15:clr>
        </p15:guide>
        <p15:guide id="3" pos="33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92B2C8"/>
    <a:srgbClr val="5A8BAC"/>
    <a:srgbClr val="FFC91B"/>
    <a:srgbClr val="0099FF"/>
    <a:srgbClr val="FFCC00"/>
    <a:srgbClr val="E45E5E"/>
    <a:srgbClr val="DB2A2A"/>
    <a:srgbClr val="FFFFCC"/>
    <a:srgbClr val="85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09" autoAdjust="0"/>
  </p:normalViewPr>
  <p:slideViewPr>
    <p:cSldViewPr>
      <p:cViewPr varScale="1">
        <p:scale>
          <a:sx n="101" d="100"/>
          <a:sy n="101" d="100"/>
        </p:scale>
        <p:origin x="1368" y="120"/>
      </p:cViewPr>
      <p:guideLst>
        <p:guide orient="horz" pos="2495"/>
        <p:guide pos="3327"/>
        <p:guide pos="33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7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184" y="2"/>
            <a:ext cx="2949841" cy="49752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364CEFEC-D7CC-48CC-B5FF-0321E9F2F95E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184" y="9440228"/>
            <a:ext cx="2949841" cy="49752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5ED73725-E7E3-4AE5-9A10-F49E6A0BB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2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33C5FC3-A607-4463-B82D-493EEF32E4AA}" type="datetimeFigureOut">
              <a:rPr lang="ko-KR" altLang="en-US" smtClean="0"/>
              <a:pPr/>
              <a:t>2017-04-20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2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018F2E9D-C504-426C-B6B6-7A61112D82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1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1" algn="l" defTabSz="9143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71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2E9D-C504-426C-B6B6-7A61112D82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0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1527140" y="2808689"/>
            <a:ext cx="7507358" cy="92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857249" indent="-857249" algn="ctr">
              <a:buFontTx/>
              <a:buNone/>
              <a:defRPr kumimoji="0" lang="ko-KR" altLang="en-US" sz="5999" b="1" i="0" u="none" strike="noStrike" cap="none" spc="-101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 ExtraBold"/>
                <a:ea typeface="나눔고딕 ExtraBold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THEME Campaign</a:t>
            </a:r>
            <a:endParaRPr lang="ko-KR" altLang="en-US" dirty="0"/>
          </a:p>
        </p:txBody>
      </p:sp>
      <p:sp>
        <p:nvSpPr>
          <p:cNvPr id="116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1527140" y="3663879"/>
            <a:ext cx="75073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47484" indent="-447484" algn="ctr">
              <a:buFontTx/>
              <a:buNone/>
              <a:defRPr kumimoji="0" lang="ko-KR" alt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/>
                <a:ea typeface="나눔고딕"/>
              </a:defRPr>
            </a:lvl1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New Project</a:t>
            </a:r>
            <a:endParaRPr lang="ko-KR" altLang="en-US" dirty="0"/>
          </a:p>
        </p:txBody>
      </p:sp>
      <p:sp>
        <p:nvSpPr>
          <p:cNvPr id="118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2689251" y="4609667"/>
            <a:ext cx="5183136" cy="2155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1097369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1" b="0" spc="0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69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endParaRPr lang="en-US" altLang="ko-KR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5051523" y="4305455"/>
            <a:ext cx="458916" cy="54000"/>
          </a:xfrm>
          <a:prstGeom prst="rect">
            <a:avLst/>
          </a:prstGeom>
          <a:solidFill>
            <a:srgbClr val="5A8BAC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1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544995"/>
            <a:ext cx="10561638" cy="2376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현 11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655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현 9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386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376"/>
            <a:ext cx="10561639" cy="100848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이등변 삼각형 5"/>
          <p:cNvSpPr/>
          <p:nvPr userDrawn="1"/>
        </p:nvSpPr>
        <p:spPr>
          <a:xfrm rot="10800000">
            <a:off x="221956" y="1008857"/>
            <a:ext cx="252399" cy="28803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현 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930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" y="-1"/>
            <a:ext cx="130988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현 7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2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8663" y="6"/>
            <a:ext cx="10566797" cy="7921625"/>
          </a:xfrm>
          <a:prstGeom prst="rect">
            <a:avLst/>
          </a:prstGeom>
          <a:solidFill>
            <a:srgbClr val="283340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5051523" y="4487399"/>
            <a:ext cx="458916" cy="54000"/>
          </a:xfrm>
          <a:prstGeom prst="rect">
            <a:avLst/>
          </a:prstGeom>
          <a:solidFill>
            <a:srgbClr val="5A8BAC"/>
          </a:solidFill>
          <a:ln w="3175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399" latinLnBrk="0"/>
            <a:endParaRPr lang="ko-KR" altLang="en-US" sz="1800" spc="-5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698113" y="2490588"/>
            <a:ext cx="7165412" cy="92888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8000" spc="-30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1698113" y="3696950"/>
            <a:ext cx="7165412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698113" y="5065102"/>
            <a:ext cx="7165412" cy="24481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FontTx/>
              <a:buNone/>
              <a:def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2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41884" y="3808694"/>
            <a:ext cx="1719422" cy="0"/>
            <a:chOff x="950269" y="3638632"/>
            <a:chExt cx="2563459" cy="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541884" y="5591263"/>
            <a:ext cx="1719422" cy="0"/>
            <a:chOff x="950269" y="3638632"/>
            <a:chExt cx="2563459" cy="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541884" y="2026126"/>
            <a:ext cx="1719422" cy="0"/>
            <a:chOff x="950269" y="3638632"/>
            <a:chExt cx="2563459" cy="0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45940" y="3638632"/>
              <a:ext cx="206778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50269" y="3638632"/>
              <a:ext cx="495671" cy="0"/>
            </a:xfrm>
            <a:prstGeom prst="line">
              <a:avLst/>
            </a:prstGeom>
            <a:ln w="19050">
              <a:solidFill>
                <a:srgbClr val="5A8BAC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541135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541135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541135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2308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 userDrawn="1">
          <p15:clr>
            <a:srgbClr val="FBAE40"/>
          </p15:clr>
        </p15:guide>
        <p15:guide id="2" pos="332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-1"/>
            <a:ext cx="1896442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231243" y="32671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2241606" y="93647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176273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273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174190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40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>
          <p15:clr>
            <a:srgbClr val="FBAE40"/>
          </p15:clr>
        </p15:guide>
        <p15:guide id="2" pos="332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27" name="텍스트 개체 틀 6"/>
          <p:cNvSpPr>
            <a:spLocks noGrp="1"/>
          </p:cNvSpPr>
          <p:nvPr>
            <p:ph type="body" sz="quarter" idx="12" hasCustomPrompt="1"/>
          </p:nvPr>
        </p:nvSpPr>
        <p:spPr>
          <a:xfrm>
            <a:off x="541135" y="15509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baseline="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OUR COMPANY</a:t>
            </a:r>
            <a:endParaRPr lang="ko-KR" altLang="en-US" dirty="0"/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541135" y="3326737"/>
            <a:ext cx="1720172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541135" y="5113220"/>
            <a:ext cx="1720171" cy="24965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COMPETITOR</a:t>
            </a:r>
            <a:endParaRPr lang="ko-KR" altLang="en-US" dirty="0"/>
          </a:p>
        </p:txBody>
      </p:sp>
      <p:sp>
        <p:nvSpPr>
          <p:cNvPr id="37" name="현 36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238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5">
          <p15:clr>
            <a:srgbClr val="FBAE40"/>
          </p15:clr>
        </p15:guide>
        <p15:guide id="2" pos="332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" y="-1"/>
            <a:ext cx="2803191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391859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402222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 userDrawn="1"/>
        </p:nvSpPr>
        <p:spPr>
          <a:xfrm>
            <a:off x="5088888" y="7633220"/>
            <a:ext cx="383862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5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541884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556276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13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983146" y="749027"/>
            <a:ext cx="6595346" cy="55317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44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1988327" y="1358786"/>
            <a:ext cx="6584984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lang="ko-KR" altLang="en-US" sz="1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13" name="현 12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49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1"/>
            <a:ext cx="3902176" cy="792162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88900" dist="254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현 11"/>
          <p:cNvSpPr/>
          <p:nvPr userDrawn="1"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슬라이드 번호 개체 틀 1"/>
          <p:cNvSpPr txBox="1">
            <a:spLocks/>
          </p:cNvSpPr>
          <p:nvPr userDrawn="1"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‹#›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98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-1"/>
            <a:ext cx="10561638" cy="7921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03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90" r:id="rId3"/>
    <p:sldLayoutId id="2147483701" r:id="rId4"/>
    <p:sldLayoutId id="2147483702" r:id="rId5"/>
    <p:sldLayoutId id="2147483696" r:id="rId6"/>
    <p:sldLayoutId id="2147483697" r:id="rId7"/>
    <p:sldLayoutId id="2147483698" r:id="rId8"/>
    <p:sldLayoutId id="2147483693" r:id="rId9"/>
    <p:sldLayoutId id="2147483695" r:id="rId10"/>
    <p:sldLayoutId id="2147483694" r:id="rId11"/>
    <p:sldLayoutId id="2147483699" r:id="rId12"/>
    <p:sldLayoutId id="2147483700" r:id="rId13"/>
    <p:sldLayoutId id="2147483691" r:id="rId14"/>
  </p:sldLayoutIdLst>
  <p:txStyles>
    <p:titleStyle>
      <a:lvl1pPr algn="ctr" defTabSz="1193291" rtl="0" eaLnBrk="1" latinLnBrk="1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484" indent="-447484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548" indent="-372904" algn="l" defTabSz="1193291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61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257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490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548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8194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4838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483" indent="-298322" algn="l" defTabSz="119329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96645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2pPr>
      <a:lvl3pPr marL="119329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789935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4pPr>
      <a:lvl5pPr marL="238658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5pPr>
      <a:lvl6pPr marL="2983226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6pPr>
      <a:lvl7pPr marL="3579870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7pPr>
      <a:lvl8pPr marL="4176516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8pPr>
      <a:lvl9pPr marL="4773161" algn="l" defTabSz="1193291" rtl="0" eaLnBrk="1" latinLnBrk="1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aas.koroad.or.kr/" TargetMode="External"/><Relationship Id="rId7" Type="http://schemas.openxmlformats.org/officeDocument/2006/relationships/hyperlink" Target="http://map.daum.net/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maps/" TargetMode="External"/><Relationship Id="rId5" Type="http://schemas.openxmlformats.org/officeDocument/2006/relationships/hyperlink" Target="https://developers.google.com/maps/" TargetMode="External"/><Relationship Id="rId4" Type="http://schemas.openxmlformats.org/officeDocument/2006/relationships/hyperlink" Target="http://www.hovans.com/autogua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38164" y="2797298"/>
            <a:ext cx="9485312" cy="928888"/>
          </a:xfrm>
        </p:spPr>
        <p:txBody>
          <a:bodyPr/>
          <a:lstStyle/>
          <a:p>
            <a:r>
              <a:rPr lang="ko-KR" altLang="en-US" sz="4800" dirty="0"/>
              <a:t>자전거로 通하는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800" dirty="0" err="1"/>
              <a:t>Blackbox</a:t>
            </a:r>
            <a:r>
              <a:rPr lang="en-US" altLang="ko-KR" sz="2800" dirty="0"/>
              <a:t> </a:t>
            </a:r>
            <a:r>
              <a:rPr lang="en-US" altLang="ko-KR" sz="2800" spc="-150" dirty="0"/>
              <a:t>Application</a:t>
            </a:r>
            <a:endParaRPr lang="ko-KR" altLang="en-US" sz="2800" spc="-15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pc="-150" dirty="0"/>
              <a:t>2014152031 </a:t>
            </a:r>
            <a:r>
              <a:rPr lang="ko-KR" altLang="en-US" spc="-150" dirty="0"/>
              <a:t>임현진</a:t>
            </a:r>
            <a:endParaRPr lang="en-US" altLang="ko-KR" spc="-150" dirty="0"/>
          </a:p>
          <a:p>
            <a:r>
              <a:rPr lang="en-US" altLang="ko-KR" spc="-150" dirty="0"/>
              <a:t>2014152034 </a:t>
            </a:r>
            <a:r>
              <a:rPr lang="ko-KR" altLang="en-US" spc="-150" dirty="0"/>
              <a:t>정필모</a:t>
            </a:r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3120579" y="2658735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3660023" y="4004032"/>
            <a:ext cx="1476780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/>
              <a:t>(Dashboard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Camera)</a:t>
            </a:r>
            <a:endParaRPr lang="en-US" sz="1200" b="0" spc="-150" dirty="0"/>
          </a:p>
        </p:txBody>
      </p:sp>
    </p:spTree>
    <p:extLst>
      <p:ext uri="{BB962C8B-B14F-4D97-AF65-F5344CB8AC3E}">
        <p14:creationId xmlns:p14="http://schemas.microsoft.com/office/powerpoint/2010/main" val="6570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</a:t>
            </a:r>
            <a:r>
              <a:rPr lang="ko-KR" altLang="en-US" dirty="0">
                <a:solidFill>
                  <a:srgbClr val="5A8BAC"/>
                </a:solidFill>
              </a:rPr>
              <a:t>현황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Development Status</a:t>
            </a:r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텍스트 개체 틀 3"/>
          <p:cNvSpPr txBox="1">
            <a:spLocks/>
          </p:cNvSpPr>
          <p:nvPr/>
        </p:nvSpPr>
        <p:spPr>
          <a:xfrm>
            <a:off x="627261" y="1715183"/>
            <a:ext cx="3501430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spc="-150" dirty="0">
                <a:solidFill>
                  <a:schemeClr val="bg1">
                    <a:lumMod val="50000"/>
                  </a:schemeClr>
                </a:solidFill>
              </a:rPr>
              <a:t>개발 완료한 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44315" y="2664668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3"/>
          <p:cNvSpPr txBox="1">
            <a:spLocks/>
          </p:cNvSpPr>
          <p:nvPr/>
        </p:nvSpPr>
        <p:spPr>
          <a:xfrm>
            <a:off x="628080" y="2958964"/>
            <a:ext cx="9510128" cy="3594136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GPS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를 이용한 실시간 </a:t>
            </a:r>
            <a:r>
              <a:rPr lang="ko-KR" altLang="en-US" sz="2000" spc="-150" dirty="0" err="1">
                <a:solidFill>
                  <a:schemeClr val="bg1">
                    <a:lumMod val="50000"/>
                  </a:schemeClr>
                </a:solidFill>
              </a:rPr>
              <a:t>트래킹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실시간 위치 갱신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실시간 속도 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실시간 고도 측정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Sensor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를 이용한 사고 감지 및 블랙박스 자동 촬영 시작 기능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블랙박스 상시 촬영 기능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이벤트 기반 블랙박스 촬영 기능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회전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55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</a:t>
            </a:r>
            <a:r>
              <a:rPr lang="ko-KR" altLang="en-US" dirty="0">
                <a:solidFill>
                  <a:srgbClr val="5A8BAC"/>
                </a:solidFill>
              </a:rPr>
              <a:t>현황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Development Status</a:t>
            </a:r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텍스트 개체 틀 3"/>
          <p:cNvSpPr txBox="1">
            <a:spLocks/>
          </p:cNvSpPr>
          <p:nvPr/>
        </p:nvSpPr>
        <p:spPr>
          <a:xfrm>
            <a:off x="627261" y="1715183"/>
            <a:ext cx="3501430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spc="-150" dirty="0">
                <a:solidFill>
                  <a:schemeClr val="bg1">
                    <a:lumMod val="50000"/>
                  </a:schemeClr>
                </a:solidFill>
              </a:rPr>
              <a:t>개발할 기능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44315" y="2664668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3"/>
          <p:cNvSpPr txBox="1">
            <a:spLocks/>
          </p:cNvSpPr>
          <p:nvPr/>
        </p:nvSpPr>
        <p:spPr>
          <a:xfrm>
            <a:off x="628080" y="2958964"/>
            <a:ext cx="9510128" cy="4026184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블랙박스 영상 서버 자동 업로드 기능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블랙박스 분할 연속 촬영 기능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수십 초 간격으로 파일 끊어서 저장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자전거 사고다발지역 알림 시스템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이벤트 기반 블랙박스 촬영 기능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급 가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감속</a:t>
            </a:r>
            <a:r>
              <a:rPr lang="en-US" altLang="ko-KR" sz="2000" spc="-1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주행 중 정차 시 자동 일시정지 기능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웹페이지 구현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개발 </a:t>
            </a:r>
            <a:r>
              <a:rPr lang="ko-KR" altLang="en-US" dirty="0">
                <a:solidFill>
                  <a:srgbClr val="5A8BAC"/>
                </a:solidFill>
              </a:rPr>
              <a:t>현황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Development Status</a:t>
            </a:r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텍스트 개체 틀 3"/>
          <p:cNvSpPr txBox="1">
            <a:spLocks/>
          </p:cNvSpPr>
          <p:nvPr/>
        </p:nvSpPr>
        <p:spPr>
          <a:xfrm>
            <a:off x="627261" y="1715183"/>
            <a:ext cx="364544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spc="-150">
                <a:solidFill>
                  <a:schemeClr val="bg1">
                    <a:lumMod val="50000"/>
                  </a:schemeClr>
                </a:solidFill>
              </a:rPr>
              <a:t>개발에서 제외할 기능</a:t>
            </a:r>
            <a:endParaRPr lang="ko-KR" altLang="en-US" sz="3200" b="1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44315" y="2664668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3"/>
          <p:cNvSpPr txBox="1">
            <a:spLocks/>
          </p:cNvSpPr>
          <p:nvPr/>
        </p:nvSpPr>
        <p:spPr>
          <a:xfrm>
            <a:off x="628080" y="2958964"/>
            <a:ext cx="9510128" cy="3594136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bg1">
                    <a:lumMod val="50000"/>
                  </a:schemeClr>
                </a:solidFill>
              </a:rPr>
              <a:t>미정</a:t>
            </a:r>
            <a:endParaRPr lang="en-US" altLang="ko-KR" sz="2000" spc="-1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0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개발 </a:t>
            </a:r>
            <a:r>
              <a:rPr lang="ko-KR" altLang="en-US" dirty="0">
                <a:solidFill>
                  <a:srgbClr val="5A8BAC"/>
                </a:solidFill>
              </a:rPr>
              <a:t>환경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50126"/>
              </p:ext>
            </p:extLst>
          </p:nvPr>
        </p:nvGraphicFramePr>
        <p:xfrm>
          <a:off x="2234096" y="2016596"/>
          <a:ext cx="6096000" cy="4578408"/>
        </p:xfrm>
        <a:graphic>
          <a:graphicData uri="http://schemas.openxmlformats.org/drawingml/2006/table">
            <a:tbl>
              <a:tblPr firstCol="1" bandCol="1">
                <a:tableStyleId>{EB9631B5-78F2-41C9-869B-9F39066F8104}</a:tableStyleId>
              </a:tblPr>
              <a:tblGrid>
                <a:gridCol w="1029730">
                  <a:extLst>
                    <a:ext uri="{9D8B030D-6E8A-4147-A177-3AD203B41FA5}">
                      <a16:colId xmlns:a16="http://schemas.microsoft.com/office/drawing/2014/main" val="504950193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740133291"/>
                    </a:ext>
                  </a:extLst>
                </a:gridCol>
                <a:gridCol w="3435178">
                  <a:extLst>
                    <a:ext uri="{9D8B030D-6E8A-4147-A177-3AD203B41FA5}">
                      <a16:colId xmlns:a16="http://schemas.microsoft.com/office/drawing/2014/main" val="2377706446"/>
                    </a:ext>
                  </a:extLst>
                </a:gridCol>
              </a:tblGrid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PC (Web)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10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11672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Browser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Edge/IE, Google Chrome, Safari, Firefox 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外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54716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Develop Language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HTML5, JSP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11349"/>
                  </a:ext>
                </a:extLst>
              </a:tr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Mobile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Android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OS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64455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GPS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A-GPS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6673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Develop Language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JAVA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95754"/>
                  </a:ext>
                </a:extLst>
              </a:tr>
              <a:tr h="4836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Tool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Compiler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Android Studio(Mobile), Eclipse(Web)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05886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MySQL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372744"/>
                  </a:ext>
                </a:extLst>
              </a:tr>
              <a:tr h="483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Apache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+ Apache Tomcat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112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3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업무 </a:t>
            </a:r>
            <a:r>
              <a:rPr lang="ko-KR" altLang="en-US" dirty="0">
                <a:solidFill>
                  <a:srgbClr val="5A8BAC"/>
                </a:solidFill>
              </a:rPr>
              <a:t>분담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Business Division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7751"/>
              </p:ext>
            </p:extLst>
          </p:nvPr>
        </p:nvGraphicFramePr>
        <p:xfrm>
          <a:off x="1104357" y="1613782"/>
          <a:ext cx="8352928" cy="5083335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512166">
                  <a:extLst>
                    <a:ext uri="{9D8B030D-6E8A-4147-A177-3AD203B41FA5}">
                      <a16:colId xmlns:a16="http://schemas.microsoft.com/office/drawing/2014/main" val="1071600318"/>
                    </a:ext>
                  </a:extLst>
                </a:gridCol>
                <a:gridCol w="3420381">
                  <a:extLst>
                    <a:ext uri="{9D8B030D-6E8A-4147-A177-3AD203B41FA5}">
                      <a16:colId xmlns:a16="http://schemas.microsoft.com/office/drawing/2014/main" val="1375837046"/>
                    </a:ext>
                  </a:extLst>
                </a:gridCol>
                <a:gridCol w="3420381">
                  <a:extLst>
                    <a:ext uri="{9D8B030D-6E8A-4147-A177-3AD203B41FA5}">
                      <a16:colId xmlns:a16="http://schemas.microsoft.com/office/drawing/2014/main" val="947724128"/>
                    </a:ext>
                  </a:extLst>
                </a:gridCol>
              </a:tblGrid>
              <a:tr h="101666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임현진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/>
                        <a:t>정필모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2473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자료수집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네비게이션 </a:t>
                      </a:r>
                      <a:r>
                        <a:rPr lang="en-US" altLang="ko-KR" sz="1600" dirty="0"/>
                        <a:t>API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GPS </a:t>
                      </a:r>
                      <a:r>
                        <a:rPr lang="ko-KR" altLang="en-US" sz="1600" dirty="0"/>
                        <a:t>경로 및 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기존 시스템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및 서버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1843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설계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웹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어플리케이션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GPS </a:t>
                      </a:r>
                      <a:r>
                        <a:rPr lang="ko-KR" altLang="en-US" sz="1600" dirty="0"/>
                        <a:t>위치 추적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이동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DB/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310675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경로 저장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트래킹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웹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/ </a:t>
                      </a:r>
                      <a:r>
                        <a:rPr lang="ko-KR" altLang="en-US" sz="1600" baseline="0" dirty="0"/>
                        <a:t>어플리케이션 구현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&lt;-&gt;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서버</a:t>
                      </a:r>
                      <a:r>
                        <a:rPr lang="en-US" altLang="ko-KR" sz="1600" baseline="0" dirty="0"/>
                        <a:t> &lt;-&gt; </a:t>
                      </a:r>
                      <a:r>
                        <a:rPr lang="ko-KR" altLang="en-US" sz="1600" baseline="0" dirty="0"/>
                        <a:t>앱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웹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baseline="0" dirty="0"/>
                        <a:t>연동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블랙박스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085940"/>
                  </a:ext>
                </a:extLst>
              </a:tr>
              <a:tr h="101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테스트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서비스 작동 테스트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통합 테스트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유지보수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5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0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수행 </a:t>
            </a:r>
            <a:r>
              <a:rPr lang="ko-KR" altLang="en-US" dirty="0">
                <a:solidFill>
                  <a:srgbClr val="5A8BAC"/>
                </a:solidFill>
              </a:rPr>
              <a:t>일정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Performing Schedule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5858"/>
              </p:ext>
            </p:extLst>
          </p:nvPr>
        </p:nvGraphicFramePr>
        <p:xfrm>
          <a:off x="476240" y="1440532"/>
          <a:ext cx="9602852" cy="5688631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1269873">
                  <a:extLst>
                    <a:ext uri="{9D8B030D-6E8A-4147-A177-3AD203B41FA5}">
                      <a16:colId xmlns:a16="http://schemas.microsoft.com/office/drawing/2014/main" val="49351572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747059537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3469723623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21694328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180583449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92940726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792404478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094624749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390974753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36489182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306202964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992793856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4123116505"/>
                    </a:ext>
                  </a:extLst>
                </a:gridCol>
              </a:tblGrid>
              <a:tr h="48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02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03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04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06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07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08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09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A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065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계획 및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프로젝트 계획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27542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정의 및 분석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요구사항 정의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분석</a:t>
                      </a:r>
                      <a:endParaRPr lang="en-US" altLang="ko-KR" sz="1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9333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설계 및 상세 설계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시스템 설계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(GPS,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697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DB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구축</a:t>
                      </a:r>
                      <a:endParaRPr lang="en-US" altLang="ko-KR" sz="10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코딩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04305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시험 및 데모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통합 테스트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완전성 보강</a:t>
                      </a: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024599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문서화 및 발표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중간보고서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발표</a:t>
                      </a: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22707"/>
                  </a:ext>
                </a:extLst>
              </a:tr>
              <a:tr h="6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산업기술대전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산업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기술대전 참가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57844"/>
                  </a:ext>
                </a:extLst>
              </a:tr>
              <a:tr h="66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졸업작품 최종 </a:t>
                      </a:r>
                      <a:endParaRPr lang="en-US" altLang="ko-KR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보고서 작성</a:t>
                      </a:r>
                    </a:p>
                  </a:txBody>
                  <a:tcPr marL="91439" marR="91439" marT="45713" marB="45713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A8B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졸업작품 최종보고서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ko-KR" altLang="en-US" sz="10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패키징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3" marB="45713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B2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541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3552627" y="2232620"/>
            <a:ext cx="576064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28691" y="2952700"/>
            <a:ext cx="360040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88731" y="3528764"/>
            <a:ext cx="72008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704755" y="3672780"/>
            <a:ext cx="36004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08811" y="4133182"/>
            <a:ext cx="504056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77666" y="4284847"/>
            <a:ext cx="144331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576963" y="4752900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153027" y="4968924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29091" y="5400972"/>
            <a:ext cx="43204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305155" y="5616996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1219" y="6193060"/>
            <a:ext cx="62180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503028" y="6769124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88731" y="3528764"/>
            <a:ext cx="720080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04755" y="3672780"/>
            <a:ext cx="360040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186966" y="7417196"/>
            <a:ext cx="360040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"/>
          <p:cNvSpPr txBox="1">
            <a:spLocks/>
          </p:cNvSpPr>
          <p:nvPr/>
        </p:nvSpPr>
        <p:spPr>
          <a:xfrm>
            <a:off x="8665195" y="7294788"/>
            <a:ext cx="1584176" cy="24481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193291" rtl="0" eaLnBrk="1" latinLnBrk="1" hangingPunct="1">
              <a:spcBef>
                <a:spcPct val="20000"/>
              </a:spcBef>
              <a:buFontTx/>
              <a:buNone/>
              <a:defRPr lang="ko-KR" altLang="en-US" sz="1700" kern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/>
              <a:t>진행 상황</a:t>
            </a:r>
            <a:endParaRPr 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5208811" y="4132290"/>
            <a:ext cx="360040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77666" y="4284847"/>
            <a:ext cx="867249" cy="0"/>
          </a:xfrm>
          <a:prstGeom prst="line">
            <a:avLst/>
          </a:prstGeom>
          <a:ln w="127000">
            <a:solidFill>
              <a:srgbClr val="FFC9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1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dirty="0">
                <a:solidFill>
                  <a:srgbClr val="5A8BAC"/>
                </a:solidFill>
              </a:rPr>
              <a:t>Hub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GitHub Address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41" y="2541842"/>
            <a:ext cx="4173910" cy="2753878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1250925" y="1854952"/>
            <a:ext cx="8062342" cy="32432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https://github.com/KPU2014152034/KPUProject.git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250925" y="5658281"/>
            <a:ext cx="8062342" cy="609307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팀장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정필모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(KPU2014152034)</a:t>
            </a:r>
          </a:p>
          <a:p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팀원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임현진</a:t>
            </a:r>
            <a:r>
              <a:rPr lang="en-US" altLang="ko-KR" sz="18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(limhj14)</a:t>
            </a:r>
            <a:endParaRPr lang="ko-KR" altLang="en-US" sz="18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2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/>
              <a:t>참고</a:t>
            </a:r>
            <a:r>
              <a:rPr lang="ko-KR" altLang="en-US" dirty="0">
                <a:solidFill>
                  <a:srgbClr val="5A8BAC"/>
                </a:solidFill>
              </a:rPr>
              <a:t>문헌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6323" y="2692389"/>
            <a:ext cx="668484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교통사고정보 개방시스템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http://taas.koroad.or.kr/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아우토가드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블랙박스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4"/>
              </a:rPr>
              <a:t>http://www.hovans.com/autoguard/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Map API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5"/>
              </a:rPr>
              <a:t>https://developers.google.com/maps/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Maps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6"/>
              </a:rPr>
              <a:t>https://www.google.com/maps/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Daum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Map –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7"/>
              </a:rPr>
              <a:t>http://map.daum.net/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59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35703" y="409409"/>
            <a:ext cx="7291820" cy="4359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목차</a:t>
            </a:r>
            <a:endParaRPr lang="ko-KR" altLang="en-US" sz="1401" spc="-40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974924" y="1756400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AEC6D6"/>
                </a:solidFill>
                <a:latin typeface="+mn-ea"/>
                <a:ea typeface="+mn-ea"/>
              </a:rPr>
              <a:t>1’ </a:t>
            </a:r>
            <a:endParaRPr lang="ko-KR" altLang="en-US" sz="2000" spc="-250" dirty="0">
              <a:solidFill>
                <a:srgbClr val="AEC6D6"/>
              </a:solidFill>
              <a:latin typeface="+mn-ea"/>
              <a:ea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36403" y="2065206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졸업연구 개요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74924" y="2683504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92B2C8"/>
                </a:solidFill>
                <a:latin typeface="+mn-ea"/>
                <a:ea typeface="+mn-ea"/>
              </a:rPr>
              <a:t>2’</a:t>
            </a:r>
            <a:r>
              <a:rPr lang="en-US" altLang="ko-KR" sz="5400" b="1" spc="-250" dirty="0">
                <a:solidFill>
                  <a:srgbClr val="5A8BAC"/>
                </a:solidFill>
                <a:latin typeface="+mn-ea"/>
                <a:ea typeface="+mn-ea"/>
              </a:rPr>
              <a:t> </a:t>
            </a:r>
            <a:endParaRPr lang="ko-KR" altLang="en-US" sz="2000" spc="-25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36403" y="2992310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관련연구 및 사례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76518" y="3626448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7FA5BF"/>
                </a:solidFill>
                <a:latin typeface="+mn-ea"/>
                <a:ea typeface="+mn-ea"/>
              </a:rPr>
              <a:t>3’ </a:t>
            </a:r>
            <a:endParaRPr lang="ko-KR" altLang="en-US" sz="2000" spc="-250" dirty="0">
              <a:solidFill>
                <a:srgbClr val="7FA5BF"/>
              </a:solidFill>
              <a:latin typeface="+mn-ea"/>
              <a:ea typeface="+mn-ea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573261" y="3935254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주요 기능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80345" y="459908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5A8BAC"/>
                </a:solidFill>
                <a:latin typeface="+mn-ea"/>
                <a:ea typeface="+mn-ea"/>
              </a:rPr>
              <a:t>4’ </a:t>
            </a:r>
            <a:endParaRPr lang="ko-KR" altLang="en-US" sz="2000" spc="-250" dirty="0">
              <a:solidFill>
                <a:srgbClr val="5A8BAC"/>
              </a:solidFill>
              <a:latin typeface="+mn-ea"/>
              <a:ea typeface="+mn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612352" y="4907892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시스템 수행 시나리오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개체 틀 1"/>
          <p:cNvSpPr txBox="1">
            <a:spLocks/>
          </p:cNvSpPr>
          <p:nvPr/>
        </p:nvSpPr>
        <p:spPr>
          <a:xfrm>
            <a:off x="4559876" y="99131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1196" y="885954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Index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74924" y="5566759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426882"/>
                </a:solidFill>
                <a:latin typeface="+mn-ea"/>
                <a:ea typeface="+mn-ea"/>
              </a:rPr>
              <a:t>5’ </a:t>
            </a:r>
            <a:endParaRPr lang="ko-KR" altLang="en-US" sz="2000" spc="-250" dirty="0">
              <a:solidFill>
                <a:srgbClr val="426882"/>
              </a:solidFill>
              <a:latin typeface="+mn-ea"/>
              <a:ea typeface="+mn-e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6403" y="5875565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시스템 구성도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027850" y="175490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AEC6D6"/>
                </a:solidFill>
                <a:latin typeface="+mn-ea"/>
              </a:rPr>
              <a:t>6’ </a:t>
            </a:r>
            <a:endParaRPr lang="ko-KR" altLang="en-US" sz="2000" spc="-250" dirty="0">
              <a:solidFill>
                <a:srgbClr val="AEC6D6"/>
              </a:solidFill>
              <a:latin typeface="+mn-ea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589329" y="2065206"/>
            <a:ext cx="258251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개발 현황</a:t>
            </a:r>
            <a:endParaRPr lang="en-US" altLang="ko-KR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063519" y="2689657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92B2C8"/>
                </a:solidFill>
                <a:latin typeface="+mn-ea"/>
              </a:rPr>
              <a:t>7’</a:t>
            </a:r>
            <a:r>
              <a:rPr lang="en-US" altLang="ko-KR" sz="5400" b="1" spc="-250" dirty="0">
                <a:solidFill>
                  <a:srgbClr val="5A8BAC"/>
                </a:solidFill>
                <a:latin typeface="+mn-ea"/>
              </a:rPr>
              <a:t> </a:t>
            </a:r>
            <a:endParaRPr lang="ko-KR" altLang="en-US" sz="2000" spc="-2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660262" y="2998463"/>
            <a:ext cx="2287576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개발 환경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028255" y="3622914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7FA5BF"/>
                </a:solidFill>
                <a:latin typeface="+mn-ea"/>
              </a:rPr>
              <a:t>8’ </a:t>
            </a:r>
            <a:endParaRPr lang="ko-KR" altLang="en-US" sz="2000" spc="-250" dirty="0">
              <a:solidFill>
                <a:srgbClr val="7FA5BF"/>
              </a:solidFill>
              <a:latin typeface="+mn-ea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660262" y="3931720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업무 분담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026678" y="4599086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5A8BAC"/>
                </a:solidFill>
                <a:latin typeface="+mn-ea"/>
              </a:rPr>
              <a:t>9’ </a:t>
            </a:r>
            <a:endParaRPr lang="ko-KR" altLang="en-US" sz="2000" spc="-2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658685" y="4907892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수행 일정</a:t>
            </a: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825853" y="5566759"/>
            <a:ext cx="832832" cy="61761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spc="-250" dirty="0">
                <a:solidFill>
                  <a:srgbClr val="426882"/>
                </a:solidFill>
                <a:latin typeface="+mn-ea"/>
              </a:rPr>
              <a:t>10’ </a:t>
            </a:r>
            <a:endParaRPr lang="ko-KR" altLang="en-US" sz="2000" spc="-250" dirty="0">
              <a:solidFill>
                <a:srgbClr val="426882"/>
              </a:solidFill>
              <a:latin typeface="+mn-ea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658685" y="5875565"/>
            <a:ext cx="2180290" cy="26327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1193292" rtl="0" eaLnBrk="1" latinLnBrk="1" hangingPunct="1">
              <a:spcBef>
                <a:spcPct val="0"/>
              </a:spcBef>
              <a:buNone/>
              <a:defRPr sz="5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Github</a:t>
            </a:r>
            <a:endParaRPr lang="ko-KR" altLang="en-US" sz="2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29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배경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134679"/>
            <a:ext cx="93634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1. 2015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 기준 국내 자전거 교통사고 발생건수는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17,366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건으로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2011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년의 약 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1.4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배</a:t>
            </a:r>
            <a:endParaRPr lang="en-US" altLang="ko-KR" sz="2200" b="1" spc="-150" dirty="0">
              <a:solidFill>
                <a:srgbClr val="5A8BAC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3775186"/>
            <a:ext cx="9156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자동차 블랙박스는 약 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1/3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가량 보급되었지만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자전거 블랙박스 보급은 거의 없음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7262" y="4434720"/>
            <a:ext cx="79704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자전거도 차로 분류되어 있는 만큼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자전거 블랙박스의 보급이 필요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6" name="직각 삼각형 5"/>
          <p:cNvSpPr/>
          <p:nvPr/>
        </p:nvSpPr>
        <p:spPr>
          <a:xfrm rot="16200000">
            <a:off x="7597692" y="4956307"/>
            <a:ext cx="1368526" cy="4562109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6" idx="3"/>
          </p:cNvCxnSpPr>
          <p:nvPr/>
        </p:nvCxnSpPr>
        <p:spPr>
          <a:xfrm flipV="1">
            <a:off x="8202630" y="7237361"/>
            <a:ext cx="2360380" cy="68426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336">
            <a:off x="8178560" y="5691892"/>
            <a:ext cx="1976157" cy="1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234279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목표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2880692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408" y="3130620"/>
            <a:ext cx="9200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사용자의 라이딩에 대한 정보를 </a:t>
            </a:r>
            <a:r>
              <a:rPr lang="ko-KR" altLang="en-US" sz="2200" b="1" spc="-150" dirty="0" err="1">
                <a:solidFill>
                  <a:srgbClr val="5A8BAC"/>
                </a:solidFill>
                <a:latin typeface="+mn-ea"/>
              </a:rPr>
              <a:t>트래킹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(Tracking)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기능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통해 측정 가능하도록 함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307" y="4459450"/>
            <a:ext cx="884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배터리를 절약하는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 </a:t>
            </a:r>
            <a:r>
              <a:rPr lang="ko-KR" altLang="en-US" sz="2200" b="1" spc="-150" dirty="0" err="1">
                <a:solidFill>
                  <a:srgbClr val="5A8BAC"/>
                </a:solidFill>
                <a:latin typeface="+mn-ea"/>
              </a:rPr>
              <a:t>자이로센서를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 사용한 이벤트 기반 블랙박스 동작 기능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307" y="5142727"/>
            <a:ext cx="7571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라이딩 중 일정 시간 멈출 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자동 일시정지</a:t>
            </a:r>
            <a:r>
              <a:rPr lang="en-US" altLang="ko-KR" sz="2200" b="1" spc="-150" dirty="0">
                <a:solidFill>
                  <a:srgbClr val="5A8BAC"/>
                </a:solidFill>
                <a:latin typeface="+mn-ea"/>
              </a:rPr>
              <a:t>/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시작 기능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구현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408" y="3778636"/>
            <a:ext cx="9393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트래킹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기능 사용 중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스마트폰 후방 카메라 백그라운드 촬영으로 블랙박스 기능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7" y="6553098"/>
            <a:ext cx="10561638" cy="1368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/>
          <p:cNvSpPr/>
          <p:nvPr/>
        </p:nvSpPr>
        <p:spPr>
          <a:xfrm>
            <a:off x="4722025" y="7409891"/>
            <a:ext cx="1116000" cy="1116000"/>
          </a:xfrm>
          <a:prstGeom prst="chord">
            <a:avLst>
              <a:gd name="adj1" fmla="val 11057166"/>
              <a:gd name="adj2" fmla="val 21341388"/>
            </a:avLst>
          </a:prstGeom>
          <a:solidFill>
            <a:srgbClr val="5A8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슬라이드 번호 개체 틀 1"/>
          <p:cNvSpPr txBox="1">
            <a:spLocks/>
          </p:cNvSpPr>
          <p:nvPr/>
        </p:nvSpPr>
        <p:spPr>
          <a:xfrm>
            <a:off x="5025955" y="7633220"/>
            <a:ext cx="50814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B80D61F-97A8-4139-ACBF-D3DAEA84C92B}" type="slidenum">
              <a:rPr lang="ko-KR" altLang="en-US" sz="1350" b="1" smtClean="0">
                <a:solidFill>
                  <a:schemeClr val="bg1"/>
                </a:solidFill>
                <a:latin typeface="+mn-lt"/>
                <a:ea typeface="+mj-ea"/>
              </a:rPr>
              <a:pPr algn="ctr"/>
              <a:t>4</a:t>
            </a:fld>
            <a:endParaRPr lang="ko-KR" altLang="en-US" sz="1350" b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cxnSp>
        <p:nvCxnSpPr>
          <p:cNvPr id="31" name="직선 연결선 30"/>
          <p:cNvCxnSpPr>
            <a:stCxn id="4" idx="1"/>
            <a:endCxn id="4" idx="3"/>
          </p:cNvCxnSpPr>
          <p:nvPr/>
        </p:nvCxnSpPr>
        <p:spPr>
          <a:xfrm>
            <a:off x="1827" y="7237362"/>
            <a:ext cx="10561638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93" y="5352156"/>
            <a:ext cx="1976157" cy="1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졸업연구 </a:t>
            </a:r>
            <a:r>
              <a:rPr lang="ko-KR" altLang="en-US" dirty="0">
                <a:solidFill>
                  <a:srgbClr val="5A8BAC"/>
                </a:solidFill>
              </a:rPr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Graduate Study Outline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텍스트 개체 틀 3"/>
          <p:cNvSpPr txBox="1">
            <a:spLocks/>
          </p:cNvSpPr>
          <p:nvPr/>
        </p:nvSpPr>
        <p:spPr>
          <a:xfrm>
            <a:off x="627262" y="2520652"/>
            <a:ext cx="2683126" cy="436793"/>
          </a:xfrm>
          <a:prstGeom prst="rect">
            <a:avLst/>
          </a:prstGeom>
        </p:spPr>
        <p:txBody>
          <a:bodyPr/>
          <a:lstStyle>
            <a:lvl1pPr marL="447484" indent="-44748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</a:t>
            </a:r>
            <a:r>
              <a:rPr lang="ko-KR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rgbClr val="5A8BAC"/>
                </a:solidFill>
              </a:rPr>
              <a:t>효과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262" y="3421052"/>
            <a:ext cx="8844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기존 자전거 라이딩에 필요한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유틸리티는 유지한 채 블랙박스 영상 확보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가능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262" y="4061559"/>
            <a:ext cx="8233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단순 사고 방지용 영상 이외에도</a:t>
            </a:r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액션 캠 등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다방면으로의 사용이 가능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각 삼각형 5"/>
          <p:cNvSpPr/>
          <p:nvPr/>
        </p:nvSpPr>
        <p:spPr>
          <a:xfrm rot="16200000" flipV="1">
            <a:off x="1662759" y="4879629"/>
            <a:ext cx="1368526" cy="471546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4315" y="3167065"/>
            <a:ext cx="405085" cy="0"/>
          </a:xfrm>
          <a:prstGeom prst="line">
            <a:avLst/>
          </a:prstGeom>
          <a:ln w="57150">
            <a:solidFill>
              <a:srgbClr val="5A8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1"/>
            <a:endCxn id="6" idx="3"/>
          </p:cNvCxnSpPr>
          <p:nvPr/>
        </p:nvCxnSpPr>
        <p:spPr>
          <a:xfrm flipH="1" flipV="1">
            <a:off x="-10711" y="7237362"/>
            <a:ext cx="2357733" cy="68426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2025">
            <a:off x="1368586" y="6059286"/>
            <a:ext cx="1976157" cy="16337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7262" y="4702066"/>
            <a:ext cx="8294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블랙박스 촬영에 필요한 비싼 촬영장비를 </a:t>
            </a:r>
            <a:r>
              <a:rPr lang="ko-KR" altLang="en-US" sz="2200" b="1" spc="-150" dirty="0">
                <a:solidFill>
                  <a:srgbClr val="5A8BAC"/>
                </a:solidFill>
                <a:latin typeface="+mn-ea"/>
              </a:rPr>
              <a:t>스마트폰 하나로 해결</a:t>
            </a:r>
            <a:r>
              <a:rPr lang="ko-KR" altLang="en-US" sz="22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할 수 있음</a:t>
            </a:r>
            <a:endParaRPr lang="en-US" altLang="ko-KR" sz="22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0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관련연구 및 </a:t>
            </a:r>
            <a:r>
              <a:rPr lang="ko-KR" altLang="en-US" dirty="0">
                <a:solidFill>
                  <a:srgbClr val="5A8BAC"/>
                </a:solidFill>
              </a:rPr>
              <a:t>사례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Related Study And Examples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45877"/>
              </p:ext>
            </p:extLst>
          </p:nvPr>
        </p:nvGraphicFramePr>
        <p:xfrm>
          <a:off x="484134" y="1728564"/>
          <a:ext cx="9545430" cy="5328590"/>
        </p:xfrm>
        <a:graphic>
          <a:graphicData uri="http://schemas.openxmlformats.org/drawingml/2006/table">
            <a:tbl>
              <a:tblPr firstCol="1">
                <a:tableStyleId>{5FD0F851-EC5A-4D38-B0AD-8093EC10F338}</a:tableStyleId>
              </a:tblPr>
              <a:tblGrid>
                <a:gridCol w="1052269">
                  <a:extLst>
                    <a:ext uri="{9D8B030D-6E8A-4147-A177-3AD203B41FA5}">
                      <a16:colId xmlns:a16="http://schemas.microsoft.com/office/drawing/2014/main" val="217164675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075115804"/>
                    </a:ext>
                  </a:extLst>
                </a:gridCol>
                <a:gridCol w="4604729">
                  <a:extLst>
                    <a:ext uri="{9D8B030D-6E8A-4147-A177-3AD203B41FA5}">
                      <a16:colId xmlns:a16="http://schemas.microsoft.com/office/drawing/2014/main" val="4016293696"/>
                    </a:ext>
                  </a:extLst>
                </a:gridCol>
              </a:tblGrid>
              <a:tr h="1362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en-US" altLang="ko-KR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57023"/>
                  </a:ext>
                </a:extLst>
              </a:tr>
              <a:tr h="65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오토보이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블랙박스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아우토가드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블랙박스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54869"/>
                  </a:ext>
                </a:extLst>
              </a:tr>
              <a:tr h="1693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특장점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계정을 연결하여 자동 업로드 가능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백그라운드 녹화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충돌 감지 기능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자동 시작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종료 기능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충전 감지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GPS </a:t>
                      </a:r>
                      <a:r>
                        <a:rPr lang="ko-KR" altLang="en-US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감지 등</a:t>
                      </a:r>
                      <a:r>
                        <a:rPr lang="en-US" altLang="ko-KR" sz="12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두 가지 테마 지원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계정을 연결하여 자동 업로드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후 삭제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사고 발생시 보관영상으로 분류하여 별도보관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영상 주기 최소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다양한 파일 확장자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유튜브 업로드 동영상을 이용한 지도 위 비디오 서비스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74633"/>
                  </a:ext>
                </a:extLst>
              </a:tr>
              <a:tr h="1621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2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최소 녹화 주기가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분으로 약간 긴 편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충돌 센서 감도가 둔감한 편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백그라운드 촬영 기능이 유료</a:t>
                      </a:r>
                      <a:endParaRPr lang="en-US" altLang="ko-KR" sz="1600" spc="-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시대착오적 </a:t>
                      </a:r>
                      <a:r>
                        <a:rPr lang="en-US" altLang="ko-KR" sz="1600" spc="-1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</a:txBody>
                  <a:tcPr marL="118225" marR="118225" marT="59113" marB="5911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A8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1714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13" name="양쪽 모서리가 둥근 사각형 1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35" y="1853042"/>
            <a:ext cx="1152128" cy="1152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47" y="185304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983146" y="326717"/>
            <a:ext cx="6595346" cy="553170"/>
          </a:xfrm>
        </p:spPr>
        <p:txBody>
          <a:bodyPr/>
          <a:lstStyle/>
          <a:p>
            <a:pPr algn="ctr"/>
            <a:r>
              <a:rPr lang="ko-KR" altLang="en-US" dirty="0"/>
              <a:t>주요 </a:t>
            </a:r>
            <a:r>
              <a:rPr lang="ko-KR" altLang="en-US" dirty="0">
                <a:solidFill>
                  <a:srgbClr val="5A8BAC"/>
                </a:solidFill>
              </a:rPr>
              <a:t>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88327" y="936476"/>
            <a:ext cx="6584984" cy="244812"/>
          </a:xfrm>
        </p:spPr>
        <p:txBody>
          <a:bodyPr/>
          <a:lstStyle/>
          <a:p>
            <a:pPr algn="ctr"/>
            <a:r>
              <a:rPr lang="en-US" altLang="ko-KR" dirty="0"/>
              <a:t>Main Function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67151" y="2172967"/>
            <a:ext cx="402892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GPS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사용자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트래킹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(Tracking)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속도계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고도계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충돌 센서를 사용한 사고 감지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블랙박스 영상 서버 자동 업로드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블랙박스 상시 촬영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4056683" y="88444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110689" y="1368524"/>
            <a:ext cx="341848" cy="0"/>
          </a:xfrm>
          <a:prstGeom prst="line">
            <a:avLst/>
          </a:prstGeom>
          <a:ln w="38100">
            <a:solidFill>
              <a:srgbClr val="5A8BAC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3" name="양쪽 모서리가 둥근 사각형 32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모서리가 둥근 직사각형 50">
              <a:hlinkClick r:id="rId3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50">
              <a:hlinkClick r:id="rId3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32790" y="5400972"/>
            <a:ext cx="6696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자전거를 위한 이벤트 기반 블랙박스 촬영 기능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회전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가속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감속 등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A8BAC"/>
                </a:solidFill>
              </a:rPr>
              <a:t>·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자전거 사고다발지역 알림 시스템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(TAAS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OPEN API </a:t>
            </a:r>
            <a:r>
              <a:rPr lang="ko-KR" altLang="en-US" b="1" dirty="0">
                <a:solidFill>
                  <a:srgbClr val="5A8BAC"/>
                </a:solidFill>
                <a:latin typeface="+mn-ea"/>
              </a:rPr>
              <a:t>이용</a:t>
            </a:r>
            <a:r>
              <a:rPr lang="en-US" altLang="ko-KR" b="1" dirty="0">
                <a:solidFill>
                  <a:srgbClr val="5A8BAC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9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593E-6 -2.46493E-6 L 4.84593E-6 -0.0707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>
                <a:solidFill>
                  <a:srgbClr val="5A8BAC"/>
                </a:solidFill>
              </a:rPr>
              <a:t>시나리오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r>
              <a:rPr lang="en-US" altLang="ko-KR" dirty="0"/>
              <a:t>System Performance Scenario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1207" y="4283691"/>
            <a:ext cx="791294" cy="791294"/>
          </a:xfrm>
          <a:prstGeom prst="roundRect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APP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8449965" y="4358897"/>
            <a:ext cx="936898" cy="640881"/>
          </a:xfrm>
          <a:prstGeom prst="can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DB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sp>
        <p:nvSpPr>
          <p:cNvPr id="12" name="구름 11"/>
          <p:cNvSpPr/>
          <p:nvPr/>
        </p:nvSpPr>
        <p:spPr>
          <a:xfrm>
            <a:off x="4489525" y="4175282"/>
            <a:ext cx="1584176" cy="1008112"/>
          </a:xfrm>
          <a:prstGeom prst="cloud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SERVER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0" name="양쪽 모서리가 둥근 사각형 29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2256483" y="4679338"/>
            <a:ext cx="1944216" cy="0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288931" y="4679337"/>
            <a:ext cx="1944216" cy="0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 rot="21015062">
            <a:off x="1850041" y="3056848"/>
            <a:ext cx="812883" cy="1057244"/>
            <a:chOff x="2200027" y="1765739"/>
            <a:chExt cx="812883" cy="1057244"/>
          </a:xfrm>
        </p:grpSpPr>
        <p:grpSp>
          <p:nvGrpSpPr>
            <p:cNvPr id="47" name="그룹 46"/>
            <p:cNvGrpSpPr/>
            <p:nvPr/>
          </p:nvGrpSpPr>
          <p:grpSpPr>
            <a:xfrm rot="2700000">
              <a:off x="2373854" y="1989171"/>
              <a:ext cx="862488" cy="415624"/>
              <a:chOff x="2400499" y="2088604"/>
              <a:chExt cx="862488" cy="41562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760539" y="2088604"/>
                <a:ext cx="144016" cy="415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5400000">
                <a:off x="2378391" y="2160612"/>
                <a:ext cx="315824" cy="271608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 rot="5400000" flipV="1">
                <a:off x="2970075" y="2161416"/>
                <a:ext cx="315824" cy="270000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5A8B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원호 47"/>
            <p:cNvSpPr/>
            <p:nvPr/>
          </p:nvSpPr>
          <p:spPr>
            <a:xfrm rot="10800000">
              <a:off x="2478902" y="2226938"/>
              <a:ext cx="293188" cy="293188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호 48"/>
            <p:cNvSpPr/>
            <p:nvPr/>
          </p:nvSpPr>
          <p:spPr>
            <a:xfrm rot="10800000">
              <a:off x="2339557" y="2155893"/>
              <a:ext cx="501131" cy="501131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 rot="10800000">
              <a:off x="2200027" y="2111156"/>
              <a:ext cx="711827" cy="711827"/>
            </a:xfrm>
            <a:prstGeom prst="arc">
              <a:avLst/>
            </a:prstGeom>
            <a:ln w="28575">
              <a:solidFill>
                <a:srgbClr val="5A8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571384" y="3154393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5A8BAC"/>
                </a:solidFill>
              </a:rPr>
              <a:t>GPS</a:t>
            </a:r>
            <a:endParaRPr lang="ko-KR" altLang="en-US" sz="1600" b="1" dirty="0">
              <a:solidFill>
                <a:srgbClr val="5A8BA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8049" y="4768005"/>
            <a:ext cx="1075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3072" y="4768004"/>
            <a:ext cx="1075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37889" y="5130411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트래킹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블랙박스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760023" y="1872580"/>
            <a:ext cx="1043180" cy="1043180"/>
          </a:xfrm>
          <a:prstGeom prst="ellipse">
            <a:avLst/>
          </a:prstGeom>
          <a:noFill/>
          <a:ln>
            <a:solidFill>
              <a:srgbClr val="5A8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A8BAC"/>
                </a:solidFill>
              </a:rPr>
              <a:t>WEB</a:t>
            </a:r>
            <a:endParaRPr lang="ko-KR" altLang="en-US" b="1" dirty="0">
              <a:solidFill>
                <a:srgbClr val="5A8BAC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81613" y="3013082"/>
            <a:ext cx="0" cy="1090191"/>
          </a:xfrm>
          <a:prstGeom prst="straightConnector1">
            <a:avLst/>
          </a:prstGeom>
          <a:ln w="28575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10960" y="3112136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계정정보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라이딩 정보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녹화영상</a:t>
            </a:r>
          </a:p>
        </p:txBody>
      </p:sp>
    </p:spTree>
    <p:extLst>
      <p:ext uri="{BB962C8B-B14F-4D97-AF65-F5344CB8AC3E}">
        <p14:creationId xmlns:p14="http://schemas.microsoft.com/office/powerpoint/2010/main" val="329401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1102" y="347920"/>
            <a:ext cx="6595346" cy="55317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시스템 </a:t>
            </a:r>
            <a:r>
              <a:rPr lang="ko-KR" altLang="en-US" dirty="0">
                <a:solidFill>
                  <a:srgbClr val="5A8BAC"/>
                </a:solidFill>
              </a:rPr>
              <a:t>구성도</a:t>
            </a: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6283" y="957679"/>
            <a:ext cx="6584984" cy="244812"/>
          </a:xfrm>
        </p:spPr>
        <p:txBody>
          <a:bodyPr/>
          <a:lstStyle/>
          <a:p>
            <a:pPr algn="l"/>
            <a:r>
              <a:rPr lang="en-US" altLang="ko-KR" dirty="0"/>
              <a:t>Technical Architecture</a:t>
            </a:r>
            <a:endParaRPr lang="ko-KR" altLang="en-US" dirty="0"/>
          </a:p>
        </p:txBody>
      </p:sp>
      <p:sp>
        <p:nvSpPr>
          <p:cNvPr id="76" name="텍스트 개체 틀 1"/>
          <p:cNvSpPr txBox="1">
            <a:spLocks/>
          </p:cNvSpPr>
          <p:nvPr/>
        </p:nvSpPr>
        <p:spPr>
          <a:xfrm>
            <a:off x="220383" y="144388"/>
            <a:ext cx="362019" cy="4765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193291" rtl="0" eaLnBrk="1" latinLnBrk="1" hangingPunct="1">
              <a:spcBef>
                <a:spcPct val="20000"/>
              </a:spcBef>
              <a:buFontTx/>
              <a:buNone/>
              <a:defRPr lang="ko-KR" altLang="en-US" sz="4400" kern="1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j-cs"/>
              </a:defRPr>
            </a:lvl1pPr>
            <a:lvl2pPr marL="969548" indent="-372904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9161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88257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490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8154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78194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4838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483" indent="-298322" algn="l" defTabSz="1193291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5A8BAC"/>
                </a:solidFill>
              </a:rPr>
              <a:t>*</a:t>
            </a:r>
            <a:endParaRPr lang="ko-KR" altLang="en-US" dirty="0">
              <a:solidFill>
                <a:srgbClr val="5A8BAC"/>
              </a:solidFill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0" y="3789336"/>
            <a:ext cx="10563008" cy="342954"/>
            <a:chOff x="0" y="3789336"/>
            <a:chExt cx="10563008" cy="342954"/>
          </a:xfrm>
        </p:grpSpPr>
        <p:sp>
          <p:nvSpPr>
            <p:cNvPr id="328" name="양쪽 모서리가 둥근 사각형 327"/>
            <p:cNvSpPr/>
            <p:nvPr/>
          </p:nvSpPr>
          <p:spPr>
            <a:xfrm rot="5400000">
              <a:off x="41515" y="3747821"/>
              <a:ext cx="342954" cy="42598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모서리가 둥근 직사각형 50">
              <a:hlinkClick r:id="rId2" action="ppaction://hlinksldjump"/>
            </p:cNvPr>
            <p:cNvSpPr/>
            <p:nvPr/>
          </p:nvSpPr>
          <p:spPr>
            <a:xfrm rot="2700000">
              <a:off x="154943" y="3866962"/>
              <a:ext cx="174514" cy="187702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algn="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양쪽 모서리가 둥근 사각형 329"/>
            <p:cNvSpPr/>
            <p:nvPr/>
          </p:nvSpPr>
          <p:spPr>
            <a:xfrm rot="16200000">
              <a:off x="10179608" y="3748890"/>
              <a:ext cx="342000" cy="42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50">
              <a:hlinkClick r:id="rId2" action="ppaction://hlinksldjump"/>
            </p:cNvPr>
            <p:cNvSpPr/>
            <p:nvPr/>
          </p:nvSpPr>
          <p:spPr>
            <a:xfrm rot="13500000">
              <a:off x="10230214" y="3863591"/>
              <a:ext cx="181672" cy="195399"/>
            </a:xfrm>
            <a:custGeom>
              <a:avLst/>
              <a:gdLst/>
              <a:ahLst/>
              <a:cxnLst/>
              <a:rect l="l" t="t" r="r" b="b"/>
              <a:pathLst>
                <a:path w="1444561" h="1440456">
                  <a:moveTo>
                    <a:pt x="185858" y="1440160"/>
                  </a:moveTo>
                  <a:cubicBezTo>
                    <a:pt x="185858" y="1440160"/>
                    <a:pt x="185858" y="1440160"/>
                    <a:pt x="185859" y="1440160"/>
                  </a:cubicBezTo>
                  <a:lnTo>
                    <a:pt x="185859" y="1440160"/>
                  </a:lnTo>
                  <a:close/>
                  <a:moveTo>
                    <a:pt x="54437" y="54436"/>
                  </a:moveTo>
                  <a:cubicBezTo>
                    <a:pt x="88071" y="20802"/>
                    <a:pt x="134535" y="-1"/>
                    <a:pt x="185859" y="0"/>
                  </a:cubicBezTo>
                  <a:lnTo>
                    <a:pt x="185859" y="1"/>
                  </a:lnTo>
                  <a:cubicBezTo>
                    <a:pt x="288506" y="0"/>
                    <a:pt x="371718" y="83212"/>
                    <a:pt x="371718" y="185859"/>
                  </a:cubicBezTo>
                  <a:lnTo>
                    <a:pt x="371718" y="1068738"/>
                  </a:lnTo>
                  <a:lnTo>
                    <a:pt x="1258703" y="1068738"/>
                  </a:lnTo>
                  <a:cubicBezTo>
                    <a:pt x="1361350" y="1068738"/>
                    <a:pt x="1444562" y="1151950"/>
                    <a:pt x="1444561" y="1254597"/>
                  </a:cubicBezTo>
                  <a:lnTo>
                    <a:pt x="1444560" y="1254597"/>
                  </a:lnTo>
                  <a:cubicBezTo>
                    <a:pt x="1444561" y="1357244"/>
                    <a:pt x="1361349" y="1440456"/>
                    <a:pt x="1258702" y="1440456"/>
                  </a:cubicBezTo>
                  <a:lnTo>
                    <a:pt x="190260" y="1440455"/>
                  </a:lnTo>
                  <a:lnTo>
                    <a:pt x="187330" y="1439863"/>
                  </a:lnTo>
                  <a:lnTo>
                    <a:pt x="185859" y="1440160"/>
                  </a:lnTo>
                  <a:cubicBezTo>
                    <a:pt x="83212" y="1440160"/>
                    <a:pt x="0" y="1356948"/>
                    <a:pt x="0" y="1254302"/>
                  </a:cubicBezTo>
                  <a:lnTo>
                    <a:pt x="0" y="185858"/>
                  </a:lnTo>
                  <a:cubicBezTo>
                    <a:pt x="0" y="134535"/>
                    <a:pt x="20803" y="88070"/>
                    <a:pt x="54437" y="5443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99" latinLnBrk="0"/>
              <a:endParaRPr lang="ko-KR" alt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3021"/>
              </p:ext>
            </p:extLst>
          </p:nvPr>
        </p:nvGraphicFramePr>
        <p:xfrm>
          <a:off x="671513" y="1584548"/>
          <a:ext cx="4681316" cy="33830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0440">
                  <a:extLst>
                    <a:ext uri="{9D8B030D-6E8A-4147-A177-3AD203B41FA5}">
                      <a16:colId xmlns:a16="http://schemas.microsoft.com/office/drawing/2014/main" val="3678055950"/>
                    </a:ext>
                  </a:extLst>
                </a:gridCol>
                <a:gridCol w="780218">
                  <a:extLst>
                    <a:ext uri="{9D8B030D-6E8A-4147-A177-3AD203B41FA5}">
                      <a16:colId xmlns:a16="http://schemas.microsoft.com/office/drawing/2014/main" val="2446082667"/>
                    </a:ext>
                  </a:extLst>
                </a:gridCol>
                <a:gridCol w="780219">
                  <a:extLst>
                    <a:ext uri="{9D8B030D-6E8A-4147-A177-3AD203B41FA5}">
                      <a16:colId xmlns:a16="http://schemas.microsoft.com/office/drawing/2014/main" val="2176187730"/>
                    </a:ext>
                  </a:extLst>
                </a:gridCol>
                <a:gridCol w="1560439">
                  <a:extLst>
                    <a:ext uri="{9D8B030D-6E8A-4147-A177-3AD203B41FA5}">
                      <a16:colId xmlns:a16="http://schemas.microsoft.com/office/drawing/2014/main" val="102520032"/>
                    </a:ext>
                  </a:extLst>
                </a:gridCol>
              </a:tblGrid>
              <a:tr h="3394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 UI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A8B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48756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Tracking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GPS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Camera Manager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52875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Account Manager</a:t>
                      </a:r>
                      <a:endParaRPr lang="ko-KR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Setting Manager</a:t>
                      </a:r>
                      <a:endParaRPr lang="ko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File Manager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719578"/>
                  </a:ext>
                </a:extLst>
              </a:tr>
              <a:tr h="412313">
                <a:tc gridSpan="2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Notification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Permission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21727"/>
                  </a:ext>
                </a:extLst>
              </a:tr>
              <a:tr h="233047">
                <a:tc gridSpan="4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DB</a:t>
                      </a:r>
                      <a:r>
                        <a:rPr lang="en-US" altLang="ko-KR" sz="2000" b="0" baseline="0" dirty="0"/>
                        <a:t>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21394"/>
                  </a:ext>
                </a:extLst>
              </a:tr>
              <a:tr h="3394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Android OS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5972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1295"/>
              </p:ext>
            </p:extLst>
          </p:nvPr>
        </p:nvGraphicFramePr>
        <p:xfrm>
          <a:off x="6090815" y="2685102"/>
          <a:ext cx="3744417" cy="22857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367805595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82627120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45871463"/>
                    </a:ext>
                  </a:extLst>
                </a:gridCol>
              </a:tblGrid>
              <a:tr h="1974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WEB UI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A8B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48756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Map</a:t>
                      </a:r>
                      <a:r>
                        <a:rPr lang="en-US" altLang="ko-KR" sz="2000" b="0" baseline="0" dirty="0"/>
                        <a:t>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File Manager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Account Manager</a:t>
                      </a:r>
                      <a:endParaRPr lang="ko-KR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52875"/>
                  </a:ext>
                </a:extLst>
              </a:tr>
              <a:tr h="284192">
                <a:tc gridSpan="3">
                  <a:txBody>
                    <a:bodyPr/>
                    <a:lstStyle/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DB</a:t>
                      </a:r>
                    </a:p>
                    <a:p>
                      <a:pPr marL="0" marR="0" lvl="0" indent="0" algn="ctr" defTabSz="11932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Manager</a:t>
                      </a:r>
                      <a:endParaRPr lang="ko-KR" altLang="en-US" sz="20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59926"/>
                  </a:ext>
                </a:extLst>
              </a:tr>
              <a:tr h="1974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Web Browser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5972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85449"/>
              </p:ext>
            </p:extLst>
          </p:nvPr>
        </p:nvGraphicFramePr>
        <p:xfrm>
          <a:off x="5781887" y="5830893"/>
          <a:ext cx="2181137" cy="10808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81137">
                  <a:extLst>
                    <a:ext uri="{9D8B030D-6E8A-4147-A177-3AD203B41FA5}">
                      <a16:colId xmlns:a16="http://schemas.microsoft.com/office/drawing/2014/main" val="3678055950"/>
                    </a:ext>
                  </a:extLst>
                </a:gridCol>
              </a:tblGrid>
              <a:tr h="540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Apache Server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A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48756"/>
                  </a:ext>
                </a:extLst>
              </a:tr>
              <a:tr h="540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DB Manager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121727"/>
                  </a:ext>
                </a:extLst>
              </a:tr>
            </a:tbl>
          </a:graphicData>
        </a:graphic>
      </p:graphicFrame>
      <p:sp>
        <p:nvSpPr>
          <p:cNvPr id="4" name="순서도: 자기 디스크 3"/>
          <p:cNvSpPr/>
          <p:nvPr/>
        </p:nvSpPr>
        <p:spPr>
          <a:xfrm>
            <a:off x="1207842" y="5744152"/>
            <a:ext cx="1872208" cy="1254379"/>
          </a:xfrm>
          <a:prstGeom prst="flowChartMagneticDisk">
            <a:avLst/>
          </a:prstGeom>
          <a:solidFill>
            <a:srgbClr val="5A8BA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6" name="꺾인 연결선 5"/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4510654" y="3469091"/>
            <a:ext cx="863319" cy="3860284"/>
          </a:xfrm>
          <a:prstGeom prst="bentConnector3">
            <a:avLst>
              <a:gd name="adj1" fmla="val 50000"/>
            </a:avLst>
          </a:prstGeom>
          <a:ln w="57150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cxnSpLocks/>
            <a:stCxn id="14" idx="2"/>
            <a:endCxn id="15" idx="0"/>
          </p:cNvCxnSpPr>
          <p:nvPr/>
        </p:nvCxnSpPr>
        <p:spPr>
          <a:xfrm rot="5400000">
            <a:off x="6987717" y="4855586"/>
            <a:ext cx="860045" cy="1090568"/>
          </a:xfrm>
          <a:prstGeom prst="bentConnector3">
            <a:avLst>
              <a:gd name="adj1" fmla="val 50000"/>
            </a:avLst>
          </a:prstGeom>
          <a:ln w="57150">
            <a:solidFill>
              <a:srgbClr val="5A8BA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1"/>
            <a:endCxn id="4" idx="4"/>
          </p:cNvCxnSpPr>
          <p:nvPr/>
        </p:nvCxnSpPr>
        <p:spPr>
          <a:xfrm flipH="1">
            <a:off x="3080050" y="6371341"/>
            <a:ext cx="2701837" cy="1"/>
          </a:xfrm>
          <a:prstGeom prst="straightConnector1">
            <a:avLst/>
          </a:prstGeom>
          <a:ln w="57150">
            <a:solidFill>
              <a:srgbClr val="5A8B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4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80031</TotalTime>
  <Words>854</Words>
  <Application>Microsoft Office PowerPoint</Application>
  <PresentationFormat>사용자 지정</PresentationFormat>
  <Paragraphs>265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Segoe UI</vt:lpstr>
      <vt:lpstr>나눔고딕 ExtraBold</vt:lpstr>
      <vt:lpstr>Wingdings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프로모션 기획 템플릿</dc:title>
  <dc:creator>ItsMo</dc:creator>
  <cp:lastModifiedBy>PILMO JEONG</cp:lastModifiedBy>
  <cp:revision>7867</cp:revision>
  <cp:lastPrinted>2015-05-22T02:01:08Z</cp:lastPrinted>
  <dcterms:created xsi:type="dcterms:W3CDTF">2013-05-15T08:14:35Z</dcterms:created>
  <dcterms:modified xsi:type="dcterms:W3CDTF">2017-04-19T16:17:35Z</dcterms:modified>
  <cp:contentStatus/>
</cp:coreProperties>
</file>