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5" r:id="rId3"/>
    <p:sldId id="296" r:id="rId4"/>
    <p:sldId id="303" r:id="rId5"/>
    <p:sldId id="302" r:id="rId6"/>
    <p:sldId id="304" r:id="rId7"/>
    <p:sldId id="297" r:id="rId8"/>
    <p:sldId id="300" r:id="rId9"/>
    <p:sldId id="301" r:id="rId10"/>
    <p:sldId id="306" r:id="rId11"/>
    <p:sldId id="305" r:id="rId12"/>
    <p:sldId id="299" r:id="rId13"/>
    <p:sldId id="308" r:id="rId14"/>
    <p:sldId id="309" r:id="rId15"/>
    <p:sldId id="310" r:id="rId16"/>
    <p:sldId id="307" r:id="rId17"/>
    <p:sldId id="298" r:id="rId18"/>
    <p:sldId id="26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YongMin" initials="KY" lastIdx="2" clrIdx="0">
    <p:extLst>
      <p:ext uri="{19B8F6BF-5375-455C-9EA6-DF929625EA0E}">
        <p15:presenceInfo xmlns:p15="http://schemas.microsoft.com/office/powerpoint/2012/main" userId="5ba673425b015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D34"/>
    <a:srgbClr val="EDE5E0"/>
    <a:srgbClr val="CEB6A4"/>
    <a:srgbClr val="021772"/>
    <a:srgbClr val="F27E3E"/>
    <a:srgbClr val="F86238"/>
    <a:srgbClr val="BE3945"/>
    <a:srgbClr val="75ADBE"/>
    <a:srgbClr val="FD8766"/>
    <a:srgbClr val="0094A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14" y="5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drn\Documents\GitHub\Earlybird\sprint\sprint2%20&#45796;&#50868;&#52264;&#539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drn\Documents\GitHub\Earlybird\sprint\sprint2%20&#45796;&#50868;&#52264;&#539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drn\Documents\GitHub\Earlybird\sprint\sprint2%20&#45796;&#50868;&#52264;&#53944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Deal remaining work hours</c:v>
                </c:pt>
              </c:strCache>
            </c:strRef>
          </c:tx>
          <c:spPr>
            <a:ln w="28575" cap="rnd">
              <a:solidFill>
                <a:srgbClr val="021772"/>
              </a:solidFill>
              <a:round/>
            </a:ln>
            <a:effectLst/>
          </c:spPr>
          <c:marker>
            <c:symbol val="none"/>
          </c:marker>
          <c:cat>
            <c:strRef>
              <c:f>Sheet1!$C$1:$H$1</c:f>
              <c:strCache>
                <c:ptCount val="6"/>
                <c:pt idx="0">
                  <c:v>Total</c:v>
                </c:pt>
                <c:pt idx="1">
                  <c:v>08월 09일</c:v>
                </c:pt>
                <c:pt idx="2">
                  <c:v>08월 10일</c:v>
                </c:pt>
                <c:pt idx="3">
                  <c:v>08월 11일</c:v>
                </c:pt>
                <c:pt idx="4">
                  <c:v>08월 12일</c:v>
                </c:pt>
                <c:pt idx="5">
                  <c:v>08월 13일</c:v>
                </c:pt>
              </c:strCache>
            </c:strRef>
          </c:cat>
          <c:val>
            <c:numRef>
              <c:f>Sheet1!$C$10:$H$10</c:f>
              <c:numCache>
                <c:formatCode>General</c:formatCode>
                <c:ptCount val="6"/>
                <c:pt idx="0">
                  <c:v>107</c:v>
                </c:pt>
                <c:pt idx="1">
                  <c:v>85.6</c:v>
                </c:pt>
                <c:pt idx="2">
                  <c:v>64.199999999999989</c:v>
                </c:pt>
                <c:pt idx="3">
                  <c:v>42.79999999999999</c:v>
                </c:pt>
                <c:pt idx="4">
                  <c:v>21.399999999999991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FF-4B37-B43C-B244FD7F558C}"/>
            </c:ext>
          </c:extLst>
        </c:ser>
        <c:ser>
          <c:idx val="1"/>
          <c:order val="1"/>
          <c:tx>
            <c:strRef>
              <c:f>Sheet1!$A$11</c:f>
              <c:strCache>
                <c:ptCount val="1"/>
                <c:pt idx="0">
                  <c:v>Actual remaining work hours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Sheet1!$C$1:$H$1</c:f>
              <c:strCache>
                <c:ptCount val="6"/>
                <c:pt idx="0">
                  <c:v>Total</c:v>
                </c:pt>
                <c:pt idx="1">
                  <c:v>08월 09일</c:v>
                </c:pt>
                <c:pt idx="2">
                  <c:v>08월 10일</c:v>
                </c:pt>
                <c:pt idx="3">
                  <c:v>08월 11일</c:v>
                </c:pt>
                <c:pt idx="4">
                  <c:v>08월 12일</c:v>
                </c:pt>
                <c:pt idx="5">
                  <c:v>08월 13일</c:v>
                </c:pt>
              </c:strCache>
            </c:strRef>
          </c:cat>
          <c:val>
            <c:numRef>
              <c:f>Sheet1!$C$11:$H$11</c:f>
              <c:numCache>
                <c:formatCode>General</c:formatCode>
                <c:ptCount val="6"/>
                <c:pt idx="0">
                  <c:v>107</c:v>
                </c:pt>
                <c:pt idx="1">
                  <c:v>87</c:v>
                </c:pt>
                <c:pt idx="2">
                  <c:v>70</c:v>
                </c:pt>
                <c:pt idx="3">
                  <c:v>45</c:v>
                </c:pt>
                <c:pt idx="4">
                  <c:v>21</c:v>
                </c:pt>
                <c:pt idx="5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FF-4B37-B43C-B244FD7F5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9017040"/>
        <c:axId val="1219014960"/>
      </c:lineChart>
      <c:catAx>
        <c:axId val="121901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9014960"/>
        <c:crosses val="autoZero"/>
        <c:auto val="1"/>
        <c:lblAlgn val="ctr"/>
        <c:lblOffset val="100"/>
        <c:noMultiLvlLbl val="0"/>
      </c:catAx>
      <c:valAx>
        <c:axId val="121901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901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Sheet1!$A$29</c:f>
              <c:strCache>
                <c:ptCount val="1"/>
                <c:pt idx="0">
                  <c:v>Deal remaining work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Sheet1!$D$20:$K$20</c:f>
              <c:strCache>
                <c:ptCount val="8"/>
                <c:pt idx="0">
                  <c:v>Total</c:v>
                </c:pt>
                <c:pt idx="1">
                  <c:v>08월 16일</c:v>
                </c:pt>
                <c:pt idx="2">
                  <c:v>08월 17일</c:v>
                </c:pt>
                <c:pt idx="3">
                  <c:v>08월 18일</c:v>
                </c:pt>
                <c:pt idx="4">
                  <c:v>08월 19일</c:v>
                </c:pt>
                <c:pt idx="5">
                  <c:v>08월 20일</c:v>
                </c:pt>
                <c:pt idx="6">
                  <c:v>08월 23일</c:v>
                </c:pt>
                <c:pt idx="7">
                  <c:v>08월 24일</c:v>
                </c:pt>
              </c:strCache>
            </c:strRef>
          </c:cat>
          <c:val>
            <c:numRef>
              <c:f>Sheet1!$D$29:$K$29</c:f>
              <c:numCache>
                <c:formatCode>General</c:formatCode>
                <c:ptCount val="8"/>
                <c:pt idx="0">
                  <c:v>71</c:v>
                </c:pt>
                <c:pt idx="1">
                  <c:v>60.857142857142861</c:v>
                </c:pt>
                <c:pt idx="2">
                  <c:v>50.714285714285722</c:v>
                </c:pt>
                <c:pt idx="3">
                  <c:v>40.571428571428584</c:v>
                </c:pt>
                <c:pt idx="4">
                  <c:v>30.428571428571441</c:v>
                </c:pt>
                <c:pt idx="5">
                  <c:v>20.285714285714299</c:v>
                </c:pt>
                <c:pt idx="6">
                  <c:v>10.142857142857157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3F-4AFE-8C1D-17FB8DB41A54}"/>
            </c:ext>
          </c:extLst>
        </c:ser>
        <c:ser>
          <c:idx val="1"/>
          <c:order val="1"/>
          <c:tx>
            <c:strRef>
              <c:f>Sheet1!$A$30</c:f>
              <c:strCache>
                <c:ptCount val="1"/>
                <c:pt idx="0">
                  <c:v>Actual remaining work hours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Sheet1!$D$20:$K$20</c:f>
              <c:strCache>
                <c:ptCount val="8"/>
                <c:pt idx="0">
                  <c:v>Total</c:v>
                </c:pt>
                <c:pt idx="1">
                  <c:v>08월 16일</c:v>
                </c:pt>
                <c:pt idx="2">
                  <c:v>08월 17일</c:v>
                </c:pt>
                <c:pt idx="3">
                  <c:v>08월 18일</c:v>
                </c:pt>
                <c:pt idx="4">
                  <c:v>08월 19일</c:v>
                </c:pt>
                <c:pt idx="5">
                  <c:v>08월 20일</c:v>
                </c:pt>
                <c:pt idx="6">
                  <c:v>08월 23일</c:v>
                </c:pt>
                <c:pt idx="7">
                  <c:v>08월 24일</c:v>
                </c:pt>
              </c:strCache>
            </c:strRef>
          </c:cat>
          <c:val>
            <c:numRef>
              <c:f>Sheet1!$D$30:$K$30</c:f>
              <c:numCache>
                <c:formatCode>General</c:formatCode>
                <c:ptCount val="8"/>
                <c:pt idx="0">
                  <c:v>71</c:v>
                </c:pt>
                <c:pt idx="1">
                  <c:v>64</c:v>
                </c:pt>
                <c:pt idx="2">
                  <c:v>60</c:v>
                </c:pt>
                <c:pt idx="3">
                  <c:v>45</c:v>
                </c:pt>
                <c:pt idx="4">
                  <c:v>38</c:v>
                </c:pt>
                <c:pt idx="5">
                  <c:v>23</c:v>
                </c:pt>
                <c:pt idx="6">
                  <c:v>15</c:v>
                </c:pt>
                <c:pt idx="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3F-4AFE-8C1D-17FB8DB41A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9017040"/>
        <c:axId val="1219014960"/>
      </c:lineChart>
      <c:catAx>
        <c:axId val="121901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9014960"/>
        <c:crosses val="autoZero"/>
        <c:auto val="1"/>
        <c:lblAlgn val="ctr"/>
        <c:lblOffset val="100"/>
        <c:noMultiLvlLbl val="0"/>
      </c:catAx>
      <c:valAx>
        <c:axId val="121901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901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Sheet1!$A$43</c:f>
              <c:strCache>
                <c:ptCount val="1"/>
                <c:pt idx="0">
                  <c:v>Deal remaining work hours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Sheet1!$D$34:$J$34</c:f>
              <c:strCache>
                <c:ptCount val="7"/>
                <c:pt idx="0">
                  <c:v>Total</c:v>
                </c:pt>
                <c:pt idx="1">
                  <c:v>08월 30일</c:v>
                </c:pt>
                <c:pt idx="2">
                  <c:v>08월 31일</c:v>
                </c:pt>
                <c:pt idx="3">
                  <c:v>09월 01일</c:v>
                </c:pt>
                <c:pt idx="4">
                  <c:v>09월 02일</c:v>
                </c:pt>
                <c:pt idx="5">
                  <c:v>09월 03일</c:v>
                </c:pt>
                <c:pt idx="6">
                  <c:v>09월 06일</c:v>
                </c:pt>
              </c:strCache>
            </c:strRef>
          </c:cat>
          <c:val>
            <c:numRef>
              <c:f>Sheet1!$D$43:$J$43</c:f>
              <c:numCache>
                <c:formatCode>General</c:formatCode>
                <c:ptCount val="7"/>
                <c:pt idx="0">
                  <c:v>65</c:v>
                </c:pt>
                <c:pt idx="1">
                  <c:v>53.166666666666664</c:v>
                </c:pt>
                <c:pt idx="2">
                  <c:v>41.333333333333329</c:v>
                </c:pt>
                <c:pt idx="3">
                  <c:v>29.499999999999993</c:v>
                </c:pt>
                <c:pt idx="4">
                  <c:v>17.666666666666657</c:v>
                </c:pt>
                <c:pt idx="5">
                  <c:v>5.8333333333333233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CD-470A-AA1E-CB508C56A8B5}"/>
            </c:ext>
          </c:extLst>
        </c:ser>
        <c:ser>
          <c:idx val="1"/>
          <c:order val="1"/>
          <c:tx>
            <c:strRef>
              <c:f>Sheet1!$A$44</c:f>
              <c:strCache>
                <c:ptCount val="1"/>
                <c:pt idx="0">
                  <c:v>Actual remaining work hours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Sheet1!$D$34:$J$34</c:f>
              <c:strCache>
                <c:ptCount val="7"/>
                <c:pt idx="0">
                  <c:v>Total</c:v>
                </c:pt>
                <c:pt idx="1">
                  <c:v>08월 30일</c:v>
                </c:pt>
                <c:pt idx="2">
                  <c:v>08월 31일</c:v>
                </c:pt>
                <c:pt idx="3">
                  <c:v>09월 01일</c:v>
                </c:pt>
                <c:pt idx="4">
                  <c:v>09월 02일</c:v>
                </c:pt>
                <c:pt idx="5">
                  <c:v>09월 03일</c:v>
                </c:pt>
                <c:pt idx="6">
                  <c:v>09월 06일</c:v>
                </c:pt>
              </c:strCache>
            </c:strRef>
          </c:cat>
          <c:val>
            <c:numRef>
              <c:f>Sheet1!$D$44:$J$44</c:f>
              <c:numCache>
                <c:formatCode>General</c:formatCode>
                <c:ptCount val="7"/>
                <c:pt idx="0">
                  <c:v>65</c:v>
                </c:pt>
                <c:pt idx="1">
                  <c:v>58</c:v>
                </c:pt>
                <c:pt idx="2">
                  <c:v>48</c:v>
                </c:pt>
                <c:pt idx="3">
                  <c:v>35</c:v>
                </c:pt>
                <c:pt idx="4">
                  <c:v>15</c:v>
                </c:pt>
                <c:pt idx="5">
                  <c:v>10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CD-470A-AA1E-CB508C56A8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1796799"/>
        <c:axId val="911800959"/>
      </c:lineChart>
      <c:catAx>
        <c:axId val="91179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1800959"/>
        <c:crosses val="autoZero"/>
        <c:auto val="1"/>
        <c:lblAlgn val="ctr"/>
        <c:lblOffset val="100"/>
        <c:noMultiLvlLbl val="0"/>
      </c:catAx>
      <c:valAx>
        <c:axId val="91180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179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5T19:31:28.250" idx="1">
    <p:pos x="7680" y="73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D0B-981A-4AE8-A038-A61376A0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6E795-F95D-44C5-8AE9-8D0E0194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FF4B-42A7-4622-8304-C3B45B06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4794-08FB-433D-8CA3-C94B0A1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4FC5-E003-4EDF-A9AC-83CD96C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8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8AB7-FCB6-4F56-BEE0-D01FAB1E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C5010-5FB8-425C-8683-55FE4011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C2A0C-C6BA-4494-83AE-C37098B7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51229-FCE2-4324-9F17-351926F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8C11C-64EE-4205-8D0C-AFA01B3F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73303-D46E-4653-BE8B-37B29CAE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4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6A99-9C5A-40D9-85B8-6D67352F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ADBAC-A264-4E4E-91AE-715DE705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73AB-CE0C-4FAF-84F2-946801EC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0F07-D0D8-4E46-8D4A-99DEFA1F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F205-CBEA-4432-A1E9-8180D1F3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1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4C0E7-9B4E-4AC3-85CC-72B7A22E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D2DA8-8FF8-4514-9B0B-6010C7AE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E4212-2277-4202-BA66-6DFEE5D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7CCA7-386D-45A1-9694-DCBB10DA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D201C-A945-4D18-B070-A8ED9B7D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94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BF5DF-8819-4D55-A75C-2E4975E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FD397-0F02-4A9F-BB9B-5C43C3A9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3F216-BFD4-4CCD-8B32-6FACCAF4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380F1-67F0-4BF1-9320-EE01825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33709-B49F-4A32-B292-F5C41AE1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211-7B7F-4448-B6A1-51ABD69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8AA5D-BC3F-450A-B164-8E7C664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BA24-FD65-4A45-A2EF-7F947797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C774D-2A60-4550-8FC8-C35B74AF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14B8B-B4BF-4CCE-B743-3D1568E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CB2B7-DD02-485A-9EFF-C385445F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1A275-9307-4CC0-9928-4BCBB1EE6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3FE6-0727-4D49-A333-B4C8F801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E3847-F632-4520-9753-EE698F06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28628-54E4-4930-B6D1-C63F437F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BDDC6-23CB-460F-9013-00E3DB60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31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D304-BD35-490D-AE69-F3967658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3DB47-FF59-4804-BF4F-4FDA302F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2FD7D-6525-4448-A66A-A60FF1C0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7DDFA-F1F1-4C94-A839-62161CF6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B7537-778F-4D9B-9068-3FF76156E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D3979-A193-48A1-A2F8-21FF6E9A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B003D-1C89-4BE0-A1F5-AD53F458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DFA46-AF9C-43B3-B062-80D63066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8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484C-7BE6-4EDF-994B-56603CA7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ED2A5-988F-44FD-8707-29BF3817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452AA-B709-4FEA-972A-A446FC95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16EE7-4EAA-476F-9BBA-AC8270A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8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2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0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A0AA3-B987-4E49-B490-3B7200D9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1080-A005-4ECA-8376-A672B3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3E3AF-1393-4CEE-8BC9-6DB4A16B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38136-D5E2-4F19-8C62-7636D635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E549F-D52E-4FE5-8762-26FB984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E3B96-C811-42F9-AD96-B263FB27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7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16794-0173-4329-9A9F-1D774CE2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3D029-9766-469A-BE9F-D8E7F3F0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575-A4C9-4D61-B910-3D4ABD33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05B0-0B9E-4386-B446-F70019A7722B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A1332-12BD-4E18-B135-420E5A313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8FC6-4B51-4CC7-80E7-50BC7A5D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ACE611B-E53F-4D5F-BE07-C7BF49135EF9}"/>
              </a:ext>
            </a:extLst>
          </p:cNvPr>
          <p:cNvSpPr txBox="1"/>
          <p:nvPr/>
        </p:nvSpPr>
        <p:spPr>
          <a:xfrm>
            <a:off x="6714964" y="946686"/>
            <a:ext cx="4950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spc="-300" dirty="0">
                <a:solidFill>
                  <a:srgbClr val="FC6D34"/>
                </a:solidFill>
                <a:latin typeface="+mj-lt"/>
                <a:ea typeface="G마켓 산스 TTF Bold" panose="02000000000000000000" pitchFamily="2" charset="-127"/>
              </a:rPr>
              <a:t>Running</a:t>
            </a:r>
          </a:p>
          <a:p>
            <a:pPr algn="ctr"/>
            <a:r>
              <a:rPr lang="en-US" altLang="ko-KR" sz="9600" b="1" spc="-300" dirty="0">
                <a:solidFill>
                  <a:srgbClr val="021772"/>
                </a:solidFill>
                <a:latin typeface="+mj-lt"/>
                <a:ea typeface="G마켓 산스 TTF Bold" panose="02000000000000000000" pitchFamily="2" charset="-127"/>
              </a:rPr>
              <a:t>Buddy</a:t>
            </a:r>
            <a:endParaRPr lang="ko-KR" altLang="en-US" sz="9600" b="1" spc="-300" dirty="0">
              <a:solidFill>
                <a:srgbClr val="021772"/>
              </a:solidFill>
              <a:latin typeface="+mj-lt"/>
              <a:ea typeface="G마켓 산스 TTF Bold" panose="02000000000000000000" pitchFamily="2" charset="-127"/>
            </a:endParaRPr>
          </a:p>
        </p:txBody>
      </p:sp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2C9DBEE8-E354-499F-9E8B-187F8D7417A4}"/>
              </a:ext>
            </a:extLst>
          </p:cNvPr>
          <p:cNvSpPr/>
          <p:nvPr/>
        </p:nvSpPr>
        <p:spPr>
          <a:xfrm rot="5400000" flipH="1">
            <a:off x="-29818" y="29816"/>
            <a:ext cx="6858002" cy="6798366"/>
          </a:xfrm>
          <a:prstGeom prst="flowChartManualInput">
            <a:avLst/>
          </a:prstGeom>
          <a:solidFill>
            <a:srgbClr val="FC6D34"/>
          </a:solidFill>
          <a:ln>
            <a:solidFill>
              <a:srgbClr val="F86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2177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A1ACB-A9A5-4267-901A-5FFA5C092F0A}"/>
              </a:ext>
            </a:extLst>
          </p:cNvPr>
          <p:cNvSpPr txBox="1"/>
          <p:nvPr/>
        </p:nvSpPr>
        <p:spPr>
          <a:xfrm>
            <a:off x="7578111" y="4652979"/>
            <a:ext cx="32237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300" dirty="0"/>
              <a:t>5</a:t>
            </a:r>
            <a:r>
              <a:rPr lang="ko-KR" altLang="en-US" sz="3600" spc="-300" dirty="0"/>
              <a:t>팀 </a:t>
            </a:r>
            <a:r>
              <a:rPr lang="en-US" altLang="ko-KR" sz="3600" spc="-300" dirty="0"/>
              <a:t>Early Bird</a:t>
            </a:r>
          </a:p>
          <a:p>
            <a:pPr algn="ctr"/>
            <a:endParaRPr lang="en-US" altLang="ko-KR" sz="1200" b="1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윤일권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한윤서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2000" spc="-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최온기</a:t>
            </a:r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강용민</a:t>
            </a: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9468399-0589-4919-B3D8-DAFBF588FD25}"/>
              </a:ext>
            </a:extLst>
          </p:cNvPr>
          <p:cNvSpPr/>
          <p:nvPr/>
        </p:nvSpPr>
        <p:spPr>
          <a:xfrm rot="5400000">
            <a:off x="-29820" y="29818"/>
            <a:ext cx="6858001" cy="6798367"/>
          </a:xfrm>
          <a:prstGeom prst="rtTriangle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5A9EB-03AA-437D-82FB-6D5C7E12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2193">
            <a:off x="2989815" y="1567512"/>
            <a:ext cx="1805337" cy="1805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067AC9-8E94-41D0-B7B2-9537D7555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96" y="2350293"/>
            <a:ext cx="4444911" cy="4444911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A95930-CBDE-440C-A7A2-ED03456284D7}"/>
              </a:ext>
            </a:extLst>
          </p:cNvPr>
          <p:cNvSpPr txBox="1"/>
          <p:nvPr/>
        </p:nvSpPr>
        <p:spPr>
          <a:xfrm>
            <a:off x="443630" y="436507"/>
            <a:ext cx="5310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</a:rPr>
              <a:t>당신과 함께 달리는 친구</a:t>
            </a:r>
          </a:p>
        </p:txBody>
      </p:sp>
    </p:spTree>
    <p:extLst>
      <p:ext uri="{BB962C8B-B14F-4D97-AF65-F5344CB8AC3E}">
        <p14:creationId xmlns:p14="http://schemas.microsoft.com/office/powerpoint/2010/main" val="4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4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C32043-B1AD-4570-8C4D-C1CB8FCA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66709"/>
              </p:ext>
            </p:extLst>
          </p:nvPr>
        </p:nvGraphicFramePr>
        <p:xfrm>
          <a:off x="282265" y="1322459"/>
          <a:ext cx="11582401" cy="5167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219">
                  <a:extLst>
                    <a:ext uri="{9D8B030D-6E8A-4147-A177-3AD203B41FA5}">
                      <a16:colId xmlns:a16="http://schemas.microsoft.com/office/drawing/2014/main" val="2354920781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2791482702"/>
                    </a:ext>
                  </a:extLst>
                </a:gridCol>
                <a:gridCol w="4114077">
                  <a:extLst>
                    <a:ext uri="{9D8B030D-6E8A-4147-A177-3AD203B41FA5}">
                      <a16:colId xmlns:a16="http://schemas.microsoft.com/office/drawing/2014/main" val="2249666200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1040404629"/>
                    </a:ext>
                  </a:extLst>
                </a:gridCol>
                <a:gridCol w="684716">
                  <a:extLst>
                    <a:ext uri="{9D8B030D-6E8A-4147-A177-3AD203B41FA5}">
                      <a16:colId xmlns:a16="http://schemas.microsoft.com/office/drawing/2014/main" val="3462717626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1450468789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793502683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342325241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2868670232"/>
                    </a:ext>
                  </a:extLst>
                </a:gridCol>
                <a:gridCol w="693384">
                  <a:extLst>
                    <a:ext uri="{9D8B030D-6E8A-4147-A177-3AD203B41FA5}">
                      <a16:colId xmlns:a16="http://schemas.microsoft.com/office/drawing/2014/main" val="3670139219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916498734"/>
                    </a:ext>
                  </a:extLst>
                </a:gridCol>
              </a:tblGrid>
              <a:tr h="44269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 Story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31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02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802"/>
                  </a:ext>
                </a:extLst>
              </a:tr>
              <a:tr h="44269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기록 불러오기</a:t>
                      </a: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실시간 거리</a:t>
                      </a: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개발자가 버디모드를 구현할 때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거리를 비교해 사용자에게 알려준다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2736"/>
                  </a:ext>
                </a:extLst>
              </a:tr>
              <a:tr h="44269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총 거리</a:t>
                      </a: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83759"/>
                  </a:ext>
                </a:extLst>
              </a:tr>
              <a:tr h="728431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기록비교하기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이전 기록과 비교를 해 사용자가 현재 페이스를 잘 지키고 있는지 알려준다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992282"/>
                  </a:ext>
                </a:extLst>
              </a:tr>
              <a:tr h="44269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Record List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기능 추가</a:t>
                      </a: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기록보여주기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사용자가 볼 수 있게 이전기록들을 보여주며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버디모드 시 기록들을 비교를 할 수 있게 기록들의 정보를 넘겨준다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0677"/>
                  </a:ext>
                </a:extLst>
              </a:tr>
              <a:tr h="4548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버디모드</a:t>
                      </a: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97210"/>
                  </a:ext>
                </a:extLst>
              </a:tr>
              <a:tr h="442690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음성안내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(TTS)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사용자가 핸드폰을 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보지않고도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비교 결과를 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알기위해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음성안내를 진행한다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96796"/>
                  </a:ext>
                </a:extLst>
              </a:tr>
              <a:tr h="442690"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48685"/>
                  </a:ext>
                </a:extLst>
              </a:tr>
              <a:tr h="442690"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46546"/>
                  </a:ext>
                </a:extLst>
              </a:tr>
              <a:tr h="442690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Deal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73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9130"/>
                  </a:ext>
                </a:extLst>
              </a:tr>
              <a:tr h="442690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Actual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9419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F30E3840-3250-4728-9F6B-95C645EE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35" y="1254896"/>
            <a:ext cx="12192000" cy="538914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90CEBD-39AC-4F6A-BDF7-F28DF563E25E}"/>
              </a:ext>
            </a:extLst>
          </p:cNvPr>
          <p:cNvGrpSpPr/>
          <p:nvPr/>
        </p:nvGrpSpPr>
        <p:grpSpPr>
          <a:xfrm>
            <a:off x="4211541" y="1535962"/>
            <a:ext cx="6110837" cy="2662114"/>
            <a:chOff x="4211541" y="1535962"/>
            <a:chExt cx="6110837" cy="266211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BFF2DD2-650B-4B52-A2C4-3D6DD03E1BF7}"/>
                </a:ext>
              </a:extLst>
            </p:cNvPr>
            <p:cNvSpPr/>
            <p:nvPr/>
          </p:nvSpPr>
          <p:spPr>
            <a:xfrm>
              <a:off x="4211541" y="1590048"/>
              <a:ext cx="1884459" cy="2608028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C2F3070-1732-4C4B-80AF-93E7E20964A0}"/>
                </a:ext>
              </a:extLst>
            </p:cNvPr>
            <p:cNvSpPr/>
            <p:nvPr/>
          </p:nvSpPr>
          <p:spPr>
            <a:xfrm>
              <a:off x="8437919" y="1535962"/>
              <a:ext cx="1884459" cy="2608028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411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4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41A4D-25AF-4CCA-89F3-FBE9FCD9178C}"/>
              </a:ext>
            </a:extLst>
          </p:cNvPr>
          <p:cNvSpPr txBox="1"/>
          <p:nvPr/>
        </p:nvSpPr>
        <p:spPr>
          <a:xfrm>
            <a:off x="6096000" y="1322458"/>
            <a:ext cx="5779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계획과 비교</a:t>
            </a:r>
            <a:endParaRPr lang="en-US" altLang="ko-KR" sz="2000" b="1" dirty="0">
              <a:latin typeface="+mj-lt"/>
            </a:endParaRP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기록불러오기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실시간거리</a:t>
            </a:r>
            <a:r>
              <a:rPr lang="en-US" altLang="ko-KR" sz="2000" dirty="0"/>
              <a:t>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000" dirty="0" err="1"/>
              <a:t>기록불러오기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총거리</a:t>
            </a:r>
            <a:r>
              <a:rPr lang="en-US" altLang="ko-KR" sz="2000" dirty="0"/>
              <a:t>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 기록비교</a:t>
            </a:r>
            <a:r>
              <a:rPr lang="en-US" altLang="ko-KR" sz="2000" dirty="0"/>
              <a:t>	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3.</a:t>
            </a:r>
            <a:r>
              <a:rPr lang="ko-KR" altLang="en-US" sz="2000" dirty="0"/>
              <a:t> </a:t>
            </a:r>
            <a:r>
              <a:rPr lang="en-US" altLang="ko-KR" sz="2000" dirty="0" err="1"/>
              <a:t>RecordList</a:t>
            </a:r>
            <a:r>
              <a:rPr lang="en-US" altLang="ko-KR" sz="2000" dirty="0"/>
              <a:t> </a:t>
            </a:r>
            <a:r>
              <a:rPr lang="ko-KR" altLang="en-US" sz="2000" dirty="0"/>
              <a:t>기능 추가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4.</a:t>
            </a:r>
            <a:r>
              <a:rPr lang="ko-KR" altLang="en-US" sz="2000" dirty="0"/>
              <a:t> 음성안내</a:t>
            </a:r>
            <a:r>
              <a:rPr lang="en-US" altLang="ko-KR" sz="2000" dirty="0"/>
              <a:t>(TTS)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D33D9-7AA3-4683-99D4-91AEFA15BAE3}"/>
              </a:ext>
            </a:extLst>
          </p:cNvPr>
          <p:cNvSpPr txBox="1"/>
          <p:nvPr/>
        </p:nvSpPr>
        <p:spPr>
          <a:xfrm>
            <a:off x="609600" y="4621282"/>
            <a:ext cx="1126601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회고</a:t>
            </a:r>
            <a:endParaRPr lang="en-US" altLang="ko-KR" sz="2000" b="1" dirty="0">
              <a:latin typeface="+mj-lt"/>
            </a:endParaRPr>
          </a:p>
          <a:p>
            <a:r>
              <a:rPr lang="en-US" altLang="ko-KR" sz="2000" b="1" dirty="0">
                <a:latin typeface="+mj-lt"/>
              </a:rPr>
              <a:t>1.</a:t>
            </a:r>
            <a:r>
              <a:rPr lang="ko-KR" altLang="en-US" sz="2000" b="1" dirty="0" err="1">
                <a:latin typeface="+mj-lt"/>
              </a:rPr>
              <a:t>스프린트회차가</a:t>
            </a:r>
            <a:r>
              <a:rPr lang="ko-KR" altLang="en-US" sz="2000" b="1" dirty="0">
                <a:latin typeface="+mj-lt"/>
              </a:rPr>
              <a:t> 진행되면서 점차 계획했던 시간과 </a:t>
            </a:r>
            <a:r>
              <a:rPr lang="ko-KR" altLang="en-US" sz="2000" b="1" dirty="0" err="1">
                <a:latin typeface="+mj-lt"/>
              </a:rPr>
              <a:t>맞아들어가</a:t>
            </a:r>
            <a:r>
              <a:rPr lang="ko-KR" altLang="en-US" sz="2000" b="1" dirty="0">
                <a:latin typeface="+mj-lt"/>
              </a:rPr>
              <a:t> 좋았다</a:t>
            </a:r>
            <a:r>
              <a:rPr lang="en-US" altLang="ko-KR" sz="2000" b="1" dirty="0">
                <a:latin typeface="+mj-lt"/>
              </a:rPr>
              <a:t>.</a:t>
            </a:r>
          </a:p>
          <a:p>
            <a:r>
              <a:rPr lang="en-US" altLang="ko-KR" sz="2000" b="1" dirty="0">
                <a:latin typeface="+mj-lt"/>
              </a:rPr>
              <a:t>2.</a:t>
            </a:r>
            <a:r>
              <a:rPr lang="ko-KR" altLang="en-US" sz="2000" b="1" dirty="0">
                <a:latin typeface="+mj-lt"/>
              </a:rPr>
              <a:t>이번 스프린트에 멘토님께서 </a:t>
            </a:r>
            <a:r>
              <a:rPr lang="ko-KR" altLang="en-US" sz="2000" b="1" dirty="0" err="1">
                <a:latin typeface="+mj-lt"/>
              </a:rPr>
              <a:t>도와주셔서</a:t>
            </a:r>
            <a:r>
              <a:rPr lang="ko-KR" altLang="en-US" sz="2000" b="1" dirty="0">
                <a:latin typeface="+mj-lt"/>
              </a:rPr>
              <a:t> 진행에 많은 성과가 있었다</a:t>
            </a:r>
            <a:r>
              <a:rPr lang="en-US" altLang="ko-KR" sz="2000" b="1" dirty="0">
                <a:latin typeface="+mj-lt"/>
              </a:rPr>
              <a:t>.</a:t>
            </a:r>
          </a:p>
          <a:p>
            <a:endParaRPr lang="en-US" altLang="ko-KR" sz="1100" b="1" dirty="0">
              <a:latin typeface="+mj-lt"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5ACA4D9E-4A20-4710-829E-9336D6634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43903"/>
              </p:ext>
            </p:extLst>
          </p:nvPr>
        </p:nvGraphicFramePr>
        <p:xfrm>
          <a:off x="609600" y="1353952"/>
          <a:ext cx="5394352" cy="308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20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34ABA4A2-8792-45AB-9FE7-84019A282E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546513"/>
            <a:ext cx="2224565" cy="494347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prototype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938C5D-0106-46F1-9036-B4DC2AE33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6513"/>
            <a:ext cx="2224564" cy="49434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3F78CE-2501-48A9-A898-BFFC129527B3}"/>
              </a:ext>
            </a:extLst>
          </p:cNvPr>
          <p:cNvSpPr/>
          <p:nvPr/>
        </p:nvSpPr>
        <p:spPr>
          <a:xfrm>
            <a:off x="3041094" y="1546513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아이디와 비밀번호를 통해 각 회원의 정보를 저장합니다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934E7BD-328C-46E8-9AF4-8FB0310325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30" y="1546513"/>
            <a:ext cx="2224564" cy="494347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599F91-1555-4D3B-A594-445A95A8824B}"/>
              </a:ext>
            </a:extLst>
          </p:cNvPr>
          <p:cNvSpPr/>
          <p:nvPr/>
        </p:nvSpPr>
        <p:spPr>
          <a:xfrm>
            <a:off x="8734424" y="1546513"/>
            <a:ext cx="326183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회원의 정보를 </a:t>
            </a:r>
            <a:endParaRPr lang="en-US" altLang="ko-KR" dirty="0"/>
          </a:p>
          <a:p>
            <a:pPr algn="ctr"/>
            <a:r>
              <a:rPr lang="en-US" altLang="ko-KR" dirty="0"/>
              <a:t>DB</a:t>
            </a:r>
            <a:r>
              <a:rPr lang="ko-KR" altLang="en-US" dirty="0"/>
              <a:t>에 등록할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711AE9-6E05-41F4-85BB-2BD9D03510FB}"/>
              </a:ext>
            </a:extLst>
          </p:cNvPr>
          <p:cNvSpPr/>
          <p:nvPr/>
        </p:nvSpPr>
        <p:spPr>
          <a:xfrm>
            <a:off x="3041094" y="2875257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FBA116-9B99-4CB7-87E0-3758948A5F8F}"/>
              </a:ext>
            </a:extLst>
          </p:cNvPr>
          <p:cNvSpPr/>
          <p:nvPr/>
        </p:nvSpPr>
        <p:spPr>
          <a:xfrm>
            <a:off x="3041094" y="4204001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자동 로그인 기능이 있어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전에 로그인을 했다면 쉽게 로그인을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014D82-EC84-4A98-8049-BF3AE850D2B3}"/>
              </a:ext>
            </a:extLst>
          </p:cNvPr>
          <p:cNvSpPr/>
          <p:nvPr/>
        </p:nvSpPr>
        <p:spPr>
          <a:xfrm>
            <a:off x="8734424" y="2857503"/>
            <a:ext cx="326183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아이디중복 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회원가입이 불가능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E2F6B0-0E96-4930-93B1-64B6C3AEA003}"/>
              </a:ext>
            </a:extLst>
          </p:cNvPr>
          <p:cNvSpPr/>
          <p:nvPr/>
        </p:nvSpPr>
        <p:spPr>
          <a:xfrm>
            <a:off x="8734424" y="4204000"/>
            <a:ext cx="326183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</a:t>
            </a:r>
            <a:r>
              <a:rPr lang="ko-KR" altLang="en-US" dirty="0" err="1"/>
              <a:t>다시입력을</a:t>
            </a:r>
            <a:r>
              <a:rPr lang="ko-KR" altLang="en-US" dirty="0"/>
              <a:t> 통해</a:t>
            </a:r>
            <a:endParaRPr lang="en-US" altLang="ko-KR" dirty="0"/>
          </a:p>
          <a:p>
            <a:pPr algn="ctr"/>
            <a:r>
              <a:rPr lang="ko-KR" altLang="en-US" dirty="0"/>
              <a:t>비밀번호 입력 실수를 방지합니다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7F5D30-095F-41AA-AED9-000188F74444}"/>
              </a:ext>
            </a:extLst>
          </p:cNvPr>
          <p:cNvSpPr/>
          <p:nvPr/>
        </p:nvSpPr>
        <p:spPr>
          <a:xfrm>
            <a:off x="3041094" y="5532745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 연결이 안돼 있을 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 잠시 후 자동적으로 어플이 종료가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9E277EC-50CD-4D70-8A13-3D43AA96D5D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546513"/>
            <a:ext cx="2224565" cy="494347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7926B59-0EEC-46A9-9C5F-61EB4DC85BB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546513"/>
            <a:ext cx="2224565" cy="49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3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prototype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3F78CE-2501-48A9-A898-BFFC129527B3}"/>
              </a:ext>
            </a:extLst>
          </p:cNvPr>
          <p:cNvSpPr/>
          <p:nvPr/>
        </p:nvSpPr>
        <p:spPr>
          <a:xfrm>
            <a:off x="5489019" y="1541815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사용자의 위치와 함께 </a:t>
            </a:r>
            <a:endParaRPr lang="en-US" altLang="ko-KR" dirty="0"/>
          </a:p>
          <a:p>
            <a:pPr algn="ctr"/>
            <a:r>
              <a:rPr lang="ko-KR" altLang="en-US" dirty="0"/>
              <a:t>지도를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599F91-1555-4D3B-A594-445A95A8824B}"/>
              </a:ext>
            </a:extLst>
          </p:cNvPr>
          <p:cNvSpPr/>
          <p:nvPr/>
        </p:nvSpPr>
        <p:spPr>
          <a:xfrm>
            <a:off x="5481162" y="5521985"/>
            <a:ext cx="3062763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Gps</a:t>
            </a:r>
            <a:r>
              <a:rPr lang="ko-KR" altLang="en-US" dirty="0"/>
              <a:t>기능이 </a:t>
            </a:r>
            <a:r>
              <a:rPr lang="ko-KR" altLang="en-US" dirty="0" err="1"/>
              <a:t>꺼져있으면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엑세스를</a:t>
            </a:r>
            <a:r>
              <a:rPr lang="ko-KR" altLang="en-US" dirty="0"/>
              <a:t> 허용하도록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711AE9-6E05-41F4-85BB-2BD9D03510FB}"/>
              </a:ext>
            </a:extLst>
          </p:cNvPr>
          <p:cNvSpPr/>
          <p:nvPr/>
        </p:nvSpPr>
        <p:spPr>
          <a:xfrm>
            <a:off x="5489019" y="2870559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자신의 회원정보를 볼 수 있습니다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원한다면 수정도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FBA116-9B99-4CB7-87E0-3758948A5F8F}"/>
              </a:ext>
            </a:extLst>
          </p:cNvPr>
          <p:cNvSpPr/>
          <p:nvPr/>
        </p:nvSpPr>
        <p:spPr>
          <a:xfrm>
            <a:off x="5489019" y="4199303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3CA2C8-880B-43A8-A4BE-A02759EC71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546513"/>
            <a:ext cx="2224565" cy="49434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31B04-47A8-42CC-AB63-4D28AAA90C77}"/>
              </a:ext>
            </a:extLst>
          </p:cNvPr>
          <p:cNvSpPr/>
          <p:nvPr/>
        </p:nvSpPr>
        <p:spPr>
          <a:xfrm>
            <a:off x="8734424" y="1543207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 시 일반모드와 버디모드를 선택할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3A3242-4045-4D4B-A0F5-C43C01F332F3}"/>
              </a:ext>
            </a:extLst>
          </p:cNvPr>
          <p:cNvSpPr/>
          <p:nvPr/>
        </p:nvSpPr>
        <p:spPr>
          <a:xfrm>
            <a:off x="8734424" y="2875257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일반모드 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런닝</a:t>
            </a:r>
            <a:r>
              <a:rPr lang="ko-KR" altLang="en-US" dirty="0"/>
              <a:t> 측정이 시작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744E3E-09FE-4AC4-93A4-E906F8AD2B96}"/>
              </a:ext>
            </a:extLst>
          </p:cNvPr>
          <p:cNvSpPr/>
          <p:nvPr/>
        </p:nvSpPr>
        <p:spPr>
          <a:xfrm>
            <a:off x="8734424" y="4204001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버디모드 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이전기록을 보여주는 레이아웃으로 넘어갑니다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3C3C87E-DA78-40D5-B1AF-E6187C6436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3207"/>
            <a:ext cx="2224564" cy="4943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F84663-A02B-4ADD-A795-03E0CE5C96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1815"/>
            <a:ext cx="2224564" cy="49434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837612C-85A3-4BDB-96AC-73B71DEC9C2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63" y="1541815"/>
            <a:ext cx="2224565" cy="49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95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prototype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3F78CE-2501-48A9-A898-BFFC129527B3}"/>
              </a:ext>
            </a:extLst>
          </p:cNvPr>
          <p:cNvSpPr/>
          <p:nvPr/>
        </p:nvSpPr>
        <p:spPr>
          <a:xfrm>
            <a:off x="3041094" y="1543207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사용자의 위치와 함께 </a:t>
            </a:r>
            <a:endParaRPr lang="en-US" altLang="ko-KR" dirty="0"/>
          </a:p>
          <a:p>
            <a:pPr algn="ctr"/>
            <a:r>
              <a:rPr lang="ko-KR" altLang="en-US" dirty="0"/>
              <a:t>지도를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711AE9-6E05-41F4-85BB-2BD9D03510FB}"/>
              </a:ext>
            </a:extLst>
          </p:cNvPr>
          <p:cNvSpPr/>
          <p:nvPr/>
        </p:nvSpPr>
        <p:spPr>
          <a:xfrm>
            <a:off x="3041094" y="2871951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러닝을 일시정지나 종료</a:t>
            </a:r>
            <a:endParaRPr lang="en-US" altLang="ko-KR" dirty="0"/>
          </a:p>
          <a:p>
            <a:pPr algn="ctr"/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FBA116-9B99-4CB7-87E0-3758948A5F8F}"/>
              </a:ext>
            </a:extLst>
          </p:cNvPr>
          <p:cNvSpPr/>
          <p:nvPr/>
        </p:nvSpPr>
        <p:spPr>
          <a:xfrm>
            <a:off x="3041094" y="4200695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음성안내를 통해</a:t>
            </a:r>
            <a:endParaRPr lang="en-US" altLang="ko-KR" dirty="0"/>
          </a:p>
          <a:p>
            <a:pPr algn="ctr"/>
            <a:r>
              <a:rPr lang="ko-KR" altLang="en-US" dirty="0"/>
              <a:t>자신의 상태를 </a:t>
            </a:r>
            <a:r>
              <a:rPr lang="ko-KR" altLang="en-US" dirty="0" err="1"/>
              <a:t>보지않고</a:t>
            </a:r>
            <a:endParaRPr lang="en-US" altLang="ko-KR" dirty="0"/>
          </a:p>
          <a:p>
            <a:pPr algn="ctr"/>
            <a:r>
              <a:rPr lang="ko-KR" altLang="en-US" dirty="0"/>
              <a:t>확인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31B04-47A8-42CC-AB63-4D28AAA90C77}"/>
              </a:ext>
            </a:extLst>
          </p:cNvPr>
          <p:cNvSpPr/>
          <p:nvPr/>
        </p:nvSpPr>
        <p:spPr>
          <a:xfrm>
            <a:off x="3041094" y="5537727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버디모드 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화면과 </a:t>
            </a:r>
            <a:r>
              <a:rPr lang="en-US" altLang="ko-KR" dirty="0"/>
              <a:t>TTS</a:t>
            </a:r>
            <a:r>
              <a:rPr lang="ko-KR" altLang="en-US" dirty="0"/>
              <a:t>를 통해</a:t>
            </a:r>
            <a:endParaRPr lang="en-US" altLang="ko-KR" dirty="0"/>
          </a:p>
          <a:p>
            <a:pPr algn="ctr"/>
            <a:r>
              <a:rPr lang="ko-KR" altLang="en-US" dirty="0"/>
              <a:t>이전 기록과 얼마나 차이가 나는지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A70B05-6FB1-4CAF-86D9-549F84A9D4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541813"/>
            <a:ext cx="2224565" cy="49434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153CBC-DFDE-420C-A74D-B20BAF8E0B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541812"/>
            <a:ext cx="2224565" cy="494347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BFA44E0-A7FB-4089-AD66-227984B332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30" y="1541813"/>
            <a:ext cx="2224565" cy="494347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4CF60E-7289-4641-BDE3-38E910169806}"/>
              </a:ext>
            </a:extLst>
          </p:cNvPr>
          <p:cNvSpPr/>
          <p:nvPr/>
        </p:nvSpPr>
        <p:spPr>
          <a:xfrm>
            <a:off x="8734425" y="1543207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런닝이</a:t>
            </a:r>
            <a:r>
              <a:rPr lang="ko-KR" altLang="en-US" dirty="0"/>
              <a:t> 종료되면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 err="1"/>
              <a:t>런닝</a:t>
            </a:r>
            <a:r>
              <a:rPr lang="ko-KR" altLang="en-US" dirty="0"/>
              <a:t> 결과를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E982CF-9BBD-46C1-A19D-1DE0B6ED531A}"/>
              </a:ext>
            </a:extLst>
          </p:cNvPr>
          <p:cNvSpPr/>
          <p:nvPr/>
        </p:nvSpPr>
        <p:spPr>
          <a:xfrm>
            <a:off x="8734425" y="2857503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달린 거리가 </a:t>
            </a:r>
            <a:r>
              <a:rPr lang="en-US" altLang="ko-KR" dirty="0"/>
              <a:t>100m</a:t>
            </a:r>
            <a:r>
              <a:rPr lang="ko-KR" altLang="en-US" dirty="0"/>
              <a:t>이상 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자동으로 기록이 </a:t>
            </a:r>
            <a:r>
              <a:rPr lang="en-US" altLang="ko-KR" dirty="0"/>
              <a:t>DB</a:t>
            </a:r>
            <a:r>
              <a:rPr lang="ko-KR" altLang="en-US" dirty="0"/>
              <a:t>에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B51CA3-7542-46F6-9751-8BBE88A646F4}"/>
              </a:ext>
            </a:extLst>
          </p:cNvPr>
          <p:cNvSpPr/>
          <p:nvPr/>
        </p:nvSpPr>
        <p:spPr>
          <a:xfrm>
            <a:off x="8734425" y="4200694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차트버튼을 누르면</a:t>
            </a:r>
            <a:endParaRPr lang="en-US" altLang="ko-KR" dirty="0"/>
          </a:p>
          <a:p>
            <a:pPr algn="ctr"/>
            <a:r>
              <a:rPr lang="ko-KR" altLang="en-US" dirty="0"/>
              <a:t>이전 기록들을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36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prototype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3F78CE-2501-48A9-A898-BFFC129527B3}"/>
              </a:ext>
            </a:extLst>
          </p:cNvPr>
          <p:cNvSpPr/>
          <p:nvPr/>
        </p:nvSpPr>
        <p:spPr>
          <a:xfrm>
            <a:off x="3041094" y="1543207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이전기록들을 간단하게 </a:t>
            </a:r>
            <a:endParaRPr lang="en-US" altLang="ko-KR" dirty="0"/>
          </a:p>
          <a:p>
            <a:pPr algn="ctr"/>
            <a:r>
              <a:rPr lang="ko-KR" altLang="en-US" dirty="0"/>
              <a:t>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711AE9-6E05-41F4-85BB-2BD9D03510FB}"/>
              </a:ext>
            </a:extLst>
          </p:cNvPr>
          <p:cNvSpPr/>
          <p:nvPr/>
        </p:nvSpPr>
        <p:spPr>
          <a:xfrm>
            <a:off x="3041094" y="2871951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일반모드로 시작하였으면</a:t>
            </a:r>
            <a:endParaRPr lang="en-US" altLang="ko-KR" dirty="0"/>
          </a:p>
          <a:p>
            <a:pPr algn="ctr"/>
            <a:r>
              <a:rPr lang="ko-KR" altLang="en-US" dirty="0"/>
              <a:t>아이템클릭 시 상세기록을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FBA116-9B99-4CB7-87E0-3758948A5F8F}"/>
              </a:ext>
            </a:extLst>
          </p:cNvPr>
          <p:cNvSpPr/>
          <p:nvPr/>
        </p:nvSpPr>
        <p:spPr>
          <a:xfrm>
            <a:off x="3041094" y="4200695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버디모드로 시작하였으면</a:t>
            </a:r>
            <a:endParaRPr lang="en-US" altLang="ko-KR" dirty="0"/>
          </a:p>
          <a:p>
            <a:pPr algn="ctr"/>
            <a:r>
              <a:rPr lang="ko-KR" altLang="en-US" dirty="0"/>
              <a:t>아이템클릭 시 해당기록과 경쟁할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7CBD62-ACC9-43BB-BF0F-7293556981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41811"/>
            <a:ext cx="2224565" cy="49434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1B3FD5-98F6-4486-8EA8-5CA6314641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29" y="1541812"/>
            <a:ext cx="2224565" cy="494347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9487E1-31CB-49CB-B38E-8A46BEE1B3FD}"/>
              </a:ext>
            </a:extLst>
          </p:cNvPr>
          <p:cNvSpPr/>
          <p:nvPr/>
        </p:nvSpPr>
        <p:spPr>
          <a:xfrm>
            <a:off x="8734423" y="1541554"/>
            <a:ext cx="3054906" cy="1142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상세정보를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35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Prototype </a:t>
            </a:r>
            <a:r>
              <a:rPr lang="ko-KR" altLang="en-US" sz="3600" dirty="0"/>
              <a:t>시현영상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7660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향후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438AA8A0-C51D-4BE9-96A1-79F3EBAE1351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5388072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22068FE1-6193-4D9A-B722-82F017A756C1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10777523"/>
            </a:avLst>
          </a:prstGeom>
          <a:ln w="381000">
            <a:solidFill>
              <a:srgbClr val="021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F1205-66BF-4160-98A7-9254EE72E8CC}"/>
              </a:ext>
            </a:extLst>
          </p:cNvPr>
          <p:cNvSpPr txBox="1"/>
          <p:nvPr/>
        </p:nvSpPr>
        <p:spPr>
          <a:xfrm>
            <a:off x="1645596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25%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5" name="テキスト ボックス 17">
            <a:extLst>
              <a:ext uri="{FF2B5EF4-FFF2-40B4-BE49-F238E27FC236}">
                <a16:creationId xmlns:a16="http://schemas.microsoft.com/office/drawing/2014/main" id="{CE538894-9766-404F-BC48-0374BBA7446C}"/>
              </a:ext>
            </a:extLst>
          </p:cNvPr>
          <p:cNvSpPr txBox="1"/>
          <p:nvPr/>
        </p:nvSpPr>
        <p:spPr>
          <a:xfrm>
            <a:off x="1086149" y="544907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Sprint 2 </a:t>
            </a:r>
            <a:r>
              <a:rPr kumimoji="1" lang="ko-KR" altLang="en-US" dirty="0" err="1">
                <a:latin typeface="+mn-ea"/>
              </a:rPr>
              <a:t>달성률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05F0D7C7-5343-4018-B479-AC2AD95FB92E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3285509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8EE97FA6-D3B5-4FA0-AFAA-7B071CCB8DB5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373187"/>
            </a:avLst>
          </a:prstGeom>
          <a:ln w="381000">
            <a:solidFill>
              <a:srgbClr val="021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CEA77B-FB55-49CE-B9F5-05208E9A37A8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E0C26031-9AE6-46FF-BF63-F8381BDC2DD8}"/>
              </a:ext>
            </a:extLst>
          </p:cNvPr>
          <p:cNvSpPr txBox="1"/>
          <p:nvPr/>
        </p:nvSpPr>
        <p:spPr>
          <a:xfrm>
            <a:off x="5068686" y="544907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Sprint 3 </a:t>
            </a:r>
            <a:r>
              <a:rPr kumimoji="1" lang="ko-KR" altLang="en-US" dirty="0" err="1">
                <a:latin typeface="+mn-ea"/>
              </a:rPr>
              <a:t>달성률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A6432F4-16DE-46DB-A6CA-23F1FAAACEE9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B0EA1BA9-4EFC-4519-A61F-1F7912E21854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C4FF03C8-9FE3-44C9-9F39-866D27F5965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3749867"/>
            </a:avLst>
          </a:prstGeom>
          <a:ln w="381000">
            <a:solidFill>
              <a:srgbClr val="0217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7E193-55A3-4DA1-A2D3-D3ECCB57B430}"/>
              </a:ext>
            </a:extLst>
          </p:cNvPr>
          <p:cNvSpPr txBox="1"/>
          <p:nvPr/>
        </p:nvSpPr>
        <p:spPr>
          <a:xfrm>
            <a:off x="9610669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90%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B28B03B9-5D28-40DF-9BE9-F20B4D607F20}"/>
              </a:ext>
            </a:extLst>
          </p:cNvPr>
          <p:cNvSpPr txBox="1"/>
          <p:nvPr/>
        </p:nvSpPr>
        <p:spPr>
          <a:xfrm>
            <a:off x="9051222" y="544907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Sprint 4 </a:t>
            </a:r>
            <a:r>
              <a:rPr kumimoji="1" lang="ko-KR" altLang="en-US" dirty="0" err="1">
                <a:latin typeface="+mn-ea"/>
              </a:rPr>
              <a:t>달성률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327371-6ECB-4450-9E5F-E9821EE95F74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FE6C03-F9C0-4725-8DB4-FE0697EE8B91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8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99DC3-15F5-4C87-93B2-D9980F453C65}"/>
              </a:ext>
            </a:extLst>
          </p:cNvPr>
          <p:cNvSpPr txBox="1"/>
          <p:nvPr/>
        </p:nvSpPr>
        <p:spPr>
          <a:xfrm>
            <a:off x="4407330" y="2968079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2842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D22441F-C86F-45CD-BD09-B9593D29F940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3C9A7A-97B1-49ED-AFA1-32D64603A2B4}"/>
              </a:ext>
            </a:extLst>
          </p:cNvPr>
          <p:cNvSpPr txBox="1"/>
          <p:nvPr/>
        </p:nvSpPr>
        <p:spPr>
          <a:xfrm>
            <a:off x="1079500" y="7239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+mj-lt"/>
              </a:rPr>
              <a:t>목차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576F95-23BC-45EF-B512-E657B61E230A}"/>
              </a:ext>
            </a:extLst>
          </p:cNvPr>
          <p:cNvGrpSpPr/>
          <p:nvPr/>
        </p:nvGrpSpPr>
        <p:grpSpPr>
          <a:xfrm>
            <a:off x="1079500" y="2076658"/>
            <a:ext cx="5660096" cy="584775"/>
            <a:chOff x="2476500" y="2489200"/>
            <a:chExt cx="5660096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1D28C4-FE79-4A7F-BA29-93588A974169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1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7F4951-CF4B-49ED-86D5-79959DD146E4}"/>
                </a:ext>
              </a:extLst>
            </p:cNvPr>
            <p:cNvSpPr txBox="1"/>
            <p:nvPr/>
          </p:nvSpPr>
          <p:spPr>
            <a:xfrm>
              <a:off x="3505200" y="2519977"/>
              <a:ext cx="46313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+mj-lt"/>
                </a:rPr>
                <a:t>지난 발표 후 회고 및 개선점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80CF44-81B0-4F56-B075-01D62A7F97F4}"/>
              </a:ext>
            </a:extLst>
          </p:cNvPr>
          <p:cNvGrpSpPr/>
          <p:nvPr/>
        </p:nvGrpSpPr>
        <p:grpSpPr>
          <a:xfrm>
            <a:off x="1079500" y="2910374"/>
            <a:ext cx="3531308" cy="584775"/>
            <a:chOff x="2476500" y="2489200"/>
            <a:chExt cx="3531308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1A309D-766A-452B-9E3A-45647B95AFEE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2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CA530D-02A6-4944-833A-2662B03A2311}"/>
                </a:ext>
              </a:extLst>
            </p:cNvPr>
            <p:cNvSpPr txBox="1"/>
            <p:nvPr/>
          </p:nvSpPr>
          <p:spPr>
            <a:xfrm>
              <a:off x="3505200" y="2519977"/>
              <a:ext cx="2502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lt"/>
                </a:rPr>
                <a:t>Sprint Backlog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4A27EA-C082-48E8-A8F5-E7917BD21E9F}"/>
              </a:ext>
            </a:extLst>
          </p:cNvPr>
          <p:cNvGrpSpPr/>
          <p:nvPr/>
        </p:nvGrpSpPr>
        <p:grpSpPr>
          <a:xfrm>
            <a:off x="1079500" y="3759018"/>
            <a:ext cx="2862856" cy="584775"/>
            <a:chOff x="2476500" y="2489200"/>
            <a:chExt cx="2862856" cy="5847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ACBDF9-B88F-41D6-AE83-3A4073A771DB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3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B39A35-2B71-4457-8D13-E6510F6D255A}"/>
                </a:ext>
              </a:extLst>
            </p:cNvPr>
            <p:cNvSpPr txBox="1"/>
            <p:nvPr/>
          </p:nvSpPr>
          <p:spPr>
            <a:xfrm>
              <a:off x="3505200" y="2519977"/>
              <a:ext cx="18341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lt"/>
                </a:rPr>
                <a:t>Sprint 2~4</a:t>
              </a:r>
              <a:endParaRPr lang="ko-KR" altLang="en-US" sz="2800" dirty="0">
                <a:latin typeface="+mj-lt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B174DAE-8A3D-4661-A543-DB4C281E3BA9}"/>
              </a:ext>
            </a:extLst>
          </p:cNvPr>
          <p:cNvGrpSpPr/>
          <p:nvPr/>
        </p:nvGrpSpPr>
        <p:grpSpPr>
          <a:xfrm>
            <a:off x="1079500" y="4607662"/>
            <a:ext cx="2713777" cy="584775"/>
            <a:chOff x="2476500" y="2489200"/>
            <a:chExt cx="2713777" cy="5847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2968E6-DEDC-4468-8023-CA7A2D2860CC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4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8B9405-A134-475C-8037-1B9D9977D2C5}"/>
                </a:ext>
              </a:extLst>
            </p:cNvPr>
            <p:cNvSpPr txBox="1"/>
            <p:nvPr/>
          </p:nvSpPr>
          <p:spPr>
            <a:xfrm>
              <a:off x="3505200" y="2519977"/>
              <a:ext cx="16850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lt"/>
                </a:rPr>
                <a:t>prototype</a:t>
              </a:r>
              <a:endParaRPr lang="ko-KR" altLang="en-US" sz="2800" dirty="0">
                <a:latin typeface="+mj-lt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A1BE24A-27F1-428A-AA64-1B9B8D2F76A1}"/>
              </a:ext>
            </a:extLst>
          </p:cNvPr>
          <p:cNvGrpSpPr/>
          <p:nvPr/>
        </p:nvGrpSpPr>
        <p:grpSpPr>
          <a:xfrm>
            <a:off x="1079500" y="5487766"/>
            <a:ext cx="2389970" cy="584775"/>
            <a:chOff x="2476500" y="2489200"/>
            <a:chExt cx="2389970" cy="5847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D806AA-9E4E-4A79-8FD5-2BEE49E15E08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latin typeface="+mj-lt"/>
                </a:rPr>
                <a:t>5</a:t>
              </a:r>
              <a:endParaRPr lang="ko-KR" altLang="en-US" sz="3200" b="1" dirty="0"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71A47-4B46-4D74-AE20-CF63D4641DAB}"/>
                </a:ext>
              </a:extLst>
            </p:cNvPr>
            <p:cNvSpPr txBox="1"/>
            <p:nvPr/>
          </p:nvSpPr>
          <p:spPr>
            <a:xfrm>
              <a:off x="3505200" y="2519977"/>
              <a:ext cx="13612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+mj-lt"/>
                </a:rPr>
                <a:t>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17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lt"/>
              </a:rPr>
              <a:t>지난 발표 후 회고 및 개선점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C329A-6F54-485B-9DDE-CDD3D6B3364E}"/>
              </a:ext>
            </a:extLst>
          </p:cNvPr>
          <p:cNvSpPr txBox="1"/>
          <p:nvPr/>
        </p:nvSpPr>
        <p:spPr>
          <a:xfrm>
            <a:off x="609600" y="1868423"/>
            <a:ext cx="713528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lt"/>
              </a:rPr>
              <a:t>의견</a:t>
            </a:r>
            <a:endParaRPr lang="en-US" altLang="ko-KR" sz="2800" b="1" dirty="0">
              <a:latin typeface="+mj-lt"/>
            </a:endParaRPr>
          </a:p>
          <a:p>
            <a:endParaRPr lang="en-US" altLang="ko-KR" sz="1200" b="1" i="0" u="none" strike="noStrike" kern="1200" dirty="0">
              <a:solidFill>
                <a:srgbClr val="000000"/>
              </a:solidFill>
              <a:effectLst/>
              <a:latin typeface="+mj-lt"/>
              <a:ea typeface="나눔스퀘어 Light" panose="020B0600000101010101"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1. Estimate Time</a:t>
            </a:r>
            <a:r>
              <a:rPr lang="ko-KR" altLang="ko-KR" sz="180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을 잘못 평가한 것 같다</a:t>
            </a:r>
            <a:r>
              <a:rPr lang="en-US" altLang="ko-KR" sz="180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i="0" u="none" strike="noStrike" dirty="0">
              <a:effectLst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2. Sprint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할 때 기능이 너무 모호하게 설명되어 있었다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b="0" i="0" u="none" strike="noStrike" dirty="0">
              <a:effectLst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3. </a:t>
            </a:r>
            <a:r>
              <a:rPr lang="ko-KR" altLang="ko-KR" sz="1800" b="0" i="0" u="none" strike="noStrike" kern="1200" dirty="0" err="1">
                <a:solidFill>
                  <a:srgbClr val="000000"/>
                </a:solidFill>
                <a:effectLst/>
                <a:ea typeface="나눔스퀘어 Light" panose="020B0600000101010101"/>
              </a:rPr>
              <a:t>오랜시간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집중을 못하니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,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하루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5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시간정도가 적당할 것 같다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b="0" i="0" u="none" strike="noStrike" dirty="0">
              <a:effectLst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4.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처음과 달리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,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익숙해져 </a:t>
            </a:r>
            <a:r>
              <a:rPr lang="en-US" altLang="ko-KR" sz="1800" b="0" i="0" u="none" strike="noStrike" kern="1200" dirty="0" err="1">
                <a:solidFill>
                  <a:srgbClr val="000000"/>
                </a:solidFill>
                <a:effectLst/>
                <a:ea typeface="나눔스퀘어 Light" panose="020B0600000101010101"/>
              </a:rPr>
              <a:t>DailyMeeting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을 강화해 대면모임을 줄인다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b="0" i="0" u="none" strike="noStrike" dirty="0">
              <a:effectLst/>
            </a:endParaRP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5. </a:t>
            </a:r>
            <a:r>
              <a:rPr lang="en-US" altLang="ko-KR" sz="1800" b="0" i="0" u="none" strike="noStrike" kern="1200" dirty="0" err="1">
                <a:solidFill>
                  <a:srgbClr val="000000"/>
                </a:solidFill>
                <a:effectLst/>
                <a:ea typeface="나눔스퀘어 Light" panose="020B0600000101010101"/>
              </a:rPr>
              <a:t>DailyMeeting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시간을 더 일찍 당겼으며 한다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ea typeface="나눔스퀘어 Light" panose="020B0600000101010101"/>
              </a:rPr>
              <a:t>.</a:t>
            </a:r>
            <a:endParaRPr lang="ko-KR" altLang="ko-KR" sz="1800" b="0" i="0" u="none" strike="noStrike" dirty="0">
              <a:effectLst/>
            </a:endParaRPr>
          </a:p>
          <a:p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2410B-7D89-4803-87D9-2C1868EE52B6}"/>
              </a:ext>
            </a:extLst>
          </p:cNvPr>
          <p:cNvSpPr txBox="1"/>
          <p:nvPr/>
        </p:nvSpPr>
        <p:spPr>
          <a:xfrm>
            <a:off x="609600" y="4907547"/>
            <a:ext cx="581447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결론</a:t>
            </a:r>
            <a:endParaRPr lang="en-US" altLang="ko-KR" sz="2800" b="1" dirty="0"/>
          </a:p>
          <a:p>
            <a:endParaRPr lang="en-US" altLang="ko-KR" sz="1200" b="1" dirty="0"/>
          </a:p>
          <a:p>
            <a:r>
              <a:rPr lang="en-US" altLang="ko-KR" dirty="0"/>
              <a:t>Sprint Backlog</a:t>
            </a:r>
            <a:r>
              <a:rPr lang="ko-KR" altLang="en-US" dirty="0"/>
              <a:t>를 더욱 상세하게 작성한다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WorkTime</a:t>
            </a:r>
            <a:r>
              <a:rPr lang="ko-KR" altLang="en-US" dirty="0"/>
              <a:t>은 하루 </a:t>
            </a:r>
            <a:r>
              <a:rPr lang="en-US" altLang="ko-KR" dirty="0"/>
              <a:t>5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비대면으로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시에 시작한다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153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 w="6350"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Product Backlog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0E9ADF-B0D1-4D57-936B-EACA34BA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1119"/>
              </p:ext>
            </p:extLst>
          </p:nvPr>
        </p:nvGraphicFramePr>
        <p:xfrm>
          <a:off x="445932" y="1333500"/>
          <a:ext cx="11288866" cy="4826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535">
                  <a:extLst>
                    <a:ext uri="{9D8B030D-6E8A-4147-A177-3AD203B41FA5}">
                      <a16:colId xmlns:a16="http://schemas.microsoft.com/office/drawing/2014/main" val="1697482733"/>
                    </a:ext>
                  </a:extLst>
                </a:gridCol>
                <a:gridCol w="1108990">
                  <a:extLst>
                    <a:ext uri="{9D8B030D-6E8A-4147-A177-3AD203B41FA5}">
                      <a16:colId xmlns:a16="http://schemas.microsoft.com/office/drawing/2014/main" val="1825576939"/>
                    </a:ext>
                  </a:extLst>
                </a:gridCol>
                <a:gridCol w="890454">
                  <a:extLst>
                    <a:ext uri="{9D8B030D-6E8A-4147-A177-3AD203B41FA5}">
                      <a16:colId xmlns:a16="http://schemas.microsoft.com/office/drawing/2014/main" val="2848973474"/>
                    </a:ext>
                  </a:extLst>
                </a:gridCol>
                <a:gridCol w="7880352">
                  <a:extLst>
                    <a:ext uri="{9D8B030D-6E8A-4147-A177-3AD203B41FA5}">
                      <a16:colId xmlns:a16="http://schemas.microsoft.com/office/drawing/2014/main" val="1535247863"/>
                    </a:ext>
                  </a:extLst>
                </a:gridCol>
                <a:gridCol w="704535">
                  <a:extLst>
                    <a:ext uri="{9D8B030D-6E8A-4147-A177-3AD203B41FA5}">
                      <a16:colId xmlns:a16="http://schemas.microsoft.com/office/drawing/2014/main" val="1972274765"/>
                    </a:ext>
                  </a:extLst>
                </a:gridCol>
              </a:tblGrid>
              <a:tr h="223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Priority`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02177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 Backlog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02177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 Story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Estimate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0217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67561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어플 </a:t>
                      </a:r>
                      <a:r>
                        <a:rPr 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UI </a:t>
                      </a:r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설계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개발자가 러닝 앱을 개발하기 위해 우선적으로 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UI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를 </a:t>
                      </a:r>
                      <a:r>
                        <a:rPr lang="ko-KR" altLang="en-US" sz="1200" b="1" u="none" strike="sngStrike" dirty="0" err="1">
                          <a:effectLst/>
                          <a:latin typeface="+mn-lt"/>
                        </a:rPr>
                        <a:t>선계해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 구조적인 틀을 잡는다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9661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지도 </a:t>
                      </a:r>
                      <a:r>
                        <a:rPr 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연동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개발자가 네이버 지도 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를 프로젝트에 추가 한 뒤에 지도가 필요한 모든 액티비티에 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를 사용하여 정보를 전달한다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01396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현재위치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표시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사용자가 자신의 위치가 표시되어 현재 자신이 어디에 있는지 확인을 할 수 </a:t>
                      </a:r>
                      <a:r>
                        <a:rPr lang="ko-KR" altLang="en-US" sz="1200" b="1" u="none" strike="sngStrike" dirty="0" err="1">
                          <a:effectLst/>
                          <a:latin typeface="+mn-lt"/>
                        </a:rPr>
                        <a:t>있게한다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19353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4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마킹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사용자가 자신이 조깅했던 거리를 마킹으로 나타내어 얼마나 운동하였는지 확인을 할 수 있게 한다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0355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5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Firebase </a:t>
                      </a:r>
                      <a:r>
                        <a:rPr lang="ko-KR" altLang="en-US" sz="1200" b="1" u="none" strike="sng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연동</a:t>
                      </a:r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sng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개발자가 회원 관리를 하고 러닝 데이터를 저장하고 읽는 등에 기능을 구현하기 위해서 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Firebase</a:t>
                      </a:r>
                      <a:r>
                        <a:rPr lang="ko-KR" altLang="en-US" sz="1200" b="1" u="none" strike="sngStrike" dirty="0">
                          <a:effectLst/>
                          <a:latin typeface="+mn-lt"/>
                        </a:rPr>
                        <a:t>를 연동한다</a:t>
                      </a:r>
                      <a:r>
                        <a:rPr lang="en-US" altLang="ko-KR" sz="1200" b="1" u="none" strike="sng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sng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08817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회원가입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어느 </a:t>
                      </a:r>
                      <a:r>
                        <a:rPr lang="ko-KR" altLang="en-US" sz="1200" b="1" u="none" strike="noStrike" dirty="0" err="1">
                          <a:effectLst/>
                          <a:latin typeface="+mn-lt"/>
                        </a:rPr>
                        <a:t>기기에서든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 자신의 기록을 볼 수 있게 회원가입을 한다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99306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측정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자신이 얼마나 운동했는지를 알기 위한 측정이다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20874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거리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329198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평균페이스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130941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저장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시간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20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70529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거리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208527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>
                          <a:effectLst/>
                          <a:latin typeface="+mn-lt"/>
                        </a:rPr>
                        <a:t>12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평균페이스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24355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구간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87432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러닝버디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사용자가 지난 기록들과 경쟁할 수 있는 시스템이다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20137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음성안내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달리면서 </a:t>
                      </a:r>
                      <a:r>
                        <a:rPr lang="ko-KR" altLang="en-US" sz="1200" b="1" u="none" strike="noStrike" dirty="0" err="1">
                          <a:effectLst/>
                          <a:latin typeface="+mn-lt"/>
                        </a:rPr>
                        <a:t>러닝버디모드를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 사용할 수 있게 음성안내로 서비스를 한다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54665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측정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평균속도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자신이 얼마나 운동했는지를 알기 위한 측정이다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22225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칼로리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20733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저장</a:t>
                      </a:r>
                      <a:endParaRPr lang="ko-KR" alt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평균속도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20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20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96341"/>
                  </a:ext>
                </a:extLst>
              </a:tr>
              <a:tr h="23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  <a:latin typeface="+mn-lt"/>
                        </a:rPr>
                        <a:t>19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칼로리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990" marR="8990" marT="8990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0283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F3496293-7698-4FE9-A6B7-DA1ED662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5" y="1229955"/>
            <a:ext cx="12192000" cy="538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 w="6350"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Product Backlog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13E155-C074-4FCB-BC18-71272BF2E804}"/>
              </a:ext>
            </a:extLst>
          </p:cNvPr>
          <p:cNvCxnSpPr/>
          <p:nvPr/>
        </p:nvCxnSpPr>
        <p:spPr>
          <a:xfrm>
            <a:off x="698500" y="5103037"/>
            <a:ext cx="10795000" cy="0"/>
          </a:xfrm>
          <a:prstGeom prst="straightConnector1">
            <a:avLst/>
          </a:prstGeom>
          <a:ln w="15875">
            <a:solidFill>
              <a:srgbClr val="FC6D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085929-B6B9-48A9-AC77-B83C51728AEA}"/>
              </a:ext>
            </a:extLst>
          </p:cNvPr>
          <p:cNvGrpSpPr/>
          <p:nvPr/>
        </p:nvGrpSpPr>
        <p:grpSpPr>
          <a:xfrm>
            <a:off x="1090389" y="4856578"/>
            <a:ext cx="1587500" cy="1078825"/>
            <a:chOff x="863600" y="4909741"/>
            <a:chExt cx="1587500" cy="10788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BD79A8-D11E-448B-8E1D-AC151B14B847}"/>
                </a:ext>
              </a:extLst>
            </p:cNvPr>
            <p:cNvSpPr txBox="1"/>
            <p:nvPr/>
          </p:nvSpPr>
          <p:spPr>
            <a:xfrm>
              <a:off x="86360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Sprint 2</a:t>
              </a:r>
              <a:endParaRPr lang="ko-KR" altLang="en-US" b="1" dirty="0"/>
            </a:p>
          </p:txBody>
        </p:sp>
        <p:sp>
          <p:nvSpPr>
            <p:cNvPr id="16" name="눈물 방울 15">
              <a:extLst>
                <a:ext uri="{FF2B5EF4-FFF2-40B4-BE49-F238E27FC236}">
                  <a16:creationId xmlns:a16="http://schemas.microsoft.com/office/drawing/2014/main" id="{05D9846C-9659-466D-B325-6BEE24FF147B}"/>
                </a:ext>
              </a:extLst>
            </p:cNvPr>
            <p:cNvSpPr/>
            <p:nvPr/>
          </p:nvSpPr>
          <p:spPr>
            <a:xfrm rot="8100000">
              <a:off x="1530208" y="4909741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rgbClr val="021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B0D0BA-B7FA-43C0-802B-B50DC78E719E}"/>
              </a:ext>
            </a:extLst>
          </p:cNvPr>
          <p:cNvGrpSpPr/>
          <p:nvPr/>
        </p:nvGrpSpPr>
        <p:grpSpPr>
          <a:xfrm>
            <a:off x="4131600" y="4856576"/>
            <a:ext cx="1587500" cy="1078827"/>
            <a:chOff x="4351020" y="4909739"/>
            <a:chExt cx="1587500" cy="10788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C6B545-DA7F-49C1-BB0B-26230B61D061}"/>
                </a:ext>
              </a:extLst>
            </p:cNvPr>
            <p:cNvSpPr txBox="1"/>
            <p:nvPr/>
          </p:nvSpPr>
          <p:spPr>
            <a:xfrm>
              <a:off x="435102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Sprint 3</a:t>
              </a:r>
              <a:endParaRPr lang="ko-KR" altLang="en-US" b="1" dirty="0"/>
            </a:p>
          </p:txBody>
        </p:sp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38E72E21-1BB6-438F-B3A6-90766F7A9E0D}"/>
                </a:ext>
              </a:extLst>
            </p:cNvPr>
            <p:cNvSpPr/>
            <p:nvPr/>
          </p:nvSpPr>
          <p:spPr>
            <a:xfrm rot="8100000">
              <a:off x="4960481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rgbClr val="021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16B1E55-3DDC-4BFC-BC8E-04908EE277EC}"/>
              </a:ext>
            </a:extLst>
          </p:cNvPr>
          <p:cNvGrpSpPr/>
          <p:nvPr/>
        </p:nvGrpSpPr>
        <p:grpSpPr>
          <a:xfrm>
            <a:off x="7123935" y="4856576"/>
            <a:ext cx="1587500" cy="1078827"/>
            <a:chOff x="6062980" y="4909739"/>
            <a:chExt cx="1587500" cy="107882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8FDD4A-4ADB-45EC-A967-76CB68D928EA}"/>
                </a:ext>
              </a:extLst>
            </p:cNvPr>
            <p:cNvSpPr txBox="1"/>
            <p:nvPr/>
          </p:nvSpPr>
          <p:spPr>
            <a:xfrm>
              <a:off x="606298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Sprint 4</a:t>
              </a:r>
              <a:endParaRPr lang="ko-KR" altLang="en-US" b="1" dirty="0"/>
            </a:p>
          </p:txBody>
        </p:sp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8A1D574A-C793-47FA-8CB8-D909D0F00735}"/>
                </a:ext>
              </a:extLst>
            </p:cNvPr>
            <p:cNvSpPr/>
            <p:nvPr/>
          </p:nvSpPr>
          <p:spPr>
            <a:xfrm rot="8100000">
              <a:off x="6675617" y="4909739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rgbClr val="021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A6FCBA-F8DA-4E2A-832E-35C41BA3C687}"/>
              </a:ext>
            </a:extLst>
          </p:cNvPr>
          <p:cNvSpPr txBox="1"/>
          <p:nvPr/>
        </p:nvSpPr>
        <p:spPr>
          <a:xfrm>
            <a:off x="627732" y="3622379"/>
            <a:ext cx="26334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러닝어플에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필요한 기본적인 기능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ko-KR" sz="8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기록 측정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및 저장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로그인 기능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맵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8421F1-642B-4E39-8CC4-0BB25D1EFCE1}"/>
              </a:ext>
            </a:extLst>
          </p:cNvPr>
          <p:cNvSpPr txBox="1"/>
          <p:nvPr/>
        </p:nvSpPr>
        <p:spPr>
          <a:xfrm>
            <a:off x="3658735" y="3662758"/>
            <a:ext cx="2533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러닝어플에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필요한 추가 기능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endParaRPr lang="en-US" altLang="ko-KR" sz="8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기록 측정 및 저장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페이스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속도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실시간 거리 등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9D957-CB43-425C-9D1B-571D7543A91F}"/>
              </a:ext>
            </a:extLst>
          </p:cNvPr>
          <p:cNvSpPr txBox="1"/>
          <p:nvPr/>
        </p:nvSpPr>
        <p:spPr>
          <a:xfrm>
            <a:off x="6888295" y="3669264"/>
            <a:ext cx="2071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Buddy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모드 기능 추가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</a:t>
            </a:r>
            <a:r>
              <a:rPr lang="ko-KR" altLang="en-US" sz="14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기록불러오기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2..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이전기록과 간단한 비교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3.TTS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추가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2B73C03-6AC9-492F-898D-ADE2354445B2}"/>
              </a:ext>
            </a:extLst>
          </p:cNvPr>
          <p:cNvSpPr/>
          <p:nvPr/>
        </p:nvSpPr>
        <p:spPr>
          <a:xfrm>
            <a:off x="1090389" y="2540695"/>
            <a:ext cx="1755777" cy="1002355"/>
          </a:xfrm>
          <a:prstGeom prst="rect">
            <a:avLst/>
          </a:prstGeom>
          <a:solidFill>
            <a:srgbClr val="EDE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Sprint 2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(08/09 ~ 08/15)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BEC9CD6-3BF1-4D3E-B4CF-64FEA1480BD2}"/>
              </a:ext>
            </a:extLst>
          </p:cNvPr>
          <p:cNvSpPr/>
          <p:nvPr/>
        </p:nvSpPr>
        <p:spPr>
          <a:xfrm>
            <a:off x="4051211" y="2540695"/>
            <a:ext cx="1755777" cy="1002355"/>
          </a:xfrm>
          <a:prstGeom prst="rect">
            <a:avLst/>
          </a:prstGeom>
          <a:solidFill>
            <a:srgbClr val="EDE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Sprint 3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(08/16 ~ 08/27)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4B4776-390E-4055-A3D2-E26B4E111F8F}"/>
              </a:ext>
            </a:extLst>
          </p:cNvPr>
          <p:cNvSpPr/>
          <p:nvPr/>
        </p:nvSpPr>
        <p:spPr>
          <a:xfrm>
            <a:off x="7037607" y="2540695"/>
            <a:ext cx="1755777" cy="1002355"/>
          </a:xfrm>
          <a:prstGeom prst="rect">
            <a:avLst/>
          </a:prstGeom>
          <a:solidFill>
            <a:srgbClr val="EDE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Sprint 4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(08/28 ~ 09/06)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32B492-D341-4C75-9EF4-FC98E36311E4}"/>
              </a:ext>
            </a:extLst>
          </p:cNvPr>
          <p:cNvGrpSpPr/>
          <p:nvPr/>
        </p:nvGrpSpPr>
        <p:grpSpPr>
          <a:xfrm>
            <a:off x="9914192" y="4856578"/>
            <a:ext cx="1587500" cy="1078825"/>
            <a:chOff x="863600" y="4909741"/>
            <a:chExt cx="1587500" cy="10788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1D8D3C-21B1-432F-BAB7-9D4215FA3380}"/>
                </a:ext>
              </a:extLst>
            </p:cNvPr>
            <p:cNvSpPr txBox="1"/>
            <p:nvPr/>
          </p:nvSpPr>
          <p:spPr>
            <a:xfrm>
              <a:off x="863600" y="5619234"/>
              <a:ext cx="158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Sprint 2</a:t>
              </a:r>
              <a:endParaRPr lang="ko-KR" altLang="en-US" b="1" dirty="0"/>
            </a:p>
          </p:txBody>
        </p:sp>
        <p:sp>
          <p:nvSpPr>
            <p:cNvPr id="29" name="눈물 방울 28">
              <a:extLst>
                <a:ext uri="{FF2B5EF4-FFF2-40B4-BE49-F238E27FC236}">
                  <a16:creationId xmlns:a16="http://schemas.microsoft.com/office/drawing/2014/main" id="{26D20F4D-9E18-4C82-97DD-B672FE62F833}"/>
                </a:ext>
              </a:extLst>
            </p:cNvPr>
            <p:cNvSpPr/>
            <p:nvPr/>
          </p:nvSpPr>
          <p:spPr>
            <a:xfrm rot="8100000">
              <a:off x="1530208" y="4909741"/>
              <a:ext cx="374929" cy="374929"/>
            </a:xfrm>
            <a:prstGeom prst="teardrop">
              <a:avLst>
                <a:gd name="adj" fmla="val 159896"/>
              </a:avLst>
            </a:prstGeom>
            <a:solidFill>
              <a:srgbClr val="0217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73B5711-764A-470E-827E-13844DBBA69C}"/>
              </a:ext>
            </a:extLst>
          </p:cNvPr>
          <p:cNvSpPr txBox="1"/>
          <p:nvPr/>
        </p:nvSpPr>
        <p:spPr>
          <a:xfrm>
            <a:off x="9451535" y="3622379"/>
            <a:ext cx="263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디테일 추가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버그수정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레이아웃 수정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정밀한 비교</a:t>
            </a:r>
            <a:endParaRPr lang="en-US" altLang="ko-KR" sz="14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794A23-AC9B-4CE4-B7A0-60364B91BED6}"/>
              </a:ext>
            </a:extLst>
          </p:cNvPr>
          <p:cNvSpPr/>
          <p:nvPr/>
        </p:nvSpPr>
        <p:spPr>
          <a:xfrm>
            <a:off x="9914192" y="2540695"/>
            <a:ext cx="1755777" cy="1002355"/>
          </a:xfrm>
          <a:prstGeom prst="rect">
            <a:avLst/>
          </a:prstGeom>
          <a:solidFill>
            <a:srgbClr val="EDE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Sprint 5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(09/07 ~ 09/10)</a:t>
            </a:r>
          </a:p>
        </p:txBody>
      </p:sp>
    </p:spTree>
    <p:extLst>
      <p:ext uri="{BB962C8B-B14F-4D97-AF65-F5344CB8AC3E}">
        <p14:creationId xmlns:p14="http://schemas.microsoft.com/office/powerpoint/2010/main" val="181308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862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1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DDBA413-288D-486F-A23B-F412B5482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86104"/>
              </p:ext>
            </p:extLst>
          </p:nvPr>
        </p:nvGraphicFramePr>
        <p:xfrm>
          <a:off x="282266" y="1322455"/>
          <a:ext cx="11582399" cy="5167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065">
                  <a:extLst>
                    <a:ext uri="{9D8B030D-6E8A-4147-A177-3AD203B41FA5}">
                      <a16:colId xmlns:a16="http://schemas.microsoft.com/office/drawing/2014/main" val="3475188919"/>
                    </a:ext>
                  </a:extLst>
                </a:gridCol>
                <a:gridCol w="977969">
                  <a:extLst>
                    <a:ext uri="{9D8B030D-6E8A-4147-A177-3AD203B41FA5}">
                      <a16:colId xmlns:a16="http://schemas.microsoft.com/office/drawing/2014/main" val="1032469645"/>
                    </a:ext>
                  </a:extLst>
                </a:gridCol>
                <a:gridCol w="4642091">
                  <a:extLst>
                    <a:ext uri="{9D8B030D-6E8A-4147-A177-3AD203B41FA5}">
                      <a16:colId xmlns:a16="http://schemas.microsoft.com/office/drawing/2014/main" val="2501112282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1077496189"/>
                    </a:ext>
                  </a:extLst>
                </a:gridCol>
                <a:gridCol w="772594">
                  <a:extLst>
                    <a:ext uri="{9D8B030D-6E8A-4147-A177-3AD203B41FA5}">
                      <a16:colId xmlns:a16="http://schemas.microsoft.com/office/drawing/2014/main" val="105412782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2535632384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290146814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788827394"/>
                    </a:ext>
                  </a:extLst>
                </a:gridCol>
                <a:gridCol w="704136">
                  <a:extLst>
                    <a:ext uri="{9D8B030D-6E8A-4147-A177-3AD203B41FA5}">
                      <a16:colId xmlns:a16="http://schemas.microsoft.com/office/drawing/2014/main" val="4283733490"/>
                    </a:ext>
                  </a:extLst>
                </a:gridCol>
              </a:tblGrid>
              <a:tr h="4636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 Story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0217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30926"/>
                  </a:ext>
                </a:extLst>
              </a:tr>
              <a:tr h="46368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기록측정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시간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자신이 얼마나 운동했는지를 알기 위한 측정이다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50" b="1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개발자가 페이스를 계산하기 위한 기본적인 리소스다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444410"/>
                  </a:ext>
                </a:extLst>
              </a:tr>
              <a:tr h="4636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거리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94059"/>
                  </a:ext>
                </a:extLst>
              </a:tr>
              <a:tr h="53065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지도</a:t>
                      </a:r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API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개발자가 네이버 지도 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를 프로젝트에 추가 한 뒤에 지도가 필요한 모든 액티비티에 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API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를 사용하여 정보를 전달한다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91873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로그인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어느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기기에서든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자신의 기록을 볼 수 있게 회원가입을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40963"/>
                  </a:ext>
                </a:extLst>
              </a:tr>
              <a:tr h="46368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기록저장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시간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20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847067"/>
                  </a:ext>
                </a:extLst>
              </a:tr>
              <a:tr h="463688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거리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15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657003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Data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레이아웃추가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운동 후 자신이 운동했던 기록을 자세하게 볼 수 있다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284733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Data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레이아웃 기록보기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264822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Deal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117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987124"/>
                  </a:ext>
                </a:extLst>
              </a:tr>
              <a:tr h="463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Actual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117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8881" marR="8881" marT="888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831453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6A858E12-E9EB-48F8-9703-6B62B95C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35" y="1254896"/>
            <a:ext cx="12192000" cy="538914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963E4F-C3FD-43F0-8CFF-46358250EDB8}"/>
              </a:ext>
            </a:extLst>
          </p:cNvPr>
          <p:cNvGrpSpPr/>
          <p:nvPr/>
        </p:nvGrpSpPr>
        <p:grpSpPr>
          <a:xfrm>
            <a:off x="-213360" y="1662477"/>
            <a:ext cx="8554277" cy="5360472"/>
            <a:chOff x="-213360" y="1662477"/>
            <a:chExt cx="8554277" cy="536047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C1799F9-39EE-4341-9FD5-388FDD1F9721}"/>
                </a:ext>
              </a:extLst>
            </p:cNvPr>
            <p:cNvSpPr/>
            <p:nvPr/>
          </p:nvSpPr>
          <p:spPr>
            <a:xfrm>
              <a:off x="4079019" y="1662477"/>
              <a:ext cx="2130949" cy="2854296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DB6AA8C-ABFE-4E52-B7E9-6F955B27EF33}"/>
                </a:ext>
              </a:extLst>
            </p:cNvPr>
            <p:cNvSpPr/>
            <p:nvPr/>
          </p:nvSpPr>
          <p:spPr>
            <a:xfrm>
              <a:off x="-213360" y="4168653"/>
              <a:ext cx="2130949" cy="2854296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5B80BCB-115A-43F8-A80B-E189CC10CD9A}"/>
                </a:ext>
              </a:extLst>
            </p:cNvPr>
            <p:cNvSpPr/>
            <p:nvPr/>
          </p:nvSpPr>
          <p:spPr>
            <a:xfrm>
              <a:off x="6209968" y="1662477"/>
              <a:ext cx="2130949" cy="2854296"/>
            </a:xfrm>
            <a:prstGeom prst="ellipse">
              <a:avLst/>
            </a:prstGeom>
            <a:noFill/>
            <a:ln w="38100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180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solidFill>
              <a:srgbClr val="F86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A6EF497-C880-4ED4-82DA-92A7CBA61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655358"/>
              </p:ext>
            </p:extLst>
          </p:nvPr>
        </p:nvGraphicFramePr>
        <p:xfrm>
          <a:off x="609600" y="1322458"/>
          <a:ext cx="5229225" cy="3144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61B03F-A792-4705-9539-7E48C238DE67}"/>
              </a:ext>
            </a:extLst>
          </p:cNvPr>
          <p:cNvSpPr txBox="1"/>
          <p:nvPr/>
        </p:nvSpPr>
        <p:spPr>
          <a:xfrm>
            <a:off x="609600" y="4621282"/>
            <a:ext cx="11266012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회고</a:t>
            </a:r>
            <a:endParaRPr lang="en-US" altLang="ko-KR" sz="2000" b="1" dirty="0">
              <a:latin typeface="+mj-lt"/>
            </a:endParaRPr>
          </a:p>
          <a:p>
            <a:endParaRPr lang="en-US" altLang="ko-KR" sz="1100" b="1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1.</a:t>
            </a:r>
            <a:r>
              <a:rPr lang="ko-KR" altLang="en-US" dirty="0">
                <a:latin typeface="+mj-lt"/>
              </a:rPr>
              <a:t>각 기능들을 통합하는데 시간이 생각보다 걸렸다</a:t>
            </a:r>
            <a:r>
              <a:rPr lang="en-US" altLang="ko-KR" dirty="0">
                <a:latin typeface="+mj-lt"/>
              </a:rPr>
              <a:t>. </a:t>
            </a:r>
            <a:r>
              <a:rPr lang="ko-KR" altLang="en-US" dirty="0">
                <a:latin typeface="+mj-lt"/>
              </a:rPr>
              <a:t>통합하는 시간까지 고려해서 </a:t>
            </a:r>
            <a:r>
              <a:rPr lang="en-US" altLang="ko-KR" dirty="0">
                <a:latin typeface="+mj-lt"/>
              </a:rPr>
              <a:t>Sprint</a:t>
            </a:r>
            <a:r>
              <a:rPr lang="ko-KR" altLang="en-US" dirty="0">
                <a:latin typeface="+mj-lt"/>
              </a:rPr>
              <a:t>를 짜면 좋을 것 같다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2.Sprint</a:t>
            </a:r>
            <a:r>
              <a:rPr lang="ko-KR" altLang="en-US" dirty="0">
                <a:latin typeface="+mj-lt"/>
              </a:rPr>
              <a:t>를 짤 때  </a:t>
            </a:r>
            <a:r>
              <a:rPr lang="en-US" altLang="ko-KR" dirty="0">
                <a:latin typeface="+mj-lt"/>
              </a:rPr>
              <a:t>5</a:t>
            </a:r>
            <a:r>
              <a:rPr lang="ko-KR" altLang="en-US" dirty="0">
                <a:latin typeface="+mj-lt"/>
              </a:rPr>
              <a:t>시간으로 힘들 수도 있는 일도 스프린트에 넣은 것 같아 다음 스프린트를 짤 때는 하루 </a:t>
            </a:r>
            <a:r>
              <a:rPr lang="en-US" altLang="ko-KR" dirty="0">
                <a:latin typeface="+mj-lt"/>
              </a:rPr>
              <a:t>5</a:t>
            </a:r>
            <a:r>
              <a:rPr lang="ko-KR" altLang="en-US" dirty="0">
                <a:latin typeface="+mj-lt"/>
              </a:rPr>
              <a:t>시간으로 할 수 있는 것으로  짰으면 좋겠다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3.</a:t>
            </a:r>
            <a:r>
              <a:rPr lang="ko-KR" altLang="en-US" dirty="0">
                <a:latin typeface="+mj-lt"/>
              </a:rPr>
              <a:t>코드를 작성할 때 주석을 달아줘야 통합할 때 수정하기 편하니 주석을 달아야 한다</a:t>
            </a:r>
            <a:r>
              <a:rPr lang="en-US" altLang="ko-KR" dirty="0">
                <a:latin typeface="+mj-lt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CA5F27-8142-43FC-B4F1-472323F662BA}"/>
              </a:ext>
            </a:extLst>
          </p:cNvPr>
          <p:cNvSpPr txBox="1"/>
          <p:nvPr/>
        </p:nvSpPr>
        <p:spPr>
          <a:xfrm>
            <a:off x="6096000" y="1319284"/>
            <a:ext cx="57796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계획과 비교</a:t>
            </a:r>
            <a:endParaRPr lang="en-US" altLang="ko-KR" sz="2000" b="1" dirty="0">
              <a:latin typeface="+mj-lt"/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기록측정 </a:t>
            </a:r>
            <a:r>
              <a:rPr lang="en-US" altLang="ko-KR" sz="2000" dirty="0"/>
              <a:t>– </a:t>
            </a:r>
            <a:r>
              <a:rPr lang="ko-KR" altLang="en-US" sz="2000" dirty="0"/>
              <a:t>시간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기록측정 </a:t>
            </a:r>
            <a:r>
              <a:rPr lang="en-US" altLang="ko-KR" sz="2000" dirty="0"/>
              <a:t>– </a:t>
            </a:r>
            <a:r>
              <a:rPr lang="ko-KR" altLang="en-US" sz="2000" dirty="0"/>
              <a:t>거리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3.</a:t>
            </a:r>
            <a:r>
              <a:rPr lang="ko-KR" altLang="en-US" sz="2000" dirty="0"/>
              <a:t>지도 </a:t>
            </a:r>
            <a:r>
              <a:rPr lang="en-US" altLang="ko-KR" sz="2000" dirty="0"/>
              <a:t>API</a:t>
            </a:r>
            <a:r>
              <a:rPr lang="ko-KR" altLang="en-US" sz="2000" dirty="0"/>
              <a:t>호출</a:t>
            </a:r>
            <a:r>
              <a:rPr lang="en-US" altLang="ko-KR" sz="2000" dirty="0"/>
              <a:t>	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4.</a:t>
            </a:r>
            <a:r>
              <a:rPr lang="ko-KR" altLang="en-US" sz="2000" dirty="0"/>
              <a:t>로그인 </a:t>
            </a:r>
            <a:r>
              <a:rPr lang="en-US" altLang="ko-KR" sz="2000" dirty="0"/>
              <a:t>–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5.</a:t>
            </a:r>
            <a:r>
              <a:rPr lang="ko-KR" altLang="en-US" sz="2000" dirty="0"/>
              <a:t>기록저장 </a:t>
            </a:r>
            <a:r>
              <a:rPr lang="en-US" altLang="ko-KR" sz="2000" dirty="0"/>
              <a:t>– </a:t>
            </a:r>
            <a:r>
              <a:rPr lang="ko-KR" altLang="en-US" sz="2000" dirty="0"/>
              <a:t>시간</a:t>
            </a:r>
            <a:r>
              <a:rPr lang="en-US" altLang="ko-KR" sz="2000" dirty="0"/>
              <a:t>			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실패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dirty="0"/>
              <a:t>6.</a:t>
            </a:r>
            <a:r>
              <a:rPr lang="ko-KR" altLang="en-US" sz="2000" dirty="0"/>
              <a:t>기록저장 </a:t>
            </a:r>
            <a:r>
              <a:rPr lang="en-US" altLang="ko-KR" sz="2000" dirty="0"/>
              <a:t>– </a:t>
            </a:r>
            <a:r>
              <a:rPr lang="ko-KR" altLang="en-US" sz="2000" dirty="0"/>
              <a:t>거리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7.Data </a:t>
            </a:r>
            <a:r>
              <a:rPr lang="ko-KR" altLang="en-US" sz="2000" dirty="0"/>
              <a:t>레이아웃 추가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8.Data </a:t>
            </a:r>
            <a:r>
              <a:rPr lang="ko-KR" altLang="en-US" sz="2000" dirty="0"/>
              <a:t>레이아웃 </a:t>
            </a:r>
            <a:r>
              <a:rPr lang="en-US" altLang="ko-KR" sz="2000" dirty="0"/>
              <a:t>View</a:t>
            </a:r>
            <a:r>
              <a:rPr lang="ko-KR" altLang="en-US" sz="2000" dirty="0"/>
              <a:t>기능</a:t>
            </a:r>
            <a:r>
              <a:rPr lang="en-US" altLang="ko-KR" sz="2000" dirty="0"/>
              <a:t>		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실패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068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  <a:ln>
            <a:solidFill>
              <a:srgbClr val="FC6D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3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C32043-B1AD-4570-8C4D-C1CB8FCA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20956"/>
              </p:ext>
            </p:extLst>
          </p:nvPr>
        </p:nvGraphicFramePr>
        <p:xfrm>
          <a:off x="282265" y="1322459"/>
          <a:ext cx="11582401" cy="5167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9219">
                  <a:extLst>
                    <a:ext uri="{9D8B030D-6E8A-4147-A177-3AD203B41FA5}">
                      <a16:colId xmlns:a16="http://schemas.microsoft.com/office/drawing/2014/main" val="2354920781"/>
                    </a:ext>
                  </a:extLst>
                </a:gridCol>
                <a:gridCol w="866729">
                  <a:extLst>
                    <a:ext uri="{9D8B030D-6E8A-4147-A177-3AD203B41FA5}">
                      <a16:colId xmlns:a16="http://schemas.microsoft.com/office/drawing/2014/main" val="2791482702"/>
                    </a:ext>
                  </a:extLst>
                </a:gridCol>
                <a:gridCol w="4114077">
                  <a:extLst>
                    <a:ext uri="{9D8B030D-6E8A-4147-A177-3AD203B41FA5}">
                      <a16:colId xmlns:a16="http://schemas.microsoft.com/office/drawing/2014/main" val="2249666200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1040404629"/>
                    </a:ext>
                  </a:extLst>
                </a:gridCol>
                <a:gridCol w="684716">
                  <a:extLst>
                    <a:ext uri="{9D8B030D-6E8A-4147-A177-3AD203B41FA5}">
                      <a16:colId xmlns:a16="http://schemas.microsoft.com/office/drawing/2014/main" val="3462717626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1450468789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793502683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342325241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2868670232"/>
                    </a:ext>
                  </a:extLst>
                </a:gridCol>
                <a:gridCol w="693384">
                  <a:extLst>
                    <a:ext uri="{9D8B030D-6E8A-4147-A177-3AD203B41FA5}">
                      <a16:colId xmlns:a16="http://schemas.microsoft.com/office/drawing/2014/main" val="3670139219"/>
                    </a:ext>
                  </a:extLst>
                </a:gridCol>
                <a:gridCol w="624046">
                  <a:extLst>
                    <a:ext uri="{9D8B030D-6E8A-4147-A177-3AD203B41FA5}">
                      <a16:colId xmlns:a16="http://schemas.microsoft.com/office/drawing/2014/main" val="3916498734"/>
                    </a:ext>
                  </a:extLst>
                </a:gridCol>
              </a:tblGrid>
              <a:tr h="44269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project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 Story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08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월 </a:t>
                      </a:r>
                      <a:r>
                        <a:rPr lang="en-US" altLang="ko-KR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</a:t>
                      </a:r>
                      <a:r>
                        <a:rPr lang="ko-KR" alt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일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0217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2802"/>
                  </a:ext>
                </a:extLst>
              </a:tr>
              <a:tr h="44269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기록저장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시간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할 수 있게 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에 저장을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2736"/>
                  </a:ext>
                </a:extLst>
              </a:tr>
              <a:tr h="44269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거리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483759"/>
                  </a:ext>
                </a:extLst>
              </a:tr>
              <a:tr h="728431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실시간거리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개발자가 나중에 실시간 비교를 하기 쉽게 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하기위하여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분단위로저장을 한 후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 추가한다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992282"/>
                  </a:ext>
                </a:extLst>
              </a:tr>
              <a:tr h="442690">
                <a:tc row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평균페이스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측정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나중에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비교등을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할 수 있게 저장을 한다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br>
                        <a:rPr lang="en-US" altLang="ko-KR" sz="1050" b="1" u="none" strike="noStrike" dirty="0">
                          <a:effectLst/>
                          <a:latin typeface="+mn-lt"/>
                        </a:rPr>
                      </a:b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개발자의 입장에서 후에 </a:t>
                      </a:r>
                      <a:r>
                        <a:rPr lang="ko-KR" altLang="en-US" sz="1050" b="1" u="none" strike="noStrike" dirty="0" err="1">
                          <a:effectLst/>
                          <a:latin typeface="+mn-lt"/>
                        </a:rPr>
                        <a:t>러닝버디모드를</a:t>
                      </a:r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 사용할 때 비교를 위한 소스이다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15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0677"/>
                  </a:ext>
                </a:extLst>
              </a:tr>
              <a:tr h="45488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저장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10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97210"/>
                  </a:ext>
                </a:extLst>
              </a:tr>
              <a:tr h="44269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u="none" strike="noStrike">
                          <a:effectLst/>
                          <a:latin typeface="+mn-lt"/>
                        </a:rPr>
                        <a:t>디테일뷰레이아웃 추가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u="none" strike="noStrike" dirty="0">
                          <a:effectLst/>
                          <a:latin typeface="+mn-lt"/>
                        </a:rPr>
                        <a:t>사용자가 전의 기록을 더욱 자세히 보고 싶을 때 필요한 레이아웃이다</a:t>
                      </a:r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96796"/>
                  </a:ext>
                </a:extLst>
              </a:tr>
              <a:tr h="44269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로그인 기능 관련</a:t>
                      </a: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사용자가 </a:t>
                      </a: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어느기기에서든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어플 모두를 사용 할 수 있게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 관련 정보를 저장한다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48685"/>
                  </a:ext>
                </a:extLst>
              </a:tr>
              <a:tr h="442690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레코드리스트 레이아웃 추가</a:t>
                      </a: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사용자가 이전기록들을 볼 수 있게 레코드리스트에서 보여준다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46546"/>
                  </a:ext>
                </a:extLst>
              </a:tr>
              <a:tr h="442690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Deal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71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58.285714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48.57143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38.85714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>
                          <a:effectLst/>
                          <a:latin typeface="+mn-lt"/>
                        </a:rPr>
                        <a:t>29.14286</a:t>
                      </a:r>
                      <a:endParaRPr lang="en-US" altLang="ko-KR" sz="105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19.42857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9.7142857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19130"/>
                  </a:ext>
                </a:extLst>
              </a:tr>
              <a:tr h="442690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n-US" sz="1050" b="1" u="none" strike="noStrike" dirty="0">
                          <a:effectLst/>
                          <a:latin typeface="+mn-lt"/>
                        </a:rPr>
                        <a:t>Actual remaining work hours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CEB6A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u="none" strike="noStrike" dirty="0">
                          <a:effectLst/>
                          <a:latin typeface="+mn-lt"/>
                        </a:rPr>
                        <a:t>68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871" marR="7871" marT="7871" marB="0" anchor="ctr">
                    <a:solidFill>
                      <a:srgbClr val="ED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9419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F30E3840-3250-4728-9F6B-95C645EE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92" y="1254898"/>
            <a:ext cx="12192000" cy="538914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42448D-8D68-4656-B671-E759BAA74AF6}"/>
              </a:ext>
            </a:extLst>
          </p:cNvPr>
          <p:cNvGrpSpPr/>
          <p:nvPr/>
        </p:nvGrpSpPr>
        <p:grpSpPr>
          <a:xfrm>
            <a:off x="-40692" y="1658624"/>
            <a:ext cx="12232692" cy="2878372"/>
            <a:chOff x="-40692" y="1658624"/>
            <a:chExt cx="12232692" cy="287837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C11D4F2-954C-41A8-8826-5BDD7307976D}"/>
                </a:ext>
              </a:extLst>
            </p:cNvPr>
            <p:cNvGrpSpPr/>
            <p:nvPr/>
          </p:nvGrpSpPr>
          <p:grpSpPr>
            <a:xfrm>
              <a:off x="-40692" y="1658624"/>
              <a:ext cx="10529243" cy="2878372"/>
              <a:chOff x="-40692" y="1658624"/>
              <a:chExt cx="10529243" cy="287837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E6D1AF5-04E5-428B-AFB1-514E3CAE70C2}"/>
                  </a:ext>
                </a:extLst>
              </p:cNvPr>
              <p:cNvGrpSpPr/>
              <p:nvPr/>
            </p:nvGrpSpPr>
            <p:grpSpPr>
              <a:xfrm>
                <a:off x="6178945" y="1658624"/>
                <a:ext cx="4309606" cy="2878372"/>
                <a:chOff x="6178945" y="1658624"/>
                <a:chExt cx="4309606" cy="2878372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F727579E-0219-4A66-959A-A88CA6BB838E}"/>
                    </a:ext>
                  </a:extLst>
                </p:cNvPr>
                <p:cNvSpPr/>
                <p:nvPr/>
              </p:nvSpPr>
              <p:spPr>
                <a:xfrm>
                  <a:off x="6178945" y="1658624"/>
                  <a:ext cx="2154803" cy="2878372"/>
                </a:xfrm>
                <a:prstGeom prst="ellipse">
                  <a:avLst/>
                </a:prstGeom>
                <a:noFill/>
                <a:ln w="38100">
                  <a:solidFill>
                    <a:srgbClr val="FC6D3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0CC2137-F428-4FEA-92DB-986FBF241FD2}"/>
                    </a:ext>
                  </a:extLst>
                </p:cNvPr>
                <p:cNvSpPr/>
                <p:nvPr/>
              </p:nvSpPr>
              <p:spPr>
                <a:xfrm>
                  <a:off x="8333748" y="1658624"/>
                  <a:ext cx="2154803" cy="2878372"/>
                </a:xfrm>
                <a:prstGeom prst="ellipse">
                  <a:avLst/>
                </a:prstGeom>
                <a:noFill/>
                <a:ln w="38100">
                  <a:solidFill>
                    <a:srgbClr val="FC6D3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BBB5E51-2A99-40B8-B469-0A04FE64E4ED}"/>
                  </a:ext>
                </a:extLst>
              </p:cNvPr>
              <p:cNvSpPr/>
              <p:nvPr/>
            </p:nvSpPr>
            <p:spPr>
              <a:xfrm>
                <a:off x="-40692" y="1673706"/>
                <a:ext cx="1910183" cy="2727764"/>
              </a:xfrm>
              <a:prstGeom prst="ellipse">
                <a:avLst/>
              </a:prstGeom>
              <a:noFill/>
              <a:ln w="38100">
                <a:solidFill>
                  <a:srgbClr val="FC6D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758495B-8AF8-447E-8D9C-2CCA790B1744}"/>
                </a:ext>
              </a:extLst>
            </p:cNvPr>
            <p:cNvSpPr/>
            <p:nvPr/>
          </p:nvSpPr>
          <p:spPr>
            <a:xfrm>
              <a:off x="10037197" y="1658624"/>
              <a:ext cx="2154803" cy="2878372"/>
            </a:xfrm>
            <a:prstGeom prst="ellipse">
              <a:avLst/>
            </a:prstGeom>
            <a:noFill/>
            <a:ln w="28575">
              <a:solidFill>
                <a:srgbClr val="FC6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396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21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rgbClr val="FC6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748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Sprint 3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281BCCC2-00BC-4AFB-83D2-43A68C0B6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288121"/>
              </p:ext>
            </p:extLst>
          </p:nvPr>
        </p:nvGraphicFramePr>
        <p:xfrm>
          <a:off x="609600" y="1322458"/>
          <a:ext cx="5223488" cy="3165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FB41A4D-25AF-4CCA-89F3-FBE9FCD9178C}"/>
              </a:ext>
            </a:extLst>
          </p:cNvPr>
          <p:cNvSpPr txBox="1"/>
          <p:nvPr/>
        </p:nvSpPr>
        <p:spPr>
          <a:xfrm>
            <a:off x="6096000" y="1322458"/>
            <a:ext cx="57796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계획과 비교</a:t>
            </a:r>
            <a:endParaRPr lang="en-US" altLang="ko-KR" sz="2000" b="1" dirty="0">
              <a:latin typeface="+mj-lt"/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1.</a:t>
            </a:r>
            <a:r>
              <a:rPr lang="ko-KR" altLang="en-US" sz="2000" dirty="0"/>
              <a:t> 기록저장 </a:t>
            </a:r>
            <a:r>
              <a:rPr lang="en-US" altLang="ko-KR" sz="2000" dirty="0"/>
              <a:t>- </a:t>
            </a:r>
            <a:r>
              <a:rPr lang="ko-KR" altLang="en-US" sz="2000" dirty="0"/>
              <a:t>시간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Data </a:t>
            </a:r>
            <a:r>
              <a:rPr lang="ko-KR" altLang="en-US" sz="2000" dirty="0"/>
              <a:t>레이아웃 </a:t>
            </a:r>
            <a:r>
              <a:rPr lang="en-US" altLang="ko-KR" sz="2000" dirty="0"/>
              <a:t>View</a:t>
            </a:r>
            <a:r>
              <a:rPr lang="ko-KR" altLang="en-US" sz="2000" dirty="0"/>
              <a:t>기능</a:t>
            </a:r>
            <a:r>
              <a:rPr lang="en-US" altLang="ko-KR" sz="2000" dirty="0"/>
              <a:t>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3.</a:t>
            </a:r>
            <a:r>
              <a:rPr lang="ko-KR" altLang="en-US" sz="2000" dirty="0"/>
              <a:t> 평균페이스 </a:t>
            </a:r>
            <a:r>
              <a:rPr lang="en-US" altLang="ko-KR" sz="2000" dirty="0"/>
              <a:t>-</a:t>
            </a:r>
            <a:r>
              <a:rPr lang="ko-KR" altLang="en-US" sz="2000" dirty="0"/>
              <a:t>측정 및 저장</a:t>
            </a:r>
            <a:r>
              <a:rPr lang="en-US" altLang="ko-KR" sz="2000" dirty="0"/>
              <a:t>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4.</a:t>
            </a:r>
            <a:r>
              <a:rPr lang="ko-KR" altLang="en-US" sz="2000" dirty="0"/>
              <a:t> 실시간거리 저장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5.</a:t>
            </a:r>
            <a:r>
              <a:rPr lang="ko-KR" altLang="en-US" sz="2000" dirty="0"/>
              <a:t>기록저장 </a:t>
            </a:r>
            <a:r>
              <a:rPr lang="en-US" altLang="ko-KR" sz="2000" dirty="0"/>
              <a:t>– </a:t>
            </a:r>
            <a:r>
              <a:rPr lang="ko-KR" altLang="en-US" sz="2000" dirty="0"/>
              <a:t>거리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6.</a:t>
            </a:r>
            <a:r>
              <a:rPr lang="ko-KR" altLang="en-US" sz="2000" dirty="0" err="1"/>
              <a:t>로그인관련기능</a:t>
            </a:r>
            <a:r>
              <a:rPr lang="en-US" altLang="ko-KR" sz="2000" dirty="0"/>
              <a:t>			(</a:t>
            </a:r>
            <a:r>
              <a:rPr lang="ko-KR" altLang="en-US" sz="2000" dirty="0"/>
              <a:t>성공</a:t>
            </a:r>
            <a:r>
              <a:rPr lang="en-US" altLang="ko-KR" sz="20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6D33D9-7AA3-4683-99D4-91AEFA15BAE3}"/>
              </a:ext>
            </a:extLst>
          </p:cNvPr>
          <p:cNvSpPr txBox="1"/>
          <p:nvPr/>
        </p:nvSpPr>
        <p:spPr>
          <a:xfrm>
            <a:off x="609600" y="4609797"/>
            <a:ext cx="1126601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회고</a:t>
            </a:r>
            <a:endParaRPr lang="en-US" altLang="ko-KR" sz="2000" b="1" dirty="0">
              <a:latin typeface="+mj-lt"/>
            </a:endParaRPr>
          </a:p>
          <a:p>
            <a:endParaRPr lang="en-US" altLang="ko-KR" sz="1100" b="1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1.</a:t>
            </a:r>
            <a:r>
              <a:rPr lang="ko-KR" altLang="en-US" dirty="0">
                <a:latin typeface="+mj-lt"/>
              </a:rPr>
              <a:t>각자의 스케줄로 인해 기능구현 시간을 좀 더 추가하여 기한내에 맞출 수 있었다</a:t>
            </a:r>
            <a:r>
              <a:rPr lang="en-US" altLang="ko-KR" dirty="0">
                <a:latin typeface="+mj-lt"/>
              </a:rPr>
              <a:t>.</a:t>
            </a:r>
          </a:p>
          <a:p>
            <a:r>
              <a:rPr lang="en-US" altLang="ko-KR" dirty="0">
                <a:latin typeface="+mj-lt"/>
              </a:rPr>
              <a:t>2.</a:t>
            </a:r>
            <a:r>
              <a:rPr lang="ko-KR" altLang="en-US" dirty="0">
                <a:latin typeface="+mj-lt"/>
              </a:rPr>
              <a:t>설계를 좀 더 구체적으로 짜여지지 않아 일정을 타이트하게 맞추지 못 해 아쉬운 면도 있었다</a:t>
            </a:r>
            <a:r>
              <a:rPr lang="en-US" altLang="ko-K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8800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629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01629B"/>
      </a:accent1>
      <a:accent2>
        <a:srgbClr val="F86238"/>
      </a:accent2>
      <a:accent3>
        <a:srgbClr val="0094AE"/>
      </a:accent3>
      <a:accent4>
        <a:srgbClr val="FD8766"/>
      </a:accent4>
      <a:accent5>
        <a:srgbClr val="CEB6A4"/>
      </a:accent5>
      <a:accent6>
        <a:srgbClr val="75ADBE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1414</Words>
  <Application>Microsoft Office PowerPoint</Application>
  <PresentationFormat>와이드스크린</PresentationFormat>
  <Paragraphs>365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G마켓 산스 TTF Bold</vt:lpstr>
      <vt:lpstr>굴림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Kang YongMin</cp:lastModifiedBy>
  <cp:revision>30</cp:revision>
  <dcterms:created xsi:type="dcterms:W3CDTF">2020-06-29T00:41:57Z</dcterms:created>
  <dcterms:modified xsi:type="dcterms:W3CDTF">2021-09-13T07:04:36Z</dcterms:modified>
</cp:coreProperties>
</file>