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59" r:id="rId6"/>
    <p:sldId id="260" r:id="rId7"/>
    <p:sldId id="263" r:id="rId8"/>
    <p:sldId id="262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20B"/>
    <a:srgbClr val="FDC345"/>
    <a:srgbClr val="F2F2F2"/>
    <a:srgbClr val="FD5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622BA-FF0A-4ABE-93B9-1913BB2BDFC0}">
  <a:tblStyle styleId="{232622BA-FF0A-4ABE-93B9-1913BB2BDFC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4694"/>
  </p:normalViewPr>
  <p:slideViewPr>
    <p:cSldViewPr snapToGrid="0">
      <p:cViewPr varScale="1">
        <p:scale>
          <a:sx n="161" d="100"/>
          <a:sy n="161" d="100"/>
        </p:scale>
        <p:origin x="70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f1ee9c54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발표자 소개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주제 언급 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e5f1ee9c5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f1ee9c54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순서 소개</a:t>
            </a:r>
            <a:endParaRPr dirty="0"/>
          </a:p>
        </p:txBody>
      </p:sp>
      <p:sp>
        <p:nvSpPr>
          <p:cNvPr id="74" name="Google Shape;74;ge5f1ee9c54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f1ee9c54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기숙사 세탁실 불편함 소개</a:t>
            </a:r>
            <a:endParaRPr lang="ko-KR" altLang="en-US" sz="1200" dirty="0"/>
          </a:p>
        </p:txBody>
      </p:sp>
      <p:sp>
        <p:nvSpPr>
          <p:cNvPr id="94" name="Google Shape;94;ge5f1ee9c54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f1ee9c54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주제 선정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기대 효과</a:t>
            </a:r>
            <a:endParaRPr lang="ko-KR" altLang="en-US" sz="1200" dirty="0"/>
          </a:p>
        </p:txBody>
      </p:sp>
      <p:sp>
        <p:nvSpPr>
          <p:cNvPr id="94" name="Google Shape;94;ge5f1ee9c54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67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f1ee9c54_7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사용자 기능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관리자 기능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공통 기능 소개</a:t>
            </a:r>
            <a:endParaRPr dirty="0"/>
          </a:p>
        </p:txBody>
      </p:sp>
      <p:sp>
        <p:nvSpPr>
          <p:cNvPr id="107" name="Google Shape;107;ge5f1ee9c54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f1ee9c54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구성도 간략하게 소개</a:t>
            </a:r>
            <a:endParaRPr dirty="0"/>
          </a:p>
        </p:txBody>
      </p:sp>
      <p:sp>
        <p:nvSpPr>
          <p:cNvPr id="120" name="Google Shape;120;ge5f1ee9c54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f1ee9c54_7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역할 분담 순서대로 소개</a:t>
            </a:r>
            <a:endParaRPr dirty="0"/>
          </a:p>
        </p:txBody>
      </p:sp>
      <p:sp>
        <p:nvSpPr>
          <p:cNvPr id="146" name="Google Shape;146;ge5f1ee9c54_7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f1ee9c54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질문 및 마무리 인사</a:t>
            </a:r>
            <a:endParaRPr dirty="0"/>
          </a:p>
        </p:txBody>
      </p:sp>
      <p:sp>
        <p:nvSpPr>
          <p:cNvPr id="58" name="Google Shape;58;ge5f1ee9c5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03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814375" y="601224"/>
            <a:ext cx="3718800" cy="3949200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14300" dir="5400000" sx="96000" sy="96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78000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 PROJECT 제안서</a:t>
            </a:r>
            <a:endParaRPr sz="2100" b="1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세탁기 예약 시스템</a:t>
            </a:r>
            <a:endParaRPr b="1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b="0" i="0" u="none" strike="noStrike" cap="none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814375" y="2520516"/>
            <a:ext cx="3720300" cy="202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326773" y="601225"/>
            <a:ext cx="207900" cy="2487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4193945" y="3002470"/>
            <a:ext cx="1350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4"/>
          <p:cNvCxnSpPr/>
          <p:nvPr/>
        </p:nvCxnSpPr>
        <p:spPr>
          <a:xfrm>
            <a:off x="4193945" y="3002470"/>
            <a:ext cx="810000" cy="0"/>
          </a:xfrm>
          <a:prstGeom prst="straightConnector1">
            <a:avLst/>
          </a:prstGeom>
          <a:noFill/>
          <a:ln w="25400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/>
          <p:nvPr/>
        </p:nvSpPr>
        <p:spPr>
          <a:xfrm>
            <a:off x="4125011" y="2754024"/>
            <a:ext cx="1221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Malgun Gothic"/>
                <a:ea typeface="Malgun Gothic"/>
                <a:cs typeface="Malgun Gothic"/>
                <a:sym typeface="Malgun Gothic"/>
              </a:rPr>
              <a:t>HaneulBori</a:t>
            </a:r>
            <a:endParaRPr sz="13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24998" y="3100675"/>
            <a:ext cx="1419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</a:t>
            </a:r>
            <a:r>
              <a:rPr lang="en-US" alt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152011</a:t>
            </a: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김형환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201915200</a:t>
            </a:r>
            <a:r>
              <a:rPr lang="en-US" alt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권태우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2019150039 이혜원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</a:t>
            </a:r>
            <a:r>
              <a:rPr lang="en-US" alt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152037</a:t>
            </a: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조현근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346297" y="2945927"/>
            <a:ext cx="217800" cy="113100"/>
          </a:xfrm>
          <a:prstGeom prst="roundRect">
            <a:avLst>
              <a:gd name="adj" fmla="val 1979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64D657-6E64-456C-AE66-CD3A23A9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662" y="2796302"/>
            <a:ext cx="412336" cy="41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209361" y="600889"/>
            <a:ext cx="8725278" cy="4382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2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09361" y="155473"/>
            <a:ext cx="8725278" cy="445416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5100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r>
              <a:rPr lang="ko" sz="1800" b="1" i="1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9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category</a:t>
            </a:r>
            <a:endParaRPr sz="7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811217" y="155473"/>
            <a:ext cx="123421" cy="123421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381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208966" y="4983341"/>
            <a:ext cx="810000" cy="0"/>
          </a:xfrm>
          <a:prstGeom prst="straightConnector1">
            <a:avLst/>
          </a:prstGeom>
          <a:noFill/>
          <a:ln w="25400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5"/>
          <p:cNvSpPr/>
          <p:nvPr/>
        </p:nvSpPr>
        <p:spPr>
          <a:xfrm>
            <a:off x="956923" y="3092523"/>
            <a:ext cx="1996200" cy="2700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개요</a:t>
            </a:r>
            <a:endParaRPr sz="1100"/>
          </a:p>
        </p:txBody>
      </p:sp>
      <p:sp>
        <p:nvSpPr>
          <p:cNvPr id="81" name="Google Shape;81;p15"/>
          <p:cNvSpPr/>
          <p:nvPr/>
        </p:nvSpPr>
        <p:spPr>
          <a:xfrm>
            <a:off x="961399" y="3465340"/>
            <a:ext cx="1996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배경</a:t>
            </a:r>
            <a:endParaRPr sz="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목적</a:t>
            </a:r>
            <a:endParaRPr sz="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61064" y="1473543"/>
          <a:ext cx="1992075" cy="1618975"/>
        </p:xfrm>
        <a:graphic>
          <a:graphicData uri="http://schemas.openxmlformats.org/drawingml/2006/table">
            <a:tbl>
              <a:tblPr firstRow="1" bandRow="1">
                <a:noFill/>
                <a:tableStyleId>{232622BA-FF0A-4ABE-93B9-1913BB2BDFC0}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" u="none" strike="noStrike" cap="none">
                          <a:solidFill>
                            <a:srgbClr val="5AC9B8"/>
                          </a:solidFill>
                        </a:rPr>
                        <a:t>60^</a:t>
                      </a:r>
                      <a:endParaRPr sz="100" u="none" strike="noStrike" cap="none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83;p15"/>
          <p:cNvSpPr/>
          <p:nvPr/>
        </p:nvSpPr>
        <p:spPr>
          <a:xfrm>
            <a:off x="3550138" y="3092523"/>
            <a:ext cx="1996200" cy="2700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</a:t>
            </a:r>
            <a:endParaRPr sz="1100"/>
          </a:p>
        </p:txBody>
      </p:sp>
      <p:sp>
        <p:nvSpPr>
          <p:cNvPr id="84" name="Google Shape;84;p15"/>
          <p:cNvSpPr/>
          <p:nvPr/>
        </p:nvSpPr>
        <p:spPr>
          <a:xfrm>
            <a:off x="3550139" y="3465340"/>
            <a:ext cx="1996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구성도</a:t>
            </a:r>
            <a:endParaRPr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소프트웨어 설계도</a:t>
            </a:r>
            <a:endParaRPr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3549805" y="1473543"/>
          <a:ext cx="1992075" cy="1618975"/>
        </p:xfrm>
        <a:graphic>
          <a:graphicData uri="http://schemas.openxmlformats.org/drawingml/2006/table">
            <a:tbl>
              <a:tblPr firstRow="1" bandRow="1">
                <a:noFill/>
                <a:tableStyleId>{232622BA-FF0A-4ABE-93B9-1913BB2BDFC0}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" u="none" strike="noStrike" cap="none">
                          <a:solidFill>
                            <a:srgbClr val="5AC9B8"/>
                          </a:solidFill>
                        </a:rPr>
                        <a:t>60^</a:t>
                      </a:r>
                      <a:endParaRPr sz="100" u="none" strike="noStrike" cap="none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5"/>
          <p:cNvSpPr/>
          <p:nvPr/>
        </p:nvSpPr>
        <p:spPr>
          <a:xfrm>
            <a:off x="6138879" y="3092523"/>
            <a:ext cx="1996200" cy="2700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시스템 관리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138879" y="3465340"/>
            <a:ext cx="1996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ko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계획</a:t>
            </a:r>
            <a:endParaRPr lang="en-US" altLang="ko"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분담 방안</a:t>
            </a:r>
            <a:endParaRPr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6138546" y="1473543"/>
          <a:ext cx="1992075" cy="1618975"/>
        </p:xfrm>
        <a:graphic>
          <a:graphicData uri="http://schemas.openxmlformats.org/drawingml/2006/table">
            <a:tbl>
              <a:tblPr firstRow="1" bandRow="1">
                <a:noFill/>
                <a:tableStyleId>{232622BA-FF0A-4ABE-93B9-1913BB2BDFC0}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" u="none" strike="noStrike" cap="none">
                          <a:solidFill>
                            <a:srgbClr val="5AC9B8"/>
                          </a:solidFill>
                        </a:rPr>
                        <a:t>60^</a:t>
                      </a:r>
                      <a:endParaRPr sz="100" u="none" strike="noStrike" cap="none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00" y="1794375"/>
            <a:ext cx="977300" cy="9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800" y="1794375"/>
            <a:ext cx="977300" cy="9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575" y="1794388"/>
            <a:ext cx="977300" cy="9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194031" y="174949"/>
            <a:ext cx="8740609" cy="4730620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2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885531" y="247693"/>
            <a:ext cx="4570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개요</a:t>
            </a:r>
            <a:r>
              <a:rPr lang="ko" sz="15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배경 및 목적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6"/>
          <p:cNvCxnSpPr/>
          <p:nvPr/>
        </p:nvCxnSpPr>
        <p:spPr>
          <a:xfrm>
            <a:off x="961064" y="685241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0" name="Google Shape;100;p16"/>
          <p:cNvGrpSpPr/>
          <p:nvPr/>
        </p:nvGrpSpPr>
        <p:grpSpPr>
          <a:xfrm>
            <a:off x="194031" y="174949"/>
            <a:ext cx="445417" cy="445416"/>
            <a:chOff x="0" y="0"/>
            <a:chExt cx="1428752" cy="1428750"/>
          </a:xfrm>
        </p:grpSpPr>
        <p:grpSp>
          <p:nvGrpSpPr>
            <p:cNvPr id="101" name="Google Shape;101;p16"/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4" name="Google Shape;104;p16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86DE8-58CF-9C4E-94A0-F78922DB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81" y="1807431"/>
            <a:ext cx="1685413" cy="1685413"/>
          </a:xfrm>
          <a:prstGeom prst="rect">
            <a:avLst/>
          </a:prstGeom>
        </p:spPr>
      </p:pic>
      <p:sp>
        <p:nvSpPr>
          <p:cNvPr id="4" name="곱하기 3">
            <a:extLst>
              <a:ext uri="{FF2B5EF4-FFF2-40B4-BE49-F238E27FC236}">
                <a16:creationId xmlns:a16="http://schemas.microsoft.com/office/drawing/2014/main" id="{49DBABBB-15BA-E648-BAD3-4F7D513A3737}"/>
              </a:ext>
            </a:extLst>
          </p:cNvPr>
          <p:cNvSpPr/>
          <p:nvPr/>
        </p:nvSpPr>
        <p:spPr>
          <a:xfrm>
            <a:off x="1246681" y="1815150"/>
            <a:ext cx="2035639" cy="2035639"/>
          </a:xfrm>
          <a:prstGeom prst="mathMultiply">
            <a:avLst>
              <a:gd name="adj1" fmla="val 12064"/>
            </a:avLst>
          </a:prstGeom>
          <a:solidFill>
            <a:srgbClr val="FD5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4DF63E88-70C8-C549-A4AB-E9C54D43ADA6}"/>
              </a:ext>
            </a:extLst>
          </p:cNvPr>
          <p:cNvSpPr/>
          <p:nvPr/>
        </p:nvSpPr>
        <p:spPr>
          <a:xfrm>
            <a:off x="3849886" y="2362711"/>
            <a:ext cx="1400028" cy="693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800D7-C857-654F-B984-76FA70EE667A}"/>
              </a:ext>
            </a:extLst>
          </p:cNvPr>
          <p:cNvSpPr txBox="1"/>
          <p:nvPr/>
        </p:nvSpPr>
        <p:spPr>
          <a:xfrm>
            <a:off x="5817481" y="2101101"/>
            <a:ext cx="125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kumimoji="1" lang="ko-Kore-KR" altLang="en-US" sz="2800" b="1" dirty="0"/>
              <a:t>효율성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78941-625E-8B45-9436-0215CADE10B5}"/>
              </a:ext>
            </a:extLst>
          </p:cNvPr>
          <p:cNvSpPr txBox="1"/>
          <p:nvPr/>
        </p:nvSpPr>
        <p:spPr>
          <a:xfrm>
            <a:off x="5817481" y="2760210"/>
            <a:ext cx="125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kumimoji="1" lang="ko-Kore-KR" altLang="en-US" sz="2800" b="1" dirty="0"/>
              <a:t>질서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1C33A2C4-5BF9-9B47-993A-EB69BB57A1BE}"/>
              </a:ext>
            </a:extLst>
          </p:cNvPr>
          <p:cNvSpPr/>
          <p:nvPr/>
        </p:nvSpPr>
        <p:spPr>
          <a:xfrm>
            <a:off x="7228634" y="2135463"/>
            <a:ext cx="568619" cy="1147967"/>
          </a:xfrm>
          <a:prstGeom prst="downArrow">
            <a:avLst/>
          </a:prstGeom>
          <a:solidFill>
            <a:srgbClr val="FD5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194031" y="174949"/>
            <a:ext cx="8740609" cy="4730620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2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885531" y="247693"/>
            <a:ext cx="4570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개요</a:t>
            </a:r>
            <a:r>
              <a:rPr lang="ko" sz="15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배경 및 목적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6"/>
          <p:cNvCxnSpPr/>
          <p:nvPr/>
        </p:nvCxnSpPr>
        <p:spPr>
          <a:xfrm>
            <a:off x="961064" y="685241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0" name="Google Shape;100;p16"/>
          <p:cNvGrpSpPr/>
          <p:nvPr/>
        </p:nvGrpSpPr>
        <p:grpSpPr>
          <a:xfrm>
            <a:off x="194031" y="174949"/>
            <a:ext cx="445417" cy="445416"/>
            <a:chOff x="0" y="0"/>
            <a:chExt cx="1428752" cy="1428750"/>
          </a:xfrm>
        </p:grpSpPr>
        <p:grpSp>
          <p:nvGrpSpPr>
            <p:cNvPr id="101" name="Google Shape;101;p16"/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4" name="Google Shape;104;p16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86DE8-58CF-9C4E-94A0-F78922DB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9" y="1392307"/>
            <a:ext cx="831855" cy="831854"/>
          </a:xfrm>
          <a:prstGeom prst="rect">
            <a:avLst/>
          </a:prstGeom>
        </p:spPr>
      </p:pic>
      <p:sp>
        <p:nvSpPr>
          <p:cNvPr id="4" name="곱하기 3">
            <a:extLst>
              <a:ext uri="{FF2B5EF4-FFF2-40B4-BE49-F238E27FC236}">
                <a16:creationId xmlns:a16="http://schemas.microsoft.com/office/drawing/2014/main" id="{49DBABBB-15BA-E648-BAD3-4F7D513A3737}"/>
              </a:ext>
            </a:extLst>
          </p:cNvPr>
          <p:cNvSpPr/>
          <p:nvPr/>
        </p:nvSpPr>
        <p:spPr>
          <a:xfrm>
            <a:off x="347649" y="1396117"/>
            <a:ext cx="1004713" cy="1004712"/>
          </a:xfrm>
          <a:prstGeom prst="mathMultiply">
            <a:avLst>
              <a:gd name="adj1" fmla="val 12064"/>
            </a:avLst>
          </a:prstGeom>
          <a:solidFill>
            <a:srgbClr val="FD5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4DF63E88-70C8-C549-A4AB-E9C54D43ADA6}"/>
              </a:ext>
            </a:extLst>
          </p:cNvPr>
          <p:cNvSpPr/>
          <p:nvPr/>
        </p:nvSpPr>
        <p:spPr>
          <a:xfrm>
            <a:off x="1632491" y="1666372"/>
            <a:ext cx="691000" cy="342271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800D7-C857-654F-B984-76FA70EE667A}"/>
              </a:ext>
            </a:extLst>
          </p:cNvPr>
          <p:cNvSpPr txBox="1"/>
          <p:nvPr/>
        </p:nvSpPr>
        <p:spPr>
          <a:xfrm>
            <a:off x="2619886" y="1553672"/>
            <a:ext cx="61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kumimoji="1" lang="ko-Kore-KR" altLang="en-US" sz="1100" b="1" dirty="0"/>
              <a:t>효율성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78941-625E-8B45-9436-0215CADE10B5}"/>
              </a:ext>
            </a:extLst>
          </p:cNvPr>
          <p:cNvSpPr txBox="1"/>
          <p:nvPr/>
        </p:nvSpPr>
        <p:spPr>
          <a:xfrm>
            <a:off x="2611305" y="1862562"/>
            <a:ext cx="61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kumimoji="1" lang="ko-Kore-KR" altLang="en-US" sz="1100" b="1" dirty="0"/>
              <a:t>질서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1C33A2C4-5BF9-9B47-993A-EB69BB57A1BE}"/>
              </a:ext>
            </a:extLst>
          </p:cNvPr>
          <p:cNvSpPr/>
          <p:nvPr/>
        </p:nvSpPr>
        <p:spPr>
          <a:xfrm>
            <a:off x="3300111" y="1554211"/>
            <a:ext cx="280649" cy="566592"/>
          </a:xfrm>
          <a:prstGeom prst="downArrow">
            <a:avLst/>
          </a:prstGeom>
          <a:solidFill>
            <a:srgbClr val="FD5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8" name="Google Shape;89;p15">
            <a:extLst>
              <a:ext uri="{FF2B5EF4-FFF2-40B4-BE49-F238E27FC236}">
                <a16:creationId xmlns:a16="http://schemas.microsoft.com/office/drawing/2014/main" id="{B2D9CD32-DE5B-574B-96A5-2F6CF18A23F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370" y="1195534"/>
            <a:ext cx="2069899" cy="2069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08DC886-CFD2-B446-BE87-CC9D1312FF81}"/>
              </a:ext>
            </a:extLst>
          </p:cNvPr>
          <p:cNvSpPr/>
          <p:nvPr/>
        </p:nvSpPr>
        <p:spPr>
          <a:xfrm>
            <a:off x="5296619" y="3551503"/>
            <a:ext cx="3152716" cy="836221"/>
          </a:xfrm>
          <a:prstGeom prst="frame">
            <a:avLst>
              <a:gd name="adj1" fmla="val 35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kumimoji="1" lang="ko-Kore-KR" altLang="en-US" sz="2000" b="1" dirty="0">
                <a:solidFill>
                  <a:schemeClr val="tx1"/>
                </a:solidFill>
              </a:rPr>
              <a:t>세탁기</a:t>
            </a:r>
            <a:r>
              <a:rPr kumimoji="1" lang="ko-KR" altLang="en-US" sz="2000" b="1" dirty="0">
                <a:solidFill>
                  <a:schemeClr val="tx1"/>
                </a:solidFill>
              </a:rPr>
              <a:t> 예약 시스템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7F5F4772-3BBB-D448-B606-73EACFC3AA36}"/>
              </a:ext>
            </a:extLst>
          </p:cNvPr>
          <p:cNvSpPr/>
          <p:nvPr/>
        </p:nvSpPr>
        <p:spPr>
          <a:xfrm>
            <a:off x="4041802" y="1666372"/>
            <a:ext cx="530198" cy="45443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왼쪽 화살표[L] 10">
            <a:extLst>
              <a:ext uri="{FF2B5EF4-FFF2-40B4-BE49-F238E27FC236}">
                <a16:creationId xmlns:a16="http://schemas.microsoft.com/office/drawing/2014/main" id="{3D207205-51C6-134B-B61B-03778110AAD5}"/>
              </a:ext>
            </a:extLst>
          </p:cNvPr>
          <p:cNvSpPr/>
          <p:nvPr/>
        </p:nvSpPr>
        <p:spPr>
          <a:xfrm>
            <a:off x="4029731" y="3511343"/>
            <a:ext cx="530198" cy="458271"/>
          </a:xfrm>
          <a:prstGeom prst="lef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A1E8011-8EAB-3941-84E3-999750DC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9" y="3319066"/>
            <a:ext cx="831855" cy="831854"/>
          </a:xfrm>
          <a:prstGeom prst="rect">
            <a:avLst/>
          </a:prstGeom>
        </p:spPr>
      </p:pic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AF5EAD14-198D-1A4A-8839-6B59059C6912}"/>
              </a:ext>
            </a:extLst>
          </p:cNvPr>
          <p:cNvSpPr/>
          <p:nvPr/>
        </p:nvSpPr>
        <p:spPr>
          <a:xfrm>
            <a:off x="1632491" y="3593131"/>
            <a:ext cx="691000" cy="342271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FDBB24-A7EF-2444-84F2-E630B524ADBB}"/>
              </a:ext>
            </a:extLst>
          </p:cNvPr>
          <p:cNvSpPr txBox="1"/>
          <p:nvPr/>
        </p:nvSpPr>
        <p:spPr>
          <a:xfrm>
            <a:off x="2619886" y="3480431"/>
            <a:ext cx="61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kumimoji="1" lang="ko-Kore-KR" altLang="en-US" sz="1100" b="1" dirty="0"/>
              <a:t>효율성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6077BF-9179-4041-8260-DBFD19786723}"/>
              </a:ext>
            </a:extLst>
          </p:cNvPr>
          <p:cNvSpPr txBox="1"/>
          <p:nvPr/>
        </p:nvSpPr>
        <p:spPr>
          <a:xfrm>
            <a:off x="2611305" y="3789321"/>
            <a:ext cx="61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kumimoji="1" lang="ko-Kore-KR" altLang="en-US" sz="1100" b="1" dirty="0"/>
              <a:t>질서</a:t>
            </a:r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6FF47C93-A060-BA48-A33B-BFE054C0F306}"/>
              </a:ext>
            </a:extLst>
          </p:cNvPr>
          <p:cNvSpPr/>
          <p:nvPr/>
        </p:nvSpPr>
        <p:spPr>
          <a:xfrm rot="10800000">
            <a:off x="3300111" y="3480970"/>
            <a:ext cx="280649" cy="56659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도넛[D] 11">
            <a:extLst>
              <a:ext uri="{FF2B5EF4-FFF2-40B4-BE49-F238E27FC236}">
                <a16:creationId xmlns:a16="http://schemas.microsoft.com/office/drawing/2014/main" id="{9EA6C866-3E3E-594B-A194-7E5DA6129FFD}"/>
              </a:ext>
            </a:extLst>
          </p:cNvPr>
          <p:cNvSpPr/>
          <p:nvPr/>
        </p:nvSpPr>
        <p:spPr>
          <a:xfrm>
            <a:off x="465220" y="3416868"/>
            <a:ext cx="769569" cy="769569"/>
          </a:xfrm>
          <a:prstGeom prst="donut">
            <a:avLst>
              <a:gd name="adj" fmla="val 158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2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24" grpId="0" animBg="1"/>
      <p:bldP spid="25" grpId="0"/>
      <p:bldP spid="26" grpId="0"/>
      <p:bldP spid="27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194031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85531" y="247705"/>
            <a:ext cx="4570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 </a:t>
            </a: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구성도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961064" y="685241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3" name="Google Shape;113;p17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7" name="Google Shape;117;p17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2E0DE24-F8AF-7D4A-8920-F29AB124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914" y="2261645"/>
            <a:ext cx="620212" cy="62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C14B50-10CC-B14E-9E10-F4F4F2FF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873" y="2261644"/>
            <a:ext cx="620213" cy="620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087CB-8188-DF49-AF0A-B7429950D87C}"/>
              </a:ext>
            </a:extLst>
          </p:cNvPr>
          <p:cNvSpPr txBox="1"/>
          <p:nvPr/>
        </p:nvSpPr>
        <p:spPr>
          <a:xfrm>
            <a:off x="2099137" y="2846371"/>
            <a:ext cx="65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User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20FA2-153D-544C-8850-9D831A40ECD8}"/>
              </a:ext>
            </a:extLst>
          </p:cNvPr>
          <p:cNvSpPr txBox="1"/>
          <p:nvPr/>
        </p:nvSpPr>
        <p:spPr>
          <a:xfrm>
            <a:off x="5949576" y="2854848"/>
            <a:ext cx="139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Administrator</a:t>
            </a:r>
            <a:endParaRPr kumimoji="1" lang="ko-Kore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C58180-04C2-AE42-AEDE-AC17E457C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751" y="1750696"/>
            <a:ext cx="489137" cy="4891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ACE871-39C6-B544-B1A8-9684A10C4A6E}"/>
              </a:ext>
            </a:extLst>
          </p:cNvPr>
          <p:cNvSpPr txBox="1"/>
          <p:nvPr/>
        </p:nvSpPr>
        <p:spPr>
          <a:xfrm>
            <a:off x="4155582" y="2239833"/>
            <a:ext cx="7067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Sign up</a:t>
            </a:r>
            <a:endParaRPr kumimoji="1" lang="ko-Kore-KR" altLang="en-US" sz="1200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29736C4-FED7-8A45-A1FE-862B49AC542A}"/>
              </a:ext>
            </a:extLst>
          </p:cNvPr>
          <p:cNvCxnSpPr>
            <a:cxnSpLocks/>
          </p:cNvCxnSpPr>
          <p:nvPr/>
        </p:nvCxnSpPr>
        <p:spPr>
          <a:xfrm flipH="1">
            <a:off x="2973726" y="2087557"/>
            <a:ext cx="1071391" cy="47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FE1D3E24-FF5A-0B46-AB1F-F8886EF87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62" y="3444818"/>
            <a:ext cx="489137" cy="4891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ED4B4D3-71EE-044A-A2B2-78927C71A82E}"/>
              </a:ext>
            </a:extLst>
          </p:cNvPr>
          <p:cNvSpPr txBox="1"/>
          <p:nvPr/>
        </p:nvSpPr>
        <p:spPr>
          <a:xfrm>
            <a:off x="394673" y="3933955"/>
            <a:ext cx="7067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Search</a:t>
            </a:r>
            <a:endParaRPr kumimoji="1" lang="ko-Kore-KR" altLang="en-US" sz="1200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8E78E5CD-6EBF-1447-A5B0-3267D711EC0A}"/>
              </a:ext>
            </a:extLst>
          </p:cNvPr>
          <p:cNvCxnSpPr>
            <a:cxnSpLocks/>
          </p:cNvCxnSpPr>
          <p:nvPr/>
        </p:nvCxnSpPr>
        <p:spPr>
          <a:xfrm flipV="1">
            <a:off x="996599" y="2964437"/>
            <a:ext cx="951688" cy="602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5AFBF88D-28C5-5F40-8679-6980EF150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631" y="3906278"/>
            <a:ext cx="489136" cy="4891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C9414C-923E-284F-8339-BEA85D6B7F18}"/>
              </a:ext>
            </a:extLst>
          </p:cNvPr>
          <p:cNvSpPr txBox="1"/>
          <p:nvPr/>
        </p:nvSpPr>
        <p:spPr>
          <a:xfrm>
            <a:off x="1885527" y="4380434"/>
            <a:ext cx="100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Reservation</a:t>
            </a:r>
            <a:endParaRPr kumimoji="1" lang="ko-Kore-KR" altLang="en-US" sz="1200" dirty="0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09A99F5D-F0ED-8C4D-879F-C5D679C6CBE9}"/>
              </a:ext>
            </a:extLst>
          </p:cNvPr>
          <p:cNvCxnSpPr>
            <a:cxnSpLocks/>
          </p:cNvCxnSpPr>
          <p:nvPr/>
        </p:nvCxnSpPr>
        <p:spPr>
          <a:xfrm flipV="1">
            <a:off x="2380650" y="3229032"/>
            <a:ext cx="42370" cy="580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BCC9F945-4E0B-B840-B6BC-CBCA2C624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70" y="1470074"/>
            <a:ext cx="489137" cy="48913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AAC6B3B-BADE-3A4A-B59C-7C38CA90B505}"/>
              </a:ext>
            </a:extLst>
          </p:cNvPr>
          <p:cNvSpPr txBox="1"/>
          <p:nvPr/>
        </p:nvSpPr>
        <p:spPr>
          <a:xfrm>
            <a:off x="400752" y="1958252"/>
            <a:ext cx="7067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Notice</a:t>
            </a:r>
            <a:endParaRPr kumimoji="1" lang="ko-Kore-KR" altLang="en-US" sz="1200" dirty="0"/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D480AFC5-05CC-F84D-836D-783963E88C56}"/>
              </a:ext>
            </a:extLst>
          </p:cNvPr>
          <p:cNvCxnSpPr>
            <a:cxnSpLocks/>
          </p:cNvCxnSpPr>
          <p:nvPr/>
        </p:nvCxnSpPr>
        <p:spPr>
          <a:xfrm>
            <a:off x="1101444" y="1923361"/>
            <a:ext cx="896455" cy="42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8FE25E7F-D7C4-F449-B6E6-1DAE240E3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0650" y="841649"/>
            <a:ext cx="489138" cy="48913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448DA7-752C-6C47-A23D-C0EA042F6EA9}"/>
              </a:ext>
            </a:extLst>
          </p:cNvPr>
          <p:cNvSpPr txBox="1"/>
          <p:nvPr/>
        </p:nvSpPr>
        <p:spPr>
          <a:xfrm>
            <a:off x="2264756" y="1319287"/>
            <a:ext cx="7067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Report</a:t>
            </a:r>
            <a:endParaRPr kumimoji="1" lang="ko-Kore-KR" altLang="en-US" sz="1200" dirty="0"/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E6FB8A18-3E66-0E4F-BB1D-ED4E12579FF3}"/>
              </a:ext>
            </a:extLst>
          </p:cNvPr>
          <p:cNvCxnSpPr>
            <a:cxnSpLocks/>
          </p:cNvCxnSpPr>
          <p:nvPr/>
        </p:nvCxnSpPr>
        <p:spPr>
          <a:xfrm flipH="1">
            <a:off x="2541620" y="1636104"/>
            <a:ext cx="89147" cy="488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65A89737-75B1-9C41-9FF0-132E0B6805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6517" y="775720"/>
            <a:ext cx="489137" cy="48913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8349015-A932-994F-8061-7DBBDE52B4C1}"/>
              </a:ext>
            </a:extLst>
          </p:cNvPr>
          <p:cNvSpPr txBox="1"/>
          <p:nvPr/>
        </p:nvSpPr>
        <p:spPr>
          <a:xfrm>
            <a:off x="6564588" y="1169798"/>
            <a:ext cx="93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Dashboard</a:t>
            </a:r>
            <a:endParaRPr kumimoji="1" lang="ko-Kore-KR" altLang="en-US" sz="1200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EF72069-DAF0-B74C-951D-4F798DE1FD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8563" y="3906276"/>
            <a:ext cx="489138" cy="48913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07F2256-AFB0-0240-B103-53C0A1E040C4}"/>
              </a:ext>
            </a:extLst>
          </p:cNvPr>
          <p:cNvSpPr txBox="1"/>
          <p:nvPr/>
        </p:nvSpPr>
        <p:spPr>
          <a:xfrm>
            <a:off x="6172665" y="4381542"/>
            <a:ext cx="107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Management</a:t>
            </a:r>
            <a:endParaRPr kumimoji="1" lang="ko-Kore-KR" altLang="en-US" sz="1200" dirty="0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03B53D05-E6A2-0148-938A-99B67DE7172C}"/>
              </a:ext>
            </a:extLst>
          </p:cNvPr>
          <p:cNvCxnSpPr>
            <a:cxnSpLocks/>
          </p:cNvCxnSpPr>
          <p:nvPr/>
        </p:nvCxnSpPr>
        <p:spPr>
          <a:xfrm flipH="1">
            <a:off x="6879244" y="1470074"/>
            <a:ext cx="151842" cy="79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D0209C-7A61-984A-B34B-97CF435E0383}"/>
              </a:ext>
            </a:extLst>
          </p:cNvPr>
          <p:cNvCxnSpPr>
            <a:cxnSpLocks/>
          </p:cNvCxnSpPr>
          <p:nvPr/>
        </p:nvCxnSpPr>
        <p:spPr>
          <a:xfrm flipH="1">
            <a:off x="6700433" y="3229032"/>
            <a:ext cx="30380" cy="580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23D8789F-6462-BC44-9007-DC04E12ADF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62750" y="3091468"/>
            <a:ext cx="489138" cy="48913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9FA511C-404E-E444-85D5-E4A50E4402BC}"/>
              </a:ext>
            </a:extLst>
          </p:cNvPr>
          <p:cNvSpPr txBox="1"/>
          <p:nvPr/>
        </p:nvSpPr>
        <p:spPr>
          <a:xfrm>
            <a:off x="4153932" y="3580606"/>
            <a:ext cx="7067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65E18C43-A9F8-8444-960A-C5063ACD7CB3}"/>
              </a:ext>
            </a:extLst>
          </p:cNvPr>
          <p:cNvCxnSpPr>
            <a:cxnSpLocks/>
          </p:cNvCxnSpPr>
          <p:nvPr/>
        </p:nvCxnSpPr>
        <p:spPr>
          <a:xfrm flipH="1" flipV="1">
            <a:off x="2957150" y="2906057"/>
            <a:ext cx="1196782" cy="48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29E674A4-D459-9541-9E6E-CC90545C9434}"/>
              </a:ext>
            </a:extLst>
          </p:cNvPr>
          <p:cNvCxnSpPr>
            <a:cxnSpLocks/>
          </p:cNvCxnSpPr>
          <p:nvPr/>
        </p:nvCxnSpPr>
        <p:spPr>
          <a:xfrm flipH="1">
            <a:off x="4860703" y="2824949"/>
            <a:ext cx="1294208" cy="56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2CF10C08-15E9-1346-8CBB-CCB9AA88DE48}"/>
              </a:ext>
            </a:extLst>
          </p:cNvPr>
          <p:cNvCxnSpPr>
            <a:cxnSpLocks/>
          </p:cNvCxnSpPr>
          <p:nvPr/>
        </p:nvCxnSpPr>
        <p:spPr>
          <a:xfrm>
            <a:off x="4972818" y="2098676"/>
            <a:ext cx="1182093" cy="473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85BA4D-2097-E340-AF7E-2F6D79A86978}"/>
              </a:ext>
            </a:extLst>
          </p:cNvPr>
          <p:cNvSpPr txBox="1"/>
          <p:nvPr/>
        </p:nvSpPr>
        <p:spPr>
          <a:xfrm>
            <a:off x="8147401" y="3127039"/>
            <a:ext cx="7067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Notice</a:t>
            </a:r>
            <a:endParaRPr kumimoji="1" lang="ko-Kore-KR" altLang="en-US" sz="1200" dirty="0"/>
          </a:p>
        </p:txBody>
      </p:sp>
      <p:cxnSp>
        <p:nvCxnSpPr>
          <p:cNvPr id="43" name="직선 연결선[R] 68">
            <a:extLst>
              <a:ext uri="{FF2B5EF4-FFF2-40B4-BE49-F238E27FC236}">
                <a16:creationId xmlns:a16="http://schemas.microsoft.com/office/drawing/2014/main" id="{881B219F-83E4-3547-9689-2923EEE9278A}"/>
              </a:ext>
            </a:extLst>
          </p:cNvPr>
          <p:cNvCxnSpPr>
            <a:cxnSpLocks/>
          </p:cNvCxnSpPr>
          <p:nvPr/>
        </p:nvCxnSpPr>
        <p:spPr>
          <a:xfrm flipH="1" flipV="1">
            <a:off x="7275654" y="2824949"/>
            <a:ext cx="871748" cy="19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그림 28">
            <a:extLst>
              <a:ext uri="{FF2B5EF4-FFF2-40B4-BE49-F238E27FC236}">
                <a16:creationId xmlns:a16="http://schemas.microsoft.com/office/drawing/2014/main" id="{8F840FCF-E544-E34E-856C-D26044E876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306" y="2678814"/>
            <a:ext cx="489137" cy="489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194014" y="174948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85531" y="247705"/>
            <a:ext cx="4570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 </a:t>
            </a: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소프트웨어 설계도</a:t>
            </a: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961064" y="685241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6" name="Google Shape;126;p18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27" name="Google Shape;127;p18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28" name="Google Shape;128;p18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0" name="Google Shape;130;p18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액자 1">
            <a:extLst>
              <a:ext uri="{FF2B5EF4-FFF2-40B4-BE49-F238E27FC236}">
                <a16:creationId xmlns:a16="http://schemas.microsoft.com/office/drawing/2014/main" id="{80D78474-A69F-6840-A457-95EEDAE5888D}"/>
              </a:ext>
            </a:extLst>
          </p:cNvPr>
          <p:cNvSpPr/>
          <p:nvPr/>
        </p:nvSpPr>
        <p:spPr>
          <a:xfrm>
            <a:off x="582853" y="1406179"/>
            <a:ext cx="2552233" cy="1699690"/>
          </a:xfrm>
          <a:prstGeom prst="frame">
            <a:avLst>
              <a:gd name="adj1" fmla="val 1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2B62-D058-614A-9CB7-84CE313E7B20}"/>
              </a:ext>
            </a:extLst>
          </p:cNvPr>
          <p:cNvSpPr txBox="1"/>
          <p:nvPr/>
        </p:nvSpPr>
        <p:spPr>
          <a:xfrm>
            <a:off x="1332613" y="1080913"/>
            <a:ext cx="105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A2422DFF-E8CB-9B43-B894-A726BA540979}"/>
              </a:ext>
            </a:extLst>
          </p:cNvPr>
          <p:cNvSpPr/>
          <p:nvPr/>
        </p:nvSpPr>
        <p:spPr>
          <a:xfrm>
            <a:off x="3288766" y="1406178"/>
            <a:ext cx="3350132" cy="3262103"/>
          </a:xfrm>
          <a:prstGeom prst="frame">
            <a:avLst>
              <a:gd name="adj1" fmla="val 9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E4FCB-8958-0A4B-B871-8DBA789D6145}"/>
              </a:ext>
            </a:extLst>
          </p:cNvPr>
          <p:cNvSpPr txBox="1"/>
          <p:nvPr/>
        </p:nvSpPr>
        <p:spPr>
          <a:xfrm>
            <a:off x="4437476" y="1083449"/>
            <a:ext cx="105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F5FBD3-5300-F54F-86F3-67338A931D56}"/>
              </a:ext>
            </a:extLst>
          </p:cNvPr>
          <p:cNvGrpSpPr/>
          <p:nvPr/>
        </p:nvGrpSpPr>
        <p:grpSpPr>
          <a:xfrm>
            <a:off x="7487091" y="2576278"/>
            <a:ext cx="599355" cy="699642"/>
            <a:chOff x="7760874" y="2229611"/>
            <a:chExt cx="599355" cy="699642"/>
          </a:xfrm>
        </p:grpSpPr>
        <p:sp>
          <p:nvSpPr>
            <p:cNvPr id="19" name="원통[C] 18">
              <a:extLst>
                <a:ext uri="{FF2B5EF4-FFF2-40B4-BE49-F238E27FC236}">
                  <a16:creationId xmlns:a16="http://schemas.microsoft.com/office/drawing/2014/main" id="{7C090E69-8E35-4548-A967-9D2F6F43793B}"/>
                </a:ext>
              </a:extLst>
            </p:cNvPr>
            <p:cNvSpPr/>
            <p:nvPr/>
          </p:nvSpPr>
          <p:spPr>
            <a:xfrm>
              <a:off x="7760874" y="2646190"/>
              <a:ext cx="599355" cy="28306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원통[C] 15">
              <a:extLst>
                <a:ext uri="{FF2B5EF4-FFF2-40B4-BE49-F238E27FC236}">
                  <a16:creationId xmlns:a16="http://schemas.microsoft.com/office/drawing/2014/main" id="{CB4EAAD1-CCB0-9149-BEA5-C772B7445FCB}"/>
                </a:ext>
              </a:extLst>
            </p:cNvPr>
            <p:cNvSpPr/>
            <p:nvPr/>
          </p:nvSpPr>
          <p:spPr>
            <a:xfrm>
              <a:off x="7760874" y="2437902"/>
              <a:ext cx="599355" cy="28306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원통[C] 3">
              <a:extLst>
                <a:ext uri="{FF2B5EF4-FFF2-40B4-BE49-F238E27FC236}">
                  <a16:creationId xmlns:a16="http://schemas.microsoft.com/office/drawing/2014/main" id="{0826A1BA-D13C-5B4B-BF7A-43E62EFACD56}"/>
                </a:ext>
              </a:extLst>
            </p:cNvPr>
            <p:cNvSpPr/>
            <p:nvPr/>
          </p:nvSpPr>
          <p:spPr>
            <a:xfrm>
              <a:off x="7760874" y="2229611"/>
              <a:ext cx="599355" cy="28306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4C6C709-DD4C-0541-A49F-B3DA0C43E777}"/>
              </a:ext>
            </a:extLst>
          </p:cNvPr>
          <p:cNvSpPr txBox="1"/>
          <p:nvPr/>
        </p:nvSpPr>
        <p:spPr>
          <a:xfrm>
            <a:off x="7551932" y="2288873"/>
            <a:ext cx="46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120BBC-AA58-6C44-BF65-FE86F10A8CC1}"/>
              </a:ext>
            </a:extLst>
          </p:cNvPr>
          <p:cNvSpPr/>
          <p:nvPr/>
        </p:nvSpPr>
        <p:spPr>
          <a:xfrm>
            <a:off x="724167" y="1543715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761EDE-25ED-7840-AC82-0378769CEA67}"/>
              </a:ext>
            </a:extLst>
          </p:cNvPr>
          <p:cNvSpPr/>
          <p:nvPr/>
        </p:nvSpPr>
        <p:spPr>
          <a:xfrm>
            <a:off x="724167" y="2042208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6BE2F3-6DC9-5344-861B-71FB4AB2149A}"/>
              </a:ext>
            </a:extLst>
          </p:cNvPr>
          <p:cNvSpPr/>
          <p:nvPr/>
        </p:nvSpPr>
        <p:spPr>
          <a:xfrm>
            <a:off x="2297526" y="1543715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세탁기</a:t>
            </a:r>
            <a:r>
              <a:rPr kumimoji="1" lang="ko-KR" altLang="en-US" sz="800" dirty="0">
                <a:solidFill>
                  <a:schemeClr val="tx1"/>
                </a:solidFill>
              </a:rPr>
              <a:t> 상태 조회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FB0E1C-F742-7B4C-8788-EDB8ECC313EB}"/>
              </a:ext>
            </a:extLst>
          </p:cNvPr>
          <p:cNvSpPr/>
          <p:nvPr/>
        </p:nvSpPr>
        <p:spPr>
          <a:xfrm>
            <a:off x="2297526" y="2042208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예약 가능 시간 조회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979D9A-BCB0-6348-842F-82D5D715D769}"/>
              </a:ext>
            </a:extLst>
          </p:cNvPr>
          <p:cNvSpPr/>
          <p:nvPr/>
        </p:nvSpPr>
        <p:spPr>
          <a:xfrm>
            <a:off x="1510279" y="1540494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세탁기 예약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F8F0A5-9874-7341-A1B3-03D534CB8E83}"/>
              </a:ext>
            </a:extLst>
          </p:cNvPr>
          <p:cNvSpPr/>
          <p:nvPr/>
        </p:nvSpPr>
        <p:spPr>
          <a:xfrm>
            <a:off x="1511414" y="2042208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예약 취소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359DC1-6CFF-B144-B681-F4260F347D51}"/>
              </a:ext>
            </a:extLst>
          </p:cNvPr>
          <p:cNvSpPr/>
          <p:nvPr/>
        </p:nvSpPr>
        <p:spPr>
          <a:xfrm>
            <a:off x="1511414" y="2544607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고장 신고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CB39A1D3-E3E2-304E-9D24-0DC309A27504}"/>
              </a:ext>
            </a:extLst>
          </p:cNvPr>
          <p:cNvSpPr/>
          <p:nvPr/>
        </p:nvSpPr>
        <p:spPr>
          <a:xfrm>
            <a:off x="582853" y="3461870"/>
            <a:ext cx="2552233" cy="1206416"/>
          </a:xfrm>
          <a:prstGeom prst="frame">
            <a:avLst>
              <a:gd name="adj1" fmla="val 22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8F4AEF-6CF1-E146-A90B-B6B71B9330C6}"/>
              </a:ext>
            </a:extLst>
          </p:cNvPr>
          <p:cNvSpPr txBox="1"/>
          <p:nvPr/>
        </p:nvSpPr>
        <p:spPr>
          <a:xfrm>
            <a:off x="1332613" y="3136604"/>
            <a:ext cx="105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Manager</a:t>
            </a:r>
            <a:endParaRPr kumimoji="1" lang="ko-Kore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8BB76C-E11A-0C4D-8A19-CF17F719F88B}"/>
              </a:ext>
            </a:extLst>
          </p:cNvPr>
          <p:cNvSpPr/>
          <p:nvPr/>
        </p:nvSpPr>
        <p:spPr>
          <a:xfrm>
            <a:off x="724167" y="3604686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CE4D3C-6725-EC44-90F1-C874A4745382}"/>
              </a:ext>
            </a:extLst>
          </p:cNvPr>
          <p:cNvSpPr/>
          <p:nvPr/>
        </p:nvSpPr>
        <p:spPr>
          <a:xfrm>
            <a:off x="724167" y="4103179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11AF28-D4E0-E34B-8A0F-FECECF2C3D60}"/>
              </a:ext>
            </a:extLst>
          </p:cNvPr>
          <p:cNvSpPr/>
          <p:nvPr/>
        </p:nvSpPr>
        <p:spPr>
          <a:xfrm>
            <a:off x="1510279" y="3604686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통계</a:t>
            </a:r>
            <a:r>
              <a:rPr kumimoji="1" lang="ko-KR" altLang="en-US" sz="800" dirty="0">
                <a:solidFill>
                  <a:schemeClr val="tx1"/>
                </a:solidFill>
              </a:rPr>
              <a:t> 조회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BDBE3E-75E4-EB4C-BBBC-C765086B5C58}"/>
              </a:ext>
            </a:extLst>
          </p:cNvPr>
          <p:cNvSpPr/>
          <p:nvPr/>
        </p:nvSpPr>
        <p:spPr>
          <a:xfrm>
            <a:off x="2296391" y="4102527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세탁기 추가 및 제거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923BF66-2D74-A74A-89D9-516FD80121A5}"/>
              </a:ext>
            </a:extLst>
          </p:cNvPr>
          <p:cNvSpPr/>
          <p:nvPr/>
        </p:nvSpPr>
        <p:spPr>
          <a:xfrm>
            <a:off x="2296391" y="3604686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고장 신고 접수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88928E-C832-AC47-8139-1FD89ACE523E}"/>
              </a:ext>
            </a:extLst>
          </p:cNvPr>
          <p:cNvSpPr/>
          <p:nvPr/>
        </p:nvSpPr>
        <p:spPr>
          <a:xfrm>
            <a:off x="1510279" y="4103179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세탁기 상태 조회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2C655B5-F5D2-9243-91DB-9DD43CC8E6E5}"/>
              </a:ext>
            </a:extLst>
          </p:cNvPr>
          <p:cNvSpPr/>
          <p:nvPr/>
        </p:nvSpPr>
        <p:spPr>
          <a:xfrm>
            <a:off x="3436631" y="1527686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로그인</a:t>
            </a:r>
            <a:r>
              <a:rPr kumimoji="1" lang="en-US" altLang="ko-Kore-KR" sz="800" dirty="0">
                <a:solidFill>
                  <a:schemeClr val="tx1"/>
                </a:solidFill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</a:rPr>
              <a:t>정보 받기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5016B5-5DE6-2F4B-A437-211EFE178A09}"/>
              </a:ext>
            </a:extLst>
          </p:cNvPr>
          <p:cNvSpPr/>
          <p:nvPr/>
        </p:nvSpPr>
        <p:spPr>
          <a:xfrm>
            <a:off x="3436631" y="2042336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r>
              <a:rPr kumimoji="1" lang="en-US" altLang="ko-Kore-KR" sz="800" dirty="0">
                <a:solidFill>
                  <a:schemeClr val="tx1"/>
                </a:solidFill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</a:rPr>
              <a:t>정보 받기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D86D78-0840-3F41-9D6C-C791C913A66D}"/>
              </a:ext>
            </a:extLst>
          </p:cNvPr>
          <p:cNvSpPr/>
          <p:nvPr/>
        </p:nvSpPr>
        <p:spPr>
          <a:xfrm>
            <a:off x="3436631" y="3048659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예약 정보 받기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5727850-CE51-9947-9FD6-0E9755F15F02}"/>
              </a:ext>
            </a:extLst>
          </p:cNvPr>
          <p:cNvSpPr/>
          <p:nvPr/>
        </p:nvSpPr>
        <p:spPr>
          <a:xfrm>
            <a:off x="3436631" y="3557841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신고 정보 받기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FF6046-9C0A-8742-A813-63BB54FB0A17}"/>
              </a:ext>
            </a:extLst>
          </p:cNvPr>
          <p:cNvSpPr/>
          <p:nvPr/>
        </p:nvSpPr>
        <p:spPr>
          <a:xfrm>
            <a:off x="4223310" y="1527686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로그인</a:t>
            </a:r>
            <a:r>
              <a:rPr kumimoji="1" lang="ko-KR" altLang="en-US" sz="800" dirty="0">
                <a:solidFill>
                  <a:schemeClr val="tx1"/>
                </a:solidFill>
              </a:rPr>
              <a:t> 처리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4B58DB-62DB-8D4C-BE09-F2245296AE11}"/>
              </a:ext>
            </a:extLst>
          </p:cNvPr>
          <p:cNvSpPr/>
          <p:nvPr/>
        </p:nvSpPr>
        <p:spPr>
          <a:xfrm>
            <a:off x="4223310" y="2042336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r>
              <a:rPr kumimoji="1" lang="en-US" altLang="ko-Kore-KR" sz="800" dirty="0">
                <a:solidFill>
                  <a:schemeClr val="tx1"/>
                </a:solidFill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</a:rPr>
              <a:t>처리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54658F-79AD-D145-A94A-577DE214AC0C}"/>
              </a:ext>
            </a:extLst>
          </p:cNvPr>
          <p:cNvSpPr/>
          <p:nvPr/>
        </p:nvSpPr>
        <p:spPr>
          <a:xfrm>
            <a:off x="4223310" y="2544607"/>
            <a:ext cx="697380" cy="144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세탁기 상태 조회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1D32A0-C613-EB49-BA67-3901123D36C8}"/>
              </a:ext>
            </a:extLst>
          </p:cNvPr>
          <p:cNvSpPr/>
          <p:nvPr/>
        </p:nvSpPr>
        <p:spPr>
          <a:xfrm>
            <a:off x="5009991" y="3048659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예약 정보 처리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E2ED1D1-7022-164E-A7FA-0DAEB076BBC5}"/>
              </a:ext>
            </a:extLst>
          </p:cNvPr>
          <p:cNvSpPr/>
          <p:nvPr/>
        </p:nvSpPr>
        <p:spPr>
          <a:xfrm>
            <a:off x="5796672" y="1540494"/>
            <a:ext cx="697380" cy="2957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DB </a:t>
            </a:r>
            <a:r>
              <a:rPr kumimoji="1" lang="ko-KR" altLang="en-US" sz="800" dirty="0">
                <a:solidFill>
                  <a:schemeClr val="tx1"/>
                </a:solidFill>
              </a:rPr>
              <a:t>접근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F36C10F-9E5B-EC4C-AF17-3837A050A64F}"/>
              </a:ext>
            </a:extLst>
          </p:cNvPr>
          <p:cNvSpPr/>
          <p:nvPr/>
        </p:nvSpPr>
        <p:spPr>
          <a:xfrm>
            <a:off x="3436631" y="4054982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세탁기 정보 받기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30817E-864F-0649-B1A3-1F92715F84A6}"/>
              </a:ext>
            </a:extLst>
          </p:cNvPr>
          <p:cNvSpPr/>
          <p:nvPr/>
        </p:nvSpPr>
        <p:spPr>
          <a:xfrm>
            <a:off x="4224419" y="4054982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세탁기 추가</a:t>
            </a:r>
            <a:r>
              <a:rPr kumimoji="1" lang="en-US" altLang="ko-KR" sz="800" dirty="0">
                <a:solidFill>
                  <a:schemeClr val="tx1"/>
                </a:solidFill>
              </a:rPr>
              <a:t>/</a:t>
            </a:r>
            <a:r>
              <a:rPr kumimoji="1" lang="ko-KR" altLang="en-US" sz="800" dirty="0">
                <a:solidFill>
                  <a:schemeClr val="tx1"/>
                </a:solidFill>
              </a:rPr>
              <a:t>삭제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ACE9F68-A8CA-4242-8254-546205111A4D}"/>
              </a:ext>
            </a:extLst>
          </p:cNvPr>
          <p:cNvSpPr/>
          <p:nvPr/>
        </p:nvSpPr>
        <p:spPr>
          <a:xfrm>
            <a:off x="5009991" y="3557841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신고 정보 처리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B22AB1F-57D5-D341-87A3-9A093AFFCDD4}"/>
              </a:ext>
            </a:extLst>
          </p:cNvPr>
          <p:cNvSpPr/>
          <p:nvPr/>
        </p:nvSpPr>
        <p:spPr>
          <a:xfrm>
            <a:off x="3436631" y="2539477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예약 시간 조회 요청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987EBCB-85F3-2749-BA01-6D88A3D4299C}"/>
              </a:ext>
            </a:extLst>
          </p:cNvPr>
          <p:cNvSpPr/>
          <p:nvPr/>
        </p:nvSpPr>
        <p:spPr>
          <a:xfrm>
            <a:off x="5011858" y="2539477"/>
            <a:ext cx="69738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예약 가능 시간 조회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14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관리 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ko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계획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2842E7-A156-47EC-B394-5ABE6F30A4E2}"/>
              </a:ext>
            </a:extLst>
          </p:cNvPr>
          <p:cNvSpPr/>
          <p:nvPr/>
        </p:nvSpPr>
        <p:spPr>
          <a:xfrm>
            <a:off x="2497171" y="3427141"/>
            <a:ext cx="1526796" cy="1048623"/>
          </a:xfrm>
          <a:prstGeom prst="rightArrow">
            <a:avLst/>
          </a:prstGeom>
          <a:solidFill>
            <a:srgbClr val="FDC345"/>
          </a:solidFill>
          <a:ln>
            <a:solidFill>
              <a:srgbClr val="FDB2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Todo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-List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정비</a:t>
            </a:r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22D3CA71-1075-42A9-B60F-5DD14C369271}"/>
              </a:ext>
            </a:extLst>
          </p:cNvPr>
          <p:cNvSpPr/>
          <p:nvPr/>
        </p:nvSpPr>
        <p:spPr>
          <a:xfrm rot="10800000" flipV="1">
            <a:off x="1174426" y="1195534"/>
            <a:ext cx="6514544" cy="229839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5000"/>
              <a:gd name="adj5" fmla="val 100000"/>
            </a:avLst>
          </a:prstGeom>
          <a:solidFill>
            <a:srgbClr val="FDC345"/>
          </a:solidFill>
          <a:ln>
            <a:solidFill>
              <a:srgbClr val="FDB2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BA48F-94E1-4DAD-BAFD-9AA2D49C9FCD}"/>
              </a:ext>
            </a:extLst>
          </p:cNvPr>
          <p:cNvSpPr txBox="1"/>
          <p:nvPr/>
        </p:nvSpPr>
        <p:spPr>
          <a:xfrm>
            <a:off x="3571966" y="1347129"/>
            <a:ext cx="200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주간 통합 회의</a:t>
            </a:r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9C2C225B-B615-4E3A-BEA3-55ADE2DCFE3F}"/>
              </a:ext>
            </a:extLst>
          </p:cNvPr>
          <p:cNvSpPr/>
          <p:nvPr/>
        </p:nvSpPr>
        <p:spPr>
          <a:xfrm rot="2929174">
            <a:off x="4456570" y="1947847"/>
            <a:ext cx="2368571" cy="236857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80625"/>
              <a:gd name="adj5" fmla="val 12500"/>
            </a:avLst>
          </a:prstGeom>
          <a:solidFill>
            <a:srgbClr val="FDC345"/>
          </a:solidFill>
          <a:ln>
            <a:solidFill>
              <a:srgbClr val="FDB2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13BD2BD-6B0F-423A-9B79-D1A1641E6550}"/>
              </a:ext>
            </a:extLst>
          </p:cNvPr>
          <p:cNvSpPr/>
          <p:nvPr/>
        </p:nvSpPr>
        <p:spPr>
          <a:xfrm>
            <a:off x="4386804" y="3427141"/>
            <a:ext cx="1526796" cy="1048623"/>
          </a:xfrm>
          <a:prstGeom prst="rightArrow">
            <a:avLst/>
          </a:prstGeom>
          <a:solidFill>
            <a:srgbClr val="FDC345"/>
          </a:solidFill>
          <a:ln>
            <a:solidFill>
              <a:srgbClr val="FDB2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개별 과제 수행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5AE131-D853-4D02-BBD8-6D0823CBEC29}"/>
              </a:ext>
            </a:extLst>
          </p:cNvPr>
          <p:cNvSpPr txBox="1"/>
          <p:nvPr/>
        </p:nvSpPr>
        <p:spPr>
          <a:xfrm>
            <a:off x="4730952" y="2924598"/>
            <a:ext cx="18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스크럼 회의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194031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885531" y="247705"/>
            <a:ext cx="4570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관리 </a:t>
            </a:r>
            <a:r>
              <a:rPr lang="ko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업무분담 방안</a:t>
            </a:r>
            <a:endParaRPr dirty="0"/>
          </a:p>
        </p:txBody>
      </p:sp>
      <p:cxnSp>
        <p:nvCxnSpPr>
          <p:cNvPr id="150" name="Google Shape;150;p20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961064" y="685241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20"/>
          <p:cNvSpPr/>
          <p:nvPr/>
        </p:nvSpPr>
        <p:spPr>
          <a:xfrm>
            <a:off x="194031" y="174949"/>
            <a:ext cx="445490" cy="445490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5100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24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94031" y="451243"/>
            <a:ext cx="445490" cy="1691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9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582853" y="174950"/>
            <a:ext cx="56685" cy="5668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381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48;p25">
            <a:extLst>
              <a:ext uri="{FF2B5EF4-FFF2-40B4-BE49-F238E27FC236}">
                <a16:creationId xmlns:a16="http://schemas.microsoft.com/office/drawing/2014/main" id="{779A7AD8-FE7A-6D42-8552-FAC9210BFE61}"/>
              </a:ext>
            </a:extLst>
          </p:cNvPr>
          <p:cNvSpPr/>
          <p:nvPr/>
        </p:nvSpPr>
        <p:spPr>
          <a:xfrm>
            <a:off x="2782187" y="2328301"/>
            <a:ext cx="1499180" cy="115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기능 설계</a:t>
            </a:r>
            <a:endParaRPr sz="1100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조현근</a:t>
            </a:r>
            <a:endParaRPr sz="11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800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안드로이드</a:t>
            </a: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 클라이언트 기능 설계 및 구축</a:t>
            </a:r>
            <a:endParaRPr sz="1100" dirty="0"/>
          </a:p>
        </p:txBody>
      </p:sp>
      <p:sp>
        <p:nvSpPr>
          <p:cNvPr id="12" name="Google Shape;249;p25">
            <a:extLst>
              <a:ext uri="{FF2B5EF4-FFF2-40B4-BE49-F238E27FC236}">
                <a16:creationId xmlns:a16="http://schemas.microsoft.com/office/drawing/2014/main" id="{C4EBA17C-03B0-6148-9F9D-3217BA53FE6F}"/>
              </a:ext>
            </a:extLst>
          </p:cNvPr>
          <p:cNvSpPr/>
          <p:nvPr/>
        </p:nvSpPr>
        <p:spPr>
          <a:xfrm>
            <a:off x="7543380" y="2046722"/>
            <a:ext cx="177339" cy="234032"/>
          </a:xfrm>
          <a:custGeom>
            <a:avLst/>
            <a:gdLst/>
            <a:ahLst/>
            <a:cxnLst/>
            <a:rect l="l" t="t" r="r" b="b"/>
            <a:pathLst>
              <a:path w="9310" h="12286" extrusionOk="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50;p25">
            <a:extLst>
              <a:ext uri="{FF2B5EF4-FFF2-40B4-BE49-F238E27FC236}">
                <a16:creationId xmlns:a16="http://schemas.microsoft.com/office/drawing/2014/main" id="{97F92996-9F3E-084C-85B7-C8C911902790}"/>
              </a:ext>
            </a:extLst>
          </p:cNvPr>
          <p:cNvSpPr/>
          <p:nvPr/>
        </p:nvSpPr>
        <p:spPr>
          <a:xfrm>
            <a:off x="5491749" y="3645076"/>
            <a:ext cx="213689" cy="187019"/>
          </a:xfrm>
          <a:custGeom>
            <a:avLst/>
            <a:gdLst/>
            <a:ahLst/>
            <a:cxnLst/>
            <a:rect l="l" t="t" r="r" b="b"/>
            <a:pathLst>
              <a:path w="448462" h="392491" extrusionOk="0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51;p25">
            <a:extLst>
              <a:ext uri="{FF2B5EF4-FFF2-40B4-BE49-F238E27FC236}">
                <a16:creationId xmlns:a16="http://schemas.microsoft.com/office/drawing/2014/main" id="{F30841A9-2680-AD40-BC95-3B22B30C39C7}"/>
              </a:ext>
            </a:extLst>
          </p:cNvPr>
          <p:cNvSpPr/>
          <p:nvPr/>
        </p:nvSpPr>
        <p:spPr>
          <a:xfrm>
            <a:off x="3423816" y="2046722"/>
            <a:ext cx="215922" cy="191436"/>
          </a:xfrm>
          <a:custGeom>
            <a:avLst/>
            <a:gdLst/>
            <a:ahLst/>
            <a:cxnLst/>
            <a:rect l="l" t="t" r="r" b="b"/>
            <a:pathLst>
              <a:path w="3491" h="3097" extrusionOk="0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53;p25">
            <a:extLst>
              <a:ext uri="{FF2B5EF4-FFF2-40B4-BE49-F238E27FC236}">
                <a16:creationId xmlns:a16="http://schemas.microsoft.com/office/drawing/2014/main" id="{C50D3D36-A5D3-064F-A55C-199986BD0297}"/>
              </a:ext>
            </a:extLst>
          </p:cNvPr>
          <p:cNvSpPr/>
          <p:nvPr/>
        </p:nvSpPr>
        <p:spPr>
          <a:xfrm rot="10800000" flipH="1">
            <a:off x="4486067" y="2940666"/>
            <a:ext cx="180286" cy="180286"/>
          </a:xfrm>
          <a:prstGeom prst="ellipse">
            <a:avLst/>
          </a:prstGeom>
          <a:solidFill>
            <a:srgbClr val="FDC345">
              <a:alpha val="6196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54;p25">
            <a:extLst>
              <a:ext uri="{FF2B5EF4-FFF2-40B4-BE49-F238E27FC236}">
                <a16:creationId xmlns:a16="http://schemas.microsoft.com/office/drawing/2014/main" id="{3F21B726-01D1-2B4A-8870-A4327E5E92B8}"/>
              </a:ext>
            </a:extLst>
          </p:cNvPr>
          <p:cNvSpPr/>
          <p:nvPr/>
        </p:nvSpPr>
        <p:spPr>
          <a:xfrm rot="16200000" flipH="1">
            <a:off x="5101098" y="2505921"/>
            <a:ext cx="994991" cy="2044768"/>
          </a:xfrm>
          <a:prstGeom prst="rightBracket">
            <a:avLst>
              <a:gd name="adj" fmla="val 0"/>
            </a:avLst>
          </a:prstGeom>
          <a:noFill/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55;p25">
            <a:extLst>
              <a:ext uri="{FF2B5EF4-FFF2-40B4-BE49-F238E27FC236}">
                <a16:creationId xmlns:a16="http://schemas.microsoft.com/office/drawing/2014/main" id="{3CEA6C7F-A6CA-354B-85D6-14688D02B43B}"/>
              </a:ext>
            </a:extLst>
          </p:cNvPr>
          <p:cNvSpPr/>
          <p:nvPr/>
        </p:nvSpPr>
        <p:spPr>
          <a:xfrm>
            <a:off x="4832323" y="2328301"/>
            <a:ext cx="1499180" cy="115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및 서버 구축</a:t>
            </a:r>
            <a:endParaRPr sz="1100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김형환</a:t>
            </a:r>
            <a:endParaRPr sz="11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altLang="ko-KR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설계 및 구축</a:t>
            </a:r>
            <a:endParaRPr sz="1100" dirty="0"/>
          </a:p>
        </p:txBody>
      </p:sp>
      <p:sp>
        <p:nvSpPr>
          <p:cNvPr id="19" name="Google Shape;256;p25">
            <a:extLst>
              <a:ext uri="{FF2B5EF4-FFF2-40B4-BE49-F238E27FC236}">
                <a16:creationId xmlns:a16="http://schemas.microsoft.com/office/drawing/2014/main" id="{770BB7FA-A391-9346-AEED-A0CA62448F9C}"/>
              </a:ext>
            </a:extLst>
          </p:cNvPr>
          <p:cNvSpPr/>
          <p:nvPr/>
        </p:nvSpPr>
        <p:spPr>
          <a:xfrm>
            <a:off x="6882459" y="2328300"/>
            <a:ext cx="1499180" cy="115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iOS </a:t>
            </a:r>
            <a:r>
              <a:rPr lang="ko" altLang="en-US" sz="1200" b="1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서비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스</a:t>
            </a:r>
            <a:endParaRPr sz="1100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권태우</a:t>
            </a:r>
            <a:endParaRPr sz="11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iOS </a:t>
            </a:r>
            <a:r>
              <a:rPr lang="ko" altLang="en-US" sz="800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앱</a:t>
            </a:r>
            <a:r>
              <a:rPr lang="en-US" altLang="ko" sz="800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개발</a:t>
            </a:r>
            <a:endParaRPr sz="1100" dirty="0"/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889C8864-FC9A-7448-AA05-5F6659FF4DDA}"/>
              </a:ext>
            </a:extLst>
          </p:cNvPr>
          <p:cNvSpPr/>
          <p:nvPr/>
        </p:nvSpPr>
        <p:spPr>
          <a:xfrm>
            <a:off x="6519523" y="2612267"/>
            <a:ext cx="180286" cy="180286"/>
          </a:xfrm>
          <a:prstGeom prst="ellipse">
            <a:avLst/>
          </a:prstGeom>
          <a:solidFill>
            <a:srgbClr val="FDC345">
              <a:alpha val="6196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60;p25">
            <a:extLst>
              <a:ext uri="{FF2B5EF4-FFF2-40B4-BE49-F238E27FC236}">
                <a16:creationId xmlns:a16="http://schemas.microsoft.com/office/drawing/2014/main" id="{560D7E0B-0D18-1B4E-B822-1A1962BEB775}"/>
              </a:ext>
            </a:extLst>
          </p:cNvPr>
          <p:cNvSpPr/>
          <p:nvPr/>
        </p:nvSpPr>
        <p:spPr>
          <a:xfrm rot="16200000">
            <a:off x="7134554" y="1182531"/>
            <a:ext cx="994991" cy="2044767"/>
          </a:xfrm>
          <a:prstGeom prst="rightBracket">
            <a:avLst>
              <a:gd name="adj" fmla="val 0"/>
            </a:avLst>
          </a:prstGeom>
          <a:noFill/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9;p25">
            <a:extLst>
              <a:ext uri="{FF2B5EF4-FFF2-40B4-BE49-F238E27FC236}">
                <a16:creationId xmlns:a16="http://schemas.microsoft.com/office/drawing/2014/main" id="{EA1BD9A2-65AC-5847-86D4-F25C5DB25723}"/>
              </a:ext>
            </a:extLst>
          </p:cNvPr>
          <p:cNvSpPr/>
          <p:nvPr/>
        </p:nvSpPr>
        <p:spPr>
          <a:xfrm>
            <a:off x="2416249" y="2612267"/>
            <a:ext cx="180286" cy="180286"/>
          </a:xfrm>
          <a:prstGeom prst="ellipse">
            <a:avLst/>
          </a:prstGeom>
          <a:solidFill>
            <a:srgbClr val="FDC345">
              <a:alpha val="6196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Google Shape;261;p25">
            <a:extLst>
              <a:ext uri="{FF2B5EF4-FFF2-40B4-BE49-F238E27FC236}">
                <a16:creationId xmlns:a16="http://schemas.microsoft.com/office/drawing/2014/main" id="{514C226B-4683-884B-A16F-A2AA79300646}"/>
              </a:ext>
            </a:extLst>
          </p:cNvPr>
          <p:cNvCxnSpPr/>
          <p:nvPr/>
        </p:nvCxnSpPr>
        <p:spPr>
          <a:xfrm>
            <a:off x="8656065" y="2702409"/>
            <a:ext cx="0" cy="972000"/>
          </a:xfrm>
          <a:prstGeom prst="straightConnector1">
            <a:avLst/>
          </a:prstGeom>
          <a:noFill/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" name="Google Shape;264;p25">
            <a:extLst>
              <a:ext uri="{FF2B5EF4-FFF2-40B4-BE49-F238E27FC236}">
                <a16:creationId xmlns:a16="http://schemas.microsoft.com/office/drawing/2014/main" id="{85FF4DC5-75DC-9D46-974E-4A0AA51F0F64}"/>
              </a:ext>
            </a:extLst>
          </p:cNvPr>
          <p:cNvSpPr/>
          <p:nvPr/>
        </p:nvSpPr>
        <p:spPr>
          <a:xfrm rot="16200000">
            <a:off x="3034282" y="1182530"/>
            <a:ext cx="994991" cy="2044768"/>
          </a:xfrm>
          <a:prstGeom prst="rightBracket">
            <a:avLst>
              <a:gd name="adj" fmla="val 0"/>
            </a:avLst>
          </a:prstGeom>
          <a:noFill/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50;p25">
            <a:extLst>
              <a:ext uri="{FF2B5EF4-FFF2-40B4-BE49-F238E27FC236}">
                <a16:creationId xmlns:a16="http://schemas.microsoft.com/office/drawing/2014/main" id="{FBA6F58D-EC50-8249-8CA7-3543F22BA3B9}"/>
              </a:ext>
            </a:extLst>
          </p:cNvPr>
          <p:cNvSpPr/>
          <p:nvPr/>
        </p:nvSpPr>
        <p:spPr>
          <a:xfrm>
            <a:off x="1380791" y="3645076"/>
            <a:ext cx="213689" cy="187019"/>
          </a:xfrm>
          <a:custGeom>
            <a:avLst/>
            <a:gdLst/>
            <a:ahLst/>
            <a:cxnLst/>
            <a:rect l="l" t="t" r="r" b="b"/>
            <a:pathLst>
              <a:path w="448462" h="392491" extrusionOk="0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53;p25">
            <a:extLst>
              <a:ext uri="{FF2B5EF4-FFF2-40B4-BE49-F238E27FC236}">
                <a16:creationId xmlns:a16="http://schemas.microsoft.com/office/drawing/2014/main" id="{578F5DE5-E5CF-244D-A090-B9A5576F5BA2}"/>
              </a:ext>
            </a:extLst>
          </p:cNvPr>
          <p:cNvSpPr/>
          <p:nvPr/>
        </p:nvSpPr>
        <p:spPr>
          <a:xfrm rot="10800000" flipH="1">
            <a:off x="375109" y="2940666"/>
            <a:ext cx="180286" cy="180286"/>
          </a:xfrm>
          <a:prstGeom prst="ellipse">
            <a:avLst/>
          </a:prstGeom>
          <a:solidFill>
            <a:srgbClr val="FDC345">
              <a:alpha val="6196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54;p25">
            <a:extLst>
              <a:ext uri="{FF2B5EF4-FFF2-40B4-BE49-F238E27FC236}">
                <a16:creationId xmlns:a16="http://schemas.microsoft.com/office/drawing/2014/main" id="{491A3F8B-C5DC-D849-B356-BCD307EA210D}"/>
              </a:ext>
            </a:extLst>
          </p:cNvPr>
          <p:cNvSpPr/>
          <p:nvPr/>
        </p:nvSpPr>
        <p:spPr>
          <a:xfrm rot="16200000" flipH="1">
            <a:off x="990140" y="2505921"/>
            <a:ext cx="994991" cy="2044768"/>
          </a:xfrm>
          <a:prstGeom prst="rightBracket">
            <a:avLst>
              <a:gd name="adj" fmla="val 0"/>
            </a:avLst>
          </a:prstGeom>
          <a:noFill/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55;p25">
            <a:extLst>
              <a:ext uri="{FF2B5EF4-FFF2-40B4-BE49-F238E27FC236}">
                <a16:creationId xmlns:a16="http://schemas.microsoft.com/office/drawing/2014/main" id="{52E66A03-C8BB-4E4D-9714-15D26DAF857C}"/>
              </a:ext>
            </a:extLst>
          </p:cNvPr>
          <p:cNvSpPr/>
          <p:nvPr/>
        </p:nvSpPr>
        <p:spPr>
          <a:xfrm>
            <a:off x="721365" y="2328301"/>
            <a:ext cx="1499180" cy="115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UI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 설계</a:t>
            </a:r>
            <a:endParaRPr sz="1100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이혜원</a:t>
            </a:r>
            <a:endParaRPr sz="11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800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사용자</a:t>
            </a: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 인터페이스 설계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4;p20">
            <a:extLst>
              <a:ext uri="{FF2B5EF4-FFF2-40B4-BE49-F238E27FC236}">
                <a16:creationId xmlns:a16="http://schemas.microsoft.com/office/drawing/2014/main" id="{644DE413-DBAC-4C3D-886B-9E8395BB9502}"/>
              </a:ext>
            </a:extLst>
          </p:cNvPr>
          <p:cNvSpPr/>
          <p:nvPr/>
        </p:nvSpPr>
        <p:spPr>
          <a:xfrm>
            <a:off x="3128962" y="1025055"/>
            <a:ext cx="2782647" cy="2782647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5100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DC345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" sz="1200" b="1" dirty="0">
                <a:solidFill>
                  <a:srgbClr val="FDC345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</a:p>
        </p:txBody>
      </p:sp>
      <p:sp>
        <p:nvSpPr>
          <p:cNvPr id="9" name="Google Shape;155;p20">
            <a:extLst>
              <a:ext uri="{FF2B5EF4-FFF2-40B4-BE49-F238E27FC236}">
                <a16:creationId xmlns:a16="http://schemas.microsoft.com/office/drawing/2014/main" id="{DE44E248-1C26-43CA-9941-5D415678008D}"/>
              </a:ext>
            </a:extLst>
          </p:cNvPr>
          <p:cNvSpPr/>
          <p:nvPr/>
        </p:nvSpPr>
        <p:spPr>
          <a:xfrm>
            <a:off x="3128962" y="2750872"/>
            <a:ext cx="2782647" cy="1056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9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6;p20">
            <a:extLst>
              <a:ext uri="{FF2B5EF4-FFF2-40B4-BE49-F238E27FC236}">
                <a16:creationId xmlns:a16="http://schemas.microsoft.com/office/drawing/2014/main" id="{A3D1DD7F-5C0C-4080-8C5E-5F47F29825AA}"/>
              </a:ext>
            </a:extLst>
          </p:cNvPr>
          <p:cNvSpPr/>
          <p:nvPr/>
        </p:nvSpPr>
        <p:spPr>
          <a:xfrm>
            <a:off x="5557557" y="1025057"/>
            <a:ext cx="354069" cy="354069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381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D2BF6-2B47-438C-9832-8B45AF82C53F}"/>
              </a:ext>
            </a:extLst>
          </p:cNvPr>
          <p:cNvSpPr txBox="1"/>
          <p:nvPr/>
        </p:nvSpPr>
        <p:spPr>
          <a:xfrm>
            <a:off x="3738044" y="1621948"/>
            <a:ext cx="156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77F67-54E6-4BA0-B16B-F503BE33C793}"/>
              </a:ext>
            </a:extLst>
          </p:cNvPr>
          <p:cNvSpPr txBox="1"/>
          <p:nvPr/>
        </p:nvSpPr>
        <p:spPr>
          <a:xfrm>
            <a:off x="3905921" y="3110010"/>
            <a:ext cx="122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8927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305</Words>
  <Application>Microsoft Macintosh PowerPoint</Application>
  <PresentationFormat>On-screen Show (16:9)</PresentationFormat>
  <Paragraphs>132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맑은 고딕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eevee K</dc:creator>
  <cp:lastModifiedBy>zer495</cp:lastModifiedBy>
  <cp:revision>48</cp:revision>
  <dcterms:modified xsi:type="dcterms:W3CDTF">2021-07-23T07:12:07Z</dcterms:modified>
</cp:coreProperties>
</file>