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000000"/>
          </p15:clr>
        </p15:guide>
        <p15:guide id="2" orient="horz" pos="2069">
          <p15:clr>
            <a:srgbClr val="000000"/>
          </p15:clr>
        </p15:guide>
        <p15:guide id="3" orient="horz" pos="2160">
          <p15:clr>
            <a:srgbClr val="000000"/>
          </p15:clr>
        </p15:guide>
        <p15:guide id="4" orient="horz" pos="2795">
          <p15:clr>
            <a:srgbClr val="000000"/>
          </p15:clr>
        </p15:guide>
        <p15:guide id="5" orient="horz" pos="2886">
          <p15:clr>
            <a:srgbClr val="000000"/>
          </p15:clr>
        </p15:guide>
        <p15:guide id="6" orient="horz" pos="3022">
          <p15:clr>
            <a:srgbClr val="000000"/>
          </p15:clr>
        </p15:guide>
        <p15:guide id="7" pos="1565">
          <p15:clr>
            <a:srgbClr val="000000"/>
          </p15:clr>
        </p15:guide>
        <p15:guide id="8" pos="3878">
          <p15:clr>
            <a:srgbClr val="000000"/>
          </p15:clr>
        </p15:guide>
        <p15:guide id="9" pos="3969">
          <p15:clr>
            <a:srgbClr val="000000"/>
          </p15:clr>
        </p15:guide>
        <p15:guide id="10" pos="2744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372C8-203A-4DD5-89C7-A1FD5D2F3EB9}">
  <a:tblStyle styleId="{450372C8-203A-4DD5-89C7-A1FD5D2F3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582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61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  <a:defRPr sz="1400">
                <a:solidFill>
                  <a:srgbClr val="00000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038600" cy="471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038600" cy="471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500034" y="1428736"/>
            <a:ext cx="8229600" cy="471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Char char="❖"/>
              <a:defRPr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  <a:defRPr sz="2000" b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Noto Sans Symbols"/>
              <a:buChar char="✔"/>
              <a:defRPr sz="1800" b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–"/>
              <a:defRPr sz="1600" b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 rot="5400000">
            <a:off x="4741863" y="2219325"/>
            <a:ext cx="583247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 rot="5400000">
            <a:off x="550863" y="238126"/>
            <a:ext cx="583247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 rot="5400000">
            <a:off x="2213769" y="-308769"/>
            <a:ext cx="47164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7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457200"/>
            <a:ext cx="8416925" cy="48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357187" y="457200"/>
            <a:ext cx="8405812" cy="59436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03_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4949825"/>
            <a:ext cx="749300" cy="9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728787" y="5283200"/>
            <a:ext cx="6731000" cy="47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825" y="566737"/>
            <a:ext cx="1450975" cy="116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3810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228600" y="590550"/>
            <a:ext cx="8686800" cy="59436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443662" y="404812"/>
            <a:ext cx="288925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3719512"/>
            <a:ext cx="3124200" cy="278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 descr="03_back_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6812" y="609600"/>
            <a:ext cx="2630487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/>
        </p:nvSpPr>
        <p:spPr>
          <a:xfrm>
            <a:off x="609600" y="190500"/>
            <a:ext cx="55626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" descr="03_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166687"/>
            <a:ext cx="7493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8137" y="6243637"/>
            <a:ext cx="205898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/>
        </p:nvSpPr>
        <p:spPr>
          <a:xfrm>
            <a:off x="228600" y="590550"/>
            <a:ext cx="8686800" cy="59436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6443662" y="404812"/>
            <a:ext cx="288925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7650" y="3719512"/>
            <a:ext cx="3124200" cy="278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 descr="03_back_b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246812" y="609600"/>
            <a:ext cx="2630487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609600" y="190500"/>
            <a:ext cx="55626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49" name="Google Shape;49;p5" descr="03_icon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938837" y="166687"/>
            <a:ext cx="7493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 descr="학과name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357937" y="6286500"/>
            <a:ext cx="2386012" cy="411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PUMorgorithm/FRAM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" TargetMode="External"/><Relationship Id="rId3" Type="http://schemas.openxmlformats.org/officeDocument/2006/relationships/hyperlink" Target="https://github.com/ageitgey/face_recognition/tree/master/examples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" TargetMode="External"/><Relationship Id="rId5" Type="http://schemas.openxmlformats.org/officeDocument/2006/relationships/hyperlink" Target="https://www.thymeleaf.org/" TargetMode="External"/><Relationship Id="rId10" Type="http://schemas.openxmlformats.org/officeDocument/2006/relationships/hyperlink" Target="https://norman3.github.io/papers/docs/deepimgir.html" TargetMode="External"/><Relationship Id="rId4" Type="http://schemas.openxmlformats.org/officeDocument/2006/relationships/hyperlink" Target="https://github.com/chandrikadeb7/Face-Mask-Detection" TargetMode="External"/><Relationship Id="rId9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1403350" y="4292600"/>
            <a:ext cx="719296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얼굴 인식 기반 접근 관리 출입 시스템</a:t>
            </a:r>
            <a:b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Recognition based Access Management Entrace System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716462" y="5453062"/>
            <a:ext cx="40116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학번:2015150036  이름: 조성욱  지도교수: 박정민 교수님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학번:2017152021  이름: 송인걸  지도교수: 박정민 교수님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학번: 2016150025 이름: 유영균  지도교수: 박정민 교수님</a:t>
            </a:r>
            <a:endParaRPr sz="1000" b="0" i="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b="1" i="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39750" y="5949950"/>
            <a:ext cx="1620837" cy="338137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rgbClr val="19568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None/>
            </a:pPr>
            <a:r>
              <a:rPr lang="en-US" sz="1600" b="0" i="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종합설계제안서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94412" y="1884362"/>
            <a:ext cx="1727200" cy="1787525"/>
            <a:chOff x="3203848" y="1742386"/>
            <a:chExt cx="1728192" cy="1788087"/>
          </a:xfrm>
        </p:grpSpPr>
        <p:grpSp>
          <p:nvGrpSpPr>
            <p:cNvPr id="251" name="Google Shape;251;p24"/>
            <p:cNvGrpSpPr/>
            <p:nvPr/>
          </p:nvGrpSpPr>
          <p:grpSpPr>
            <a:xfrm>
              <a:off x="3203848" y="1742386"/>
              <a:ext cx="1728192" cy="1680720"/>
              <a:chOff x="2555776" y="2332256"/>
              <a:chExt cx="2016224" cy="1960840"/>
            </a:xfrm>
          </p:grpSpPr>
          <p:sp>
            <p:nvSpPr>
              <p:cNvPr id="252" name="Google Shape;252;p24"/>
              <p:cNvSpPr txBox="1"/>
              <p:nvPr/>
            </p:nvSpPr>
            <p:spPr>
              <a:xfrm>
                <a:off x="2555776" y="2708920"/>
                <a:ext cx="2016224" cy="1584176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3" name="Google Shape;253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214400" y="2332256"/>
                <a:ext cx="709903" cy="70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4" name="Google Shape;254;p24"/>
            <p:cNvSpPr txBox="1"/>
            <p:nvPr/>
          </p:nvSpPr>
          <p:spPr>
            <a:xfrm>
              <a:off x="3702405" y="3315739"/>
              <a:ext cx="731078" cy="21473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rgbClr val="161616"/>
                  </a:solidFill>
                  <a:latin typeface="Arial"/>
                  <a:ea typeface="Arial"/>
                  <a:cs typeface="Arial"/>
                  <a:sym typeface="Arial"/>
                </a:rPr>
                <a:t>검증서버</a:t>
              </a:r>
              <a:endParaRPr/>
            </a:p>
          </p:txBody>
        </p:sp>
      </p:grpSp>
      <p:grpSp>
        <p:nvGrpSpPr>
          <p:cNvPr id="255" name="Google Shape;255;p24"/>
          <p:cNvGrpSpPr/>
          <p:nvPr/>
        </p:nvGrpSpPr>
        <p:grpSpPr>
          <a:xfrm>
            <a:off x="3306762" y="927100"/>
            <a:ext cx="1728787" cy="1787525"/>
            <a:chOff x="3168422" y="980728"/>
            <a:chExt cx="1728192" cy="1788732"/>
          </a:xfrm>
        </p:grpSpPr>
        <p:grpSp>
          <p:nvGrpSpPr>
            <p:cNvPr id="256" name="Google Shape;256;p24"/>
            <p:cNvGrpSpPr/>
            <p:nvPr/>
          </p:nvGrpSpPr>
          <p:grpSpPr>
            <a:xfrm>
              <a:off x="3168422" y="980728"/>
              <a:ext cx="1728192" cy="1788732"/>
              <a:chOff x="3203848" y="1742386"/>
              <a:chExt cx="1728192" cy="1788732"/>
            </a:xfrm>
          </p:grpSpPr>
          <p:grpSp>
            <p:nvGrpSpPr>
              <p:cNvPr id="257" name="Google Shape;257;p24"/>
              <p:cNvGrpSpPr/>
              <p:nvPr/>
            </p:nvGrpSpPr>
            <p:grpSpPr>
              <a:xfrm>
                <a:off x="3203848" y="1742386"/>
                <a:ext cx="1728192" cy="1680720"/>
                <a:chOff x="2555776" y="2332256"/>
                <a:chExt cx="2016224" cy="1960840"/>
              </a:xfrm>
            </p:grpSpPr>
            <p:sp>
              <p:nvSpPr>
                <p:cNvPr id="258" name="Google Shape;258;p24"/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59" name="Google Shape;259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214400" y="2332256"/>
                  <a:ext cx="709903" cy="7099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60" name="Google Shape;260;p24"/>
              <p:cNvSpPr txBox="1"/>
              <p:nvPr/>
            </p:nvSpPr>
            <p:spPr>
              <a:xfrm>
                <a:off x="3779912" y="3315094"/>
                <a:ext cx="576064" cy="216024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1000"/>
                  <a:buFont typeface="Arial"/>
                  <a:buNone/>
                </a:pPr>
                <a:r>
                  <a:rPr lang="en-US" sz="10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웹서버</a:t>
                </a:r>
                <a:endParaRPr/>
              </a:p>
            </p:txBody>
          </p:sp>
        </p:grpSp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r="69996" b="-2760"/>
            <a:stretch/>
          </p:blipFill>
          <p:spPr>
            <a:xfrm>
              <a:off x="3232168" y="1776051"/>
              <a:ext cx="479798" cy="432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 descr="Java – Logos Download"/>
            <p:cNvPicPr preferRelativeResize="0"/>
            <p:nvPr/>
          </p:nvPicPr>
          <p:blipFill rotWithShape="1">
            <a:blip r:embed="rId5">
              <a:alphaModFix/>
            </a:blip>
            <a:srcRect r="51445"/>
            <a:stretch/>
          </p:blipFill>
          <p:spPr>
            <a:xfrm>
              <a:off x="3761486" y="1595460"/>
              <a:ext cx="549115" cy="633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 descr="Hibernate logo"/>
            <p:cNvPicPr preferRelativeResize="0"/>
            <p:nvPr/>
          </p:nvPicPr>
          <p:blipFill rotWithShape="1">
            <a:blip r:embed="rId6">
              <a:alphaModFix/>
            </a:blip>
            <a:srcRect l="33297" t="24742" r="34059" b="18157"/>
            <a:stretch/>
          </p:blipFill>
          <p:spPr>
            <a:xfrm>
              <a:off x="4383086" y="1751618"/>
              <a:ext cx="408151" cy="4925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>
            <a:off x="5603875" y="4637087"/>
            <a:ext cx="1152525" cy="1536700"/>
            <a:chOff x="4964086" y="4628368"/>
            <a:chExt cx="1152128" cy="1536936"/>
          </a:xfrm>
        </p:grpSpPr>
        <p:grpSp>
          <p:nvGrpSpPr>
            <p:cNvPr id="265" name="Google Shape;265;p24"/>
            <p:cNvGrpSpPr/>
            <p:nvPr/>
          </p:nvGrpSpPr>
          <p:grpSpPr>
            <a:xfrm>
              <a:off x="4964086" y="4628368"/>
              <a:ext cx="1152128" cy="1536936"/>
              <a:chOff x="3203848" y="1742765"/>
              <a:chExt cx="1728192" cy="1795734"/>
            </a:xfrm>
          </p:grpSpPr>
          <p:grpSp>
            <p:nvGrpSpPr>
              <p:cNvPr id="266" name="Google Shape;266;p24"/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267" name="Google Shape;267;p24"/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68" name="Google Shape;268;p2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69" name="Google Shape;269;p24"/>
              <p:cNvSpPr txBox="1"/>
              <p:nvPr/>
            </p:nvSpPr>
            <p:spPr>
              <a:xfrm>
                <a:off x="3573796" y="3307714"/>
                <a:ext cx="988297" cy="230785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700"/>
                  <a:buFont typeface="Arial"/>
                  <a:buNone/>
                </a:pPr>
                <a:r>
                  <a:rPr lang="en-US" sz="7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클라이언트</a:t>
                </a:r>
                <a:endParaRPr/>
              </a:p>
            </p:txBody>
          </p:sp>
        </p:grpSp>
        <p:pic>
          <p:nvPicPr>
            <p:cNvPr id="270" name="Google Shape;270;p24"/>
            <p:cNvPicPr preferRelativeResize="0"/>
            <p:nvPr/>
          </p:nvPicPr>
          <p:blipFill rotWithShape="1">
            <a:blip r:embed="rId8">
              <a:alphaModFix/>
            </a:blip>
            <a:srcRect t="1" r="64526" b="-3937"/>
            <a:stretch/>
          </p:blipFill>
          <p:spPr>
            <a:xfrm>
              <a:off x="5632734" y="5549521"/>
              <a:ext cx="448093" cy="380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4"/>
            <p:cNvPicPr preferRelativeResize="0"/>
            <p:nvPr/>
          </p:nvPicPr>
          <p:blipFill rotWithShape="1">
            <a:blip r:embed="rId9">
              <a:alphaModFix/>
            </a:blip>
            <a:srcRect r="57385"/>
            <a:stretch/>
          </p:blipFill>
          <p:spPr>
            <a:xfrm>
              <a:off x="5124428" y="5100564"/>
              <a:ext cx="301052" cy="397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4" descr="Python Logo transparent PNG - Stick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2734" y="5101099"/>
              <a:ext cx="398487" cy="396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4" descr="Open CV preview in portrait mode in Android. – f11labz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066979" y="5544008"/>
              <a:ext cx="415949" cy="3850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24"/>
          <p:cNvGrpSpPr/>
          <p:nvPr/>
        </p:nvGrpSpPr>
        <p:grpSpPr>
          <a:xfrm>
            <a:off x="7177087" y="4637087"/>
            <a:ext cx="1152525" cy="1536700"/>
            <a:chOff x="4964086" y="4628368"/>
            <a:chExt cx="1152128" cy="1536936"/>
          </a:xfrm>
        </p:grpSpPr>
        <p:grpSp>
          <p:nvGrpSpPr>
            <p:cNvPr id="275" name="Google Shape;275;p24"/>
            <p:cNvGrpSpPr/>
            <p:nvPr/>
          </p:nvGrpSpPr>
          <p:grpSpPr>
            <a:xfrm>
              <a:off x="4964086" y="4628368"/>
              <a:ext cx="1152128" cy="1536936"/>
              <a:chOff x="3203848" y="1742765"/>
              <a:chExt cx="1728192" cy="1795734"/>
            </a:xfrm>
          </p:grpSpPr>
          <p:grpSp>
            <p:nvGrpSpPr>
              <p:cNvPr id="276" name="Google Shape;276;p24"/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277" name="Google Shape;277;p24"/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78" name="Google Shape;278;p2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79" name="Google Shape;279;p24"/>
              <p:cNvSpPr txBox="1"/>
              <p:nvPr/>
            </p:nvSpPr>
            <p:spPr>
              <a:xfrm>
                <a:off x="3573796" y="3307714"/>
                <a:ext cx="988297" cy="230785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700"/>
                  <a:buFont typeface="Arial"/>
                  <a:buNone/>
                </a:pPr>
                <a:r>
                  <a:rPr lang="en-US" sz="7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클라이언트</a:t>
                </a:r>
                <a:endParaRPr/>
              </a:p>
            </p:txBody>
          </p:sp>
        </p:grpSp>
        <p:pic>
          <p:nvPicPr>
            <p:cNvPr id="280" name="Google Shape;280;p24"/>
            <p:cNvPicPr preferRelativeResize="0"/>
            <p:nvPr/>
          </p:nvPicPr>
          <p:blipFill rotWithShape="1">
            <a:blip r:embed="rId8">
              <a:alphaModFix/>
            </a:blip>
            <a:srcRect t="1" r="64526" b="-3937"/>
            <a:stretch/>
          </p:blipFill>
          <p:spPr>
            <a:xfrm>
              <a:off x="5632734" y="5549521"/>
              <a:ext cx="448093" cy="380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4"/>
            <p:cNvPicPr preferRelativeResize="0"/>
            <p:nvPr/>
          </p:nvPicPr>
          <p:blipFill rotWithShape="1">
            <a:blip r:embed="rId9">
              <a:alphaModFix/>
            </a:blip>
            <a:srcRect r="57385"/>
            <a:stretch/>
          </p:blipFill>
          <p:spPr>
            <a:xfrm>
              <a:off x="5124428" y="5100564"/>
              <a:ext cx="301052" cy="397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4" descr="Python Logo transparent PNG - Stick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2734" y="5101099"/>
              <a:ext cx="398487" cy="396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4" descr="Open CV preview in portrait mode in Android. – f11labz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066979" y="5544008"/>
              <a:ext cx="415949" cy="3850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4" name="Google Shape;284;p24"/>
          <p:cNvPicPr preferRelativeResize="0"/>
          <p:nvPr/>
        </p:nvPicPr>
        <p:blipFill rotWithShape="1">
          <a:blip r:embed="rId8">
            <a:alphaModFix/>
          </a:blip>
          <a:srcRect t="1" r="64526" b="-3937"/>
          <a:stretch/>
        </p:blipFill>
        <p:spPr>
          <a:xfrm>
            <a:off x="7127875" y="2743200"/>
            <a:ext cx="4476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 descr="Python Logo transparent PNG - Stick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65887" y="2727325"/>
            <a:ext cx="398462" cy="39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4"/>
          <p:cNvCxnSpPr/>
          <p:nvPr/>
        </p:nvCxnSpPr>
        <p:spPr>
          <a:xfrm rot="10800000">
            <a:off x="7173912" y="3763962"/>
            <a:ext cx="582612" cy="873125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287" name="Google Shape;287;p24"/>
          <p:cNvCxnSpPr/>
          <p:nvPr/>
        </p:nvCxnSpPr>
        <p:spPr>
          <a:xfrm rot="10800000" flipH="1">
            <a:off x="6183312" y="3760787"/>
            <a:ext cx="536575" cy="87630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288" name="Google Shape;288;p24"/>
          <p:cNvSpPr txBox="1"/>
          <p:nvPr/>
        </p:nvSpPr>
        <p:spPr>
          <a:xfrm>
            <a:off x="7218362" y="4084637"/>
            <a:ext cx="493712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RTP</a:t>
            </a:r>
            <a:endParaRPr sz="1200" dirty="0"/>
          </a:p>
        </p:txBody>
      </p:sp>
      <p:sp>
        <p:nvSpPr>
          <p:cNvPr id="289" name="Google Shape;289;p24"/>
          <p:cNvSpPr txBox="1"/>
          <p:nvPr/>
        </p:nvSpPr>
        <p:spPr>
          <a:xfrm>
            <a:off x="6232525" y="4073525"/>
            <a:ext cx="493712" cy="2730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RTP</a:t>
            </a:r>
            <a:endParaRPr sz="1200" dirty="0"/>
          </a:p>
        </p:txBody>
      </p:sp>
      <p:cxnSp>
        <p:nvCxnSpPr>
          <p:cNvPr id="290" name="Google Shape;290;p24"/>
          <p:cNvCxnSpPr/>
          <p:nvPr/>
        </p:nvCxnSpPr>
        <p:spPr>
          <a:xfrm>
            <a:off x="5130800" y="2174875"/>
            <a:ext cx="889000" cy="48895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291" name="Google Shape;291;p24"/>
          <p:cNvSpPr txBox="1"/>
          <p:nvPr/>
        </p:nvSpPr>
        <p:spPr>
          <a:xfrm>
            <a:off x="5316537" y="2273300"/>
            <a:ext cx="495300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200"/>
          </a:p>
        </p:txBody>
      </p:sp>
      <p:cxnSp>
        <p:nvCxnSpPr>
          <p:cNvPr id="292" name="Google Shape;292;p24"/>
          <p:cNvCxnSpPr/>
          <p:nvPr/>
        </p:nvCxnSpPr>
        <p:spPr>
          <a:xfrm rot="10800000">
            <a:off x="4171950" y="2755900"/>
            <a:ext cx="4762" cy="1008062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293" name="Google Shape;293;p24"/>
          <p:cNvSpPr txBox="1"/>
          <p:nvPr/>
        </p:nvSpPr>
        <p:spPr>
          <a:xfrm>
            <a:off x="3929062" y="3146425"/>
            <a:ext cx="493712" cy="2730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200"/>
          </a:p>
        </p:txBody>
      </p:sp>
      <p:grpSp>
        <p:nvGrpSpPr>
          <p:cNvPr id="294" name="Google Shape;294;p24"/>
          <p:cNvGrpSpPr/>
          <p:nvPr/>
        </p:nvGrpSpPr>
        <p:grpSpPr>
          <a:xfrm>
            <a:off x="3306762" y="3763962"/>
            <a:ext cx="1728787" cy="1789112"/>
            <a:chOff x="785872" y="3178727"/>
            <a:chExt cx="1728192" cy="1788353"/>
          </a:xfrm>
        </p:grpSpPr>
        <p:grpSp>
          <p:nvGrpSpPr>
            <p:cNvPr id="295" name="Google Shape;295;p24"/>
            <p:cNvGrpSpPr/>
            <p:nvPr/>
          </p:nvGrpSpPr>
          <p:grpSpPr>
            <a:xfrm>
              <a:off x="785872" y="3178727"/>
              <a:ext cx="1728192" cy="1788353"/>
              <a:chOff x="3203848" y="1742765"/>
              <a:chExt cx="1728192" cy="1788353"/>
            </a:xfrm>
          </p:grpSpPr>
          <p:grpSp>
            <p:nvGrpSpPr>
              <p:cNvPr id="296" name="Google Shape;296;p24"/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297" name="Google Shape;297;p24"/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98" name="Google Shape;298;p2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99" name="Google Shape;299;p24"/>
              <p:cNvSpPr txBox="1"/>
              <p:nvPr/>
            </p:nvSpPr>
            <p:spPr>
              <a:xfrm>
                <a:off x="3779912" y="3315094"/>
                <a:ext cx="576064" cy="216024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1000"/>
                  <a:buFont typeface="Arial"/>
                  <a:buNone/>
                </a:pPr>
                <a:r>
                  <a:rPr lang="en-US" sz="10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웹</a:t>
                </a:r>
                <a:endParaRPr/>
              </a:p>
            </p:txBody>
          </p:sp>
        </p:grpSp>
        <p:pic>
          <p:nvPicPr>
            <p:cNvPr id="300" name="Google Shape;300;p24" descr="Thymeleaf · GitHub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64771" y="4018154"/>
              <a:ext cx="361935" cy="36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4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410625" y="3892955"/>
              <a:ext cx="980169" cy="5743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" name="Google Shape;302;p24"/>
          <p:cNvGrpSpPr/>
          <p:nvPr/>
        </p:nvGrpSpPr>
        <p:grpSpPr>
          <a:xfrm>
            <a:off x="1073150" y="2524125"/>
            <a:ext cx="1176337" cy="1068387"/>
            <a:chOff x="1201648" y="1486005"/>
            <a:chExt cx="1176093" cy="1068242"/>
          </a:xfrm>
        </p:grpSpPr>
        <p:pic>
          <p:nvPicPr>
            <p:cNvPr id="303" name="Google Shape;303;p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201648" y="1486005"/>
              <a:ext cx="1176093" cy="1068242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304" name="Google Shape;304;p24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590689" y="1777209"/>
              <a:ext cx="432074" cy="3201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5" name="Google Shape;305;p24"/>
          <p:cNvCxnSpPr/>
          <p:nvPr/>
        </p:nvCxnSpPr>
        <p:spPr>
          <a:xfrm rot="10800000" flipH="1">
            <a:off x="2390775" y="1938337"/>
            <a:ext cx="812800" cy="112395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306" name="Google Shape;306;p24"/>
          <p:cNvSpPr txBox="1"/>
          <p:nvPr/>
        </p:nvSpPr>
        <p:spPr>
          <a:xfrm>
            <a:off x="2566987" y="2330450"/>
            <a:ext cx="493712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body" idx="1"/>
          </p:nvPr>
        </p:nvSpPr>
        <p:spPr>
          <a:xfrm>
            <a:off x="457200" y="926250"/>
            <a:ext cx="8229600" cy="5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Noto Sans Symbols"/>
              <a:buChar char="❖"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개발을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위해서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사양이나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도구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적용되는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등에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관해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</a:t>
            </a:r>
            <a:endParaRPr sz="18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1800" dirty="0"/>
              <a:t>Client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Raspberry Pi 4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Raspbian, </a:t>
            </a:r>
            <a:r>
              <a:rPr lang="en-US" altLang="ko-KR" sz="1400" dirty="0" err="1"/>
              <a:t>7inch</a:t>
            </a:r>
            <a:r>
              <a:rPr lang="en-US" altLang="ko-KR" sz="1400" dirty="0"/>
              <a:t> HDMI LCD, </a:t>
            </a:r>
            <a:r>
              <a:rPr lang="en-US" altLang="ko-KR" sz="1400" dirty="0" err="1"/>
              <a:t>DTPML</a:t>
            </a:r>
            <a:r>
              <a:rPr lang="en-US" altLang="ko-KR" sz="1400" dirty="0"/>
              <a:t>-SPI-151, RPI </a:t>
            </a:r>
            <a:r>
              <a:rPr lang="en-US" altLang="ko-KR" sz="1400" dirty="0" err="1"/>
              <a:t>8MP</a:t>
            </a:r>
            <a:r>
              <a:rPr lang="en-US" altLang="ko-KR" sz="1400" dirty="0"/>
              <a:t> CAMERA BOARD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Python-3.9.1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OpenCV 4, </a:t>
            </a:r>
            <a:r>
              <a:rPr lang="en-US" altLang="ko-KR" sz="1400" dirty="0" err="1"/>
              <a:t>FaceRecognition-v1.3.0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FaceMaskDetection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Keras</a:t>
            </a:r>
            <a:r>
              <a:rPr lang="en-US" altLang="ko-KR" sz="1400" dirty="0"/>
              <a:t>-2.4.0 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1800" dirty="0"/>
              <a:t>Web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Spring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 err="1"/>
              <a:t>JPA</a:t>
            </a:r>
            <a:endParaRPr lang="en-US" altLang="ko-KR" sz="14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HTML, CSS, JS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sz="1600" dirty="0" err="1"/>
              <a:t>Thymeleaf</a:t>
            </a:r>
            <a:endParaRPr lang="en-US" sz="16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1800" dirty="0"/>
              <a:t>Face Classification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Ubuntu-20.04-</a:t>
            </a:r>
            <a:r>
              <a:rPr lang="en-US" altLang="ko-KR" sz="1600" dirty="0" err="1"/>
              <a:t>LTS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Python-3.9.1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 err="1"/>
              <a:t>face_recognition-v1.3.0</a:t>
            </a:r>
            <a:endParaRPr lang="en-US" altLang="ko-KR" sz="14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 err="1"/>
              <a:t>Keras</a:t>
            </a:r>
            <a:r>
              <a:rPr lang="en-US" altLang="ko-KR" sz="1400" dirty="0"/>
              <a:t>-2.4.0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 err="1"/>
              <a:t>RTP</a:t>
            </a:r>
            <a:endParaRPr lang="en-US" altLang="ko-KR" sz="1600" dirty="0"/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/>
              <a:t>PyCharm</a:t>
            </a:r>
            <a:endParaRPr sz="1800" dirty="0"/>
          </a:p>
        </p:txBody>
      </p:sp>
      <p:sp>
        <p:nvSpPr>
          <p:cNvPr id="313" name="Google Shape;313;p25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방법</a:t>
            </a:r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body" idx="1"/>
          </p:nvPr>
        </p:nvSpPr>
        <p:spPr>
          <a:xfrm>
            <a:off x="500062" y="895350"/>
            <a:ext cx="8229600" cy="524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개발을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구체적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전략을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Noto Sans Symbols"/>
              <a:buAutoNum type="arabicPeriod"/>
            </a:pPr>
            <a:r>
              <a:rPr lang="en-US" sz="1800" dirty="0"/>
              <a:t>Client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라즈베리파이를</a:t>
            </a:r>
            <a:r>
              <a:rPr lang="en-US" sz="1600" dirty="0"/>
              <a:t> </a:t>
            </a:r>
            <a:r>
              <a:rPr lang="en-US" sz="1600" dirty="0" err="1"/>
              <a:t>사용하여</a:t>
            </a:r>
            <a:r>
              <a:rPr lang="en-US" sz="1600" dirty="0"/>
              <a:t> </a:t>
            </a:r>
            <a:r>
              <a:rPr lang="en-US" sz="1600" dirty="0" err="1"/>
              <a:t>개발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PyCharm을</a:t>
            </a:r>
            <a:r>
              <a:rPr lang="en-US" sz="1600" dirty="0"/>
              <a:t> </a:t>
            </a:r>
            <a:r>
              <a:rPr lang="en-US" sz="1600" dirty="0" err="1"/>
              <a:t>사용하여</a:t>
            </a:r>
            <a:r>
              <a:rPr lang="en-US" sz="1600" dirty="0"/>
              <a:t> </a:t>
            </a:r>
            <a:r>
              <a:rPr lang="en-US" sz="1600" dirty="0" err="1"/>
              <a:t>Python3</a:t>
            </a:r>
            <a:r>
              <a:rPr lang="en-US" sz="1600" dirty="0"/>
              <a:t> </a:t>
            </a:r>
            <a:r>
              <a:rPr lang="en-US" sz="1600" dirty="0" err="1"/>
              <a:t>개발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OpenCV와</a:t>
            </a:r>
            <a:r>
              <a:rPr lang="en-US" sz="1600" dirty="0"/>
              <a:t> Face </a:t>
            </a:r>
            <a:r>
              <a:rPr lang="en-US" sz="1600" dirty="0" err="1"/>
              <a:t>Recognition을</a:t>
            </a:r>
            <a:r>
              <a:rPr lang="en-US" sz="1600" dirty="0"/>
              <a:t> </a:t>
            </a:r>
            <a:r>
              <a:rPr lang="en-US" sz="1600" dirty="0" err="1"/>
              <a:t>사용한</a:t>
            </a:r>
            <a:r>
              <a:rPr lang="en-US" sz="1600" dirty="0"/>
              <a:t> </a:t>
            </a:r>
            <a:r>
              <a:rPr lang="en-US" sz="1600" dirty="0" err="1"/>
              <a:t>얼굴</a:t>
            </a:r>
            <a:r>
              <a:rPr lang="en-US" sz="1600" dirty="0"/>
              <a:t> </a:t>
            </a:r>
            <a:r>
              <a:rPr lang="en-US" sz="1600" dirty="0" err="1"/>
              <a:t>특징</a:t>
            </a:r>
            <a:r>
              <a:rPr lang="en-US" sz="1600" dirty="0"/>
              <a:t> </a:t>
            </a:r>
            <a:r>
              <a:rPr lang="en-US" sz="1600" dirty="0" err="1"/>
              <a:t>추출</a:t>
            </a:r>
            <a:r>
              <a:rPr lang="en-US" sz="1600" dirty="0"/>
              <a:t> </a:t>
            </a:r>
            <a:r>
              <a:rPr lang="en-US" sz="1600" dirty="0" err="1"/>
              <a:t>개발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Face Mask </a:t>
            </a:r>
            <a:r>
              <a:rPr lang="en-US" sz="1600" dirty="0" err="1"/>
              <a:t>Detection을</a:t>
            </a:r>
            <a:r>
              <a:rPr lang="en-US" sz="1600" dirty="0"/>
              <a:t> </a:t>
            </a:r>
            <a:r>
              <a:rPr lang="en-US" sz="1600" dirty="0" err="1"/>
              <a:t>사용한</a:t>
            </a:r>
            <a:r>
              <a:rPr lang="en-US" sz="1600" dirty="0"/>
              <a:t> </a:t>
            </a:r>
            <a:r>
              <a:rPr lang="en-US" sz="1600" dirty="0" err="1"/>
              <a:t>마스크</a:t>
            </a:r>
            <a:r>
              <a:rPr lang="en-US" sz="1600" dirty="0"/>
              <a:t> </a:t>
            </a:r>
            <a:r>
              <a:rPr lang="en-US" sz="1600" dirty="0" err="1"/>
              <a:t>착용</a:t>
            </a:r>
            <a:r>
              <a:rPr lang="en-US" sz="1600" dirty="0"/>
              <a:t> </a:t>
            </a:r>
            <a:r>
              <a:rPr lang="en-US" sz="1600" dirty="0" err="1"/>
              <a:t>유무</a:t>
            </a:r>
            <a:r>
              <a:rPr lang="en-US" sz="1600" dirty="0"/>
              <a:t> </a:t>
            </a:r>
            <a:r>
              <a:rPr lang="en-US" sz="1600" dirty="0" err="1"/>
              <a:t>개발</a:t>
            </a: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Noto Sans Symbols"/>
              <a:buAutoNum type="arabicPeriod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Application Server (WAS</a:t>
            </a:r>
            <a:r>
              <a:rPr lang="en-US" sz="1800" dirty="0"/>
              <a:t>)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Intellij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IDEA를</a:t>
            </a:r>
            <a:r>
              <a:rPr lang="ko-KR" altLang="en-US" sz="1600" dirty="0"/>
              <a:t> 사용하여 </a:t>
            </a:r>
            <a:r>
              <a:rPr lang="en-US" altLang="ko-KR" sz="1600" dirty="0"/>
              <a:t>Java 11</a:t>
            </a:r>
            <a:r>
              <a:rPr lang="en-US" sz="1600" dirty="0"/>
              <a:t> </a:t>
            </a:r>
            <a:r>
              <a:rPr lang="en-US" sz="1600" dirty="0" err="1"/>
              <a:t>개발</a:t>
            </a:r>
            <a:endParaRPr lang="en-US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1600" dirty="0"/>
              <a:t>Spring Framework 5.1 </a:t>
            </a:r>
            <a:r>
              <a:rPr lang="ko-KR" altLang="en-US" sz="1600" dirty="0"/>
              <a:t>기반 웹 서버 개발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1600" dirty="0" err="1"/>
              <a:t>JPA를</a:t>
            </a:r>
            <a:r>
              <a:rPr lang="en-US" sz="1600" dirty="0"/>
              <a:t> </a:t>
            </a:r>
            <a:r>
              <a:rPr lang="en-US" sz="1600" dirty="0" err="1"/>
              <a:t>이용</a:t>
            </a:r>
            <a:r>
              <a:rPr lang="ko-KR" altLang="en-US" sz="1600" dirty="0"/>
              <a:t>한 객체 관계 매핑을 통한 </a:t>
            </a:r>
            <a:r>
              <a:rPr lang="en-US" altLang="ko-KR" sz="1600" dirty="0"/>
              <a:t>DB</a:t>
            </a:r>
            <a:r>
              <a:rPr lang="ko-KR" altLang="en-US" sz="1600" dirty="0"/>
              <a:t>제어</a:t>
            </a:r>
            <a:endParaRPr lang="ko-KR" alt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altLang="ko-KR" sz="1600" dirty="0"/>
              <a:t>AWS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RDS</a:t>
            </a:r>
            <a:r>
              <a:rPr lang="ko-KR" altLang="en-US" sz="1600" dirty="0"/>
              <a:t>를 사용하여 클라우드 기반 </a:t>
            </a:r>
            <a:r>
              <a:rPr lang="en-US" altLang="ko-KR" sz="1600" dirty="0"/>
              <a:t>DB</a:t>
            </a:r>
            <a:r>
              <a:rPr lang="ko-KR" altLang="en-US" sz="1600" dirty="0"/>
              <a:t>관리</a:t>
            </a:r>
            <a:endParaRPr lang="en-US" altLang="ko-KR" sz="16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dirty="0"/>
              <a:t>Face Classification Server</a:t>
            </a:r>
          </a:p>
          <a:p>
            <a:pPr marL="742950" lvl="1" indent="-285750">
              <a:spcBef>
                <a:spcPts val="320"/>
              </a:spcBef>
              <a:buSzPts val="1600"/>
              <a:buFont typeface="Arial"/>
              <a:buChar char="•"/>
            </a:pPr>
            <a:r>
              <a:rPr lang="en-US" altLang="ko-KR" sz="1600" dirty="0"/>
              <a:t>PyCharm</a:t>
            </a:r>
            <a:r>
              <a:rPr lang="ko-KR" altLang="en-US" sz="1600" dirty="0"/>
              <a:t>을 사용하여 </a:t>
            </a:r>
            <a:r>
              <a:rPr lang="en-US" altLang="ko-KR" sz="1600" dirty="0" err="1"/>
              <a:t>Python3</a:t>
            </a:r>
            <a:r>
              <a:rPr lang="ko-KR" altLang="en-US" sz="1600" dirty="0"/>
              <a:t> 개발</a:t>
            </a:r>
            <a:endParaRPr lang="en-US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•"/>
            </a:pPr>
            <a:r>
              <a:rPr lang="en-US" sz="1600" dirty="0" err="1"/>
              <a:t>RTP</a:t>
            </a:r>
            <a:r>
              <a:rPr lang="en-US" sz="1600" dirty="0"/>
              <a:t> </a:t>
            </a:r>
            <a:r>
              <a:rPr lang="en-US" sz="1600" dirty="0" err="1"/>
              <a:t>프로토콜을</a:t>
            </a:r>
            <a:r>
              <a:rPr lang="en-US" sz="1600" dirty="0"/>
              <a:t> </a:t>
            </a:r>
            <a:r>
              <a:rPr lang="en-US" sz="1600" dirty="0" err="1"/>
              <a:t>사용한</a:t>
            </a:r>
            <a:r>
              <a:rPr lang="en-US" sz="1600" dirty="0"/>
              <a:t> </a:t>
            </a:r>
            <a:r>
              <a:rPr lang="en-US" sz="1600" dirty="0" err="1"/>
              <a:t>실시간</a:t>
            </a:r>
            <a:r>
              <a:rPr lang="en-US" sz="1600" dirty="0"/>
              <a:t> </a:t>
            </a:r>
            <a:r>
              <a:rPr lang="ko-KR" altLang="en-US" sz="1600" dirty="0"/>
              <a:t>얼굴 인식 </a:t>
            </a:r>
            <a:r>
              <a:rPr lang="en-US" sz="1600" dirty="0" err="1"/>
              <a:t>서버</a:t>
            </a:r>
            <a:r>
              <a:rPr lang="en-US" sz="1600" dirty="0"/>
              <a:t> </a:t>
            </a:r>
            <a:r>
              <a:rPr lang="en-US" sz="1600" dirty="0" err="1"/>
              <a:t>개발</a:t>
            </a:r>
            <a:endParaRPr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Keras를</a:t>
            </a:r>
            <a:r>
              <a:rPr lang="en-US" sz="1600" dirty="0"/>
              <a:t> </a:t>
            </a:r>
            <a:r>
              <a:rPr lang="en-US" sz="1600" dirty="0" err="1"/>
              <a:t>사용한</a:t>
            </a:r>
            <a:r>
              <a:rPr lang="en-US" sz="1600" dirty="0"/>
              <a:t> </a:t>
            </a:r>
            <a:r>
              <a:rPr lang="en-US" sz="1600" dirty="0" err="1"/>
              <a:t>얼굴</a:t>
            </a:r>
            <a:r>
              <a:rPr lang="en-US" sz="1600" dirty="0"/>
              <a:t> </a:t>
            </a:r>
            <a:r>
              <a:rPr lang="en-US" sz="1600" dirty="0" err="1"/>
              <a:t>인식</a:t>
            </a:r>
            <a:r>
              <a:rPr lang="en-US" sz="1600" dirty="0"/>
              <a:t> </a:t>
            </a:r>
            <a:r>
              <a:rPr lang="en-US" sz="1600" dirty="0" err="1"/>
              <a:t>모델</a:t>
            </a:r>
            <a:r>
              <a:rPr lang="en-US" sz="1600" dirty="0"/>
              <a:t> </a:t>
            </a:r>
            <a:r>
              <a:rPr lang="en-US" sz="1600" dirty="0" err="1"/>
              <a:t>구현</a:t>
            </a:r>
            <a:endParaRPr lang="en-US" sz="16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sz="1400" dirty="0" err="1"/>
              <a:t>KNN</a:t>
            </a:r>
            <a:r>
              <a:rPr lang="en-US" sz="1400" dirty="0"/>
              <a:t> </a:t>
            </a:r>
            <a:r>
              <a:rPr lang="ko-KR" altLang="en-US" sz="1400" dirty="0"/>
              <a:t>기반 분류 모델과</a:t>
            </a:r>
            <a:r>
              <a:rPr lang="en-US" altLang="ko-KR" sz="1400" dirty="0"/>
              <a:t>, </a:t>
            </a:r>
            <a:r>
              <a:rPr lang="ko-KR" altLang="en-US" sz="1400" dirty="0"/>
              <a:t>로지스틱 회귀 기반 분류 모델 비교</a:t>
            </a:r>
            <a:endParaRPr lang="en-US" altLang="ko-KR" sz="14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sz="1400" dirty="0" err="1"/>
              <a:t>FaceNet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SVM</a:t>
            </a:r>
            <a:r>
              <a:rPr lang="ko-KR" altLang="en-US" sz="1400" dirty="0"/>
              <a:t>을 이용한 분류 모델 구현</a:t>
            </a:r>
            <a:endParaRPr sz="14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웹 </a:t>
            </a:r>
            <a:r>
              <a:rPr lang="en-US" sz="1600" dirty="0" err="1"/>
              <a:t>서버의</a:t>
            </a:r>
            <a:r>
              <a:rPr lang="en-US" sz="1600" dirty="0"/>
              <a:t> </a:t>
            </a:r>
            <a:r>
              <a:rPr lang="en-US" sz="1600" dirty="0" err="1"/>
              <a:t>API를</a:t>
            </a:r>
            <a:r>
              <a:rPr lang="en-US" sz="1600" dirty="0"/>
              <a:t> </a:t>
            </a:r>
            <a:r>
              <a:rPr lang="en-US" sz="1600" dirty="0" err="1"/>
              <a:t>통한</a:t>
            </a:r>
            <a:r>
              <a:rPr lang="en-US" sz="1600" dirty="0"/>
              <a:t> </a:t>
            </a:r>
            <a:r>
              <a:rPr lang="en-US" sz="1600" dirty="0" err="1"/>
              <a:t>로그</a:t>
            </a:r>
            <a:r>
              <a:rPr lang="en-US" sz="1600" dirty="0"/>
              <a:t> </a:t>
            </a:r>
            <a:r>
              <a:rPr lang="en-US" sz="1600" dirty="0" err="1"/>
              <a:t>전송</a:t>
            </a:r>
            <a:r>
              <a:rPr lang="en-US" sz="1600" dirty="0"/>
              <a:t>, </a:t>
            </a:r>
            <a:r>
              <a:rPr lang="en-US" sz="1600" dirty="0" err="1"/>
              <a:t>이를</a:t>
            </a:r>
            <a:r>
              <a:rPr lang="en-US" sz="1600" dirty="0"/>
              <a:t> </a:t>
            </a:r>
            <a:r>
              <a:rPr lang="en-US" sz="1600" dirty="0" err="1"/>
              <a:t>최적화</a:t>
            </a:r>
            <a:r>
              <a:rPr lang="en-US" sz="1600" dirty="0"/>
              <a:t> </a:t>
            </a:r>
            <a:r>
              <a:rPr lang="en-US" sz="1600" dirty="0" err="1"/>
              <a:t>하기</a:t>
            </a:r>
            <a:r>
              <a:rPr lang="en-US" sz="1600" dirty="0"/>
              <a:t> </a:t>
            </a:r>
            <a:r>
              <a:rPr lang="en-US" sz="1600" dirty="0" err="1"/>
              <a:t>위한</a:t>
            </a:r>
            <a:r>
              <a:rPr lang="en-US" sz="1600" dirty="0"/>
              <a:t> </a:t>
            </a:r>
            <a:r>
              <a:rPr lang="en-US" sz="1600" dirty="0" err="1"/>
              <a:t>알고리즘</a:t>
            </a:r>
            <a:r>
              <a:rPr lang="en-US" sz="1600" dirty="0"/>
              <a:t> </a:t>
            </a:r>
            <a:r>
              <a:rPr lang="en-US" sz="1600" dirty="0" err="1"/>
              <a:t>개발</a:t>
            </a:r>
            <a:endParaRPr sz="1600" dirty="0"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body" idx="1"/>
          </p:nvPr>
        </p:nvSpPr>
        <p:spPr>
          <a:xfrm>
            <a:off x="500062" y="926250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별로 담당 업무에 관해서 상세히 기술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</p:txBody>
      </p:sp>
      <p:graphicFrame>
        <p:nvGraphicFramePr>
          <p:cNvPr id="327" name="Google Shape;327;p27"/>
          <p:cNvGraphicFramePr/>
          <p:nvPr>
            <p:extLst>
              <p:ext uri="{D42A27DB-BD31-4B8C-83A1-F6EECF244321}">
                <p14:modId xmlns:p14="http://schemas.microsoft.com/office/powerpoint/2010/main" val="1697527085"/>
              </p:ext>
            </p:extLst>
          </p:nvPr>
        </p:nvGraphicFramePr>
        <p:xfrm>
          <a:off x="600100" y="1378925"/>
          <a:ext cx="7943825" cy="4154475"/>
        </p:xfrm>
        <a:graphic>
          <a:graphicData uri="http://schemas.openxmlformats.org/drawingml/2006/table">
            <a:tbl>
              <a:tblPr>
                <a:noFill/>
                <a:tableStyleId>{450372C8-203A-4DD5-89C7-A1FD5D2F3EB9}</a:tableStyleId>
              </a:tblPr>
              <a:tblGrid>
                <a:gridCol w="1085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94275" marR="94275" marT="49025" marB="490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조성욱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100" b="0" i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유영균 </a:t>
                      </a:r>
                      <a:endParaRPr sz="11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100" b="0" i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송인걸</a:t>
                      </a:r>
                      <a:endParaRPr sz="11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100" b="0" i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자료수집</a:t>
                      </a:r>
                      <a:endParaRPr sz="11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라즈베리파이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조사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얼굴 인식 라이브러리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부품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조사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Spring Framework 5.1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레퍼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런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스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조사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JPA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조사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RTP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얼굴 식별 모델 조사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Keras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레퍼런스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조사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설      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설계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통신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설계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웹 서버 </a:t>
                      </a:r>
                      <a:r>
                        <a:rPr lang="ko-KR" alt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아키텍쳐</a:t>
                      </a:r>
                      <a:r>
                        <a:rPr lang="ko-KR" alt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설계</a:t>
                      </a:r>
                      <a:endParaRPr lang="en-US" altLang="ko-KR" sz="11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Gulim"/>
                        </a:rPr>
                        <a:t> REST API </a:t>
                      </a:r>
                      <a:r>
                        <a:rPr lang="ko-KR" alt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Gulim"/>
                        </a:rPr>
                        <a:t>설계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RTP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얼굴 인식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얼굴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구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     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구현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얼굴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특징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추출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구현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관리자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웹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페이지 구현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로그 기반 데이터 분석 구현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REST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API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구현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RTP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기반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스트리밍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구현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얼굴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분류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딥러닝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모델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구현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모델 학습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검증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API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구현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ulim"/>
                        <a:sym typeface="Gulim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테스트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작동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테스트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작동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/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제어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테스트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통합테스트</a:t>
                      </a:r>
                      <a:r>
                        <a:rPr lang="en-US" sz="11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 / </a:t>
                      </a:r>
                      <a:r>
                        <a:rPr lang="en-US" sz="11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ulim"/>
                          <a:sym typeface="Gulim"/>
                        </a:rPr>
                        <a:t>유지보수</a:t>
                      </a:r>
                      <a:endParaRPr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75" marR="94275" marT="49025" marB="490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" name="Google Shape;328;p27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종합설계 수행일정</a:t>
            </a:r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1"/>
          </p:nvPr>
        </p:nvSpPr>
        <p:spPr>
          <a:xfrm>
            <a:off x="395287" y="1412875"/>
            <a:ext cx="8334375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개발 일정을 월별로 기술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63" y="2613950"/>
            <a:ext cx="70389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body" idx="1"/>
          </p:nvPr>
        </p:nvSpPr>
        <p:spPr>
          <a:xfrm>
            <a:off x="500062" y="1125537"/>
            <a:ext cx="822960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github.com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KPUMorgorithm</a:t>
            </a:r>
            <a:r>
              <a:rPr lang="en-US" altLang="ko-KR" dirty="0">
                <a:hlinkClick r:id="rId3"/>
              </a:rPr>
              <a:t>/FRAMES</a:t>
            </a:r>
            <a:endParaRPr lang="en-US" altLang="ko-KR" dirty="0"/>
          </a:p>
        </p:txBody>
      </p:sp>
      <p:sp>
        <p:nvSpPr>
          <p:cNvPr id="343" name="Google Shape;343;p29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843AB-798D-48A1-9C2D-F15BDD7165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352"/>
          <a:stretch/>
        </p:blipFill>
        <p:spPr>
          <a:xfrm>
            <a:off x="1683385" y="1681622"/>
            <a:ext cx="5320145" cy="44635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필요기술 및 참고 문헌</a:t>
            </a:r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종합설계를 수행 시에 필요로 하는 기술과 참고한 참고문헌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</p:txBody>
      </p:sp>
      <p:sp>
        <p:nvSpPr>
          <p:cNvPr id="351" name="Google Shape;351;p30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741362" y="2205038"/>
            <a:ext cx="7129462" cy="432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Face_recognition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github.com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ageitgey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face_recognition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/tree/master/examples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 mask detection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github.com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chandrikadeb7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/Face-Mask-Detection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Thymeleaf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www.thymeleaf.org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aws.amazon.com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www.raspberrypi.org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/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spring.io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</a:t>
            </a:r>
            <a:r>
              <a:rPr lang="en-US" altLang="ko-KR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keras.io</a:t>
            </a: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/</a:t>
            </a:r>
            <a:endParaRPr lang="en-US" sz="1600" b="0" i="0" u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rgbClr val="161616"/>
                </a:solidFill>
              </a:rPr>
              <a:t>Deep Image Retrieval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err="1">
                <a:hlinkClick r:id="rId10"/>
              </a:rPr>
              <a:t>norman3.github.io</a:t>
            </a:r>
            <a:r>
              <a:rPr lang="en-US" altLang="ko-KR" dirty="0">
                <a:hlinkClick r:id="rId10"/>
              </a:rPr>
              <a:t>/papers/docs/</a:t>
            </a:r>
            <a:r>
              <a:rPr lang="en-US" altLang="ko-KR" dirty="0" err="1">
                <a:hlinkClick r:id="rId10"/>
              </a:rPr>
              <a:t>deepimgir.html</a:t>
            </a: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5181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lgun Gothic"/>
              <a:buNone/>
            </a:pPr>
            <a:r>
              <a:rPr lang="en-US" sz="3000" b="1" i="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        례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660525" y="722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99" name="Google Shape;99;p17"/>
            <p:cNvSpPr/>
            <p:nvPr/>
          </p:nvSpPr>
          <p:spPr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50000">
                  <a:srgbClr val="DBEED1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0033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 합 설 계 개 요</a:t>
              </a:r>
              <a:endParaRPr/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03" name="Google Shape;103;p17"/>
            <p:cNvSpPr/>
            <p:nvPr/>
          </p:nvSpPr>
          <p:spPr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50000">
                  <a:srgbClr val="D2E7F9"/>
                </a:gs>
                <a:gs pos="100000">
                  <a:schemeClr val="accent1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0000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관련 연구 및 사례</a:t>
              </a:r>
              <a:endParaRPr/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07" name="Google Shape;107;p17"/>
            <p:cNvSpPr/>
            <p:nvPr/>
          </p:nvSpPr>
          <p:spPr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hlink"/>
                </a:gs>
                <a:gs pos="50000">
                  <a:srgbClr val="F9E6D3"/>
                </a:gs>
                <a:gs pos="100000">
                  <a:schemeClr val="hlink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CC33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 수행 시나리오</a:t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1" name="Google Shape;111;p17"/>
            <p:cNvSpPr/>
            <p:nvPr/>
          </p:nvSpPr>
          <p:spPr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folHlink"/>
                </a:gs>
                <a:gs pos="50000">
                  <a:srgbClr val="E7EDEE"/>
                </a:gs>
                <a:gs pos="100000">
                  <a:schemeClr val="folHlink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 구성도</a:t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115" name="Google Shape;115;p17"/>
            <p:cNvSpPr/>
            <p:nvPr/>
          </p:nvSpPr>
          <p:spPr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50000">
                  <a:srgbClr val="DBEED1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0033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환경 및 개발 방법</a:t>
              </a: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2133600" y="3910012"/>
            <a:ext cx="4724400" cy="685800"/>
            <a:chOff x="2133600" y="4242147"/>
            <a:chExt cx="4724400" cy="685800"/>
          </a:xfrm>
        </p:grpSpPr>
        <p:sp>
          <p:nvSpPr>
            <p:cNvPr id="119" name="Google Shape;119;p17"/>
            <p:cNvSpPr/>
            <p:nvPr/>
          </p:nvSpPr>
          <p:spPr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hlink"/>
                </a:gs>
                <a:gs pos="50000">
                  <a:srgbClr val="F9E6D3"/>
                </a:gs>
                <a:gs pos="100000">
                  <a:schemeClr val="hlink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CC33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업무 분담</a:t>
              </a: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123" name="Google Shape;123;p17"/>
            <p:cNvSpPr/>
            <p:nvPr/>
          </p:nvSpPr>
          <p:spPr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folHlink"/>
                </a:gs>
                <a:gs pos="50000">
                  <a:srgbClr val="E7EDEE"/>
                </a:gs>
                <a:gs pos="100000">
                  <a:schemeClr val="folHlink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종합설계 수행일정</a:t>
              </a:r>
              <a:endParaRPr/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2133600" y="4957762"/>
            <a:ext cx="4724400" cy="685800"/>
            <a:chOff x="2133600" y="5191472"/>
            <a:chExt cx="4724400" cy="685800"/>
          </a:xfrm>
        </p:grpSpPr>
        <p:sp>
          <p:nvSpPr>
            <p:cNvPr id="127" name="Google Shape;127;p17"/>
            <p:cNvSpPr/>
            <p:nvPr/>
          </p:nvSpPr>
          <p:spPr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0"/>
            </a:gra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800"/>
                <a:buFont typeface="Malgun Gothic"/>
                <a:buNone/>
              </a:pPr>
              <a:r>
                <a:rPr lang="en-US" sz="1800" b="1" i="0" u="none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필요기술 및 참고문헌</a:t>
              </a:r>
              <a:endParaRPr/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종합설계 개요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발표에서의 지적 사항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재심사인 경우에만 작성</a:t>
            </a:r>
            <a:endParaRPr/>
          </a:p>
          <a:p>
            <a: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지적 사항에 대한 답변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재심사인 경우에만 작성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종합설계 개요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sz="20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바이러스로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인한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확진자의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급격한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확산세와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구성원들의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감염으로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대처와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되었다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20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얼굴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인식과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열화상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카메라를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건물들에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입장하거나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퇴장할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때 </a:t>
            </a:r>
            <a:r>
              <a:rPr lang="ko-KR" alt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개인을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식별하여 데이터를 수집한다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기반 관리자 페이지를 이용하여 분석과 관리를 용이하게 한다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endParaRPr sz="1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효과</a:t>
            </a:r>
            <a:endParaRPr sz="20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r>
              <a:rPr lang="ko-KR" altLang="en-US" sz="1600" dirty="0"/>
              <a:t>기관 내 구성원들의 출입기반 이동 경로에 대한 시공간 데이터 분석이 용이하다</a:t>
            </a:r>
            <a:r>
              <a:rPr lang="en-US" altLang="ko-KR" sz="1600" dirty="0"/>
              <a:t>.</a:t>
            </a:r>
            <a:endParaRPr lang="en-US" sz="1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Noto Sans Symbols"/>
              <a:buChar char="⮚"/>
            </a:pP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기관 내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구성원들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확진자가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동시간대에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접촉했던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구성원들에게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빠르게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정확하게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알림을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대처가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수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있으며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교내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컨트롤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역할을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dirty="0"/>
          </a:p>
        </p:txBody>
      </p:sp>
      <p:sp>
        <p:nvSpPr>
          <p:cNvPr id="144" name="Google Shape;144;p19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t="9936"/>
          <a:stretch/>
        </p:blipFill>
        <p:spPr>
          <a:xfrm>
            <a:off x="656763" y="2385578"/>
            <a:ext cx="7758108" cy="36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25" y="1301600"/>
            <a:ext cx="6328275" cy="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50837" y="1412875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1: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체온이며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사용자인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dirty="0"/>
          </a:p>
        </p:txBody>
      </p:sp>
      <p:sp>
        <p:nvSpPr>
          <p:cNvPr id="159" name="Google Shape;159;p21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685800" y="2781300"/>
            <a:ext cx="6553200" cy="3121025"/>
            <a:chOff x="-18686403" y="-3570524"/>
            <a:chExt cx="24651587" cy="8751987"/>
          </a:xfrm>
        </p:grpSpPr>
        <p:pic>
          <p:nvPicPr>
            <p:cNvPr id="161" name="Google Shape;161;p21" descr="텍스트, 모니터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8686403" y="1727221"/>
              <a:ext cx="2780991" cy="278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4261981" y="1617346"/>
              <a:ext cx="1357290" cy="13572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4261981" y="3326146"/>
              <a:ext cx="1357290" cy="1357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1"/>
            <p:cNvSpPr/>
            <p:nvPr/>
          </p:nvSpPr>
          <p:spPr>
            <a:xfrm>
              <a:off x="-16302098" y="2690604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-12063333" y="2669050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Google Shape;166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9904664" y="1617346"/>
              <a:ext cx="1357295" cy="1357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1"/>
            <p:cNvSpPr/>
            <p:nvPr/>
          </p:nvSpPr>
          <p:spPr>
            <a:xfrm>
              <a:off x="-7814666" y="2669050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904664" y="3523269"/>
              <a:ext cx="1357295" cy="1357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5796565" y="3256433"/>
              <a:ext cx="1101561" cy="1101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5724667" y="1508189"/>
              <a:ext cx="1248119" cy="1248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1"/>
            <p:cNvSpPr/>
            <p:nvPr/>
          </p:nvSpPr>
          <p:spPr>
            <a:xfrm>
              <a:off x="-3457278" y="2690604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2414397" y="-3208139"/>
              <a:ext cx="1460417" cy="1460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-352472" y="-3331850"/>
              <a:ext cx="1584130" cy="158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-9068929" y="-3288950"/>
              <a:ext cx="1795347" cy="1795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1"/>
            <p:cNvSpPr/>
            <p:nvPr/>
          </p:nvSpPr>
          <p:spPr>
            <a:xfrm>
              <a:off x="-9620273" y="-1016572"/>
              <a:ext cx="788509" cy="1750838"/>
            </a:xfrm>
            <a:prstGeom prst="upDownArrow">
              <a:avLst>
                <a:gd name="adj1" fmla="val 50000"/>
                <a:gd name="adj2" fmla="val 4864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2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-11280265" y="-3233048"/>
              <a:ext cx="1795347" cy="1795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-1585775" y="1858989"/>
              <a:ext cx="2342931" cy="2342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1" descr="텍스트, 모니터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84193" y="1757087"/>
              <a:ext cx="2780991" cy="2780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1"/>
            <p:cNvSpPr/>
            <p:nvPr/>
          </p:nvSpPr>
          <p:spPr>
            <a:xfrm>
              <a:off x="1557921" y="2720468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-855530" y="-1016568"/>
              <a:ext cx="788509" cy="2084609"/>
            </a:xfrm>
            <a:prstGeom prst="upDownArrow">
              <a:avLst>
                <a:gd name="adj1" fmla="val 50000"/>
                <a:gd name="adj2" fmla="val 4085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3241175" y="1871055"/>
              <a:ext cx="2667021" cy="2667020"/>
            </a:xfrm>
            <a:custGeom>
              <a:avLst/>
              <a:gdLst/>
              <a:ahLst/>
              <a:cxnLst/>
              <a:rect l="l" t="t" r="r" b="b"/>
              <a:pathLst>
                <a:path w="2667021" h="2667020" extrusionOk="0">
                  <a:moveTo>
                    <a:pt x="0" y="1333510"/>
                  </a:moveTo>
                  <a:cubicBezTo>
                    <a:pt x="0" y="597033"/>
                    <a:pt x="597033" y="0"/>
                    <a:pt x="1333511" y="0"/>
                  </a:cubicBezTo>
                  <a:cubicBezTo>
                    <a:pt x="2069989" y="0"/>
                    <a:pt x="2667022" y="597033"/>
                    <a:pt x="2667022" y="1333510"/>
                  </a:cubicBezTo>
                  <a:cubicBezTo>
                    <a:pt x="2667022" y="2069987"/>
                    <a:pt x="2069989" y="2667020"/>
                    <a:pt x="1333511" y="2667020"/>
                  </a:cubicBezTo>
                  <a:cubicBezTo>
                    <a:pt x="597033" y="2667020"/>
                    <a:pt x="0" y="2069987"/>
                    <a:pt x="0" y="1333510"/>
                  </a:cubicBezTo>
                  <a:close/>
                  <a:moveTo>
                    <a:pt x="357541" y="1333510"/>
                  </a:moveTo>
                  <a:cubicBezTo>
                    <a:pt x="357541" y="1872523"/>
                    <a:pt x="794498" y="2309479"/>
                    <a:pt x="1333511" y="2309479"/>
                  </a:cubicBezTo>
                  <a:cubicBezTo>
                    <a:pt x="1872524" y="2309479"/>
                    <a:pt x="2309481" y="1872523"/>
                    <a:pt x="2309481" y="1333510"/>
                  </a:cubicBezTo>
                  <a:cubicBezTo>
                    <a:pt x="2309481" y="794497"/>
                    <a:pt x="1872524" y="357541"/>
                    <a:pt x="1333511" y="357541"/>
                  </a:cubicBezTo>
                  <a:cubicBezTo>
                    <a:pt x="794498" y="357541"/>
                    <a:pt x="357541" y="794497"/>
                    <a:pt x="357541" y="133351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-14741861" y="1203949"/>
              <a:ext cx="2329458" cy="3977514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-10390747" y="1128954"/>
              <a:ext cx="2329458" cy="3977514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-6355256" y="1128954"/>
              <a:ext cx="2329458" cy="3977514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-2996040" y="-3570524"/>
              <a:ext cx="4852160" cy="2269720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-11696258" y="-3470232"/>
              <a:ext cx="4852160" cy="2269720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3297898" y="98209"/>
              <a:ext cx="2548203" cy="2157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0F15C9A-EC88-4414-B831-9197785EA9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013" y="2058708"/>
            <a:ext cx="8057424" cy="3022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 2: 등록되지 않은 사용자이거나 정상 체온이 아닌 경우	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pic>
        <p:nvPicPr>
          <p:cNvPr id="196" name="Google Shape;196;p22" descr="텍스트, 모니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2" y="2689225"/>
            <a:ext cx="673100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75" y="2659062"/>
            <a:ext cx="328612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75" y="3116262"/>
            <a:ext cx="328612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909762" y="2946400"/>
            <a:ext cx="328612" cy="227012"/>
          </a:xfrm>
          <a:prstGeom prst="rightArrow">
            <a:avLst>
              <a:gd name="adj1" fmla="val 1411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2936875" y="2940050"/>
            <a:ext cx="328612" cy="228600"/>
          </a:xfrm>
          <a:prstGeom prst="rightArrow">
            <a:avLst>
              <a:gd name="adj1" fmla="val 1411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9162" y="2659062"/>
            <a:ext cx="328612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9162" y="3168650"/>
            <a:ext cx="328612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 rot="5400000">
            <a:off x="3238500" y="4014787"/>
            <a:ext cx="1355725" cy="669925"/>
          </a:xfrm>
          <a:custGeom>
            <a:avLst/>
            <a:gdLst/>
            <a:ahLst/>
            <a:cxnLst/>
            <a:rect l="l" t="t" r="r" b="b"/>
            <a:pathLst>
              <a:path w="1356518" h="669859" extrusionOk="0">
                <a:moveTo>
                  <a:pt x="0" y="554516"/>
                </a:moveTo>
                <a:lnTo>
                  <a:pt x="1131382" y="554516"/>
                </a:lnTo>
                <a:lnTo>
                  <a:pt x="1131382" y="219593"/>
                </a:lnTo>
                <a:lnTo>
                  <a:pt x="1021589" y="219593"/>
                </a:lnTo>
                <a:lnTo>
                  <a:pt x="1189053" y="0"/>
                </a:lnTo>
                <a:lnTo>
                  <a:pt x="1356518" y="219593"/>
                </a:lnTo>
                <a:lnTo>
                  <a:pt x="1246725" y="219593"/>
                </a:lnTo>
                <a:lnTo>
                  <a:pt x="1246725" y="669859"/>
                </a:lnTo>
                <a:lnTo>
                  <a:pt x="0" y="669859"/>
                </a:lnTo>
                <a:lnTo>
                  <a:pt x="0" y="554516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9287" y="4389437"/>
            <a:ext cx="304800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18012" y="4816475"/>
            <a:ext cx="3016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5027612" y="4746625"/>
            <a:ext cx="328612" cy="227012"/>
          </a:xfrm>
          <a:prstGeom prst="rightArrow">
            <a:avLst>
              <a:gd name="adj1" fmla="val 1411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3862" y="4503737"/>
            <a:ext cx="566737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 descr="텍스트, 모니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2575" y="4408487"/>
            <a:ext cx="674687" cy="741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/>
          <p:nvPr/>
        </p:nvSpPr>
        <p:spPr>
          <a:xfrm>
            <a:off x="6181725" y="4787900"/>
            <a:ext cx="328612" cy="228600"/>
          </a:xfrm>
          <a:prstGeom prst="rightArrow">
            <a:avLst>
              <a:gd name="adj1" fmla="val 1411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424612" y="4189412"/>
            <a:ext cx="1085850" cy="1196975"/>
          </a:xfrm>
          <a:custGeom>
            <a:avLst/>
            <a:gdLst/>
            <a:ahLst/>
            <a:cxnLst/>
            <a:rect l="l" t="t" r="r" b="b"/>
            <a:pathLst>
              <a:path w="1086669" h="1197423" extrusionOk="0">
                <a:moveTo>
                  <a:pt x="214439" y="329837"/>
                </a:moveTo>
                <a:lnTo>
                  <a:pt x="307543" y="245345"/>
                </a:lnTo>
                <a:lnTo>
                  <a:pt x="543335" y="505168"/>
                </a:lnTo>
                <a:lnTo>
                  <a:pt x="779126" y="245345"/>
                </a:lnTo>
                <a:lnTo>
                  <a:pt x="872230" y="329837"/>
                </a:lnTo>
                <a:lnTo>
                  <a:pt x="628225" y="598712"/>
                </a:lnTo>
                <a:lnTo>
                  <a:pt x="872230" y="867586"/>
                </a:lnTo>
                <a:lnTo>
                  <a:pt x="779126" y="952078"/>
                </a:lnTo>
                <a:lnTo>
                  <a:pt x="543335" y="692255"/>
                </a:lnTo>
                <a:lnTo>
                  <a:pt x="307543" y="952078"/>
                </a:lnTo>
                <a:lnTo>
                  <a:pt x="214439" y="867586"/>
                </a:lnTo>
                <a:lnTo>
                  <a:pt x="458444" y="598712"/>
                </a:lnTo>
                <a:lnTo>
                  <a:pt x="214439" y="32983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287587" y="2549525"/>
            <a:ext cx="563562" cy="1062037"/>
          </a:xfrm>
          <a:prstGeom prst="rect">
            <a:avLst/>
          </a:prstGeom>
          <a:noFill/>
          <a:ln w="381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341687" y="2528887"/>
            <a:ext cx="563562" cy="1062037"/>
          </a:xfrm>
          <a:prstGeom prst="rect">
            <a:avLst/>
          </a:prstGeom>
          <a:noFill/>
          <a:ln w="381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322762" y="4310062"/>
            <a:ext cx="565150" cy="1062037"/>
          </a:xfrm>
          <a:prstGeom prst="rect">
            <a:avLst/>
          </a:prstGeom>
          <a:noFill/>
          <a:ln w="381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90F08-304C-4A45-B495-A464E2DD97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119" y="5442088"/>
            <a:ext cx="7441035" cy="5029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1994C3-C080-4D13-AD15-9DA437117A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485" y="5969561"/>
            <a:ext cx="7099170" cy="1358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3: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체온이지만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얼굴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인식에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실패한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ko-KR" alt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임시 출입증 발급 가능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dirty="0"/>
          </a:p>
        </p:txBody>
      </p:sp>
      <p:sp>
        <p:nvSpPr>
          <p:cNvPr id="220" name="Google Shape;220;p23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900112" y="2446337"/>
            <a:ext cx="6797675" cy="2987675"/>
            <a:chOff x="-8978395" y="-5456971"/>
            <a:chExt cx="24651587" cy="10650758"/>
          </a:xfrm>
        </p:grpSpPr>
        <p:pic>
          <p:nvPicPr>
            <p:cNvPr id="222" name="Google Shape;222;p23" descr="텍스트, 모니터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8978395" y="-4858704"/>
              <a:ext cx="2780991" cy="278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553974" y="-4968579"/>
              <a:ext cx="1357290" cy="13572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4553974" y="-3259779"/>
              <a:ext cx="1357290" cy="1357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3"/>
            <p:cNvSpPr/>
            <p:nvPr/>
          </p:nvSpPr>
          <p:spPr>
            <a:xfrm>
              <a:off x="-6594091" y="-3895321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-2355325" y="-3916875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7" name="Google Shape;227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196656" y="-4968579"/>
              <a:ext cx="1357295" cy="1357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196656" y="-3062656"/>
              <a:ext cx="1357295" cy="1357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122233" y="-4726936"/>
              <a:ext cx="2342931" cy="2342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3"/>
            <p:cNvSpPr/>
            <p:nvPr/>
          </p:nvSpPr>
          <p:spPr>
            <a:xfrm rot="5400000">
              <a:off x="-852152" y="-20279"/>
              <a:ext cx="5081199" cy="2764871"/>
            </a:xfrm>
            <a:custGeom>
              <a:avLst/>
              <a:gdLst/>
              <a:ahLst/>
              <a:cxnLst/>
              <a:rect l="l" t="t" r="r" b="b"/>
              <a:pathLst>
                <a:path w="5081199" h="2764871" extrusionOk="0">
                  <a:moveTo>
                    <a:pt x="0" y="2288788"/>
                  </a:moveTo>
                  <a:lnTo>
                    <a:pt x="4151940" y="2288788"/>
                  </a:lnTo>
                  <a:lnTo>
                    <a:pt x="4151940" y="906380"/>
                  </a:lnTo>
                  <a:lnTo>
                    <a:pt x="3698764" y="906380"/>
                  </a:lnTo>
                  <a:lnTo>
                    <a:pt x="4389981" y="0"/>
                  </a:lnTo>
                  <a:lnTo>
                    <a:pt x="5081199" y="906380"/>
                  </a:lnTo>
                  <a:lnTo>
                    <a:pt x="4628023" y="906380"/>
                  </a:lnTo>
                  <a:lnTo>
                    <a:pt x="4628023" y="2764871"/>
                  </a:lnTo>
                  <a:lnTo>
                    <a:pt x="0" y="2764871"/>
                  </a:lnTo>
                  <a:lnTo>
                    <a:pt x="0" y="2288788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" name="Google Shape;231;p2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929180" y="1509044"/>
              <a:ext cx="1258306" cy="1258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758648" y="3110729"/>
              <a:ext cx="1250026" cy="1250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3"/>
            <p:cNvSpPr/>
            <p:nvPr/>
          </p:nvSpPr>
          <p:spPr>
            <a:xfrm>
              <a:off x="6276404" y="2846408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239530" y="1939265"/>
              <a:ext cx="2342931" cy="2342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 descr="텍스트, 모니터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92201" y="-4828838"/>
              <a:ext cx="2780991" cy="2780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3"/>
            <p:cNvSpPr/>
            <p:nvPr/>
          </p:nvSpPr>
          <p:spPr>
            <a:xfrm>
              <a:off x="11265929" y="-3865457"/>
              <a:ext cx="1357290" cy="854219"/>
            </a:xfrm>
            <a:prstGeom prst="rightArrow">
              <a:avLst>
                <a:gd name="adj1" fmla="val 14803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2949183" y="-4714870"/>
              <a:ext cx="2667021" cy="2667020"/>
            </a:xfrm>
            <a:custGeom>
              <a:avLst/>
              <a:gdLst/>
              <a:ahLst/>
              <a:cxnLst/>
              <a:rect l="l" t="t" r="r" b="b"/>
              <a:pathLst>
                <a:path w="2667021" h="2667020" extrusionOk="0">
                  <a:moveTo>
                    <a:pt x="0" y="1333510"/>
                  </a:moveTo>
                  <a:cubicBezTo>
                    <a:pt x="0" y="597033"/>
                    <a:pt x="597033" y="0"/>
                    <a:pt x="1333511" y="0"/>
                  </a:cubicBezTo>
                  <a:cubicBezTo>
                    <a:pt x="2069989" y="0"/>
                    <a:pt x="2667022" y="597033"/>
                    <a:pt x="2667022" y="1333510"/>
                  </a:cubicBezTo>
                  <a:cubicBezTo>
                    <a:pt x="2667022" y="2069987"/>
                    <a:pt x="2069989" y="2667020"/>
                    <a:pt x="1333511" y="2667020"/>
                  </a:cubicBezTo>
                  <a:cubicBezTo>
                    <a:pt x="597033" y="2667020"/>
                    <a:pt x="0" y="2069987"/>
                    <a:pt x="0" y="1333510"/>
                  </a:cubicBezTo>
                  <a:close/>
                  <a:moveTo>
                    <a:pt x="357541" y="1333510"/>
                  </a:moveTo>
                  <a:cubicBezTo>
                    <a:pt x="357541" y="1872523"/>
                    <a:pt x="794498" y="2309479"/>
                    <a:pt x="1333511" y="2309479"/>
                  </a:cubicBezTo>
                  <a:cubicBezTo>
                    <a:pt x="1872524" y="2309479"/>
                    <a:pt x="2309481" y="1872523"/>
                    <a:pt x="2309481" y="1333510"/>
                  </a:cubicBezTo>
                  <a:cubicBezTo>
                    <a:pt x="2309481" y="794497"/>
                    <a:pt x="1872524" y="357541"/>
                    <a:pt x="1333511" y="357541"/>
                  </a:cubicBezTo>
                  <a:cubicBezTo>
                    <a:pt x="794498" y="357541"/>
                    <a:pt x="357541" y="794497"/>
                    <a:pt x="357541" y="133351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 txBox="1"/>
            <p:nvPr/>
          </p:nvSpPr>
          <p:spPr>
            <a:xfrm>
              <a:off x="-5033853" y="-5381976"/>
              <a:ext cx="2329458" cy="3977514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 txBox="1"/>
            <p:nvPr/>
          </p:nvSpPr>
          <p:spPr>
            <a:xfrm>
              <a:off x="-682739" y="-5456971"/>
              <a:ext cx="2329458" cy="3977514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3370489" y="1216273"/>
              <a:ext cx="2329458" cy="3977514"/>
            </a:xfrm>
            <a:prstGeom prst="rect">
              <a:avLst/>
            </a:prstGeom>
            <a:noFill/>
            <a:ln w="381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" name="Google Shape;241;p2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230980" y="-1090308"/>
              <a:ext cx="1628463" cy="1628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3"/>
            <p:cNvSpPr/>
            <p:nvPr/>
          </p:nvSpPr>
          <p:spPr>
            <a:xfrm rot="-5400000">
              <a:off x="8581445" y="901653"/>
              <a:ext cx="882064" cy="591374"/>
            </a:xfrm>
            <a:prstGeom prst="rightArrow">
              <a:avLst>
                <a:gd name="adj1" fmla="val 14359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8576107" y="-2046839"/>
              <a:ext cx="892716" cy="669105"/>
            </a:xfrm>
            <a:prstGeom prst="rightArrow">
              <a:avLst>
                <a:gd name="adj1" fmla="val 13505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A545F63-1F8F-4488-8942-E9DEA51D5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338" y="5883836"/>
            <a:ext cx="8054513" cy="276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685800" y="331787"/>
            <a:ext cx="4648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500062" y="1428750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ko-KR" alt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시공간 분석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</a:t>
            </a:r>
            <a:r>
              <a:rPr lang="ko-KR" alt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</a:t>
            </a:r>
            <a:endParaRPr lang="en-US" altLang="ko-KR" sz="24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ko-KR" altLang="en-US" dirty="0"/>
              <a:t>문용현이 </a:t>
            </a:r>
            <a:r>
              <a:rPr lang="ko-KR" altLang="en-US" dirty="0" err="1"/>
              <a:t>확진판정을</a:t>
            </a:r>
            <a:r>
              <a:rPr lang="ko-KR" altLang="en-US" dirty="0"/>
              <a:t> 받은 경우</a:t>
            </a:r>
            <a:r>
              <a:rPr lang="en-US" altLang="ko-KR" dirty="0"/>
              <a:t>, </a:t>
            </a:r>
            <a:r>
              <a:rPr lang="ko-KR" altLang="en-US" dirty="0"/>
              <a:t>문용현의 출입로그 기준</a:t>
            </a:r>
            <a:r>
              <a:rPr lang="en-US" altLang="ko-KR" dirty="0"/>
              <a:t>, </a:t>
            </a:r>
            <a:r>
              <a:rPr lang="ko-KR" altLang="en-US" dirty="0"/>
              <a:t>같은 건물 내에 접촉 가능성 있는 사람 목록 질의</a:t>
            </a:r>
            <a:endParaRPr dirty="0"/>
          </a:p>
        </p:txBody>
      </p:sp>
      <p:sp>
        <p:nvSpPr>
          <p:cNvPr id="220" name="Google Shape;220;p23"/>
          <p:cNvSpPr txBox="1"/>
          <p:nvPr/>
        </p:nvSpPr>
        <p:spPr>
          <a:xfrm>
            <a:off x="6804025" y="26035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64B0FD-A1A3-49B5-A89F-C2BBF184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5037"/>
            <a:ext cx="8534400" cy="2447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49E612-2B0F-40AC-8E93-19D2FF2E3D69}"/>
              </a:ext>
            </a:extLst>
          </p:cNvPr>
          <p:cNvSpPr/>
          <p:nvPr/>
        </p:nvSpPr>
        <p:spPr>
          <a:xfrm>
            <a:off x="914400" y="3352800"/>
            <a:ext cx="7920037" cy="795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5C6CC0-24B8-40CE-8733-1FCB87804C88}"/>
              </a:ext>
            </a:extLst>
          </p:cNvPr>
          <p:cNvSpPr/>
          <p:nvPr/>
        </p:nvSpPr>
        <p:spPr>
          <a:xfrm>
            <a:off x="919162" y="3660233"/>
            <a:ext cx="7862887" cy="18100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4C4AA7-C1CC-452B-9DA9-DF467B14BACF}"/>
              </a:ext>
            </a:extLst>
          </p:cNvPr>
          <p:cNvSpPr/>
          <p:nvPr/>
        </p:nvSpPr>
        <p:spPr>
          <a:xfrm>
            <a:off x="945356" y="3967666"/>
            <a:ext cx="7862887" cy="18100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38169"/>
      </p:ext>
    </p:extLst>
  </p:cSld>
  <p:clrMapOvr>
    <a:masterClrMapping/>
  </p:clrMapOvr>
</p:sld>
</file>

<file path=ppt/theme/theme1.xml><?xml version="1.0" encoding="utf-8"?>
<a:theme xmlns:a="http://schemas.openxmlformats.org/drawingml/2006/main" name="1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746</Words>
  <Application>Microsoft Office PowerPoint</Application>
  <PresentationFormat>화면 슬라이드 쇼(4:3)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Symbols</vt:lpstr>
      <vt:lpstr>Gulim</vt:lpstr>
      <vt:lpstr>Malgun Gothic</vt:lpstr>
      <vt:lpstr>Arial</vt:lpstr>
      <vt:lpstr>Verdana</vt:lpstr>
      <vt:lpstr>1_228TGp_well-being_light</vt:lpstr>
      <vt:lpstr>2_228TGp_well-being_light</vt:lpstr>
      <vt:lpstr>228TGp_well-being_light</vt:lpstr>
      <vt:lpstr>얼굴 인식 기반 접근 관리 출입 시스템 Face Recognition based Access Management Entrace System </vt:lpstr>
      <vt:lpstr>차        례</vt:lpstr>
      <vt:lpstr>종합설계 개요</vt:lpstr>
      <vt:lpstr>종합설계 개요</vt:lpstr>
      <vt:lpstr>관련 연구 및 사례</vt:lpstr>
      <vt:lpstr>시스템 수행 시나리오</vt:lpstr>
      <vt:lpstr>시스템 수행 시나리오</vt:lpstr>
      <vt:lpstr>시스템 수행 시나리오</vt:lpstr>
      <vt:lpstr>시스템 수행 시나리오</vt:lpstr>
      <vt:lpstr>시스템 구성도</vt:lpstr>
      <vt:lpstr>개발 환경</vt:lpstr>
      <vt:lpstr>개발 방법</vt:lpstr>
      <vt:lpstr>업무 분담</vt:lpstr>
      <vt:lpstr>종합설계 수행일정</vt:lpstr>
      <vt:lpstr>GitHub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얼굴 인식 기반 접근 관리 출입 시스템 Face Recognition based Access Management Entrace System </dc:title>
  <cp:lastModifiedBy>송인걸(2017152021)</cp:lastModifiedBy>
  <cp:revision>13</cp:revision>
  <dcterms:modified xsi:type="dcterms:W3CDTF">2020-12-29T08:16:34Z</dcterms:modified>
</cp:coreProperties>
</file>