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73" r:id="rId2"/>
    <p:sldMasterId id="2147483774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5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0825" cy="685482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1510"/>
    <p:restoredTop sz="89999"/>
  </p:normalViewPr>
  <p:slideViewPr>
    <p:cSldViewPr>
      <p:cViewPr varScale="1">
        <p:scale>
          <a:sx n="122" d="100"/>
          <a:sy n="122" d="100"/>
        </p:scale>
        <p:origin x="1524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874" y="685800"/>
            <a:ext cx="45722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2021-03-04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1197" y="258714"/>
            <a:ext cx="2133234" cy="24442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88A6075-2181-42CA-8DE1-677A2BF296E0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2021-03-04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1197" y="258714"/>
            <a:ext cx="2133234" cy="24442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FB2C76-17E0-4400-BD52-51F5641B0B16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599540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3982577"/>
            <a:ext cx="4037156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79335" y="6474218"/>
            <a:ext cx="2133234" cy="24442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600" b="0" i="0" baseline="0">
                <a:solidFill>
                  <a:srgbClr val="47C3B7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600" b="0" i="0" baseline="0">
                <a:solidFill>
                  <a:srgbClr val="47C3B7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2021-03-04</a:t>
            </a:fld>
            <a:endParaRPr kumimoji="1" lang="ko-KR" altLang="en-US" sz="1600" b="0" i="0" baseline="0">
              <a:solidFill>
                <a:srgbClr val="47C3B7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474218"/>
            <a:ext cx="2895087" cy="24442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600" b="0" i="0" baseline="0">
                <a:solidFill>
                  <a:srgbClr val="47C3B7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47C3B7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6474218"/>
            <a:ext cx="2133234" cy="24442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722E67A-BF2E-4589-AA1C-76B7C6AC1B31}" type="slidenum">
              <a: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0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35" y="274524"/>
            <a:ext cx="8226658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599540"/>
            <a:ext cx="8226658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344449" y="455526"/>
            <a:ext cx="8415384" cy="4890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2053" name="TextBox 2052"/>
          <p:cNvSpPr txBox="1"/>
          <p:nvPr/>
        </p:nvSpPr>
        <p:spPr>
          <a:xfrm>
            <a:off x="355557" y="455526"/>
            <a:ext cx="8404277" cy="5942500"/>
          </a:xfrm>
          <a:prstGeom prst="rect">
            <a:avLst/>
          </a:prstGeom>
          <a:noFill/>
          <a:ln w="38235" cap="flat" cmpd="sng" algn="ctr">
            <a:solidFill>
              <a:srgbClr val="57AD27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2054" name="그림 2053" descr="03_icon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1041220" y="4947330"/>
            <a:ext cx="749127" cy="9269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5" name="그림 2054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1726882" y="5275872"/>
            <a:ext cx="6729751" cy="142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056" name="그림 2055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7232890" y="565040"/>
            <a:ext cx="1450753" cy="11697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9335" y="6474218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600" b="0" i="0" baseline="0">
                <a:solidFill>
                  <a:srgbClr val="47C3B7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600" b="0" i="0" baseline="0">
                <a:solidFill>
                  <a:srgbClr val="47C3B7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2021-03-04</a:t>
            </a:fld>
            <a:endParaRPr kumimoji="1" lang="ko-KR" altLang="en-US" sz="1600" b="0" i="0" baseline="0">
              <a:solidFill>
                <a:srgbClr val="47C3B7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474218"/>
            <a:ext cx="2895087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600" b="0" i="0" baseline="0">
                <a:solidFill>
                  <a:srgbClr val="47C3B7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47C3B7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6474218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7755F6E-A88E-46C1-8260-8EC5D8CE4C1D}" type="slidenum">
              <a: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0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8394" y="1426919"/>
            <a:ext cx="8228060" cy="47155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t>마스터 텍스트 스타일을 편집합니다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t>둘째 수준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t>셋째 수준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t>넷째 수준</a:t>
            </a:r>
          </a:p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35" y="6353729"/>
            <a:ext cx="2132837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083" y="6353729"/>
            <a:ext cx="289456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076" name="TextBox 3075"/>
          <p:cNvSpPr txBox="1"/>
          <p:nvPr/>
        </p:nvSpPr>
        <p:spPr>
          <a:xfrm>
            <a:off x="226954" y="588874"/>
            <a:ext cx="8685206" cy="5942500"/>
          </a:xfrm>
          <a:prstGeom prst="rect">
            <a:avLst/>
          </a:prstGeom>
          <a:noFill/>
          <a:ln w="38235" cap="flat" cmpd="sng" algn="ctr">
            <a:solidFill>
              <a:srgbClr val="57AD27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6440895" y="403170"/>
            <a:ext cx="288855" cy="43169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3078" name="직사각형 3077"/>
          <p:cNvSpPr/>
          <p:nvPr/>
        </p:nvSpPr>
        <p:spPr>
          <a:xfrm>
            <a:off x="246043" y="3717223"/>
            <a:ext cx="3123604" cy="2782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pic>
        <p:nvPicPr>
          <p:cNvPr id="3079" name="그림 3078" descr="03_back_b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6244082" y="607908"/>
            <a:ext cx="2630010" cy="2542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080" name="TextBox 3079"/>
          <p:cNvSpPr txBox="1"/>
          <p:nvPr/>
        </p:nvSpPr>
        <p:spPr>
          <a:xfrm>
            <a:off x="607908" y="188886"/>
            <a:ext cx="5561602" cy="1085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3081" name="그림 3080" descr="03_icon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5936194" y="165052"/>
            <a:ext cx="749127" cy="9269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082" name="그림 3081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6685320" y="6240901"/>
            <a:ext cx="2058605" cy="498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B71B9E7-1793-41B4-A70A-7930A88512A6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ea typeface="Arial"/>
                <a:cs typeface="+mn-cs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8394" y="1426919"/>
            <a:ext cx="8228060" cy="47155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Arial"/>
                <a:cs typeface="+mn-cs"/>
                <a:sym typeface="Arial"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35" y="6353729"/>
            <a:ext cx="2132837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083" y="6353729"/>
            <a:ext cx="2894564" cy="3649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100" name="TextBox 4099"/>
          <p:cNvSpPr txBox="1"/>
          <p:nvPr/>
        </p:nvSpPr>
        <p:spPr>
          <a:xfrm>
            <a:off x="226954" y="588874"/>
            <a:ext cx="8685206" cy="5942500"/>
          </a:xfrm>
          <a:prstGeom prst="rect">
            <a:avLst/>
          </a:prstGeom>
          <a:noFill/>
          <a:ln w="38235" cap="flat" cmpd="sng" algn="ctr">
            <a:solidFill>
              <a:srgbClr val="57AD27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4101" name="TextBox 4100"/>
          <p:cNvSpPr txBox="1"/>
          <p:nvPr/>
        </p:nvSpPr>
        <p:spPr>
          <a:xfrm>
            <a:off x="6440895" y="403170"/>
            <a:ext cx="288855" cy="43169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246043" y="3717223"/>
            <a:ext cx="3123604" cy="27823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03" name="그림 4102" descr="03_back_b"/>
          <p:cNvPicPr>
            <a:picLocks noChangeAspect="1"/>
          </p:cNvPicPr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6244082" y="607908"/>
            <a:ext cx="2630010" cy="2542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04" name="TextBox 4103"/>
          <p:cNvSpPr txBox="1"/>
          <p:nvPr/>
        </p:nvSpPr>
        <p:spPr>
          <a:xfrm>
            <a:off x="607908" y="188886"/>
            <a:ext cx="5561602" cy="1085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4105" name="그림 4104" descr="03_icon"/>
          <p:cNvPicPr>
            <a:picLocks noChangeAspect="1"/>
          </p:cNvPicPr>
          <p:nvPr/>
        </p:nvPicPr>
        <p:blipFill rotWithShape="1">
          <a:blip r:embed="rId16">
            <a:lum/>
          </a:blip>
          <a:stretch>
            <a:fillRect/>
          </a:stretch>
        </p:blipFill>
        <p:spPr>
          <a:xfrm>
            <a:off x="5936194" y="165052"/>
            <a:ext cx="749127" cy="9269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4106" name="그림 4105"/>
          <p:cNvPicPr>
            <a:picLocks noChangeAspect="1"/>
          </p:cNvPicPr>
          <p:nvPr/>
        </p:nvPicPr>
        <p:blipFill rotWithShape="1">
          <a:blip r:embed="rId17">
            <a:lum/>
          </a:blip>
          <a:stretch>
            <a:fillRect/>
          </a:stretch>
        </p:blipFill>
        <p:spPr>
          <a:xfrm>
            <a:off x="6685320" y="6240901"/>
            <a:ext cx="2058605" cy="498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ABBEE83-661D-4FE8-9640-90D1FEED1401}" type="slidenum"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2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github.com/KPUMorgorithm/FRAMES" TargetMode="Externa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UMorgorithm/FRAMES" TargetMode="Externa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ctrTitle"/>
          </p:nvPr>
        </p:nvSpPr>
        <p:spPr>
          <a:xfrm>
            <a:off x="1401522" y="4290246"/>
            <a:ext cx="7191641" cy="785631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얼굴 인식 기반 접근 관리 출입 시스템</a:t>
            </a:r>
            <a:br>
              <a:rPr kumimoji="0" lang="en-US" altLang="en-US" sz="32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</a:br>
            <a:r>
              <a:rPr kumimoji="0" lang="en-US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Face Recognition based Access Management Entrace System </a:t>
            </a:r>
            <a:endParaRPr kumimoji="0" lang="en-US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5125" name="TextBox 5124"/>
          <p:cNvSpPr txBox="1"/>
          <p:nvPr/>
        </p:nvSpPr>
        <p:spPr>
          <a:xfrm>
            <a:off x="4714012" y="5450469"/>
            <a:ext cx="4010879" cy="785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학번:2015150036  이름: 조성욱  지도교수: 박정민 교수님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200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학번:2017152021  이름: 송인걸  지도교수: 박정민 교수님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200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학번: 2016150025 이름: 유영균  지도교수: 박정민 교수님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2000"/>
              </a:spcBef>
              <a:spcAft>
                <a:spcPct val="0"/>
              </a:spcAft>
              <a:buNone/>
              <a:defRPr/>
            </a:pPr>
            <a:endParaRPr kumimoji="0" lang="ko-KR" altLang="en-US" sz="1200" b="1" i="0" baseline="0">
              <a:solidFill>
                <a:srgbClr val="000066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1" i="0">
              <a:solidFill>
                <a:srgbClr val="00006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5126" name="TextBox 5125"/>
          <p:cNvSpPr txBox="1"/>
          <p:nvPr/>
        </p:nvSpPr>
        <p:spPr>
          <a:xfrm rot="21600000">
            <a:off x="538080" y="5947300"/>
            <a:ext cx="1620550" cy="3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blurRad="63500" dist="17997" dir="2700000" algn="br">
              <a:srgbClr val="195689"/>
            </a:outerShdw>
          </a:effectLst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600" b="0" i="0" baseline="0">
                <a:solidFill>
                  <a:srgbClr val="47C3B7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종합설계제안서</a:t>
            </a:r>
            <a:endParaRPr kumimoji="1" lang="en-US" altLang="en-US" sz="1600" b="0" i="0">
              <a:solidFill>
                <a:srgbClr val="47C3B7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구성도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4341" name="TextBox 14340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10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pSp>
        <p:nvGrpSpPr>
          <p:cNvPr id="14342" name="Group 1"/>
          <p:cNvGrpSpPr/>
          <p:nvPr/>
        </p:nvGrpSpPr>
        <p:grpSpPr>
          <a:xfrm>
            <a:off x="6091701" y="1882446"/>
            <a:ext cx="1726882" cy="1787165"/>
            <a:chOff x="6091701" y="1882446"/>
            <a:chExt cx="1726882" cy="1787165"/>
          </a:xfrm>
        </p:grpSpPr>
        <p:grpSp>
          <p:nvGrpSpPr>
            <p:cNvPr id="14343" name="Group 1"/>
            <p:cNvGrpSpPr/>
            <p:nvPr/>
          </p:nvGrpSpPr>
          <p:grpSpPr>
            <a:xfrm>
              <a:off x="6091701" y="1882446"/>
              <a:ext cx="1726882" cy="1680833"/>
              <a:chOff x="6091700" y="1882446"/>
              <a:chExt cx="1726882" cy="1680833"/>
            </a:xfrm>
          </p:grpSpPr>
          <p:sp>
            <p:nvSpPr>
              <p:cNvPr id="14344" name="TextBox 14343"/>
              <p:cNvSpPr txBox="1"/>
              <p:nvPr/>
            </p:nvSpPr>
            <p:spPr>
              <a:xfrm>
                <a:off x="6091700" y="2206243"/>
                <a:ext cx="1726882" cy="1357035"/>
              </a:xfrm>
              <a:prstGeom prst="rect">
                <a:avLst/>
              </a:prstGeom>
              <a:noFill/>
              <a:ln w="28634" cap="flat" cmpd="sng" algn="ctr">
                <a:solidFill>
                  <a:srgbClr val="4D4D4D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1200" b="0" i="0" baseline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pic>
            <p:nvPicPr>
              <p:cNvPr id="14345" name="그림 14344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6655179" y="1882446"/>
                <a:ext cx="607908" cy="60790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46" name="TextBox 14345"/>
            <p:cNvSpPr txBox="1"/>
            <p:nvPr/>
          </p:nvSpPr>
          <p:spPr>
            <a:xfrm>
              <a:off x="6590096" y="3455383"/>
              <a:ext cx="730093" cy="214227"/>
            </a:xfrm>
            <a:prstGeom prst="rect">
              <a:avLst/>
            </a:prstGeom>
            <a:solidFill>
              <a:srgbClr val="FFFFFF"/>
            </a:solidFill>
            <a:ln w="28634" cap="flat" cmpd="sng" algn="ctr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en-US" sz="1000" b="0" i="0" baseline="0">
                  <a:solidFill>
                    <a:srgbClr val="161616">
                      <a:alpha val="100000"/>
                    </a:srgbClr>
                  </a:solidFill>
                  <a:latin typeface="Arial"/>
                  <a:ea typeface="Arial"/>
                  <a:sym typeface="Arial"/>
                </a:rPr>
                <a:t>검증서버</a:t>
              </a:r>
              <a:endParaRPr kumimoji="1" lang="en-US" altLang="en-US" sz="1000" b="0" i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endParaRPr>
            </a:p>
          </p:txBody>
        </p:sp>
      </p:grpSp>
      <p:grpSp>
        <p:nvGrpSpPr>
          <p:cNvPr id="14347" name="Group 2"/>
          <p:cNvGrpSpPr/>
          <p:nvPr/>
        </p:nvGrpSpPr>
        <p:grpSpPr>
          <a:xfrm>
            <a:off x="3304564" y="925342"/>
            <a:ext cx="1728501" cy="1787221"/>
            <a:chOff x="3304564" y="925342"/>
            <a:chExt cx="1728501" cy="1787221"/>
          </a:xfrm>
        </p:grpSpPr>
        <p:grpSp>
          <p:nvGrpSpPr>
            <p:cNvPr id="14348" name="Group 2"/>
            <p:cNvGrpSpPr/>
            <p:nvPr/>
          </p:nvGrpSpPr>
          <p:grpSpPr>
            <a:xfrm>
              <a:off x="3304564" y="925342"/>
              <a:ext cx="1728501" cy="1787221"/>
              <a:chOff x="3304564" y="925342"/>
              <a:chExt cx="1728501" cy="1787221"/>
            </a:xfrm>
          </p:grpSpPr>
          <p:grpSp>
            <p:nvGrpSpPr>
              <p:cNvPr id="14349" name="Group 2"/>
              <p:cNvGrpSpPr/>
              <p:nvPr/>
            </p:nvGrpSpPr>
            <p:grpSpPr>
              <a:xfrm>
                <a:off x="3304564" y="925342"/>
                <a:ext cx="1728501" cy="1679270"/>
                <a:chOff x="3304564" y="925342"/>
                <a:chExt cx="1728501" cy="1679270"/>
              </a:xfrm>
            </p:grpSpPr>
            <p:sp>
              <p:nvSpPr>
                <p:cNvPr id="14350" name="TextBox 14349"/>
                <p:cNvSpPr txBox="1"/>
                <p:nvPr/>
              </p:nvSpPr>
              <p:spPr>
                <a:xfrm>
                  <a:off x="3304564" y="1249140"/>
                  <a:ext cx="1728501" cy="1355472"/>
                </a:xfrm>
                <a:prstGeom prst="rect">
                  <a:avLst/>
                </a:prstGeom>
                <a:noFill/>
                <a:ln w="28634" cap="flat" cmpd="sng" algn="ctr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kumimoji="1" lang="ko-KR" altLang="en-US" sz="1200" b="0" i="0" baseline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pic>
              <p:nvPicPr>
                <p:cNvPr id="14351" name="그림 14350"/>
                <p:cNvPicPr>
                  <a:picLocks noChangeAspect="1"/>
                </p:cNvPicPr>
                <p:nvPr/>
              </p:nvPicPr>
              <p:blipFill rotWithShape="1">
                <a:blip r:embed="rId2">
                  <a:lum/>
                </a:blip>
                <a:stretch>
                  <a:fillRect/>
                </a:stretch>
              </p:blipFill>
              <p:spPr>
                <a:xfrm>
                  <a:off x="3869605" y="925342"/>
                  <a:ext cx="607908" cy="60790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</p:grpSp>
          <p:sp>
            <p:nvSpPr>
              <p:cNvPr id="14352" name="TextBox 14351"/>
              <p:cNvSpPr txBox="1"/>
              <p:nvPr/>
            </p:nvSpPr>
            <p:spPr>
              <a:xfrm>
                <a:off x="3880713" y="2496662"/>
                <a:ext cx="576148" cy="215902"/>
              </a:xfrm>
              <a:prstGeom prst="rect">
                <a:avLst/>
              </a:prstGeom>
              <a:solidFill>
                <a:srgbClr val="FFFFFF"/>
              </a:solidFill>
              <a:ln w="28634" cap="flat" cmpd="sng" algn="ctr">
                <a:solidFill>
                  <a:srgbClr val="4D4D4D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en-US" sz="1000" b="0" i="0" baseline="0">
                    <a:solidFill>
                      <a:srgbClr val="161616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rPr>
                  <a:t>웹서버</a:t>
                </a:r>
                <a:endParaRPr kumimoji="1" lang="en-US" altLang="en-US" sz="1000" b="0" i="0">
                  <a:solidFill>
                    <a:srgbClr val="161616">
                      <a:alpha val="100000"/>
                    </a:srgbClr>
                  </a:solidFill>
                  <a:latin typeface="Arial"/>
                  <a:ea typeface="Arial"/>
                  <a:sym typeface="Arial"/>
                </a:endParaRPr>
              </a:p>
            </p:txBody>
          </p:sp>
        </p:grpSp>
        <p:pic>
          <p:nvPicPr>
            <p:cNvPr id="14356" name="그림 14355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rcRect r="70000" b="-2760"/>
            <a:stretch>
              <a:fillRect/>
            </a:stretch>
          </p:blipFill>
          <p:spPr>
            <a:xfrm>
              <a:off x="3368085" y="1720519"/>
              <a:ext cx="480923" cy="4317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57" name="그림 14356" descr="Java – Logos Download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rcRect r="51440"/>
            <a:stretch>
              <a:fillRect/>
            </a:stretch>
          </p:blipFill>
          <p:spPr>
            <a:xfrm>
              <a:off x="3898183" y="1539614"/>
              <a:ext cx="549188" cy="6332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58" name="그림 14357" descr="Hibernate logo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rcRect l="33300" t="24740" r="34060" b="18160"/>
            <a:stretch>
              <a:fillRect/>
            </a:stretch>
          </p:blipFill>
          <p:spPr>
            <a:xfrm>
              <a:off x="4520382" y="1696741"/>
              <a:ext cx="407914" cy="4920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14359" name="Group 3"/>
          <p:cNvGrpSpPr/>
          <p:nvPr/>
        </p:nvGrpSpPr>
        <p:grpSpPr>
          <a:xfrm>
            <a:off x="5601288" y="4634641"/>
            <a:ext cx="1152297" cy="1536432"/>
            <a:chOff x="5601288" y="4634641"/>
            <a:chExt cx="1152297" cy="1536432"/>
          </a:xfrm>
        </p:grpSpPr>
        <p:grpSp>
          <p:nvGrpSpPr>
            <p:cNvPr id="14360" name="Group 3"/>
            <p:cNvGrpSpPr/>
            <p:nvPr/>
          </p:nvGrpSpPr>
          <p:grpSpPr>
            <a:xfrm>
              <a:off x="5601288" y="4634641"/>
              <a:ext cx="1152297" cy="1536432"/>
              <a:chOff x="5601288" y="4634641"/>
              <a:chExt cx="1152297" cy="1536432"/>
            </a:xfrm>
          </p:grpSpPr>
          <p:grpSp>
            <p:nvGrpSpPr>
              <p:cNvPr id="14361" name="Group 3"/>
              <p:cNvGrpSpPr/>
              <p:nvPr/>
            </p:nvGrpSpPr>
            <p:grpSpPr>
              <a:xfrm>
                <a:off x="5601288" y="4634641"/>
                <a:ext cx="1152297" cy="1438026"/>
                <a:chOff x="5601288" y="4634640"/>
                <a:chExt cx="1152297" cy="1438026"/>
              </a:xfrm>
            </p:grpSpPr>
            <p:sp>
              <p:nvSpPr>
                <p:cNvPr id="14362" name="TextBox 14361"/>
                <p:cNvSpPr txBox="1"/>
                <p:nvPr/>
              </p:nvSpPr>
              <p:spPr>
                <a:xfrm>
                  <a:off x="5601288" y="4910825"/>
                  <a:ext cx="1152296" cy="1161841"/>
                </a:xfrm>
                <a:prstGeom prst="rect">
                  <a:avLst/>
                </a:prstGeom>
                <a:noFill/>
                <a:ln w="28634" cap="flat" cmpd="sng" algn="ctr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kumimoji="1" lang="ko-KR" altLang="en-US" sz="1200" b="0" i="0" baseline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pic>
              <p:nvPicPr>
                <p:cNvPr id="14363" name="그림 14362"/>
                <p:cNvPicPr>
                  <a:picLocks noChangeAspect="1"/>
                </p:cNvPicPr>
                <p:nvPr/>
              </p:nvPicPr>
              <p:blipFill rotWithShape="1">
                <a:blip r:embed="rId6">
                  <a:lum/>
                </a:blip>
                <a:stretch>
                  <a:fillRect/>
                </a:stretch>
              </p:blipFill>
              <p:spPr>
                <a:xfrm>
                  <a:off x="5977442" y="4634640"/>
                  <a:ext cx="406295" cy="52061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</p:grpSp>
          <p:sp>
            <p:nvSpPr>
              <p:cNvPr id="14364" name="TextBox 14363"/>
              <p:cNvSpPr txBox="1"/>
              <p:nvPr/>
            </p:nvSpPr>
            <p:spPr>
              <a:xfrm>
                <a:off x="5847276" y="5974261"/>
                <a:ext cx="660265" cy="196812"/>
              </a:xfrm>
              <a:prstGeom prst="rect">
                <a:avLst/>
              </a:prstGeom>
              <a:solidFill>
                <a:srgbClr val="FFFFFF"/>
              </a:solidFill>
              <a:ln w="28634" cap="flat" cmpd="sng" algn="ctr">
                <a:solidFill>
                  <a:srgbClr val="4D4D4D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en-US" sz="700" b="0" i="0" baseline="0">
                    <a:solidFill>
                      <a:srgbClr val="161616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rPr>
                  <a:t>클라이언트</a:t>
                </a:r>
                <a:endParaRPr kumimoji="1" lang="en-US" altLang="en-US" sz="700" b="0" i="0">
                  <a:solidFill>
                    <a:srgbClr val="161616">
                      <a:alpha val="100000"/>
                    </a:srgbClr>
                  </a:solidFill>
                  <a:latin typeface="Arial"/>
                  <a:ea typeface="Arial"/>
                  <a:sym typeface="Arial"/>
                </a:endParaRPr>
              </a:p>
            </p:txBody>
          </p:sp>
        </p:grpSp>
        <p:pic>
          <p:nvPicPr>
            <p:cNvPr id="14365" name="그림 14364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rcRect r="64520" b="-3940"/>
            <a:stretch>
              <a:fillRect/>
            </a:stretch>
          </p:blipFill>
          <p:spPr>
            <a:xfrm>
              <a:off x="6269479" y="5555239"/>
              <a:ext cx="449163" cy="3809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66" name="그림 14365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rcRect r="57380"/>
            <a:stretch>
              <a:fillRect/>
            </a:stretch>
          </p:blipFill>
          <p:spPr>
            <a:xfrm>
              <a:off x="5761596" y="5106075"/>
              <a:ext cx="301526" cy="3983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67" name="그림 14366" descr="Python Logo transparent PNG - StickPNG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6269479" y="5107638"/>
              <a:ext cx="398369" cy="3968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68" name="그림 14367" descr="Open CV preview in portrait mode in Android. – f11labz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5704439" y="5550494"/>
              <a:ext cx="415840" cy="384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14372" name="Group 4"/>
          <p:cNvGrpSpPr/>
          <p:nvPr/>
        </p:nvGrpSpPr>
        <p:grpSpPr>
          <a:xfrm>
            <a:off x="7174170" y="4634641"/>
            <a:ext cx="1152353" cy="1536432"/>
            <a:chOff x="7174170" y="4634641"/>
            <a:chExt cx="1152353" cy="1536432"/>
          </a:xfrm>
        </p:grpSpPr>
        <p:grpSp>
          <p:nvGrpSpPr>
            <p:cNvPr id="14373" name="Group 4"/>
            <p:cNvGrpSpPr/>
            <p:nvPr/>
          </p:nvGrpSpPr>
          <p:grpSpPr>
            <a:xfrm>
              <a:off x="7174170" y="4634641"/>
              <a:ext cx="1152353" cy="1536432"/>
              <a:chOff x="7174170" y="4634641"/>
              <a:chExt cx="1152353" cy="1536432"/>
            </a:xfrm>
          </p:grpSpPr>
          <p:grpSp>
            <p:nvGrpSpPr>
              <p:cNvPr id="14374" name="Group 4"/>
              <p:cNvGrpSpPr/>
              <p:nvPr/>
            </p:nvGrpSpPr>
            <p:grpSpPr>
              <a:xfrm>
                <a:off x="7174170" y="4634641"/>
                <a:ext cx="1152353" cy="1438026"/>
                <a:chOff x="7174170" y="4634640"/>
                <a:chExt cx="1152353" cy="1438026"/>
              </a:xfrm>
            </p:grpSpPr>
            <p:sp>
              <p:nvSpPr>
                <p:cNvPr id="14375" name="TextBox 14374"/>
                <p:cNvSpPr txBox="1"/>
                <p:nvPr/>
              </p:nvSpPr>
              <p:spPr>
                <a:xfrm>
                  <a:off x="7174170" y="4910825"/>
                  <a:ext cx="1152352" cy="1161841"/>
                </a:xfrm>
                <a:prstGeom prst="rect">
                  <a:avLst/>
                </a:prstGeom>
                <a:noFill/>
                <a:ln w="28634" cap="flat" cmpd="sng" algn="ctr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kumimoji="1" lang="ko-KR" altLang="en-US" sz="1200" b="0" i="0" baseline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pic>
              <p:nvPicPr>
                <p:cNvPr id="14376" name="그림 14375"/>
                <p:cNvPicPr>
                  <a:picLocks noChangeAspect="1"/>
                </p:cNvPicPr>
                <p:nvPr/>
              </p:nvPicPr>
              <p:blipFill rotWithShape="1">
                <a:blip r:embed="rId6">
                  <a:lum/>
                </a:blip>
                <a:stretch>
                  <a:fillRect/>
                </a:stretch>
              </p:blipFill>
              <p:spPr>
                <a:xfrm>
                  <a:off x="7550380" y="4634640"/>
                  <a:ext cx="406295" cy="52061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</p:grpSp>
          <p:sp>
            <p:nvSpPr>
              <p:cNvPr id="14377" name="TextBox 14376"/>
              <p:cNvSpPr txBox="1"/>
              <p:nvPr/>
            </p:nvSpPr>
            <p:spPr>
              <a:xfrm>
                <a:off x="7420213" y="5974261"/>
                <a:ext cx="658702" cy="196812"/>
              </a:xfrm>
              <a:prstGeom prst="rect">
                <a:avLst/>
              </a:prstGeom>
              <a:solidFill>
                <a:srgbClr val="FFFFFF"/>
              </a:solidFill>
              <a:ln w="28634" cap="flat" cmpd="sng" algn="ctr">
                <a:solidFill>
                  <a:srgbClr val="4D4D4D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en-US" sz="700" b="0" i="0" baseline="0">
                    <a:solidFill>
                      <a:srgbClr val="161616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rPr>
                  <a:t>클라이언트</a:t>
                </a:r>
                <a:endParaRPr kumimoji="1" lang="en-US" altLang="en-US" sz="700" b="0" i="0">
                  <a:solidFill>
                    <a:srgbClr val="161616">
                      <a:alpha val="100000"/>
                    </a:srgbClr>
                  </a:solidFill>
                  <a:latin typeface="Arial"/>
                  <a:ea typeface="Arial"/>
                  <a:sym typeface="Arial"/>
                </a:endParaRPr>
              </a:p>
            </p:txBody>
          </p:sp>
        </p:grpSp>
        <p:pic>
          <p:nvPicPr>
            <p:cNvPr id="14378" name="그림 14377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rcRect r="64520" b="-3940"/>
            <a:stretch>
              <a:fillRect/>
            </a:stretch>
          </p:blipFill>
          <p:spPr>
            <a:xfrm>
              <a:off x="7842417" y="5555239"/>
              <a:ext cx="449163" cy="3809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79" name="그림 14378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rcRect r="57380"/>
            <a:stretch>
              <a:fillRect/>
            </a:stretch>
          </p:blipFill>
          <p:spPr>
            <a:xfrm>
              <a:off x="7334478" y="5106075"/>
              <a:ext cx="301582" cy="3983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80" name="그림 14379" descr="Python Logo transparent PNG - StickPNG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7842417" y="5107638"/>
              <a:ext cx="398369" cy="3968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381" name="그림 14380" descr="Open CV preview in portrait mode in Android. – f11labz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7277377" y="5550494"/>
              <a:ext cx="415840" cy="384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14382" name="그림 14381"/>
          <p:cNvPicPr>
            <a:picLocks noChangeAspect="1"/>
          </p:cNvPicPr>
          <p:nvPr/>
        </p:nvPicPr>
        <p:blipFill rotWithShape="1">
          <a:blip r:embed="rId7">
            <a:lum/>
          </a:blip>
          <a:srcRect r="64520" b="-3940"/>
          <a:stretch>
            <a:fillRect/>
          </a:stretch>
        </p:blipFill>
        <p:spPr>
          <a:xfrm>
            <a:off x="7124995" y="2741086"/>
            <a:ext cx="447600" cy="380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4383" name="그림 14382" descr="Python Logo transparent PNG - StickPNG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6463110" y="2725234"/>
            <a:ext cx="398425" cy="396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4384" name="그림 14383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7170988" y="3761710"/>
            <a:ext cx="582511" cy="8729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4388" name="그림 14387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6180618" y="3758528"/>
            <a:ext cx="536462" cy="8761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4389" name="TextBox 14388"/>
          <p:cNvSpPr txBox="1"/>
          <p:nvPr/>
        </p:nvSpPr>
        <p:spPr>
          <a:xfrm>
            <a:off x="7215475" y="4082326"/>
            <a:ext cx="493594" cy="274566"/>
          </a:xfrm>
          <a:prstGeom prst="rect">
            <a:avLst/>
          </a:prstGeom>
          <a:solidFill>
            <a:srgbClr val="FFFFFF"/>
          </a:solidFill>
          <a:ln w="28634" cap="flat" cmpd="sng" algn="ctr">
            <a:solidFill>
              <a:srgbClr val="4D4D4D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9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RTP</a:t>
            </a:r>
            <a:endParaRPr kumimoji="1" lang="en-US" altLang="en-US" sz="900" b="0" i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4390" name="TextBox 14389"/>
          <p:cNvSpPr txBox="1"/>
          <p:nvPr/>
        </p:nvSpPr>
        <p:spPr>
          <a:xfrm>
            <a:off x="6229794" y="4071218"/>
            <a:ext cx="493650" cy="272947"/>
          </a:xfrm>
          <a:prstGeom prst="rect">
            <a:avLst/>
          </a:prstGeom>
          <a:solidFill>
            <a:srgbClr val="FFFFFF"/>
          </a:solidFill>
          <a:ln w="28634" cap="flat" cmpd="sng" algn="ctr">
            <a:solidFill>
              <a:srgbClr val="4D4D4D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9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RTP</a:t>
            </a:r>
            <a:endParaRPr kumimoji="1" lang="en-US" altLang="en-US" sz="900" b="0" i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14391" name="그림 14390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5128290" y="2172864"/>
            <a:ext cx="888838" cy="488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4392" name="TextBox 14391"/>
          <p:cNvSpPr txBox="1"/>
          <p:nvPr/>
        </p:nvSpPr>
        <p:spPr>
          <a:xfrm>
            <a:off x="5313995" y="2271270"/>
            <a:ext cx="495213" cy="274622"/>
          </a:xfrm>
          <a:prstGeom prst="rect">
            <a:avLst/>
          </a:prstGeom>
          <a:solidFill>
            <a:srgbClr val="FFFFFF"/>
          </a:solidFill>
          <a:ln w="28634" cap="flat" cmpd="sng" algn="ctr">
            <a:solidFill>
              <a:srgbClr val="4D4D4D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9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HTTP</a:t>
            </a:r>
            <a:endParaRPr kumimoji="1" lang="en-US" altLang="en-US" sz="900" b="0" i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14393" name="그림 14392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126756" y="2753813"/>
            <a:ext cx="90480" cy="1007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4394" name="TextBox 14393"/>
          <p:cNvSpPr txBox="1"/>
          <p:nvPr/>
        </p:nvSpPr>
        <p:spPr>
          <a:xfrm>
            <a:off x="3926762" y="3144256"/>
            <a:ext cx="493594" cy="273003"/>
          </a:xfrm>
          <a:prstGeom prst="rect">
            <a:avLst/>
          </a:prstGeom>
          <a:solidFill>
            <a:srgbClr val="FFFFFF"/>
          </a:solidFill>
          <a:ln w="28634" cap="flat" cmpd="sng" algn="ctr">
            <a:solidFill>
              <a:srgbClr val="4D4D4D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9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HTTP</a:t>
            </a:r>
            <a:endParaRPr kumimoji="1" lang="en-US" altLang="en-US" sz="900" b="0" i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pSp>
        <p:nvGrpSpPr>
          <p:cNvPr id="14395" name="Group 5"/>
          <p:cNvGrpSpPr/>
          <p:nvPr/>
        </p:nvGrpSpPr>
        <p:grpSpPr>
          <a:xfrm>
            <a:off x="3304564" y="3761709"/>
            <a:ext cx="1728501" cy="1788784"/>
            <a:chOff x="3304564" y="3761709"/>
            <a:chExt cx="1728501" cy="1788784"/>
          </a:xfrm>
        </p:grpSpPr>
        <p:grpSp>
          <p:nvGrpSpPr>
            <p:cNvPr id="14396" name="Group 5"/>
            <p:cNvGrpSpPr/>
            <p:nvPr/>
          </p:nvGrpSpPr>
          <p:grpSpPr>
            <a:xfrm>
              <a:off x="3304564" y="3761709"/>
              <a:ext cx="1728501" cy="1788784"/>
              <a:chOff x="3304564" y="3761710"/>
              <a:chExt cx="1728501" cy="1788784"/>
            </a:xfrm>
          </p:grpSpPr>
          <p:grpSp>
            <p:nvGrpSpPr>
              <p:cNvPr id="14397" name="Group 5"/>
              <p:cNvGrpSpPr/>
              <p:nvPr/>
            </p:nvGrpSpPr>
            <p:grpSpPr>
              <a:xfrm>
                <a:off x="3304564" y="3761710"/>
                <a:ext cx="1728501" cy="1680833"/>
                <a:chOff x="3304564" y="3761710"/>
                <a:chExt cx="1728501" cy="1680833"/>
              </a:xfrm>
            </p:grpSpPr>
            <p:sp>
              <p:nvSpPr>
                <p:cNvPr id="14398" name="TextBox 14397"/>
                <p:cNvSpPr txBox="1"/>
                <p:nvPr/>
              </p:nvSpPr>
              <p:spPr>
                <a:xfrm>
                  <a:off x="3304564" y="4083889"/>
                  <a:ext cx="1728501" cy="1358654"/>
                </a:xfrm>
                <a:prstGeom prst="rect">
                  <a:avLst/>
                </a:prstGeom>
                <a:solidFill>
                  <a:srgbClr val="FFFFFF"/>
                </a:solidFill>
                <a:ln w="28634" cap="flat" cmpd="sng" algn="ctr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kumimoji="1" lang="ko-KR" altLang="en-US" sz="1200" b="0" i="0" baseline="0">
                    <a:solidFill>
                      <a:schemeClr val="tx1"/>
                    </a:solidFill>
                    <a:latin typeface="Arial"/>
                    <a:ea typeface="Arial"/>
                  </a:endParaRPr>
                </a:p>
              </p:txBody>
            </p:sp>
            <p:pic>
              <p:nvPicPr>
                <p:cNvPr id="14399" name="그림 14398"/>
                <p:cNvPicPr>
                  <a:picLocks noChangeAspect="1"/>
                </p:cNvPicPr>
                <p:nvPr/>
              </p:nvPicPr>
              <p:blipFill rotWithShape="1">
                <a:blip r:embed="rId15">
                  <a:lum/>
                </a:blip>
                <a:stretch>
                  <a:fillRect/>
                </a:stretch>
              </p:blipFill>
              <p:spPr>
                <a:xfrm>
                  <a:off x="3869605" y="3761710"/>
                  <a:ext cx="607908" cy="6078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</p:grpSp>
          <p:sp>
            <p:nvSpPr>
              <p:cNvPr id="14400" name="TextBox 14399"/>
              <p:cNvSpPr txBox="1"/>
              <p:nvPr/>
            </p:nvSpPr>
            <p:spPr>
              <a:xfrm>
                <a:off x="3880713" y="5334592"/>
                <a:ext cx="576148" cy="215902"/>
              </a:xfrm>
              <a:prstGeom prst="rect">
                <a:avLst/>
              </a:prstGeom>
              <a:solidFill>
                <a:srgbClr val="FFFFFF"/>
              </a:solidFill>
              <a:ln w="28634" cap="flat" cmpd="sng" algn="ctr">
                <a:solidFill>
                  <a:srgbClr val="4D4D4D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en-US" sz="1000" b="0" i="0" baseline="0">
                    <a:solidFill>
                      <a:srgbClr val="161616">
                        <a:alpha val="100000"/>
                      </a:srgbClr>
                    </a:solidFill>
                    <a:latin typeface="Arial"/>
                    <a:ea typeface="Arial"/>
                    <a:sym typeface="Arial"/>
                  </a:rPr>
                  <a:t>웹</a:t>
                </a:r>
                <a:endParaRPr kumimoji="1" lang="en-US" altLang="en-US" sz="1000" b="0" i="0">
                  <a:solidFill>
                    <a:srgbClr val="161616">
                      <a:alpha val="100000"/>
                    </a:srgbClr>
                  </a:solidFill>
                  <a:latin typeface="Arial"/>
                  <a:ea typeface="Arial"/>
                  <a:sym typeface="Arial"/>
                </a:endParaRPr>
              </a:p>
            </p:txBody>
          </p:sp>
        </p:grpSp>
        <p:pic>
          <p:nvPicPr>
            <p:cNvPr id="14404" name="그림 14403" descr="Thymeleaf · GitHub"/>
            <p:cNvPicPr>
              <a:picLocks noChangeAspect="1"/>
            </p:cNvPicPr>
            <p:nvPr/>
          </p:nvPicPr>
          <p:blipFill rotWithShape="1">
            <a:blip r:embed="rId16">
              <a:lum/>
            </a:blip>
            <a:stretch>
              <a:fillRect/>
            </a:stretch>
          </p:blipFill>
          <p:spPr>
            <a:xfrm>
              <a:off x="3483906" y="4601317"/>
              <a:ext cx="361920" cy="3618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4405" name="그림 14404"/>
            <p:cNvPicPr>
              <a:picLocks noChangeAspect="1"/>
            </p:cNvPicPr>
            <p:nvPr/>
          </p:nvPicPr>
          <p:blipFill rotWithShape="1">
            <a:blip r:embed="rId17">
              <a:lum/>
            </a:blip>
            <a:stretch>
              <a:fillRect/>
            </a:stretch>
          </p:blipFill>
          <p:spPr>
            <a:xfrm>
              <a:off x="3929944" y="4475951"/>
              <a:ext cx="979318" cy="57452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14406" name="Group 6"/>
          <p:cNvGrpSpPr/>
          <p:nvPr/>
        </p:nvGrpSpPr>
        <p:grpSpPr>
          <a:xfrm>
            <a:off x="1071361" y="2522059"/>
            <a:ext cx="1176131" cy="1068235"/>
            <a:chOff x="1071361" y="2522059"/>
            <a:chExt cx="1176131" cy="1068235"/>
          </a:xfrm>
        </p:grpSpPr>
        <p:pic>
          <p:nvPicPr>
            <p:cNvPr id="14407" name="그림 14406"/>
            <p:cNvPicPr>
              <a:picLocks noChangeAspect="1"/>
            </p:cNvPicPr>
            <p:nvPr/>
          </p:nvPicPr>
          <p:blipFill rotWithShape="1">
            <a:blip r:embed="rId18">
              <a:lum/>
            </a:blip>
            <a:stretch>
              <a:fillRect/>
            </a:stretch>
          </p:blipFill>
          <p:spPr>
            <a:xfrm>
              <a:off x="1071361" y="2522059"/>
              <a:ext cx="1176131" cy="1068235"/>
            </a:xfrm>
            <a:prstGeom prst="rect">
              <a:avLst/>
            </a:prstGeom>
            <a:noFill/>
            <a:ln w="28634" cap="flat" cmpd="sng" algn="ctr">
              <a:solidFill>
                <a:srgbClr val="4D4D4D"/>
              </a:solidFill>
              <a:prstDash val="solid"/>
              <a:miter/>
            </a:ln>
          </p:spPr>
        </p:pic>
        <p:pic>
          <p:nvPicPr>
            <p:cNvPr id="14408" name="그림 14407"/>
            <p:cNvPicPr>
              <a:picLocks noChangeAspect="1"/>
            </p:cNvPicPr>
            <p:nvPr/>
          </p:nvPicPr>
          <p:blipFill rotWithShape="1">
            <a:blip r:embed="rId19">
              <a:lum/>
            </a:blip>
            <a:stretch>
              <a:fillRect/>
            </a:stretch>
          </p:blipFill>
          <p:spPr>
            <a:xfrm>
              <a:off x="1460242" y="2814096"/>
              <a:ext cx="433311" cy="3190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pic>
        <p:nvPicPr>
          <p:cNvPr id="14409" name="그림 14408"/>
          <p:cNvPicPr>
            <a:picLocks noChangeAspect="1"/>
          </p:cNvPicPr>
          <p:nvPr/>
        </p:nvPicPr>
        <p:blipFill rotWithShape="1">
          <a:blip r:embed="rId20">
            <a:lum/>
          </a:blip>
          <a:stretch>
            <a:fillRect/>
          </a:stretch>
        </p:blipFill>
        <p:spPr>
          <a:xfrm>
            <a:off x="2388766" y="1936421"/>
            <a:ext cx="812647" cy="1123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4410" name="TextBox 14409"/>
          <p:cNvSpPr txBox="1"/>
          <p:nvPr/>
        </p:nvSpPr>
        <p:spPr>
          <a:xfrm>
            <a:off x="2564926" y="2328428"/>
            <a:ext cx="493650" cy="274622"/>
          </a:xfrm>
          <a:prstGeom prst="rect">
            <a:avLst/>
          </a:prstGeom>
          <a:solidFill>
            <a:srgbClr val="FFFFFF"/>
          </a:solidFill>
          <a:ln w="28634" cap="flat" cmpd="sng" algn="ctr">
            <a:solidFill>
              <a:srgbClr val="4D4D4D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0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JPA</a:t>
            </a:r>
            <a:endParaRPr kumimoji="1" lang="en-US" altLang="en-US" sz="1000" b="0" i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5365" name="TextBox 15364"/>
          <p:cNvSpPr txBox="1"/>
          <p:nvPr/>
        </p:nvSpPr>
        <p:spPr>
          <a:xfrm>
            <a:off x="498394" y="893582"/>
            <a:ext cx="8228060" cy="5248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웹 프로젝트의 기본 구조</a:t>
            </a: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5366" name="TextBox 15365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11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pic>
        <p:nvPicPr>
          <p:cNvPr id="15367" name="그림 15366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50788" y="3499814"/>
            <a:ext cx="8637594" cy="2674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5368" name="TextBox 15367"/>
          <p:cNvSpPr txBox="1"/>
          <p:nvPr/>
        </p:nvSpPr>
        <p:spPr>
          <a:xfrm>
            <a:off x="106332" y="1323712"/>
            <a:ext cx="8115421" cy="2006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브라우저에서 들어오는 Request는 Controller 객체로 처리한다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Controller는 Service 타입을 주입받는 구조로 만들고 이를 이용해서 원하는 작업을 처리한다.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Repository는 Spring Data JPA를 이용해서 구성하고 ServiceImpl 클래스에 주입해서 사용한다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마지막 결과는 Thymeleaf를 이용해서 레이아웃 템플릿을 활용해서 처리한다.</a:t>
            </a:r>
            <a:endParaRPr kumimoji="1" lang="ko-KR" altLang="en-US" sz="1400" b="0" i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6389" name="TextBox 16388"/>
          <p:cNvSpPr txBox="1"/>
          <p:nvPr/>
        </p:nvSpPr>
        <p:spPr>
          <a:xfrm>
            <a:off x="498394" y="893582"/>
            <a:ext cx="8228060" cy="5248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웹 프로젝트의 DTO와 엔티티 객체의 역할</a:t>
            </a: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6390" name="TextBox 16389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12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pic>
        <p:nvPicPr>
          <p:cNvPr id="16391" name="그림 1639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22178" y="3042669"/>
            <a:ext cx="8494757" cy="32664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6392" name="TextBox 16391"/>
          <p:cNvSpPr txBox="1"/>
          <p:nvPr/>
        </p:nvSpPr>
        <p:spPr>
          <a:xfrm>
            <a:off x="106332" y="1471349"/>
            <a:ext cx="8115421" cy="9443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브라우저에 전달되는 Request는 Controller에서 DTO 형태로 처리된다.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Reposotory는 엔티티 타입을 이용하므로 중간에 Service 계층에서는 DTO와 엔티티의 변환을 처리한다.</a:t>
            </a:r>
            <a:endParaRPr kumimoji="1" lang="ko-KR" altLang="en-US" sz="1400" b="0" i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7413" name="TextBox 17412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13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17414" name="표 17413"/>
          <p:cNvGraphicFramePr/>
          <p:nvPr/>
        </p:nvGraphicFramePr>
        <p:xfrm>
          <a:off x="466634" y="1626913"/>
          <a:ext cx="7126558" cy="2139540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getPageable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 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();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 getPageable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Sort sort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Pageable 객체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page라는 파라미터와 size라는 파라미터를 수집하는 역할을 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 페이징 처리를 할 때 시작 페이지와 그 페이지의 사이즈 값을 가진 Pageable 객체를 반환한다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 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();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55" name="표 17454"/>
          <p:cNvGraphicFramePr/>
          <p:nvPr/>
        </p:nvGraphicFramePr>
        <p:xfrm>
          <a:off x="466634" y="4074344"/>
          <a:ext cx="7126558" cy="2139540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makePageList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makePageList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void makePageList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 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메소트에서 받은 Pageable 객체로 클래스 변수들을 초기화 시키고 목록 데이터 페이지 처리를 위한 로직을 구현한다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makePageList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99" name="TextBox 17498"/>
          <p:cNvSpPr txBox="1"/>
          <p:nvPr/>
        </p:nvSpPr>
        <p:spPr>
          <a:xfrm>
            <a:off x="30141" y="931706"/>
            <a:ext cx="4571176" cy="4459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8437" name="TextBox 18436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14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18438" name="표 18437"/>
          <p:cNvGraphicFramePr/>
          <p:nvPr/>
        </p:nvGraphicFramePr>
        <p:xfrm>
          <a:off x="468253" y="1268174"/>
          <a:ext cx="7126558" cy="2358513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getImageURL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str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=“&lt;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div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button class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removeBtn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’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data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name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=‘”+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arr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].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imageURL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+”’&gt;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REMOVE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&lt;/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button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getImageURL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94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imageURL은 URL 인코딩된 파일 경로와 UUID 등이 결합된 정보이므로 이를 이용해서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태그를 작성한다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 이 메소드는 Jackson 라이브러리에 의해서 JSON형식으로 자동 변환된다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str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=“&lt;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div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button class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removeBtn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’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data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name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=‘”+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arr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].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imageURL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+”’&gt;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REMOVE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&lt;/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button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79" name="표 18478"/>
          <p:cNvGraphicFramePr/>
          <p:nvPr/>
        </p:nvGraphicFramePr>
        <p:xfrm>
          <a:off x="468253" y="3787107"/>
          <a:ext cx="7126558" cy="2358513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getThumbnailURL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var divArea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=$(“.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uploadResult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”);</a:t>
                      </a:r>
                    </a:p>
                    <a:p>
                      <a:pPr marL="0" lvl="0" indent="0" algn="l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divArea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img src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=‘/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display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?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filename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arr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].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thumbnailURL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+”’&gt;”);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String getThumbnailURL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1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thumbnailURL은 URL 인코딩된 파일 경로와 UUID 등이 결합된 정보이므로 이를 이용해서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태그를 작성한다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 이 메소드는 Jackson 라이브러리에 의해서 JSON형식으로 자동 변환된다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4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var divArea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=$(“.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uploadResult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”);</a:t>
                      </a:r>
                    </a:p>
                    <a:p>
                      <a:pPr marL="0" lvl="0" indent="0" algn="l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divArea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img src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=‘/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display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?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filename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arr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].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thumbnailURL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+”’&gt;”);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23" name="TextBox 18522"/>
          <p:cNvSpPr txBox="1"/>
          <p:nvPr/>
        </p:nvSpPr>
        <p:spPr>
          <a:xfrm>
            <a:off x="-20596" y="806284"/>
            <a:ext cx="4567938" cy="447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9461" name="TextBox 19460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15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19462" name="표 19461"/>
          <p:cNvGraphicFramePr/>
          <p:nvPr/>
        </p:nvGraphicFramePr>
        <p:xfrm>
          <a:off x="466634" y="1626913"/>
          <a:ext cx="7126558" cy="2326753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getListPage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memberRepository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getListPage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getListPage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 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객체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1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매개변수 pageable에 해당하는 페이지와 사이즈에 해당하는 만큼 Member 테이블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MemberImage 테이블과 membe의 mno와 FK 관계를 맺고 있는 MemberImage의 개수 정보를 가져온다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memberRepository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getListPage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pageable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03" name="표 19502"/>
          <p:cNvGraphicFramePr/>
          <p:nvPr/>
        </p:nvGraphicFramePr>
        <p:xfrm>
          <a:off x="466634" y="4074344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entitiesToDTO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return entitiesToDTO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memberImageList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imgCnt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 entitiesToDTO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 member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MemberImage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memberImages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Long imgCnt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MemberDTO 타입 객체 반환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 엔티티를 MemberDTO로 매핑한다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return entitiesToDTO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memberImageList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imgCnt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47" name="TextBox 19546"/>
          <p:cNvSpPr txBox="1"/>
          <p:nvPr/>
        </p:nvSpPr>
        <p:spPr>
          <a:xfrm>
            <a:off x="30141" y="931706"/>
            <a:ext cx="4571176" cy="4459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0485" name="TextBox 20484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16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0486" name="표 20485"/>
          <p:cNvGraphicFramePr/>
          <p:nvPr/>
        </p:nvGraphicFramePr>
        <p:xfrm>
          <a:off x="466634" y="1626913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getMemberWithAll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memberRepository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getMemberWithAll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getMemberWithAll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Long 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Object  배열 객체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매개변수 mno에 해당하는 Member 테이블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MemberImage 테이블 정보 그리고 그 member의 mno와 FK를 맺고 있는 MemberImage의 개수 정보를 가져온다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memberRepository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getMemberWithAll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27" name="표 20526"/>
          <p:cNvGraphicFramePr/>
          <p:nvPr/>
        </p:nvGraphicFramePr>
        <p:xfrm>
          <a:off x="466634" y="4074344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getMemberWithStatus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memberRepository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getMemberWithStatus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getMemberWithStatus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Long 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Object 배열 객체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매개변수 mno에 해당하는 Member 테이블의 정보와 member의 mno와 FK를 맺고 있는 Status 테이블 정보를 가져온다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memberRepository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getMemberWithStatus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71" name="TextBox 20570"/>
          <p:cNvSpPr txBox="1"/>
          <p:nvPr/>
        </p:nvSpPr>
        <p:spPr>
          <a:xfrm>
            <a:off x="30141" y="931706"/>
            <a:ext cx="4571176" cy="4459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1509" name="TextBox 21508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17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1510" name="표 21509"/>
          <p:cNvGraphicFramePr/>
          <p:nvPr/>
        </p:nvGraphicFramePr>
        <p:xfrm>
          <a:off x="466634" y="1626913"/>
          <a:ext cx="7126558" cy="210454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dtoToEntity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Map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entityMap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dtoToEntity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Map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dtoToEntity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 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Map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 객체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 객체를 Member 엔티티와 MemberImage 엔티티와 매핑 시켜준다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Map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entityMap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dtoToEntity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51" name="표 21550"/>
          <p:cNvGraphicFramePr/>
          <p:nvPr/>
        </p:nvGraphicFramePr>
        <p:xfrm>
          <a:off x="466634" y="4074344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getList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model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addAttribute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memberService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pageRequestDTO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PageResultDTO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getList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PageRequestDTO requestDTO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PageResultDTO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&lt;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Object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[]&gt;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객체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실질적인 페이징 처리와 엔티티 개체 데이터를 뷰에서 사용하기 위해 DTO로 변환하는 함수이다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model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addAttribute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result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memberService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pageRequestDTO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95" name="TextBox 21594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2533" name="TextBox 22532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18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2534" name="표 22533"/>
          <p:cNvGraphicFramePr/>
          <p:nvPr/>
        </p:nvGraphicFramePr>
        <p:xfrm>
          <a:off x="466634" y="1626913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register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Long 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memberService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register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Long register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 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Long 변수 값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1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새로운 Member를 등록할 수 있는 API이다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Member의 간단한 개인정보와 Member와 관계 맺고 있는 MemberImage 정보를 같이 DB에 저장한다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Long mno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=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memberService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register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memberDTO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5" name="TextBox 22574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aphicFrame>
        <p:nvGraphicFramePr>
          <p:cNvPr id="22576" name="표 22575"/>
          <p:cNvGraphicFramePr/>
          <p:nvPr/>
        </p:nvGraphicFramePr>
        <p:xfrm>
          <a:off x="466634" y="4074344"/>
          <a:ext cx="7126558" cy="2169683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getStartCreateDt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urlBuilder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(“&amp;”+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startCreateDt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”)+”=“+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getStartCreateDt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(),”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getStartCreateDt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String 문자열 반환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코로나 공공 데이터를 사용하기 위해 데이터를 검색할 생성일 범위의 시작 날짜 문자열 형태로 반환한다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urlBuilder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(“&amp;”+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startCreateDt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”)+”=“+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getStartCreateDt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(),”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3557" name="TextBox 23556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19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3558" name="표 23557"/>
          <p:cNvGraphicFramePr/>
          <p:nvPr/>
        </p:nvGraphicFramePr>
        <p:xfrm>
          <a:off x="466634" y="1626913"/>
          <a:ext cx="7126558" cy="2169683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getEndCreateDt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urlBuilder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(“&amp;”+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”)+”=“+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(),”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getEndCreateDt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String 문자열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코로나 공공 데이터를 사용하기 위해 데이터를 검색할 생성일 범위의 종료 날짜 문자열 형태로 반환한다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urlBuilder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(“&amp;”+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”)+”=“+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(),”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9" name="TextBox 23598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aphicFrame>
        <p:nvGraphicFramePr>
          <p:cNvPr id="23600" name="표 23599"/>
          <p:cNvGraphicFramePr/>
          <p:nvPr/>
        </p:nvGraphicFramePr>
        <p:xfrm>
          <a:off x="466634" y="4074344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initialDateList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void initialDateList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 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코로나 일일 확진표 그래프에서 보여질 x 축 데이터인 날짜 문자열 배열을 초기화하는 메서드이다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518064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차        례</a:t>
            </a:r>
            <a:endParaRPr kumimoji="0" lang="ko-KR" altLang="en-US" sz="30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49" name="TextBox 6148"/>
          <p:cNvSpPr txBox="1"/>
          <p:nvPr/>
        </p:nvSpPr>
        <p:spPr>
          <a:xfrm>
            <a:off x="1658617" y="720604"/>
            <a:ext cx="184142" cy="366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0" name="사각형: 둥근 모서리 6149"/>
          <p:cNvSpPr/>
          <p:nvPr/>
        </p:nvSpPr>
        <p:spPr>
          <a:xfrm>
            <a:off x="2512570" y="1260248"/>
            <a:ext cx="4342603" cy="457089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1" name="다이아몬드 6150"/>
          <p:cNvSpPr/>
          <p:nvPr/>
        </p:nvSpPr>
        <p:spPr>
          <a:xfrm>
            <a:off x="2131615" y="1141189"/>
            <a:ext cx="685662" cy="685662"/>
          </a:xfrm>
          <a:prstGeom prst="diamond">
            <a:avLst/>
          </a:prstGeom>
          <a:solidFill>
            <a:srgbClr val="57AD27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2" name="TextBox 6151"/>
          <p:cNvSpPr txBox="1"/>
          <p:nvPr/>
        </p:nvSpPr>
        <p:spPr>
          <a:xfrm>
            <a:off x="2966478" y="1306297"/>
            <a:ext cx="3555353" cy="366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3300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종합 설계 개 요</a:t>
            </a:r>
            <a:endParaRPr kumimoji="0" lang="ko-KR" altLang="en-US" sz="1800" b="1" i="0">
              <a:solidFill>
                <a:srgbClr val="003300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53" name="사각형: 둥근 모서리 6152"/>
          <p:cNvSpPr/>
          <p:nvPr/>
        </p:nvSpPr>
        <p:spPr>
          <a:xfrm>
            <a:off x="2512570" y="1764950"/>
            <a:ext cx="4342603" cy="457145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4" name="다이아몬드 6153"/>
          <p:cNvSpPr/>
          <p:nvPr/>
        </p:nvSpPr>
        <p:spPr>
          <a:xfrm>
            <a:off x="2131615" y="1653873"/>
            <a:ext cx="685662" cy="685662"/>
          </a:xfrm>
          <a:prstGeom prst="diamond">
            <a:avLst/>
          </a:prstGeom>
          <a:solidFill>
            <a:srgbClr val="2990E5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2966478" y="1810999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0099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관련 연구 및 사례</a:t>
            </a:r>
            <a:endParaRPr kumimoji="0" lang="ko-KR" altLang="en-US" sz="1800" b="1" i="0">
              <a:solidFill>
                <a:srgbClr val="000099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56" name="사각형: 둥근 모서리 6155"/>
          <p:cNvSpPr/>
          <p:nvPr/>
        </p:nvSpPr>
        <p:spPr>
          <a:xfrm>
            <a:off x="2512570" y="2274452"/>
            <a:ext cx="4342603" cy="457145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다이아몬드 6156"/>
          <p:cNvSpPr/>
          <p:nvPr/>
        </p:nvSpPr>
        <p:spPr>
          <a:xfrm>
            <a:off x="2131615" y="2206243"/>
            <a:ext cx="685662" cy="685662"/>
          </a:xfrm>
          <a:prstGeom prst="diamond">
            <a:avLst/>
          </a:prstGeom>
          <a:solidFill>
            <a:srgbClr val="E1882F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8" name="TextBox 6157"/>
          <p:cNvSpPr txBox="1"/>
          <p:nvPr/>
        </p:nvSpPr>
        <p:spPr>
          <a:xfrm>
            <a:off x="2966478" y="2320501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CC3300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시스템 수행 시나리오</a:t>
            </a:r>
            <a:endParaRPr kumimoji="0" lang="ko-KR" altLang="en-US" sz="1800" b="1" i="0">
              <a:solidFill>
                <a:srgbClr val="CC3300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59" name="사각형: 둥근 모서리 6158"/>
          <p:cNvSpPr/>
          <p:nvPr/>
        </p:nvSpPr>
        <p:spPr>
          <a:xfrm>
            <a:off x="2512570" y="2774465"/>
            <a:ext cx="4342603" cy="457089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0" name="다이아몬드 6159"/>
          <p:cNvSpPr/>
          <p:nvPr/>
        </p:nvSpPr>
        <p:spPr>
          <a:xfrm>
            <a:off x="2131615" y="2656969"/>
            <a:ext cx="685662" cy="685718"/>
          </a:xfrm>
          <a:prstGeom prst="diamond">
            <a:avLst/>
          </a:prstGeom>
          <a:solidFill>
            <a:srgbClr val="90A8B0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4" name="TextBox 6163"/>
          <p:cNvSpPr txBox="1"/>
          <p:nvPr/>
        </p:nvSpPr>
        <p:spPr>
          <a:xfrm>
            <a:off x="2966478" y="2820459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333333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시스템 구성도</a:t>
            </a:r>
            <a:endParaRPr kumimoji="0" lang="ko-KR" altLang="en-US" sz="1800" b="1" i="0">
              <a:solidFill>
                <a:srgbClr val="333333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65" name="사각형: 둥근 모서리 6164"/>
          <p:cNvSpPr/>
          <p:nvPr/>
        </p:nvSpPr>
        <p:spPr>
          <a:xfrm>
            <a:off x="2512570" y="3275986"/>
            <a:ext cx="4342603" cy="457145"/>
          </a:xfrm>
          <a:prstGeom prst="roundRect">
            <a:avLst>
              <a:gd name="adj" fmla="val 16667"/>
            </a:avLst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6" name="다이아몬드 6165"/>
          <p:cNvSpPr/>
          <p:nvPr/>
        </p:nvSpPr>
        <p:spPr>
          <a:xfrm>
            <a:off x="2131615" y="3156983"/>
            <a:ext cx="685662" cy="685662"/>
          </a:xfrm>
          <a:prstGeom prst="diamond">
            <a:avLst/>
          </a:prstGeom>
          <a:solidFill>
            <a:srgbClr val="D9C215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7" name="TextBox 6166"/>
          <p:cNvSpPr txBox="1"/>
          <p:nvPr/>
        </p:nvSpPr>
        <p:spPr>
          <a:xfrm>
            <a:off x="2985567" y="3331580"/>
            <a:ext cx="3528337" cy="366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333333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시스템 모듈 상세 설계</a:t>
            </a:r>
            <a:endParaRPr kumimoji="0" lang="ko-KR" altLang="en-US" sz="1800" b="1" i="0">
              <a:solidFill>
                <a:srgbClr val="333333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68" name="사각형: 둥근 모서리 6167"/>
          <p:cNvSpPr/>
          <p:nvPr/>
        </p:nvSpPr>
        <p:spPr>
          <a:xfrm>
            <a:off x="2512570" y="3772818"/>
            <a:ext cx="4342603" cy="457089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9" name="다이아몬드 6168"/>
          <p:cNvSpPr/>
          <p:nvPr/>
        </p:nvSpPr>
        <p:spPr>
          <a:xfrm>
            <a:off x="2131615" y="3653759"/>
            <a:ext cx="685662" cy="685662"/>
          </a:xfrm>
          <a:prstGeom prst="diamond">
            <a:avLst/>
          </a:prstGeom>
          <a:solidFill>
            <a:srgbClr val="57AD27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70" name="TextBox 6169"/>
          <p:cNvSpPr txBox="1"/>
          <p:nvPr/>
        </p:nvSpPr>
        <p:spPr>
          <a:xfrm>
            <a:off x="2966478" y="3818811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3300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개발 환경 및 개발 방법</a:t>
            </a:r>
            <a:endParaRPr kumimoji="0" lang="ko-KR" altLang="en-US" sz="1800" b="1" i="0">
              <a:solidFill>
                <a:srgbClr val="003300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71" name="사각형: 둥근 모서리 6170"/>
          <p:cNvSpPr/>
          <p:nvPr/>
        </p:nvSpPr>
        <p:spPr>
          <a:xfrm>
            <a:off x="2512570" y="4279138"/>
            <a:ext cx="4342603" cy="457089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72" name="다이아몬드 6171"/>
          <p:cNvSpPr/>
          <p:nvPr/>
        </p:nvSpPr>
        <p:spPr>
          <a:xfrm>
            <a:off x="2131615" y="4166443"/>
            <a:ext cx="685662" cy="685662"/>
          </a:xfrm>
          <a:prstGeom prst="diamond">
            <a:avLst/>
          </a:prstGeom>
          <a:solidFill>
            <a:srgbClr val="2990E5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73" name="TextBox 6172"/>
          <p:cNvSpPr txBox="1"/>
          <p:nvPr/>
        </p:nvSpPr>
        <p:spPr>
          <a:xfrm>
            <a:off x="2966478" y="4325132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74" name="사각형: 둥근 모서리 6173"/>
          <p:cNvSpPr/>
          <p:nvPr/>
        </p:nvSpPr>
        <p:spPr>
          <a:xfrm>
            <a:off x="2512570" y="4787022"/>
            <a:ext cx="4342603" cy="457145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75" name="다이아몬드 6174"/>
          <p:cNvSpPr/>
          <p:nvPr/>
        </p:nvSpPr>
        <p:spPr>
          <a:xfrm>
            <a:off x="2131615" y="4720376"/>
            <a:ext cx="685662" cy="685662"/>
          </a:xfrm>
          <a:prstGeom prst="diamond">
            <a:avLst/>
          </a:prstGeom>
          <a:solidFill>
            <a:srgbClr val="E1882F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76" name="TextBox 6175"/>
          <p:cNvSpPr txBox="1"/>
          <p:nvPr/>
        </p:nvSpPr>
        <p:spPr>
          <a:xfrm>
            <a:off x="2966478" y="4833071"/>
            <a:ext cx="3555353" cy="366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CC3300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업무 분담</a:t>
            </a:r>
            <a:endParaRPr kumimoji="0" lang="ko-KR" altLang="en-US" sz="1800" b="1" i="0">
              <a:solidFill>
                <a:srgbClr val="CC3300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80" name="사각형: 둥근 모서리 6179"/>
          <p:cNvSpPr/>
          <p:nvPr/>
        </p:nvSpPr>
        <p:spPr>
          <a:xfrm>
            <a:off x="2512570" y="5286979"/>
            <a:ext cx="4342603" cy="457145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81" name="다이아몬드 6180"/>
          <p:cNvSpPr/>
          <p:nvPr/>
        </p:nvSpPr>
        <p:spPr>
          <a:xfrm>
            <a:off x="2131615" y="5169540"/>
            <a:ext cx="685662" cy="685662"/>
          </a:xfrm>
          <a:prstGeom prst="diamond">
            <a:avLst/>
          </a:prstGeom>
          <a:solidFill>
            <a:srgbClr val="90A8B0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82" name="TextBox 6181"/>
          <p:cNvSpPr txBox="1"/>
          <p:nvPr/>
        </p:nvSpPr>
        <p:spPr>
          <a:xfrm>
            <a:off x="2966478" y="5333029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333333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종합 설계 수행 일정</a:t>
            </a:r>
            <a:endParaRPr kumimoji="0" lang="ko-KR" altLang="en-US" sz="1800" b="1" i="0">
              <a:solidFill>
                <a:srgbClr val="333333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83" name="사각형: 둥근 모서리 6182"/>
          <p:cNvSpPr/>
          <p:nvPr/>
        </p:nvSpPr>
        <p:spPr>
          <a:xfrm>
            <a:off x="2512570" y="5788556"/>
            <a:ext cx="4342603" cy="457089"/>
          </a:xfrm>
          <a:prstGeom prst="roundRect">
            <a:avLst>
              <a:gd name="adj" fmla="val 16667"/>
            </a:avLst>
          </a:prstGeom>
          <a:blipFill rotWithShape="1">
            <a:blip r:embed="rId6">
              <a:alphaModFix/>
              <a:lum/>
            </a:blip>
            <a:srcRect/>
            <a:stretch>
              <a:fillRect/>
            </a:stretch>
          </a:blipFill>
          <a:ln w="12726" cap="flat" cmpd="sng" algn="ctr">
            <a:solidFill>
              <a:srgbClr val="FFFF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84" name="다이아몬드 6183"/>
          <p:cNvSpPr/>
          <p:nvPr/>
        </p:nvSpPr>
        <p:spPr>
          <a:xfrm>
            <a:off x="2131615" y="5669497"/>
            <a:ext cx="685662" cy="685718"/>
          </a:xfrm>
          <a:prstGeom prst="diamond">
            <a:avLst/>
          </a:prstGeom>
          <a:solidFill>
            <a:srgbClr val="D9C215"/>
          </a:solidFill>
          <a:ln w="25452" cap="flat" cmpd="sng" algn="ctr">
            <a:solidFill>
              <a:srgbClr val="FFFFFF"/>
            </a:solidFill>
            <a:prstDash val="solid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85" name="TextBox 6184"/>
          <p:cNvSpPr txBox="1"/>
          <p:nvPr/>
        </p:nvSpPr>
        <p:spPr>
          <a:xfrm>
            <a:off x="2985567" y="5844094"/>
            <a:ext cx="3528337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333333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필요기술 및 참고문헌</a:t>
            </a:r>
            <a:endParaRPr kumimoji="0" lang="ko-KR" altLang="en-US" sz="1800" b="1" i="0">
              <a:solidFill>
                <a:srgbClr val="333333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86" name="TextBox 6185"/>
          <p:cNvSpPr txBox="1"/>
          <p:nvPr/>
        </p:nvSpPr>
        <p:spPr>
          <a:xfrm>
            <a:off x="2969659" y="4321951"/>
            <a:ext cx="355535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dist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1" i="0" baseline="0">
                <a:solidFill>
                  <a:srgbClr val="000099">
                    <a:alpha val="100000"/>
                  </a:srgbClr>
                </a:solidFill>
                <a:latin typeface="맑은 고딕"/>
                <a:ea typeface="맑은 고딕"/>
                <a:sym typeface="Verdana"/>
              </a:rPr>
              <a:t>데모 환경 설계</a:t>
            </a:r>
            <a:endParaRPr kumimoji="0" lang="ko-KR" altLang="en-US" sz="1800" b="1" i="0">
              <a:solidFill>
                <a:srgbClr val="000099">
                  <a:alpha val="100000"/>
                </a:srgbClr>
              </a:solidFill>
              <a:latin typeface="맑은 고딕"/>
              <a:ea typeface="맑은 고딕"/>
              <a:sym typeface="Verdana"/>
            </a:endParaRPr>
          </a:p>
        </p:txBody>
      </p:sp>
      <p:sp>
        <p:nvSpPr>
          <p:cNvPr id="6187" name="TextBox 6186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</a:rPr>
              <a:t>2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4581" name="TextBox 24580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20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4582" name="표 24581"/>
          <p:cNvGraphicFramePr/>
          <p:nvPr/>
        </p:nvGraphicFramePr>
        <p:xfrm>
          <a:off x="466634" y="1626913"/>
          <a:ext cx="7126558" cy="2169683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getEndCreateDt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urlBuilder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(“&amp;”+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”)+”=“+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(),”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getEndCreateDt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String 문자열 반환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코로나 공공 데이터를 사용하기 위해 데이터를 검색할 생성일 범위의 종료 날짜 문자열 형태로 반환한다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urlBuilder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append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(“&amp;”+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”)+”=“+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URLEncoder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encode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getEndCreateDt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(),”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UTF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-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8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3" name="TextBox 24622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aphicFrame>
        <p:nvGraphicFramePr>
          <p:cNvPr id="24624" name="표 24623"/>
          <p:cNvGraphicFramePr/>
          <p:nvPr/>
        </p:nvGraphicFramePr>
        <p:xfrm>
          <a:off x="466634" y="4074344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initialDateList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void initialDateList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 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코로나 일일 확진표 그래프에서 보여질 x 축 데이터인 날짜 문자열 배열을 초기화하는 메서드이다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initialDateList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5605" name="TextBox 25604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21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5606" name="표 25605"/>
          <p:cNvGraphicFramePr/>
          <p:nvPr/>
        </p:nvGraphicFramePr>
        <p:xfrm>
          <a:off x="466634" y="1626913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initialData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void initialData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 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코로나 공공 데이터 API로서 데이터 생성일과 종료일을 문자열로 입력하면 그 날짜 사이의 각종 우리나라 코로나 관련 데이터를 xml 형태로 제공해 준다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initialData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47" name="TextBox 25646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aphicFrame>
        <p:nvGraphicFramePr>
          <p:cNvPr id="25648" name="표 25647"/>
          <p:cNvGraphicFramePr/>
          <p:nvPr/>
        </p:nvGraphicFramePr>
        <p:xfrm>
          <a:off x="466634" y="4074344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xmlApi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xmlApi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void xmlApi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url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 값 없음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xml 형태로 제공되는 코로나 공공 데이터를 파싱해서 원하는 데이터를 추출하고 리스트 배열 변수를 초기화해서 사용 할 수 있게 해주는 메서드이다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xmlApi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6629" name="TextBox 26628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22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graphicFrame>
        <p:nvGraphicFramePr>
          <p:cNvPr id="26630" name="표 26629"/>
          <p:cNvGraphicFramePr/>
          <p:nvPr/>
        </p:nvGraphicFramePr>
        <p:xfrm>
          <a:off x="466634" y="1626913"/>
          <a:ext cx="7126558" cy="2136304"/>
        </p:xfrm>
        <a:graphic>
          <a:graphicData uri="http://schemas.openxmlformats.org/drawingml/2006/table">
            <a:tbl>
              <a:tblPr firstRow="1" bandRow="1"/>
              <a:tblGrid>
                <a:gridCol w="1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58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getTagValue</a:t>
                      </a: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()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add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Integer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parseInt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getTagValue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decideCnt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element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형식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getTagValue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String tag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 Element ele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리턴값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반환 성공 시 String 문자열 실패 시 null 반환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3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설명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xml 형태로 제공되는 코로나 공공 데이터에서 xml 태그를 순회하며 원하는 태그의 값을 추출할 수 있게 해주는 메서드이다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5"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예시</a:t>
                      </a:r>
                      <a:endParaRPr kumimoji="0" lang="ko-KR" altLang="en-US" sz="1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7AD2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list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add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Integer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.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parseInt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getTagValue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(“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decideCnt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”,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dobe 고딕 Std B"/>
                          <a:ea typeface="Adobe 고딕 Std B"/>
                        </a:rPr>
                        <a:t>element</a:t>
                      </a:r>
                      <a:r>
                        <a:rPr kumimoji="1" lang="ko-KR" altLang="en-US" sz="1200" b="0" i="0" baseline="0">
                          <a:solidFill>
                            <a:srgbClr val="071413">
                              <a:alpha val="100000"/>
                            </a:srgbClr>
                          </a:solidFill>
                          <a:latin typeface="Arial"/>
                          <a:ea typeface="Adobe 고딕 Std B"/>
                        </a:rPr>
                        <a:t>)</a:t>
                      </a:r>
                      <a:endParaRPr kumimoji="1" lang="ko-KR" altLang="en-US" sz="1200" b="0" i="0">
                        <a:solidFill>
                          <a:srgbClr val="071413">
                            <a:alpha val="100000"/>
                          </a:srgbClr>
                        </a:solidFill>
                        <a:latin typeface="Adobe 고딕 Std B"/>
                        <a:ea typeface="Adobe 고딕 Std B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71" name="TextBox 26670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구현한 API</a:t>
            </a: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7653" name="TextBox 27652"/>
          <p:cNvSpPr txBox="1"/>
          <p:nvPr/>
        </p:nvSpPr>
        <p:spPr>
          <a:xfrm>
            <a:off x="498394" y="893582"/>
            <a:ext cx="8228060" cy="5248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얼굴인식 서버의 기본 구조</a:t>
            </a: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7654" name="TextBox 27653"/>
          <p:cNvSpPr txBox="1"/>
          <p:nvPr/>
        </p:nvSpPr>
        <p:spPr>
          <a:xfrm>
            <a:off x="106332" y="1323712"/>
            <a:ext cx="5739380" cy="2644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Python Flask 프레임워크를 이용한 서버를 구성한다. 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GTX1060가 장착된 서버로 CUDA 9.0 환경에서 구동한다.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요청 처리 모듈은 Requests를 받고 해당 데이터를 처리한다.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사람 관련 모듈은 특징점을 비교하고 결과를 출력한다.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딥러닝 모듈은 프레임에서 특징점을 추출하고 정제하며</a:t>
            </a:r>
            <a:b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</a:b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마스크 유무도 또한 판별한다.</a:t>
            </a:r>
            <a:endParaRPr kumimoji="1" lang="ko-KR" altLang="en-US" sz="1400" b="0" i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27655" name="그림 2765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696513" y="942813"/>
            <a:ext cx="306962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7" name="TextBox 28676"/>
          <p:cNvSpPr txBox="1"/>
          <p:nvPr/>
        </p:nvSpPr>
        <p:spPr>
          <a:xfrm>
            <a:off x="0" y="993607"/>
            <a:ext cx="4569557" cy="1184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요청처리 모듈</a:t>
            </a: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754162" lvl="4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8" name="TextBox 28677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1. 클라이언트로부터 프레임 데이터가 포함된 Request를 받는다. 받은 데이터를 딥러닝 모듈로 전송한다.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전달받은 Request를 match() 함수에서 딥러닝 모듈로 데이터를 전송한다.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2. 사람 관련 모듈로부터 결과를 받으면 이를 클라이언트로 전송한다.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사람 관련 모듈로 결과를 받은 뒤 클라이언트로 전송한다.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3. 2번 처리과정을 수행한 결과물의 로그를 WAS로 전송한다.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- 동시에 여러개의 클라이언트에서 요청을 받아야하기 때문에 </a:t>
            </a:r>
            <a:b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</a:b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  멀티쓰레딩을 사용한다.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- 데이터를 POST 방식으로 WAS에 전송한다.</a:t>
            </a:r>
            <a:endParaRPr kumimoji="1" lang="ko-KR" altLang="en-US" sz="1400" b="0" i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28679" name="그림 2867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875854" y="1464986"/>
            <a:ext cx="2837930" cy="1961818"/>
          </a:xfrm>
          <a:prstGeom prst="rect">
            <a:avLst/>
          </a:prstGeom>
          <a:noFill/>
          <a:ln w="9544" cap="flat" cmpd="sng" algn="ctr">
            <a:solidFill>
              <a:srgbClr val="4D4D4D"/>
            </a:solidFill>
            <a:prstDash val="solid"/>
            <a:round/>
          </a:ln>
        </p:spPr>
      </p:pic>
      <p:pic>
        <p:nvPicPr>
          <p:cNvPr id="28680" name="그림 2867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782193" y="3617254"/>
            <a:ext cx="3056958" cy="2142723"/>
          </a:xfrm>
          <a:prstGeom prst="rect">
            <a:avLst/>
          </a:prstGeom>
          <a:noFill/>
          <a:ln w="9544" cap="flat" cmpd="sng" algn="ctr">
            <a:solidFill>
              <a:srgbClr val="4D4D4D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9701" name="TextBox 29700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딥러닝 모듈</a:t>
            </a:r>
          </a:p>
        </p:txBody>
      </p:sp>
      <p:sp>
        <p:nvSpPr>
          <p:cNvPr id="29702" name="TextBox 29701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1. 저장된 데이터베이스로 딥러닝 모델을 생성/정제한다. 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2. 요청처리 모듈로부터 데이터를 받으면 해당하는 모델을 사용해 특징점을 추출한다.</a:t>
            </a:r>
          </a:p>
        </p:txBody>
      </p:sp>
      <p:pic>
        <p:nvPicPr>
          <p:cNvPr id="29703" name="그림 2970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854" y="1886186"/>
            <a:ext cx="5668166" cy="118126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9704" name="그림 2970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27" y="3643667"/>
            <a:ext cx="5887271" cy="2819793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9701" name="TextBox 29700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딥러닝 모듈</a:t>
            </a:r>
          </a:p>
        </p:txBody>
      </p:sp>
      <p:sp>
        <p:nvSpPr>
          <p:cNvPr id="29702" name="TextBox 29701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3. 모델의 결과물을 사람 관련 모듈로 전송한다.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4. 마스크 유무를 판별한다.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29705" name="그림 2970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129" y="1510476"/>
            <a:ext cx="4896533" cy="162900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9706" name="그림 297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27" y="4363937"/>
            <a:ext cx="5039428" cy="172426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9701" name="TextBox 29700"/>
          <p:cNvSpPr txBox="1"/>
          <p:nvPr/>
        </p:nvSpPr>
        <p:spPr>
          <a:xfrm>
            <a:off x="0" y="993607"/>
            <a:ext cx="4569557" cy="45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사람 관련 모듈</a:t>
            </a:r>
          </a:p>
        </p:txBody>
      </p:sp>
      <p:sp>
        <p:nvSpPr>
          <p:cNvPr id="29702" name="TextBox 29701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1. 딥러닝 모듈로부터 특징점과 이름 데이터를 전송받은 뒤 이를 데이터베이스에 저장한다.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2. 딥러닝 모듈로부터 특징점을 받으면 기존의 데이터베이스와 비교하여 매칭을 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3.</a:t>
            </a: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매칭을 한 결괏값을 요청처리 모듈로 전송한다.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4. 3번의 결과물을 데이터베이스에 저장한다.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29707" name="그림 29706"/>
          <p:cNvPicPr>
            <a:picLocks noChangeAspect="1"/>
          </p:cNvPicPr>
          <p:nvPr/>
        </p:nvPicPr>
        <p:blipFill rotWithShape="1">
          <a:blip r:embed="rId2"/>
          <a:srcRect r="5930"/>
          <a:stretch>
            <a:fillRect/>
          </a:stretch>
        </p:blipFill>
        <p:spPr>
          <a:xfrm>
            <a:off x="437297" y="1933818"/>
            <a:ext cx="5717663" cy="113363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9708" name="그림 297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27" y="3715694"/>
            <a:ext cx="5658639" cy="1324159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7653" name="TextBox 27652"/>
          <p:cNvSpPr txBox="1"/>
          <p:nvPr/>
        </p:nvSpPr>
        <p:spPr>
          <a:xfrm>
            <a:off x="498394" y="893582"/>
            <a:ext cx="8228060" cy="5248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클라이언트의 기본 구조</a:t>
            </a: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Wingdings"/>
              <a:buChar char="v"/>
              <a:defRPr/>
            </a:pPr>
            <a:endParaRPr kumimoji="1" lang="ko-KR" altLang="en-US" sz="18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None/>
              <a:defRPr/>
            </a:pPr>
            <a:endParaRPr kumimoji="1" lang="ko-KR" altLang="en-US" sz="18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7654" name="TextBox 27653"/>
          <p:cNvSpPr txBox="1"/>
          <p:nvPr/>
        </p:nvSpPr>
        <p:spPr>
          <a:xfrm>
            <a:off x="106332" y="1323712"/>
            <a:ext cx="5739380" cy="26442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초기설정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사용자가 원하는 대로 위치를 설정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서버의 주소를 특정 가능</a:t>
            </a: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기기 설정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사용자가 원할 때 마다 클라이언트의 위치를 </a:t>
            </a:r>
            <a:b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</a:b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변경 가능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체온 측정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클라이언트의 휴면 상태 설정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체온을 측정</a:t>
            </a:r>
          </a:p>
          <a:p>
            <a:pPr marL="1327266" lvl="4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영상 촬영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영상을 서버로 전송한다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서버로부터 데이터를 받으면 화면에 결과를 표시</a:t>
            </a:r>
          </a:p>
          <a:p>
            <a:pPr marL="870066" lvl="3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1160616" lvl="3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사용자 </a:t>
            </a:r>
            <a:r>
              <a:rPr kumimoji="1" lang="en-US" altLang="ko-KR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GUI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방문자를 위한 </a:t>
            </a:r>
            <a:r>
              <a:rPr kumimoji="1" lang="en-US" altLang="ko-KR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QR</a:t>
            </a: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코드 생성</a:t>
            </a:r>
          </a:p>
          <a:p>
            <a:pPr marL="1617816" lvl="4" indent="-29055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관리자를 위한 위치 설정</a:t>
            </a:r>
            <a:r>
              <a:rPr kumimoji="1" lang="en-US" altLang="ko-KR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,</a:t>
            </a: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 현재 위치 출력 등 정보 출력</a:t>
            </a:r>
          </a:p>
        </p:txBody>
      </p:sp>
      <p:pic>
        <p:nvPicPr>
          <p:cNvPr id="27656" name="그림 27655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722798" y="906641"/>
            <a:ext cx="307086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7" name="TextBox 28676"/>
          <p:cNvSpPr txBox="1"/>
          <p:nvPr/>
        </p:nvSpPr>
        <p:spPr>
          <a:xfrm>
            <a:off x="0" y="993607"/>
            <a:ext cx="4569557" cy="1184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체온 측정</a:t>
            </a:r>
          </a:p>
          <a:p>
            <a:pPr marL="754162" lvl="4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8" name="TextBox 28677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1. 설정된 감지 온도(체온 범주 내)가 감지되지 않을 시 휴면 상태에 들어간다.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2. 감지 온도 내 온도가 감지되었을시 휴면 상태에서 깨어난다.</a:t>
            </a:r>
          </a:p>
        </p:txBody>
      </p:sp>
      <p:pic>
        <p:nvPicPr>
          <p:cNvPr id="28681" name="그림 286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001" y="3355559"/>
            <a:ext cx="5172797" cy="194337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종합 설계 개요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7173" name="TextBox 7172"/>
          <p:cNvSpPr txBox="1"/>
          <p:nvPr/>
        </p:nvSpPr>
        <p:spPr>
          <a:xfrm>
            <a:off x="498394" y="1426919"/>
            <a:ext cx="8228060" cy="47155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지난 발표에서의 지적 사항과 답변</a:t>
            </a:r>
          </a:p>
          <a:p>
            <a:pPr marL="811319" lvl="1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6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얼굴인식에 대한 알고리즘 내용 보완 필요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CNN 기반 딥러닝 모델을 활용한 얼굴 검출 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detection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지금은 학습된 ResNet 모델을 활용하여 얼굴 검출중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2"/>
              <a:defRPr/>
            </a:pP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K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Nearest Neighbor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AdaBoost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Support Vector Machine과 같은 분류 알고리즘으로 클래스 분류 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지금은 KNN을 활용하여 클래스 분류중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3"/>
              <a:defRPr/>
            </a:pPr>
            <a:endParaRPr kumimoji="0" lang="ko-KR" altLang="en-US" sz="1400" b="0" i="0" baseline="0">
              <a:solidFill>
                <a:srgbClr val="10322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811319" lvl="1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6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사음 공간에 대해 좀 더 고려해 볼 것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사용 공간은 기존의 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[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건물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]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도메인에서 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[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문으로 구분되는 공간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]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으로 변경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2"/>
              <a:defRPr/>
            </a:pP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기기를 문 근처에 부착하고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공통된 서버로 한 기관의 여러 기기를 관리</a:t>
            </a:r>
            <a:b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</a:b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한 건물의 호실마다 기기를 부착하여 더 자세한 추적도 가능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3"/>
              <a:defRPr/>
            </a:pPr>
            <a:endParaRPr kumimoji="0" lang="ko-KR" altLang="en-US" sz="1400" b="0" i="0" baseline="0">
              <a:solidFill>
                <a:srgbClr val="10322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811319" lvl="1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6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열화상 카메라 정확도 개선 방안 필요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피부 표면을 측정하는 센서의 특성상 하드웨어적으로도 소프트웨어적으로도 정확도를 보증해주지 못함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2"/>
              <a:defRPr/>
            </a:pPr>
            <a:r>
              <a:rPr kumimoji="0" lang="ko-KR" altLang="en-US" sz="1400" b="0" i="0" baseline="0">
                <a:solidFill>
                  <a:srgbClr val="FF0000">
                    <a:alpha val="100000"/>
                  </a:srgbClr>
                </a:solidFill>
                <a:latin typeface="맑은 고딕"/>
                <a:ea typeface="맑은 고딕"/>
              </a:rPr>
              <a:t>출입 제한 온도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외에도 외부의 온도에 따라 변경되는 </a:t>
            </a:r>
            <a:r>
              <a:rPr kumimoji="0" lang="ko-KR" altLang="en-US" sz="1400" b="0" i="0" baseline="0">
                <a:solidFill>
                  <a:srgbClr val="FF6600">
                    <a:alpha val="100000"/>
                  </a:srgbClr>
                </a:solidFill>
                <a:latin typeface="맑은 고딕"/>
                <a:ea typeface="맑은 고딕"/>
              </a:rPr>
              <a:t>주의 온도 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분류를 만들고 </a:t>
            </a:r>
            <a:b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</a:b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주의 온도 방문자가 있으면 관리자에게 알림이 뜨는 방식으로 설정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3"/>
              <a:defRPr/>
            </a:pP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관리자는 </a:t>
            </a:r>
            <a:r>
              <a:rPr kumimoji="0" lang="ko-KR" altLang="en-US" sz="1400" b="0" i="0" baseline="0">
                <a:solidFill>
                  <a:srgbClr val="FF6600">
                    <a:alpha val="100000"/>
                  </a:srgbClr>
                </a:solidFill>
                <a:latin typeface="맑은 고딕"/>
                <a:ea typeface="맑은 고딕"/>
              </a:rPr>
              <a:t>해당 방문자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의 출입의 허용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0" lang="ko-KR" altLang="en-US" sz="1400" b="0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거부를 자동적으로 설정할수도 있고 수동적으로 설정할 수도 있음</a:t>
            </a:r>
          </a:p>
          <a:p>
            <a:pPr marL="1217773" lvl="2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 startAt="4"/>
              <a:defRPr/>
            </a:pPr>
            <a:endParaRPr kumimoji="0" lang="ko-KR" altLang="en-US" sz="1400" b="0" i="0">
              <a:solidFill>
                <a:srgbClr val="10322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174" name="TextBox 7173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3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7" name="TextBox 28676"/>
          <p:cNvSpPr txBox="1"/>
          <p:nvPr/>
        </p:nvSpPr>
        <p:spPr>
          <a:xfrm>
            <a:off x="0" y="993607"/>
            <a:ext cx="4569557" cy="1184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체온 측정</a:t>
            </a:r>
          </a:p>
          <a:p>
            <a:pPr marL="754162" lvl="4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8" name="TextBox 28677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3. 체온을 측정하여 서버로 이름과 체온 데이터를 보낸다.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28682" name="그림 2868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854" y="1770965"/>
            <a:ext cx="4515480" cy="232442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7" name="TextBox 28676"/>
          <p:cNvSpPr txBox="1"/>
          <p:nvPr/>
        </p:nvSpPr>
        <p:spPr>
          <a:xfrm>
            <a:off x="0" y="993607"/>
            <a:ext cx="6587122" cy="1184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영상 촬영과 얼굴인식서버로 프레임 전송</a:t>
            </a:r>
          </a:p>
          <a:p>
            <a:pPr marL="754162" lvl="4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8" name="TextBox 28677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kumimoji="1" lang="ko-KR" altLang="en-US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휴면 상태가 아닐 시 영상을 서버로 전송한다</a:t>
            </a:r>
            <a:r>
              <a:rPr kumimoji="1" lang="en-US" altLang="ko-KR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.</a:t>
            </a: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961FBF-C21F-422D-A886-1E34DFC0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27" y="1842818"/>
            <a:ext cx="5229955" cy="2429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7" name="TextBox 28676"/>
          <p:cNvSpPr txBox="1"/>
          <p:nvPr/>
        </p:nvSpPr>
        <p:spPr>
          <a:xfrm>
            <a:off x="0" y="993607"/>
            <a:ext cx="6587122" cy="1184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영상 촬영과 얼굴인식서버로 프레임 전송</a:t>
            </a:r>
          </a:p>
          <a:p>
            <a:pPr marL="754162" lvl="4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8" name="TextBox 28677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kumimoji="1" lang="ko-KR" altLang="en-US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서버로부터 데이터를 받으면 화면에 이름을 표시하고 결과를 표시한다</a:t>
            </a:r>
            <a:r>
              <a:rPr kumimoji="1" lang="en-US" altLang="ko-KR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. </a:t>
            </a: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C7E363-E0D8-4C11-8876-3EF97C80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6" y="2258950"/>
            <a:ext cx="5163271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0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모듈 상세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7" name="TextBox 28676"/>
          <p:cNvSpPr txBox="1"/>
          <p:nvPr/>
        </p:nvSpPr>
        <p:spPr>
          <a:xfrm>
            <a:off x="0" y="993607"/>
            <a:ext cx="6587122" cy="1184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754162" lvl="2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2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영상 촬영과 얼굴인식서버로 프레임 전송</a:t>
            </a:r>
          </a:p>
          <a:p>
            <a:pPr marL="754162" lvl="4" indent="-349296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endParaRPr kumimoji="1" lang="ko-KR" altLang="en-US" sz="2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28678" name="TextBox 28677"/>
          <p:cNvSpPr txBox="1"/>
          <p:nvPr/>
        </p:nvSpPr>
        <p:spPr>
          <a:xfrm>
            <a:off x="455526" y="1461805"/>
            <a:ext cx="5302887" cy="3934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3. </a:t>
            </a:r>
            <a:r>
              <a:rPr kumimoji="1" lang="ko-KR" altLang="en-US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모든 과정은 </a:t>
            </a:r>
            <a:r>
              <a:rPr kumimoji="1" lang="ko-KR" altLang="en-US" sz="1400" b="0" i="0" baseline="0" dirty="0" err="1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멀티스레딩으로</a:t>
            </a:r>
            <a:r>
              <a:rPr kumimoji="1" lang="ko-KR" altLang="en-US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 이루어져야만 한다</a:t>
            </a:r>
            <a:r>
              <a:rPr kumimoji="1" lang="en-US" altLang="ko-KR" sz="1400" b="0" i="0" baseline="0" dirty="0">
                <a:solidFill>
                  <a:srgbClr val="071413">
                    <a:alpha val="100000"/>
                  </a:srgbClr>
                </a:solidFill>
                <a:latin typeface="Arial"/>
                <a:ea typeface="Arial"/>
                <a:sym typeface="Arial"/>
              </a:rPr>
              <a:t>.</a:t>
            </a: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en-US" altLang="ko-KR" sz="140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342900" lvl="0" indent="-34290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400" b="0" i="0" baseline="0" dirty="0">
              <a:solidFill>
                <a:srgbClr val="071413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89C349-0ABC-4C50-9AF3-441D5FD8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6" y="2177664"/>
            <a:ext cx="5258534" cy="1733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7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개발 환경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4821" name="내용 개체 틀 2"/>
          <p:cNvSpPr>
            <a:spLocks noGrp="1"/>
          </p:cNvSpPr>
          <p:nvPr>
            <p:ph sz="half" idx="1"/>
          </p:nvPr>
        </p:nvSpPr>
        <p:spPr>
          <a:xfrm>
            <a:off x="455526" y="925342"/>
            <a:ext cx="8228117" cy="553302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0960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시스템 개발을 위해서 사용되는 하드웨어 사양이나 개발 도구, 적용되는 운영체제 등에 관해 기술</a:t>
            </a:r>
          </a:p>
          <a:p>
            <a:pPr marL="347708" lvl="0" indent="-30960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Client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Raspberry Pi 4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Raspbian, 7inch HDMI LCD, DTPML-SPI-151, RPI 8MP CAMERA BOARD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Python-3.9.1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OpenCV 4, FaceRecognition-v1.3.0, FaceMaskDetection, Keras-2.4.0 </a:t>
            </a:r>
          </a:p>
          <a:p>
            <a:pPr marL="347708" lvl="0" indent="-30960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Web Server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Spring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JPA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HTML, CSS, JS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Thymeleaf</a:t>
            </a:r>
          </a:p>
          <a:p>
            <a:pPr marL="347708" lvl="0" indent="-30960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 Classification Server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Ubuntu-20.04-LTS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Python-3.9.1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face_recognition-v1.3.0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Keras-2.4.0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RTP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PyCharm</a:t>
            </a:r>
            <a:endParaRPr kumimoji="0" lang="ko-KR" altLang="en-US" sz="16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4822" name="TextBox 34821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30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개발 방법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5845" name="내용 개체 틀 2"/>
          <p:cNvSpPr>
            <a:spLocks noGrp="1"/>
          </p:cNvSpPr>
          <p:nvPr>
            <p:ph sz="half" idx="1"/>
          </p:nvPr>
        </p:nvSpPr>
        <p:spPr>
          <a:xfrm>
            <a:off x="498394" y="893582"/>
            <a:ext cx="8228060" cy="524891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목표 시스템 개발을 위한 구체적 개발 방법 및 전략을 기술 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Client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라즈베리파이를 사용하여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PyCharm을 사용하여 Python3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OpenCV와 Face Recognition을 사용한 얼굴 특징 추출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 Mask Detection을 사용한 마스크 착용 유무 개발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Web Application Server (WAS)</a:t>
            </a:r>
            <a:r>
              <a:rPr kumimoji="0" lang="ko-KR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Intellij IDEA를 사용하여 Java 11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Spring Framework 5.1 기반 웹 서버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JPA를 이용한 객체 관계 매핑을 통한 DB제어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AWS의 RDS를 사용하여 클라우드 기반 DB관리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 Classification Server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PyCharm을 사용하여 Python3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RTP 프로토콜을 사용한 실시간 얼굴 인식 서버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Keras를 사용한 얼굴 인식 모델 구현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KNN 기반 분류 모델과, 로지스틱 회귀 기반 분류 모델 비교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FaceNet과 SVM을 이용한 분류 모델 구현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웹 서버의 API를 통한 로그 전송, 이를 최적화 하기 위한 알고리즘 개발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None/>
              <a:defRPr/>
            </a:pPr>
            <a:endParaRPr kumimoji="0" lang="ko-KR" altLang="en-US" sz="20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5846" name="TextBox 35845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31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개발 방법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6869" name="내용 개체 틀 2"/>
          <p:cNvSpPr>
            <a:spLocks noGrp="1"/>
          </p:cNvSpPr>
          <p:nvPr>
            <p:ph sz="half" idx="1"/>
          </p:nvPr>
        </p:nvSpPr>
        <p:spPr>
          <a:xfrm>
            <a:off x="498394" y="893582"/>
            <a:ext cx="8228060" cy="524891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목표 시스템 개발을 위한 구체적 개발 방법 및 전략을 기술 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Client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라즈베리파이를 사용하여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PyCharm을 사용하여 Python3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OpenCV와 Face Recognition을 사용한 얼굴 특징 추출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 Mask Detection을 사용한 마스크 착용 유무 개발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Web Application Server (WAS)</a:t>
            </a:r>
            <a:r>
              <a:rPr kumimoji="0" lang="ko-KR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 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Intellij IDEA를 사용하여 Java 11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Spring Framework 5.1 기반 웹 서버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JPA를 이용한 객체 관계 매핑을 통한 DB제어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AWS의 RDS를 사용하여 클라우드 기반 DB관리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AutoNum type="arabicPeriod"/>
              <a:defRPr/>
            </a:pPr>
            <a:r>
              <a:rPr kumimoji="0" lang="ko-KR" altLang="en-US" sz="18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 Classification Server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PyCharm을 사용하여 Python3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RTP 프로토콜을 사용한 실시간 얼굴 인식 서버 개발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Keras를 사용한 얼굴 인식 모델 구현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KNN 기반 분류 모델과, 로지스틱 회귀 기반 분류 모델 비교</a:t>
            </a:r>
          </a:p>
          <a:p>
            <a:pPr marL="1217773" lvl="2" indent="-288963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FaceNet과 SVM을 이용한 분류 모델 구현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3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•"/>
              <a:defRPr/>
            </a:pPr>
            <a:r>
              <a:rPr kumimoji="0" lang="ko-KR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웹 서버의 API를 통한 로그 전송, 이를 최적화 하기 위한 알고리즘 개발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None/>
              <a:defRPr/>
            </a:pPr>
            <a:endParaRPr kumimoji="0" lang="ko-KR" altLang="en-US" sz="20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6870" name="TextBox 36869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32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데모 환경 설계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7893" name="TextBox 37892"/>
          <p:cNvSpPr txBox="1"/>
          <p:nvPr/>
        </p:nvSpPr>
        <p:spPr>
          <a:xfrm>
            <a:off x="498394" y="1426919"/>
            <a:ext cx="8228060" cy="47155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WAS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Linux 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+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Java 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+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Spring Boot 기반 서버</a:t>
            </a:r>
          </a:p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FCS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Linux 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+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Python 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+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Flask 기반 서버</a:t>
            </a:r>
          </a:p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DB Server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AWS RDS 데이터베이스 서버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MySQL 사용</a:t>
            </a:r>
          </a:p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Image Server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AWS S3 이미지 저장 서버</a:t>
            </a:r>
          </a:p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Client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클라이언트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 마이크로프로세서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라즈베리파이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0" lang="ko-KR" altLang="en-US" sz="1800" b="1" i="0" baseline="0">
                <a:solidFill>
                  <a:srgbClr val="10322F">
                    <a:alpha val="100000"/>
                  </a:srgbClr>
                </a:solidFill>
                <a:latin typeface="맑은 고딕"/>
                <a:ea typeface="맑은 고딕"/>
              </a:rPr>
              <a:t>에서 구동</a:t>
            </a:r>
          </a:p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1800" b="1" i="0" baseline="0">
              <a:solidFill>
                <a:srgbClr val="10322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463611" lvl="0" indent="-38740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1800" b="1" i="0">
              <a:solidFill>
                <a:srgbClr val="10322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7894" name="TextBox 37893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sym typeface="Arial"/>
              </a:rPr>
              <a:t>33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굴림"/>
              <a:sym typeface="Arial"/>
            </a:endParaRPr>
          </a:p>
        </p:txBody>
      </p:sp>
      <p:sp>
        <p:nvSpPr>
          <p:cNvPr id="37895" name="TextBox 37894"/>
          <p:cNvSpPr txBox="1"/>
          <p:nvPr/>
        </p:nvSpPr>
        <p:spPr>
          <a:xfrm>
            <a:off x="755490" y="3252208"/>
            <a:ext cx="3249026" cy="523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21645E">
                    <a:alpha val="100000"/>
                  </a:srgbClr>
                </a:solidFill>
                <a:latin typeface="HY견고딕"/>
                <a:ea typeface="HY견고딕"/>
                <a:sym typeface="Arial"/>
              </a:rPr>
              <a:t>WAS</a:t>
            </a:r>
            <a:r>
              <a:rPr kumimoji="1" lang="ko-KR" altLang="en-US" sz="1400" b="0" i="0" baseline="0">
                <a:solidFill>
                  <a:srgbClr val="21645E">
                    <a:alpha val="100000"/>
                  </a:srgbClr>
                </a:solidFill>
                <a:latin typeface="Arial"/>
                <a:ea typeface="HY견고딕"/>
                <a:sym typeface="Arial"/>
              </a:rPr>
              <a:t>:</a:t>
            </a:r>
            <a:r>
              <a:rPr kumimoji="1" lang="ko-KR" altLang="en-US" sz="1400" b="0" i="0" baseline="0">
                <a:solidFill>
                  <a:srgbClr val="21645E">
                    <a:alpha val="100000"/>
                  </a:srgbClr>
                </a:solidFill>
                <a:latin typeface="HY견고딕"/>
                <a:ea typeface="HY견고딕"/>
                <a:sym typeface="Arial"/>
              </a:rPr>
              <a:t> Web Application Server</a:t>
            </a: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baseline="0">
                <a:solidFill>
                  <a:srgbClr val="21645E">
                    <a:alpha val="100000"/>
                  </a:srgbClr>
                </a:solidFill>
                <a:latin typeface="HY견고딕"/>
                <a:ea typeface="HY견고딕"/>
                <a:sym typeface="Arial"/>
              </a:rPr>
              <a:t>FCS</a:t>
            </a:r>
            <a:r>
              <a:rPr kumimoji="1" lang="ko-KR" altLang="en-US" sz="1400" b="0" i="0" baseline="0">
                <a:solidFill>
                  <a:srgbClr val="21645E">
                    <a:alpha val="100000"/>
                  </a:srgbClr>
                </a:solidFill>
                <a:latin typeface="Arial"/>
                <a:ea typeface="HY견고딕"/>
                <a:sym typeface="Arial"/>
              </a:rPr>
              <a:t>:</a:t>
            </a:r>
            <a:r>
              <a:rPr kumimoji="1" lang="ko-KR" altLang="en-US" sz="1400" b="0" i="0" baseline="0">
                <a:solidFill>
                  <a:srgbClr val="21645E">
                    <a:alpha val="100000"/>
                  </a:srgbClr>
                </a:solidFill>
                <a:latin typeface="HY견고딕"/>
                <a:ea typeface="HY견고딕"/>
                <a:sym typeface="Arial"/>
              </a:rPr>
              <a:t> Face Classification Server</a:t>
            </a:r>
            <a:endParaRPr kumimoji="1" lang="ko-KR" altLang="en-US" sz="1400" b="0" i="0">
              <a:solidFill>
                <a:srgbClr val="21645E">
                  <a:alpha val="100000"/>
                </a:srgbClr>
              </a:solidFill>
              <a:latin typeface="HY견고딕"/>
              <a:ea typeface="HY견고딕"/>
              <a:sym typeface="Arial"/>
            </a:endParaRPr>
          </a:p>
        </p:txBody>
      </p:sp>
      <p:pic>
        <p:nvPicPr>
          <p:cNvPr id="37896" name="그림 378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645833" y="3282349"/>
            <a:ext cx="4221981" cy="30823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업무 분담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8917" name="내용 개체 틀 2"/>
          <p:cNvSpPr>
            <a:spLocks noGrp="1"/>
          </p:cNvSpPr>
          <p:nvPr>
            <p:ph sz="half" idx="1"/>
          </p:nvPr>
        </p:nvSpPr>
        <p:spPr>
          <a:xfrm>
            <a:off x="498394" y="925342"/>
            <a:ext cx="8228060" cy="4715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팀원 별로 담당 업무에 관해서 상세히 기술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None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	</a:t>
            </a:r>
            <a:endParaRPr kumimoji="0" lang="en-US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graphicFrame>
        <p:nvGraphicFramePr>
          <p:cNvPr id="38918" name="표 38917"/>
          <p:cNvGraphicFramePr/>
          <p:nvPr/>
        </p:nvGraphicFramePr>
        <p:xfrm>
          <a:off x="598363" y="1377688"/>
          <a:ext cx="7942386" cy="4153716"/>
        </p:xfrm>
        <a:graphic>
          <a:graphicData uri="http://schemas.openxmlformats.org/drawingml/2006/table">
            <a:tbl>
              <a:tblPr firstRow="1" bandRow="1"/>
              <a:tblGrid>
                <a:gridCol w="10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437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조성욱</a:t>
                      </a:r>
                      <a:endParaRPr kumimoji="1" lang="ko-KR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맑은 고딕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유영균 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송인걸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573"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자료수집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라즈베리파이 조사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200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얼굴 인식 라이브러리 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조사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200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클라이언트 부품 조사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Spring Framework 5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ea typeface="굴림"/>
                          <a:sym typeface="굴림"/>
                        </a:rPr>
                        <a:t>.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1 레퍼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런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스 조사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200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JPA 조사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RTP 조사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얼굴 식별 모델 조사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Keras 레퍼런스 조사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53"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설      계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클라이언트 설계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클라이언트 서버 통신 설계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웹 서버 아키텍쳐 설계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REST API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설계</a:t>
                      </a:r>
                      <a:endParaRPr kumimoji="1" lang="ko-KR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맑은 고딕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</a:rPr>
                        <a:t> RTP 기반 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</a:rPr>
                        <a:t>얼굴 인식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</a:rPr>
                        <a:t> 서버 설계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</a:rPr>
                        <a:t> 얼굴 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</a:rPr>
                        <a:t>분류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</a:rPr>
                        <a:t> 딥러닝 모델 설계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8204"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구      현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클라이언트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200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얼굴 특징 추출 구현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관리자 웹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페이지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로그 기반 데이터 분석 구현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 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 REST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API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구현</a:t>
                      </a:r>
                      <a:endParaRPr kumimoji="1" lang="ko-KR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맑은 고딕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RTP 기반 스트리밍 서버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얼굴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분류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딥러닝 모델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모델 학습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굴림"/>
                          <a:ea typeface="맑은 고딕"/>
                          <a:sym typeface="굴림"/>
                        </a:rPr>
                        <a:t>,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검증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API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구현</a:t>
                      </a:r>
                      <a:endParaRPr kumimoji="1" lang="ko-KR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맑은 고딕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847">
                <a:tc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테스트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클라이언트 작동 테스트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200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서버 작동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ea typeface="굴림"/>
                          <a:sym typeface="굴림"/>
                        </a:rPr>
                        <a:t>/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제어 테스트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200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통합테스트 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ea typeface="굴림"/>
                          <a:sym typeface="굴림"/>
                        </a:rPr>
                        <a:t>/</a:t>
                      </a:r>
                      <a:r>
                        <a:rPr kumimoji="1" lang="en-US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유지보수</a:t>
                      </a:r>
                      <a:endParaRPr kumimoji="1" lang="en-US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Arial"/>
                        <a:sym typeface="굴림"/>
                      </a:endParaRPr>
                    </a:p>
                  </a:txBody>
                  <a:tcPr marL="94275" marR="94275" marT="49025" marB="49025" anchor="ctr">
                    <a:lnL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L>
                    <a:lnR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RTP 기반 스트리밍 서버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얼굴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분류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딥러닝 모델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모델 학습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굴림"/>
                          <a:ea typeface="맑은 고딕"/>
                          <a:sym typeface="굴림"/>
                        </a:rPr>
                        <a:t>,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검증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API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구현</a:t>
                      </a:r>
                      <a:endParaRPr kumimoji="1" lang="ko-KR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맑은 고딕"/>
                        <a:sym typeface="굴림"/>
                      </a:endParaRPr>
                    </a:p>
                  </a:txBody>
                  <a:tcPr marL="94275" marR="94275" marT="49025" marB="49025"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RTP 기반 스트리밍 서버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얼굴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분류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딥러닝 모델 구현</a:t>
                      </a:r>
                    </a:p>
                    <a:p>
                      <a:pPr marL="0" lvl="0" indent="0" algn="l" defTabSz="58846888" rtl="0" eaLnBrk="1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7C3B7">
                            <a:alpha val="100000"/>
                          </a:srgbClr>
                        </a:buClr>
                        <a:buSzPct val="25000"/>
                        <a:buFont typeface="Arial"/>
                        <a:buChar char="❖"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모델 학습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굴림"/>
                          <a:ea typeface="맑은 고딕"/>
                          <a:sym typeface="굴림"/>
                        </a:rPr>
                        <a:t>,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검증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굴림"/>
                        </a:rPr>
                        <a:t>API </a:t>
                      </a:r>
                      <a:r>
                        <a:rPr kumimoji="1" lang="ko-KR" altLang="en-US" sz="1100" b="0" i="0" baseline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Arial"/>
                          <a:ea typeface="맑은 고딕"/>
                          <a:sym typeface="굴림"/>
                        </a:rPr>
                        <a:t>구현</a:t>
                      </a:r>
                      <a:endParaRPr kumimoji="1" lang="ko-KR" altLang="en-US" sz="1100" b="0" i="0">
                        <a:solidFill>
                          <a:srgbClr val="4D4D4D">
                            <a:alpha val="100000"/>
                          </a:srgbClr>
                        </a:solidFill>
                        <a:latin typeface="Arial"/>
                        <a:ea typeface="맑은 고딕"/>
                        <a:sym typeface="굴림"/>
                      </a:endParaRPr>
                    </a:p>
                  </a:txBody>
                  <a:tcPr marL="94275" marR="94275" marT="49025" marB="49025" anchor="ctr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T>
                    <a:lnB w="28634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92" name="TextBox 38991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34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종합설계 수행일정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39941" name="내용 개체 틀 2"/>
          <p:cNvSpPr>
            <a:spLocks noGrp="1"/>
          </p:cNvSpPr>
          <p:nvPr>
            <p:ph sz="half" idx="1"/>
          </p:nvPr>
        </p:nvSpPr>
        <p:spPr>
          <a:xfrm>
            <a:off x="393625" y="1411011"/>
            <a:ext cx="8332830" cy="496161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시스템 개발 일정을 월별로 기술</a:t>
            </a:r>
            <a:endParaRPr kumimoji="0" lang="en-US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9942" name="TextBox 39941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35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39943" name="그림 39942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41220" y="2612539"/>
            <a:ext cx="7037696" cy="27427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종합설계 개요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8197" name="내용 개체 틀 2"/>
          <p:cNvSpPr>
            <a:spLocks noGrp="1"/>
          </p:cNvSpPr>
          <p:nvPr>
            <p:ph sz="half" idx="1"/>
          </p:nvPr>
        </p:nvSpPr>
        <p:spPr>
          <a:xfrm>
            <a:off x="498394" y="1426919"/>
            <a:ext cx="8228060" cy="4715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연구 개발 배경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en-US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최근 코로나 바이러스로 인한 확진자의 급격한 확산세와 교내 구성원들의 감염으로 인해 빠른 대처와 알림이 필요하게 되었다.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endParaRPr kumimoji="0" lang="en-US" altLang="en-US" sz="20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연구 개발 목표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en-US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얼굴 인식과 열화상 카메라를 이용해 교내 건물들에 입장하거나 퇴장할 때 개인을 식별하여 데이터를 수집한다.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en-US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웹 기반 관리자 페이지를 이용하여 분석과 관리를 용이하게 한다.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endParaRPr kumimoji="0" lang="en-US" altLang="en-US" sz="16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0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연구 개발 효과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en-US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기관 내 구성원들의 출입기반 이동 경로에 대한 시공간 데이터 분석이 용이하다.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en-US" altLang="en-US" sz="16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기관 내 구성원들 중에 확진자가 발생할 경우 동시간대에 접촉했던 구성원들에게 빠르게 그리고 정확하게 알림을 보내 대처가 가능하게 할 수 있으며 교내 컨트롤 타워 역할을 수행할 수 있다.</a:t>
            </a:r>
            <a:endParaRPr kumimoji="0" lang="en-US" altLang="en-US" sz="16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8198" name="TextBox 8197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GitHub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40965" name="내용 개체 틀 2"/>
          <p:cNvSpPr>
            <a:spLocks noGrp="1"/>
          </p:cNvSpPr>
          <p:nvPr>
            <p:ph sz="half" idx="1"/>
          </p:nvPr>
        </p:nvSpPr>
        <p:spPr>
          <a:xfrm>
            <a:off x="498394" y="1123718"/>
            <a:ext cx="8228060" cy="50187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  <a:hlinkClick r:id="rId2"/>
              </a:rPr>
              <a:t>https://github.com/KPUMorgorithm/FRAMES</a:t>
            </a:r>
            <a:endParaRPr kumimoji="0" lang="ko-KR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0966" name="TextBox 40965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36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40967" name="그림 40966"/>
          <p:cNvPicPr>
            <a:picLocks noChangeAspect="1"/>
          </p:cNvPicPr>
          <p:nvPr/>
        </p:nvPicPr>
        <p:blipFill rotWithShape="1">
          <a:blip r:embed="rId3">
            <a:lum/>
          </a:blip>
          <a:srcRect r="26350"/>
          <a:stretch>
            <a:fillRect/>
          </a:stretch>
        </p:blipFill>
        <p:spPr>
          <a:xfrm>
            <a:off x="1682451" y="1680833"/>
            <a:ext cx="5318740" cy="4461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필요기술 및 참고 문헌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41989" name="내용 개체 틀 2"/>
          <p:cNvSpPr>
            <a:spLocks noGrp="1"/>
          </p:cNvSpPr>
          <p:nvPr>
            <p:ph sz="half" idx="1"/>
          </p:nvPr>
        </p:nvSpPr>
        <p:spPr>
          <a:xfrm>
            <a:off x="498394" y="1426919"/>
            <a:ext cx="8228060" cy="4715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종합설계를 수행 시에 필요로 하는 기술과 참고한 참고문헌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4000"/>
              </a:spcBef>
              <a:spcAft>
                <a:spcPct val="0"/>
              </a:spcAft>
              <a:buNone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	</a:t>
            </a:r>
            <a:endParaRPr kumimoji="0" lang="en-US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1990" name="TextBox 41989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37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41991" name="TextBox 41990"/>
          <p:cNvSpPr txBox="1"/>
          <p:nvPr/>
        </p:nvSpPr>
        <p:spPr>
          <a:xfrm>
            <a:off x="739638" y="2203061"/>
            <a:ext cx="7128176" cy="4320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Face_recognition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https://github.com/ageitgey/face_recognition/tree/master/examples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Face mask detection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https://github.com/chandrikadeb7/Face-Mask-Detection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Thymeleaf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https://www.thymeleaf.org/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AWS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https://aws.amazon.com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Raspberry Pi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https://www.raspberrypi.org/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Spring Framework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https://spring.io/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Keras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0" lang="ko-KR" altLang="en-US" sz="1600" b="0" i="0" u="sng" baseline="0">
                <a:solidFill>
                  <a:srgbClr val="E1882F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https://keras.io/</a:t>
            </a:r>
            <a:endParaRPr kumimoji="0" lang="ko-KR" altLang="en-US" sz="1600" b="0" i="0" u="sng" baseline="0">
              <a:solidFill>
                <a:srgbClr val="E1882F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▪"/>
              <a:defRPr/>
            </a:pPr>
            <a:r>
              <a:rPr kumimoji="1" lang="ko-KR" altLang="en-US" sz="1600" b="0" i="0" baseline="0">
                <a:solidFill>
                  <a:srgbClr val="161616">
                    <a:alpha val="100000"/>
                  </a:srgbClr>
                </a:solidFill>
                <a:latin typeface="Arial"/>
                <a:ea typeface="Arial"/>
                <a:sym typeface="Arial"/>
              </a:rPr>
              <a:t>Deep Image Retrieval</a:t>
            </a: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61616">
                  <a:alpha val="100000"/>
                </a:srgbClr>
              </a:buClr>
              <a:buSzPct val="25000"/>
              <a:buFont typeface="Arial"/>
              <a:buChar char="⮚"/>
              <a:defRPr/>
            </a:pPr>
            <a:r>
              <a:rPr kumimoji="1" lang="ko-KR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  <a:hlinkClick r:id="rId2"/>
              </a:rPr>
              <a:t>https://norman3.github.io/papers/docs/deepimgir.html</a:t>
            </a:r>
            <a:endParaRPr kumimoji="1" lang="ko-KR" altLang="en-US" sz="1400" b="0" i="0" baseline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754162" lvl="1" indent="-290551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 baseline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  <a:p>
            <a:pPr marL="288963" lvl="0" indent="-288963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600" b="0" i="0">
              <a:solidFill>
                <a:srgbClr val="161616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관련 연구 및 사례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21" name="TextBox 9220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5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9222" name="그림 9221"/>
          <p:cNvPicPr>
            <a:picLocks noChangeAspect="1"/>
          </p:cNvPicPr>
          <p:nvPr/>
        </p:nvPicPr>
        <p:blipFill rotWithShape="1">
          <a:blip r:embed="rId2">
            <a:lum/>
          </a:blip>
          <a:srcRect t="9930"/>
          <a:stretch>
            <a:fillRect/>
          </a:stretch>
        </p:blipFill>
        <p:spPr>
          <a:xfrm>
            <a:off x="655521" y="2383966"/>
            <a:ext cx="7756682" cy="36521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9223" name="그림 922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87261" y="1299934"/>
            <a:ext cx="6326637" cy="9840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수행 시나리오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245" name="내용 개체 틀 2"/>
          <p:cNvSpPr>
            <a:spLocks noGrp="1"/>
          </p:cNvSpPr>
          <p:nvPr>
            <p:ph sz="half" idx="1"/>
          </p:nvPr>
        </p:nvSpPr>
        <p:spPr>
          <a:xfrm>
            <a:off x="349194" y="1411011"/>
            <a:ext cx="8228060" cy="471563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시나리오 1: 정상 체온이며 등록된 사용자인 경우	</a:t>
            </a:r>
            <a:endParaRPr kumimoji="0" lang="en-US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0246" name="TextBox 10245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6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pSp>
        <p:nvGrpSpPr>
          <p:cNvPr id="10247" name="Group 1"/>
          <p:cNvGrpSpPr/>
          <p:nvPr/>
        </p:nvGrpSpPr>
        <p:grpSpPr>
          <a:xfrm>
            <a:off x="684099" y="2779210"/>
            <a:ext cx="6551972" cy="3120422"/>
            <a:chOff x="684099" y="2779210"/>
            <a:chExt cx="6551972" cy="3120422"/>
          </a:xfrm>
        </p:grpSpPr>
        <p:pic>
          <p:nvPicPr>
            <p:cNvPr id="10248" name="그림 10247" descr="텍스트, 모니터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84099" y="4667963"/>
              <a:ext cx="739638" cy="9920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49" name="그림 1024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1860230" y="4628277"/>
              <a:ext cx="360302" cy="4841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860230" y="5237805"/>
              <a:ext cx="360302" cy="4841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0251" name="화살표: 오른쪽 10250"/>
            <p:cNvSpPr/>
            <p:nvPr/>
          </p:nvSpPr>
          <p:spPr>
            <a:xfrm>
              <a:off x="1318968" y="5012413"/>
              <a:ext cx="360302" cy="303144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52" name="화살표: 오른쪽 10251"/>
            <p:cNvSpPr/>
            <p:nvPr/>
          </p:nvSpPr>
          <p:spPr>
            <a:xfrm>
              <a:off x="2444305" y="5004487"/>
              <a:ext cx="361865" cy="304707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0253" name="그림 10252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3018890" y="4628277"/>
              <a:ext cx="360302" cy="4841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0254" name="화살표: 오른쪽 10253"/>
            <p:cNvSpPr/>
            <p:nvPr/>
          </p:nvSpPr>
          <p:spPr>
            <a:xfrm>
              <a:off x="3574386" y="5004487"/>
              <a:ext cx="360302" cy="304707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0255" name="그림 10254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3018890" y="5309195"/>
              <a:ext cx="360302" cy="4825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56" name="그림 10255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4110848" y="5213970"/>
              <a:ext cx="292093" cy="3920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60" name="그림 10259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4129938" y="4590210"/>
              <a:ext cx="331723" cy="4444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0261" name="화살표: 오른쪽 10260"/>
            <p:cNvSpPr/>
            <p:nvPr/>
          </p:nvSpPr>
          <p:spPr>
            <a:xfrm>
              <a:off x="4731484" y="5012413"/>
              <a:ext cx="361865" cy="303144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0262" name="그림 10261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5009232" y="2909376"/>
              <a:ext cx="387261" cy="5206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63" name="그림 10262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5556802" y="2864890"/>
              <a:ext cx="420640" cy="565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64" name="그림 10263"/>
            <p:cNvPicPr>
              <a:picLocks noChangeAspect="1"/>
            </p:cNvPicPr>
            <p:nvPr/>
          </p:nvPicPr>
          <p:blipFill rotWithShape="1">
            <a:blip r:embed="rId11">
              <a:lum/>
            </a:blip>
            <a:stretch>
              <a:fillRect/>
            </a:stretch>
          </p:blipFill>
          <p:spPr>
            <a:xfrm>
              <a:off x="3241100" y="2880798"/>
              <a:ext cx="476123" cy="63961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0265" name="화살표: 위쪽/아래쪽 10264"/>
            <p:cNvSpPr/>
            <p:nvPr/>
          </p:nvSpPr>
          <p:spPr>
            <a:xfrm>
              <a:off x="3093462" y="3690263"/>
              <a:ext cx="209538" cy="623760"/>
            </a:xfrm>
            <a:prstGeom prst="upDownArrow">
              <a:avLst>
                <a:gd name="adj1" fmla="val 50000"/>
                <a:gd name="adj2" fmla="val 625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0266" name="그림 10265"/>
            <p:cNvPicPr>
              <a:picLocks noChangeAspect="1"/>
            </p:cNvPicPr>
            <p:nvPr/>
          </p:nvPicPr>
          <p:blipFill rotWithShape="1">
            <a:blip r:embed="rId12">
              <a:lum/>
            </a:blip>
            <a:stretch>
              <a:fillRect/>
            </a:stretch>
          </p:blipFill>
          <p:spPr>
            <a:xfrm>
              <a:off x="2652225" y="2899831"/>
              <a:ext cx="477742" cy="6396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67" name="그림 10266"/>
            <p:cNvPicPr>
              <a:picLocks noChangeAspect="1"/>
            </p:cNvPicPr>
            <p:nvPr/>
          </p:nvPicPr>
          <p:blipFill rotWithShape="1">
            <a:blip r:embed="rId13">
              <a:lum/>
            </a:blip>
            <a:stretch>
              <a:fillRect/>
            </a:stretch>
          </p:blipFill>
          <p:spPr>
            <a:xfrm>
              <a:off x="5229878" y="4715576"/>
              <a:ext cx="622142" cy="834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0268" name="그림 10267" descr="텍스트, 모니터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496434" y="4679071"/>
              <a:ext cx="739638" cy="9920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0269" name="화살표: 오른쪽 10268"/>
            <p:cNvSpPr/>
            <p:nvPr/>
          </p:nvSpPr>
          <p:spPr>
            <a:xfrm>
              <a:off x="6064741" y="5021958"/>
              <a:ext cx="360302" cy="304707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0" name="화살표: 위쪽/아래쪽 10269"/>
            <p:cNvSpPr/>
            <p:nvPr/>
          </p:nvSpPr>
          <p:spPr>
            <a:xfrm>
              <a:off x="5423509" y="3690263"/>
              <a:ext cx="209483" cy="742819"/>
            </a:xfrm>
            <a:prstGeom prst="upDownArrow">
              <a:avLst>
                <a:gd name="adj1" fmla="val 50000"/>
                <a:gd name="adj2" fmla="val 625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1" name="자유형: 도형 10270"/>
            <p:cNvSpPr/>
            <p:nvPr/>
          </p:nvSpPr>
          <p:spPr>
            <a:xfrm>
              <a:off x="6512342" y="4718757"/>
              <a:ext cx="707877" cy="952358"/>
            </a:xfrm>
            <a:custGeom>
              <a:avLst/>
              <a:gdLst>
                <a:gd name="T0" fmla="*/ 0 w 446"/>
                <a:gd name="T1" fmla="*/ 0 h 600"/>
                <a:gd name="T2" fmla="*/ 446 w 446"/>
                <a:gd name="T3" fmla="*/ 600 h 600"/>
              </a:gdLst>
              <a:ahLst/>
              <a:cxnLst/>
              <a:rect l="T0" t="T1" r="T2" b="T3"/>
              <a:pathLst>
                <a:path w="446" h="600">
                  <a:moveTo>
                    <a:pt x="0" y="300"/>
                  </a:moveTo>
                  <a:cubicBezTo>
                    <a:pt x="0" y="135"/>
                    <a:pt x="100" y="0"/>
                    <a:pt x="223" y="0"/>
                  </a:cubicBezTo>
                  <a:cubicBezTo>
                    <a:pt x="346" y="0"/>
                    <a:pt x="446" y="135"/>
                    <a:pt x="446" y="300"/>
                  </a:cubicBezTo>
                  <a:cubicBezTo>
                    <a:pt x="446" y="465"/>
                    <a:pt x="346" y="600"/>
                    <a:pt x="223" y="600"/>
                  </a:cubicBezTo>
                  <a:cubicBezTo>
                    <a:pt x="100" y="600"/>
                    <a:pt x="0" y="465"/>
                    <a:pt x="0" y="300"/>
                  </a:cubicBezTo>
                  <a:lnTo>
                    <a:pt x="0" y="300"/>
                  </a:lnTo>
                  <a:close/>
                  <a:moveTo>
                    <a:pt x="60" y="300"/>
                  </a:moveTo>
                  <a:cubicBezTo>
                    <a:pt x="60" y="421"/>
                    <a:pt x="133" y="519"/>
                    <a:pt x="223" y="519"/>
                  </a:cubicBezTo>
                  <a:cubicBezTo>
                    <a:pt x="313" y="519"/>
                    <a:pt x="386" y="421"/>
                    <a:pt x="386" y="300"/>
                  </a:cubicBezTo>
                  <a:cubicBezTo>
                    <a:pt x="386" y="179"/>
                    <a:pt x="313" y="81"/>
                    <a:pt x="223" y="81"/>
                  </a:cubicBezTo>
                  <a:cubicBezTo>
                    <a:pt x="133" y="81"/>
                    <a:pt x="60" y="179"/>
                    <a:pt x="60" y="300"/>
                  </a:cubicBezTo>
                  <a:lnTo>
                    <a:pt x="60" y="300"/>
                  </a:lnTo>
                  <a:close/>
                </a:path>
              </a:pathLst>
            </a:cu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2" name="TextBox 10271"/>
            <p:cNvSpPr txBox="1"/>
            <p:nvPr/>
          </p:nvSpPr>
          <p:spPr>
            <a:xfrm>
              <a:off x="1733245" y="4482258"/>
              <a:ext cx="619016" cy="1417374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6" name="TextBox 10275"/>
            <p:cNvSpPr txBox="1"/>
            <p:nvPr/>
          </p:nvSpPr>
          <p:spPr>
            <a:xfrm>
              <a:off x="2888724" y="4455299"/>
              <a:ext cx="619016" cy="1417374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7" name="TextBox 10276"/>
            <p:cNvSpPr txBox="1"/>
            <p:nvPr/>
          </p:nvSpPr>
          <p:spPr>
            <a:xfrm>
              <a:off x="3961648" y="4455299"/>
              <a:ext cx="619016" cy="1417374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8" name="TextBox 10277"/>
            <p:cNvSpPr txBox="1"/>
            <p:nvPr/>
          </p:nvSpPr>
          <p:spPr>
            <a:xfrm>
              <a:off x="4855287" y="2779210"/>
              <a:ext cx="1288826" cy="809465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79" name="TextBox 10278"/>
            <p:cNvSpPr txBox="1"/>
            <p:nvPr/>
          </p:nvSpPr>
          <p:spPr>
            <a:xfrm>
              <a:off x="2542711" y="2815715"/>
              <a:ext cx="1288826" cy="809465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280" name="TextBox 10279"/>
            <p:cNvSpPr txBox="1"/>
            <p:nvPr/>
          </p:nvSpPr>
          <p:spPr>
            <a:xfrm>
              <a:off x="6526631" y="4087070"/>
              <a:ext cx="677736" cy="7697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24" tIns="45700" rIns="91424" bIns="4570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2000" b="0" i="0" baseline="0">
                <a:solidFill>
                  <a:srgbClr val="92D050">
                    <a:alpha val="100000"/>
                  </a:srgbClr>
                </a:solidFill>
                <a:latin typeface="Arial"/>
                <a:ea typeface="Arial"/>
                <a:sym typeface="Arial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2000" b="0" i="0">
                <a:solidFill>
                  <a:srgbClr val="92D050">
                    <a:alpha val="100000"/>
                  </a:srgbClr>
                </a:solidFill>
                <a:latin typeface="Arial"/>
                <a:ea typeface="Arial"/>
                <a:sym typeface="Arial"/>
              </a:endParaRPr>
            </a:p>
          </p:txBody>
        </p:sp>
      </p:grpSp>
      <p:pic>
        <p:nvPicPr>
          <p:cNvPr id="10281" name="그림 10280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522172" y="2057043"/>
            <a:ext cx="8055082" cy="303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수행 시나리오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1269" name="내용 개체 틀 2"/>
          <p:cNvSpPr>
            <a:spLocks noGrp="1"/>
          </p:cNvSpPr>
          <p:nvPr>
            <p:ph sz="half" idx="1"/>
          </p:nvPr>
        </p:nvSpPr>
        <p:spPr>
          <a:xfrm>
            <a:off x="498394" y="1426919"/>
            <a:ext cx="8228060" cy="4715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시나리오 2: 등록되지 않은 사용자이거나 정상 체온이 아닌 경우	</a:t>
            </a:r>
            <a:endParaRPr kumimoji="0" lang="en-US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1270" name="TextBox 11269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7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11271" name="그림 11270" descr="텍스트, 모니터이(가) 표시된 사진  자동 생성된 설명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330075" y="2687167"/>
            <a:ext cx="672991" cy="74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2" name="그림 1127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401437" y="2656969"/>
            <a:ext cx="328541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3" name="그림 1127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01437" y="3114115"/>
            <a:ext cx="328541" cy="3618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74" name="화살표: 오른쪽 11273"/>
          <p:cNvSpPr/>
          <p:nvPr/>
        </p:nvSpPr>
        <p:spPr>
          <a:xfrm>
            <a:off x="1907843" y="2944262"/>
            <a:ext cx="328541" cy="227009"/>
          </a:xfrm>
          <a:prstGeom prst="rightArrow">
            <a:avLst>
              <a:gd name="adj1" fmla="val 12500"/>
              <a:gd name="adj2" fmla="val 50000"/>
            </a:avLst>
          </a:prstGeom>
          <a:solidFill>
            <a:srgbClr val="A6A6A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75" name="화살표: 오른쪽 11274"/>
          <p:cNvSpPr/>
          <p:nvPr/>
        </p:nvSpPr>
        <p:spPr>
          <a:xfrm>
            <a:off x="2934773" y="2937899"/>
            <a:ext cx="328541" cy="228572"/>
          </a:xfrm>
          <a:prstGeom prst="rightArrow">
            <a:avLst>
              <a:gd name="adj1" fmla="val 12500"/>
              <a:gd name="adj2" fmla="val 50000"/>
            </a:avLst>
          </a:prstGeom>
          <a:solidFill>
            <a:srgbClr val="A6A6A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276" name="그림 11275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3456946" y="2656969"/>
            <a:ext cx="328541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77" name="그림 1127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3456946" y="3166472"/>
            <a:ext cx="328541" cy="3619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78" name="자유형: 도형 11277"/>
          <p:cNvSpPr/>
          <p:nvPr/>
        </p:nvSpPr>
        <p:spPr>
          <a:xfrm>
            <a:off x="3579131" y="3669611"/>
            <a:ext cx="669810" cy="1355472"/>
          </a:xfrm>
          <a:custGeom>
            <a:avLst/>
            <a:gdLst>
              <a:gd name="T0" fmla="*/ 0 w 422"/>
              <a:gd name="T1" fmla="*/ 0 h 854"/>
              <a:gd name="T2" fmla="*/ 422 w 422"/>
              <a:gd name="T3" fmla="*/ 854 h 854"/>
            </a:gdLst>
            <a:ahLst/>
            <a:cxnLst/>
            <a:rect l="T0" t="T1" r="T2" b="T3"/>
            <a:pathLst>
              <a:path w="422" h="854">
                <a:moveTo>
                  <a:pt x="73" y="0"/>
                </a:moveTo>
                <a:lnTo>
                  <a:pt x="73" y="712"/>
                </a:lnTo>
                <a:lnTo>
                  <a:pt x="284" y="712"/>
                </a:lnTo>
                <a:lnTo>
                  <a:pt x="284" y="643"/>
                </a:lnTo>
                <a:lnTo>
                  <a:pt x="422" y="749"/>
                </a:lnTo>
                <a:lnTo>
                  <a:pt x="284" y="854"/>
                </a:lnTo>
                <a:lnTo>
                  <a:pt x="284" y="785"/>
                </a:lnTo>
                <a:lnTo>
                  <a:pt x="0" y="785"/>
                </a:lnTo>
                <a:lnTo>
                  <a:pt x="0" y="0"/>
                </a:lnTo>
                <a:lnTo>
                  <a:pt x="73" y="0"/>
                </a:lnTo>
                <a:close/>
              </a:path>
            </a:pathLst>
          </a:custGeom>
          <a:solidFill>
            <a:srgbClr val="A6A6A6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456861" y="4387034"/>
            <a:ext cx="304763" cy="334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415612" y="4813982"/>
            <a:ext cx="301582" cy="333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4" name="화살표: 오른쪽 11283"/>
          <p:cNvSpPr/>
          <p:nvPr/>
        </p:nvSpPr>
        <p:spPr>
          <a:xfrm>
            <a:off x="5025084" y="4744154"/>
            <a:ext cx="328597" cy="227009"/>
          </a:xfrm>
          <a:prstGeom prst="rightArrow">
            <a:avLst>
              <a:gd name="adj1" fmla="val 12500"/>
              <a:gd name="adj2" fmla="val 50000"/>
            </a:avLst>
          </a:prstGeom>
          <a:solidFill>
            <a:srgbClr val="A6A6A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285" name="그림 11284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5501263" y="4501348"/>
            <a:ext cx="566659" cy="6253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86" name="그림 11285" descr="텍스트, 모니터이(가) 표시된 사진  자동 생성된 설명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629781" y="4406068"/>
            <a:ext cx="674554" cy="7412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1287" name="화살표: 오른쪽 11286"/>
          <p:cNvSpPr/>
          <p:nvPr/>
        </p:nvSpPr>
        <p:spPr>
          <a:xfrm>
            <a:off x="6178999" y="4785459"/>
            <a:ext cx="328541" cy="228516"/>
          </a:xfrm>
          <a:prstGeom prst="rightArrow">
            <a:avLst>
              <a:gd name="adj1" fmla="val 12500"/>
              <a:gd name="adj2" fmla="val 50000"/>
            </a:avLst>
          </a:prstGeom>
          <a:solidFill>
            <a:srgbClr val="A6A6A6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88" name="자유형: 도형 11287"/>
          <p:cNvSpPr/>
          <p:nvPr/>
        </p:nvSpPr>
        <p:spPr>
          <a:xfrm>
            <a:off x="6636145" y="4433083"/>
            <a:ext cx="657083" cy="706314"/>
          </a:xfrm>
          <a:custGeom>
            <a:avLst/>
            <a:gdLst>
              <a:gd name="T0" fmla="*/ 0 w 414"/>
              <a:gd name="T1" fmla="*/ 0 h 445"/>
              <a:gd name="T2" fmla="*/ 414 w 414"/>
              <a:gd name="T3" fmla="*/ 445 h 445"/>
            </a:gdLst>
            <a:ahLst/>
            <a:cxnLst/>
            <a:rect l="T0" t="T1" r="T2" b="T3"/>
            <a:pathLst>
              <a:path w="414" h="445">
                <a:moveTo>
                  <a:pt x="0" y="53"/>
                </a:moveTo>
                <a:lnTo>
                  <a:pt x="59" y="0"/>
                </a:lnTo>
                <a:lnTo>
                  <a:pt x="207" y="163"/>
                </a:lnTo>
                <a:lnTo>
                  <a:pt x="355" y="0"/>
                </a:lnTo>
                <a:lnTo>
                  <a:pt x="414" y="53"/>
                </a:lnTo>
                <a:lnTo>
                  <a:pt x="260" y="222"/>
                </a:lnTo>
                <a:lnTo>
                  <a:pt x="414" y="391"/>
                </a:lnTo>
                <a:lnTo>
                  <a:pt x="355" y="445"/>
                </a:lnTo>
                <a:lnTo>
                  <a:pt x="207" y="281"/>
                </a:lnTo>
                <a:lnTo>
                  <a:pt x="59" y="445"/>
                </a:lnTo>
                <a:lnTo>
                  <a:pt x="0" y="391"/>
                </a:lnTo>
                <a:lnTo>
                  <a:pt x="154" y="222"/>
                </a:lnTo>
                <a:lnTo>
                  <a:pt x="0" y="53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89" name="TextBox 11288"/>
          <p:cNvSpPr txBox="1"/>
          <p:nvPr/>
        </p:nvSpPr>
        <p:spPr>
          <a:xfrm>
            <a:off x="2285560" y="2547456"/>
            <a:ext cx="563477" cy="1061872"/>
          </a:xfrm>
          <a:prstGeom prst="rect">
            <a:avLst/>
          </a:prstGeom>
          <a:noFill/>
          <a:ln w="38235" cap="flat" cmpd="sng" algn="ctr">
            <a:solidFill>
              <a:srgbClr val="A6A6A6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90" name="TextBox 11289"/>
          <p:cNvSpPr txBox="1"/>
          <p:nvPr/>
        </p:nvSpPr>
        <p:spPr>
          <a:xfrm>
            <a:off x="3339506" y="2526859"/>
            <a:ext cx="563422" cy="1061816"/>
          </a:xfrm>
          <a:prstGeom prst="rect">
            <a:avLst/>
          </a:prstGeom>
          <a:noFill/>
          <a:ln w="38235" cap="flat" cmpd="sng" algn="ctr">
            <a:solidFill>
              <a:srgbClr val="A6A6A6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1291" name="TextBox 11290"/>
          <p:cNvSpPr txBox="1"/>
          <p:nvPr/>
        </p:nvSpPr>
        <p:spPr>
          <a:xfrm>
            <a:off x="4320388" y="4307661"/>
            <a:ext cx="565040" cy="1061872"/>
          </a:xfrm>
          <a:prstGeom prst="rect">
            <a:avLst/>
          </a:prstGeom>
          <a:noFill/>
          <a:ln w="38235" cap="flat" cmpd="sng" algn="ctr">
            <a:solidFill>
              <a:srgbClr val="A6A6A6"/>
            </a:solidFill>
            <a:prstDash val="solid"/>
            <a:miter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1292" name="그림 11291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998352" y="5439361"/>
            <a:ext cx="7437685" cy="5031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1293" name="그림 11292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1087213" y="5966335"/>
            <a:ext cx="7096416" cy="1364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수행 시나리오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2293" name="내용 개체 틀 2"/>
          <p:cNvSpPr>
            <a:spLocks noGrp="1"/>
          </p:cNvSpPr>
          <p:nvPr>
            <p:ph sz="half" idx="1"/>
          </p:nvPr>
        </p:nvSpPr>
        <p:spPr>
          <a:xfrm>
            <a:off x="498394" y="1426919"/>
            <a:ext cx="8228060" cy="4715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en-US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시나리오 3: 정상 체온이지만 얼굴 인식에 실패한 경우임시 출입증 발급 가능	</a:t>
            </a:r>
            <a:endParaRPr kumimoji="0" lang="en-US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2294" name="TextBox 12293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8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grpSp>
        <p:nvGrpSpPr>
          <p:cNvPr id="12295" name="Group 1"/>
          <p:cNvGrpSpPr/>
          <p:nvPr/>
        </p:nvGrpSpPr>
        <p:grpSpPr>
          <a:xfrm>
            <a:off x="898383" y="2444305"/>
            <a:ext cx="6796397" cy="2987131"/>
            <a:chOff x="898383" y="2444305"/>
            <a:chExt cx="6796397" cy="2987131"/>
          </a:xfrm>
        </p:grpSpPr>
        <p:pic>
          <p:nvPicPr>
            <p:cNvPr id="12296" name="그림 12295" descr="텍스트, 모니터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898383" y="2612539"/>
              <a:ext cx="766597" cy="7793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297" name="그림 1229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118944" y="2582397"/>
              <a:ext cx="374535" cy="37933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118944" y="3060140"/>
              <a:ext cx="374535" cy="3809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2299" name="화살표: 오른쪽 12298"/>
            <p:cNvSpPr/>
            <p:nvPr/>
          </p:nvSpPr>
          <p:spPr>
            <a:xfrm>
              <a:off x="1557029" y="2882361"/>
              <a:ext cx="373028" cy="239680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2300" name="화살표: 오른쪽 12299"/>
            <p:cNvSpPr/>
            <p:nvPr/>
          </p:nvSpPr>
          <p:spPr>
            <a:xfrm>
              <a:off x="2725234" y="2875997"/>
              <a:ext cx="372972" cy="239680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2301" name="그림 1230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3320416" y="2582397"/>
              <a:ext cx="373028" cy="37933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302" name="그림 12301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3320416" y="3115678"/>
              <a:ext cx="373028" cy="3809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303" name="그림 12302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5612396" y="2649043"/>
              <a:ext cx="645976" cy="6571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2304" name="자유형: 도형 12303"/>
            <p:cNvSpPr/>
            <p:nvPr/>
          </p:nvSpPr>
          <p:spPr>
            <a:xfrm>
              <a:off x="3458509" y="3644214"/>
              <a:ext cx="761909" cy="1425356"/>
            </a:xfrm>
            <a:custGeom>
              <a:avLst/>
              <a:gdLst>
                <a:gd name="T0" fmla="*/ 0 w 480"/>
                <a:gd name="T1" fmla="*/ 0 h 898"/>
                <a:gd name="T2" fmla="*/ 480 w 480"/>
                <a:gd name="T3" fmla="*/ 898 h 898"/>
              </a:gdLst>
              <a:ahLst/>
              <a:cxnLst/>
              <a:rect l="T0" t="T1" r="T2" b="T3"/>
              <a:pathLst>
                <a:path w="480" h="898">
                  <a:moveTo>
                    <a:pt x="83" y="0"/>
                  </a:moveTo>
                  <a:lnTo>
                    <a:pt x="83" y="734"/>
                  </a:lnTo>
                  <a:lnTo>
                    <a:pt x="323" y="734"/>
                  </a:lnTo>
                  <a:lnTo>
                    <a:pt x="323" y="654"/>
                  </a:lnTo>
                  <a:lnTo>
                    <a:pt x="480" y="776"/>
                  </a:lnTo>
                  <a:lnTo>
                    <a:pt x="323" y="898"/>
                  </a:lnTo>
                  <a:lnTo>
                    <a:pt x="323" y="818"/>
                  </a:lnTo>
                  <a:lnTo>
                    <a:pt x="0" y="818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2308" name="그림 12307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4456861" y="4398142"/>
              <a:ext cx="347631" cy="3523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309" name="그림 12308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4410868" y="4847361"/>
              <a:ext cx="344394" cy="3507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2310" name="화살표: 오른쪽 12309"/>
            <p:cNvSpPr/>
            <p:nvPr/>
          </p:nvSpPr>
          <p:spPr>
            <a:xfrm>
              <a:off x="5104456" y="4772733"/>
              <a:ext cx="374591" cy="239680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2311" name="그림 12310"/>
            <p:cNvPicPr>
              <a:picLocks noChangeAspect="1"/>
            </p:cNvPicPr>
            <p:nvPr/>
          </p:nvPicPr>
          <p:blipFill rotWithShape="1">
            <a:blip r:embed="rId7">
              <a:lum/>
            </a:blip>
            <a:stretch>
              <a:fillRect/>
            </a:stretch>
          </p:blipFill>
          <p:spPr>
            <a:xfrm>
              <a:off x="5645719" y="4518763"/>
              <a:ext cx="645976" cy="6571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2312" name="그림 12311" descr="텍스트, 모니터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928182" y="2620465"/>
              <a:ext cx="766597" cy="7809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2313" name="화살표: 오른쪽 12312"/>
            <p:cNvSpPr/>
            <p:nvPr/>
          </p:nvSpPr>
          <p:spPr>
            <a:xfrm>
              <a:off x="6479019" y="2890287"/>
              <a:ext cx="374535" cy="239680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2314" name="자유형: 도형 12313"/>
            <p:cNvSpPr/>
            <p:nvPr/>
          </p:nvSpPr>
          <p:spPr>
            <a:xfrm>
              <a:off x="6944034" y="2652225"/>
              <a:ext cx="734893" cy="749182"/>
            </a:xfrm>
            <a:custGeom>
              <a:avLst/>
              <a:gdLst>
                <a:gd name="T0" fmla="*/ 0 w 463"/>
                <a:gd name="T1" fmla="*/ 0 h 472"/>
                <a:gd name="T2" fmla="*/ 463 w 463"/>
                <a:gd name="T3" fmla="*/ 472 h 472"/>
              </a:gdLst>
              <a:ahLst/>
              <a:cxnLst/>
              <a:rect l="T0" t="T1" r="T2" b="T3"/>
              <a:pathLst>
                <a:path w="463" h="472">
                  <a:moveTo>
                    <a:pt x="0" y="236"/>
                  </a:moveTo>
                  <a:cubicBezTo>
                    <a:pt x="0" y="106"/>
                    <a:pt x="103" y="0"/>
                    <a:pt x="231" y="0"/>
                  </a:cubicBezTo>
                  <a:cubicBezTo>
                    <a:pt x="359" y="0"/>
                    <a:pt x="463" y="106"/>
                    <a:pt x="463" y="236"/>
                  </a:cubicBezTo>
                  <a:cubicBezTo>
                    <a:pt x="463" y="366"/>
                    <a:pt x="359" y="472"/>
                    <a:pt x="231" y="472"/>
                  </a:cubicBezTo>
                  <a:cubicBezTo>
                    <a:pt x="103" y="472"/>
                    <a:pt x="0" y="366"/>
                    <a:pt x="0" y="236"/>
                  </a:cubicBezTo>
                  <a:lnTo>
                    <a:pt x="0" y="236"/>
                  </a:lnTo>
                  <a:close/>
                  <a:moveTo>
                    <a:pt x="62" y="236"/>
                  </a:moveTo>
                  <a:cubicBezTo>
                    <a:pt x="62" y="331"/>
                    <a:pt x="138" y="408"/>
                    <a:pt x="231" y="408"/>
                  </a:cubicBezTo>
                  <a:cubicBezTo>
                    <a:pt x="325" y="408"/>
                    <a:pt x="401" y="331"/>
                    <a:pt x="401" y="236"/>
                  </a:cubicBezTo>
                  <a:cubicBezTo>
                    <a:pt x="401" y="141"/>
                    <a:pt x="325" y="64"/>
                    <a:pt x="231" y="64"/>
                  </a:cubicBezTo>
                  <a:cubicBezTo>
                    <a:pt x="138" y="64"/>
                    <a:pt x="62" y="141"/>
                    <a:pt x="62" y="236"/>
                  </a:cubicBezTo>
                  <a:lnTo>
                    <a:pt x="62" y="236"/>
                  </a:lnTo>
                  <a:close/>
                </a:path>
              </a:pathLst>
            </a:cu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2315" name="TextBox 12314"/>
            <p:cNvSpPr txBox="1"/>
            <p:nvPr/>
          </p:nvSpPr>
          <p:spPr>
            <a:xfrm>
              <a:off x="1987159" y="2466520"/>
              <a:ext cx="641287" cy="1114229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2316" name="TextBox 12315"/>
            <p:cNvSpPr txBox="1"/>
            <p:nvPr/>
          </p:nvSpPr>
          <p:spPr>
            <a:xfrm>
              <a:off x="3185506" y="2444305"/>
              <a:ext cx="642850" cy="1115792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2317" name="TextBox 12316"/>
            <p:cNvSpPr txBox="1"/>
            <p:nvPr/>
          </p:nvSpPr>
          <p:spPr>
            <a:xfrm>
              <a:off x="4302917" y="4315643"/>
              <a:ext cx="642850" cy="1115792"/>
            </a:xfrm>
            <a:prstGeom prst="rect">
              <a:avLst/>
            </a:prstGeom>
            <a:noFill/>
            <a:ln w="38235" cap="flat" cmpd="sng" algn="ctr">
              <a:solidFill>
                <a:srgbClr val="A6A6A6"/>
              </a:solidFill>
              <a:prstDash val="solid"/>
              <a:miter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pic>
          <p:nvPicPr>
            <p:cNvPr id="12318" name="그림 12317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5642537" y="3669611"/>
              <a:ext cx="449163" cy="4571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2319" name="화살표: 오른쪽 12318"/>
            <p:cNvSpPr/>
            <p:nvPr/>
          </p:nvSpPr>
          <p:spPr>
            <a:xfrm rot="16200000">
              <a:off x="5737762" y="4229907"/>
              <a:ext cx="247606" cy="161870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2320" name="화살표: 오른쪽 12319"/>
            <p:cNvSpPr/>
            <p:nvPr/>
          </p:nvSpPr>
          <p:spPr>
            <a:xfrm rot="16200000">
              <a:off x="5736199" y="3402971"/>
              <a:ext cx="250732" cy="184142"/>
            </a:xfrm>
            <a:prstGeom prst="rightArrow">
              <a:avLst>
                <a:gd name="adj1" fmla="val 12500"/>
                <a:gd name="adj2" fmla="val 50000"/>
              </a:avLst>
            </a:prstGeom>
            <a:solidFill>
              <a:srgbClr val="A6A6A6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12324" name="그림 12323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12658" y="5880599"/>
            <a:ext cx="8053520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684099" y="330160"/>
            <a:ext cx="4647367" cy="5634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200" b="1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시스템 수행 시나리오</a:t>
            </a:r>
            <a:endParaRPr kumimoji="0" lang="en-US" altLang="en-US" sz="3200" b="1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3317" name="내용 개체 틀 2"/>
          <p:cNvSpPr>
            <a:spLocks noGrp="1"/>
          </p:cNvSpPr>
          <p:nvPr>
            <p:ph sz="half" idx="1"/>
          </p:nvPr>
        </p:nvSpPr>
        <p:spPr>
          <a:xfrm>
            <a:off x="498394" y="1426919"/>
            <a:ext cx="8228060" cy="471557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시공간 분석 시나리오</a:t>
            </a: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endParaRPr kumimoji="0" lang="ko-KR" altLang="en-US" sz="24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  <a:p>
            <a:pPr marL="347708" lvl="0" indent="-347708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25000"/>
              <a:buFont typeface="Arial"/>
              <a:buChar char="❖"/>
              <a:defRPr/>
            </a:pPr>
            <a:r>
              <a:rPr kumimoji="0" lang="ko-KR" altLang="en-US" sz="24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맑은 고딕"/>
              </a:rPr>
              <a:t>문용현이 확진판정을 받은 경우, 문용현의 출입로그 기준, 같은 건물 내에 접촉 가능성 있는 사람 목록 질의</a:t>
            </a:r>
            <a:endParaRPr kumimoji="0" lang="ko-KR" altLang="en-US" sz="24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13318" name="TextBox 13317"/>
          <p:cNvSpPr txBox="1"/>
          <p:nvPr/>
        </p:nvSpPr>
        <p:spPr>
          <a:xfrm>
            <a:off x="6801197" y="258714"/>
            <a:ext cx="2133234" cy="244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lstStyle/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en-US" sz="1400" b="0" i="0" baseline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9</a:t>
            </a:r>
            <a:endParaRPr kumimoji="1" lang="en-US" altLang="en-US" sz="1400" b="0" i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pic>
        <p:nvPicPr>
          <p:cNvPr id="13319" name="그림 13318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03144" y="2203061"/>
            <a:ext cx="8532880" cy="24474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3320" name="TextBox 13319"/>
          <p:cNvSpPr txBox="1"/>
          <p:nvPr/>
        </p:nvSpPr>
        <p:spPr>
          <a:xfrm>
            <a:off x="912672" y="3350614"/>
            <a:ext cx="7918553" cy="795176"/>
          </a:xfrm>
          <a:prstGeom prst="rect">
            <a:avLst/>
          </a:prstGeom>
          <a:noFill/>
          <a:ln w="25452" cap="flat" cmpd="sng" algn="ctr">
            <a:solidFill>
              <a:srgbClr val="FF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21" name="TextBox 13320"/>
          <p:cNvSpPr txBox="1"/>
          <p:nvPr/>
        </p:nvSpPr>
        <p:spPr>
          <a:xfrm>
            <a:off x="917416" y="3658503"/>
            <a:ext cx="7861451" cy="180960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3322" name="TextBox 13321"/>
          <p:cNvSpPr txBox="1"/>
          <p:nvPr/>
        </p:nvSpPr>
        <p:spPr>
          <a:xfrm>
            <a:off x="944376" y="3964830"/>
            <a:ext cx="7859888" cy="180960"/>
          </a:xfrm>
          <a:prstGeom prst="rect">
            <a:avLst/>
          </a:prstGeom>
          <a:solidFill>
            <a:srgbClr val="FF0000">
              <a:alpha val="12000"/>
            </a:srgbClr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D4D4D"/>
      </a:dk2>
      <a:lt2>
        <a:srgbClr val="DDDDDD"/>
      </a:lt2>
      <a:accent1>
        <a:srgbClr val="2990E5"/>
      </a:accent1>
      <a:accent2>
        <a:srgbClr val="57AD27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D4D4D"/>
      </a:dk2>
      <a:lt2>
        <a:srgbClr val="DDDDDD"/>
      </a:lt2>
      <a:accent1>
        <a:srgbClr val="2990E5"/>
      </a:accent1>
      <a:accent2>
        <a:srgbClr val="57AD27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4D4D4D"/>
      </a:dk1>
      <a:lt1>
        <a:srgbClr val="FFFFFF"/>
      </a:lt1>
      <a:dk2>
        <a:srgbClr val="4D4D4D"/>
      </a:dk2>
      <a:lt2>
        <a:srgbClr val="DDDDDD"/>
      </a:lt2>
      <a:accent1>
        <a:srgbClr val="2990E5"/>
      </a:accent1>
      <a:accent2>
        <a:srgbClr val="57AD27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E1882F"/>
      </a:hlink>
      <a:folHlink>
        <a:srgbClr val="90A8B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2615</Words>
  <Application>Microsoft Office PowerPoint</Application>
  <PresentationFormat>사용자 지정</PresentationFormat>
  <Paragraphs>642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Adobe 고딕 Std B</vt:lpstr>
      <vt:lpstr>HNC_GO_B_HINT_GS</vt:lpstr>
      <vt:lpstr>HY견고딕</vt:lpstr>
      <vt:lpstr>굴림</vt:lpstr>
      <vt:lpstr>맑은 고딕</vt:lpstr>
      <vt:lpstr>바탕</vt:lpstr>
      <vt:lpstr>함초롬돋움</vt:lpstr>
      <vt:lpstr>Arial</vt:lpstr>
      <vt:lpstr>Wingdings</vt:lpstr>
      <vt:lpstr/>
      <vt:lpstr/>
      <vt:lpstr/>
      <vt:lpstr>얼굴 인식 기반 접근 관리 출입 시스템 Face Recognition based Access Management Entrace System </vt:lpstr>
      <vt:lpstr>차        례</vt:lpstr>
      <vt:lpstr>종합 설계 개요</vt:lpstr>
      <vt:lpstr>종합설계 개요</vt:lpstr>
      <vt:lpstr>관련 연구 및 사례</vt:lpstr>
      <vt:lpstr>시스템 수행 시나리오</vt:lpstr>
      <vt:lpstr>시스템 수행 시나리오</vt:lpstr>
      <vt:lpstr>시스템 수행 시나리오</vt:lpstr>
      <vt:lpstr>시스템 수행 시나리오</vt:lpstr>
      <vt:lpstr>시스템 구성도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</vt:lpstr>
      <vt:lpstr>개발 방법</vt:lpstr>
      <vt:lpstr>개발 방법</vt:lpstr>
      <vt:lpstr>데모 환경 설계</vt:lpstr>
      <vt:lpstr>업무 분담</vt:lpstr>
      <vt:lpstr>종합설계 수행일정</vt:lpstr>
      <vt:lpstr>GitHub</vt:lpstr>
      <vt:lpstr>필요기술 및 참고 문헌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얼굴 인식 기반 접근 관리 출입 시스템 Face Recognition based Access Management Entrace System</dc:title>
  <dc:creator>YoungKyon You</dc:creator>
  <cp:lastModifiedBy>조성욱(2015150036)</cp:lastModifiedBy>
  <cp:revision>24</cp:revision>
  <dcterms:modified xsi:type="dcterms:W3CDTF">2021-03-04T13:58:18Z</dcterms:modified>
  <cp:version>1000.0000.01</cp:version>
</cp:coreProperties>
</file>