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0" r:id="rId3"/>
    <p:sldId id="311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5" r:id="rId26"/>
    <p:sldId id="341" r:id="rId27"/>
    <p:sldId id="342" r:id="rId28"/>
    <p:sldId id="343" r:id="rId29"/>
    <p:sldId id="344" r:id="rId30"/>
    <p:sldId id="346" r:id="rId31"/>
    <p:sldId id="347" r:id="rId32"/>
    <p:sldId id="348" r:id="rId33"/>
    <p:sldId id="349" r:id="rId34"/>
    <p:sldId id="25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D1D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42" autoAdjust="0"/>
  </p:normalViewPr>
  <p:slideViewPr>
    <p:cSldViewPr>
      <p:cViewPr varScale="1">
        <p:scale>
          <a:sx n="79" d="100"/>
          <a:sy n="79" d="100"/>
        </p:scale>
        <p:origin x="108" y="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5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62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5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19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1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3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55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3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75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480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2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36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273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3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2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71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39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0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71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77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177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1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57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2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3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3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PUMorgorithm/FRAM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" TargetMode="External"/><Relationship Id="rId3" Type="http://schemas.openxmlformats.org/officeDocument/2006/relationships/hyperlink" Target="https://github.com/ageitgey/face_recognition/tree/master/examples" TargetMode="External"/><Relationship Id="rId7" Type="http://schemas.openxmlformats.org/officeDocument/2006/relationships/hyperlink" Target="https://www.raspberryp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" TargetMode="External"/><Relationship Id="rId5" Type="http://schemas.openxmlformats.org/officeDocument/2006/relationships/hyperlink" Target="https://www.thymeleaf.org/" TargetMode="External"/><Relationship Id="rId10" Type="http://schemas.openxmlformats.org/officeDocument/2006/relationships/hyperlink" Target="https://norman3.github.io/papers/docs/deepimgir.html" TargetMode="External"/><Relationship Id="rId4" Type="http://schemas.openxmlformats.org/officeDocument/2006/relationships/hyperlink" Target="https://github.com/chandrikadeb7/Face-Mask-Detection" TargetMode="External"/><Relationship Id="rId9" Type="http://schemas.openxmlformats.org/officeDocument/2006/relationships/hyperlink" Target="https://keras.io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992887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FRAMES</a:t>
            </a:r>
            <a:endParaRPr lang="ko-KR" altLang="en-US" sz="4400" b="1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568273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발표자 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유영균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060848"/>
            <a:ext cx="7056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Face Recognition based Access Management Entrance System</a:t>
            </a:r>
          </a:p>
          <a:p>
            <a:pPr algn="ctr"/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얼굴 인식 기반 접근 관리 출입 시스템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F685275-ADF0-4B53-A31B-554264A1D219}"/>
              </a:ext>
            </a:extLst>
          </p:cNvPr>
          <p:cNvGrpSpPr/>
          <p:nvPr/>
        </p:nvGrpSpPr>
        <p:grpSpPr>
          <a:xfrm>
            <a:off x="-4770828" y="-3570524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8B4F855-58D3-49E9-8142-683AA26BE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BFA30D39-4B18-4CE3-818D-C06711F48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AAAF2FE-D39E-423F-94B5-4C6EB3609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B24E5403-E9BD-411E-90BE-38364B474E20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7BF83F8-39C2-41E9-93A4-6E58F0ADF4D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260E4B1-62BF-4BAB-9BAB-3321E4D5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436FBDE-A879-4A96-964A-A95820550C65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86DFE333-CFE8-4A23-9739-91DE986BF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CF12E40-56C0-498B-AD2D-0FF9F4E03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F0D70A03-7B2E-4AF6-8C9A-FD9A30979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7334CBA5-1A74-4674-9E4D-6763B7EE79A1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6C17B549-CBFC-47E4-A82E-E9D4E2A1E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B308012-BBA4-48D6-BA87-73E8C1C4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6D5C109A-D73E-4B94-91D8-52C6EA53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5" name="화살표: 위쪽/아래쪽 104">
              <a:extLst>
                <a:ext uri="{FF2B5EF4-FFF2-40B4-BE49-F238E27FC236}">
                  <a16:creationId xmlns:a16="http://schemas.microsoft.com/office/drawing/2014/main" id="{6DFFCA8C-84E9-4C38-A456-7F932140D4E8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66AB1391-88E8-4FD4-9C95-1128E2D89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E72EBC00-399D-4439-BB5D-A854F5B9E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8" name="화살표: 위로 굽음 107">
              <a:extLst>
                <a:ext uri="{FF2B5EF4-FFF2-40B4-BE49-F238E27FC236}">
                  <a16:creationId xmlns:a16="http://schemas.microsoft.com/office/drawing/2014/main" id="{59953744-67E1-4729-B356-F4C7A5846F91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6953F4A-3A47-41F5-8278-5A0E6A01E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2135494C-51EB-4BF4-A5E9-8E5A74C9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DF18B494-4354-412A-843E-80830035DDC9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45DE119C-EDAD-40FF-A7A6-7C8F49F7C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DED1AD1-40B0-47A6-B210-8725683B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4" name="그림 11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6BEBB0F-B8D7-4214-B334-20265FF61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0F0E4BE3-B7DD-473E-A2F0-BAD38E98DC3A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3587BB6A-C274-4775-AA09-E45C13E3320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위쪽/아래쪽 116">
              <a:extLst>
                <a:ext uri="{FF2B5EF4-FFF2-40B4-BE49-F238E27FC236}">
                  <a16:creationId xmlns:a16="http://schemas.microsoft.com/office/drawing/2014/main" id="{5E3A5B41-7A30-4DFB-897D-6C8F8586C7D2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형: 비어 있음 117">
              <a:extLst>
                <a:ext uri="{FF2B5EF4-FFF2-40B4-BE49-F238E27FC236}">
                  <a16:creationId xmlns:a16="http://schemas.microsoft.com/office/drawing/2014/main" id="{8C09219E-3D75-4949-848F-71E86614CABC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곱하기 기호 118">
              <a:extLst>
                <a:ext uri="{FF2B5EF4-FFF2-40B4-BE49-F238E27FC236}">
                  <a16:creationId xmlns:a16="http://schemas.microsoft.com/office/drawing/2014/main" id="{F666AFD4-1085-450C-9B75-F934202AE69C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F72972E-A072-40A4-A84B-15401B611916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199DF3E-7A15-40F1-9347-BC612D62B29C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0F3918A-CEDF-4461-ABE0-703C8DC3AD57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1B5ADF1-445F-46EC-B79E-74EAF785CF7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E0F6A3BE-83A4-4C31-B504-4ECFDFB68268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701C366-E8AD-4BC6-A93D-5D33FA3718C1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20B6D67-DEE7-4EF6-B18D-98070D6F6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9F7F08A4-BF60-4C6D-A07A-87A773175E6D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BA242EDC-8C3C-4CBD-B4A1-C70B35926F0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560699"/>
            <a:ext cx="8352928" cy="892638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카메라로 얼굴의 특징점을 추출하고 열화상 카메라로 측정한 온도를 서버로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전송합니다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마스크를 꼈을 경우 탈의를 요청합니다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6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3BAC653-7477-47C9-B4B3-58D6AC1084A6}"/>
              </a:ext>
            </a:extLst>
          </p:cNvPr>
          <p:cNvGrpSpPr/>
          <p:nvPr/>
        </p:nvGrpSpPr>
        <p:grpSpPr>
          <a:xfrm>
            <a:off x="-4844443" y="1993591"/>
            <a:ext cx="25503723" cy="15404961"/>
            <a:chOff x="434789" y="89646"/>
            <a:chExt cx="11090810" cy="6699149"/>
          </a:xfrm>
        </p:grpSpPr>
        <p:pic>
          <p:nvPicPr>
            <p:cNvPr id="66" name="그림 6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57B93A5-09F5-4FF7-8B13-8B6D19AFA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B29FAD94-3337-4BB9-B9A8-FAC0E9DB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9B5A1899-0CC6-45FE-9AE3-AD815C08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EF555F31-09F1-4017-B1EE-F32D6375438F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0671CCD9-233A-476E-8CD3-7AEA403DB6C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7809A7D-086F-44AE-97DF-8DD532B0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AE30B369-0CF3-48F1-B5BB-72D10479D5D1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5F643DCF-0424-48BE-9D83-80681ACDA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E6DDD8A-15EB-4A75-A579-14900AB0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4F3F76F-90EB-4851-9525-E3E0874EC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A1967CF7-C1E0-4529-A8A9-1BCCB037CA71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76EC89F-1AC9-4828-A717-1818AA5A2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8C0902DB-A13B-490B-AF16-27FC060F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840B09D-9499-44B2-AB7B-9CC171510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0" name="화살표: 위쪽/아래쪽 79">
              <a:extLst>
                <a:ext uri="{FF2B5EF4-FFF2-40B4-BE49-F238E27FC236}">
                  <a16:creationId xmlns:a16="http://schemas.microsoft.com/office/drawing/2014/main" id="{7FDB1F2E-99E4-4360-BCD1-C0C44F5BA3AF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4F4A1CEE-8015-4387-9E47-5871EBDF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E53B03A-5C5B-4437-8071-DCDB4A432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3" name="화살표: 위로 굽음 82">
              <a:extLst>
                <a:ext uri="{FF2B5EF4-FFF2-40B4-BE49-F238E27FC236}">
                  <a16:creationId xmlns:a16="http://schemas.microsoft.com/office/drawing/2014/main" id="{4CD9EAF3-A415-4385-8764-9D14F57608B0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A278CC6F-645F-4ABE-B48B-E871BBE63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4006137-A780-41C3-81B1-26BF9BB73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6995B1F4-2A9E-44EC-8FDE-FB69AB4FCA90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55EA0AF-0072-428C-A602-BBBD2C6B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8" name="그림 8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3537870-1341-44EC-ABBF-ACCCC8EC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841E9C1-4F66-4BA4-AF82-0B9256D41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0852B613-D91A-4DA6-ADA1-57119E1001E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6043A58E-B793-4EB8-8251-1A9874F04CB6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7E852-00E6-4870-9014-9CAF9ACAA34E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: 비어 있음 92">
              <a:extLst>
                <a:ext uri="{FF2B5EF4-FFF2-40B4-BE49-F238E27FC236}">
                  <a16:creationId xmlns:a16="http://schemas.microsoft.com/office/drawing/2014/main" id="{A1E01C1A-F839-42E3-9C11-8787B3DA43AD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곱하기 기호 93">
              <a:extLst>
                <a:ext uri="{FF2B5EF4-FFF2-40B4-BE49-F238E27FC236}">
                  <a16:creationId xmlns:a16="http://schemas.microsoft.com/office/drawing/2014/main" id="{C5FACB49-C84F-4102-BC07-BD063AEEFC3D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9DBE4B4-7FBB-421E-9E89-82B86356FF78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F55924B-5862-47F1-9864-51E0288F86A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5E3C367-CF17-4002-992F-0721B6D46623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E9AFF5C-4064-4DB0-8D50-0D96A964F151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DF2F378-0DE3-4F59-8B01-BD37BC0F3885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29503B0-C148-426F-BAD9-93165C2A1BFA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FF261D-D522-493F-9358-A9ED54CC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D4B1C560-06B1-4417-9910-611A2B8D79C3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94BB7831-5DC1-4718-B826-A536222F07AF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51493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779871"/>
            <a:ext cx="8352928" cy="673465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서버에서는 받은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특징값을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얼굴 인식 모델에 적용해서 결과를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유저 정보와 비교합니다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68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12EF589-97AA-4911-BB78-901051A222C5}"/>
              </a:ext>
            </a:extLst>
          </p:cNvPr>
          <p:cNvGrpSpPr/>
          <p:nvPr/>
        </p:nvGrpSpPr>
        <p:grpSpPr>
          <a:xfrm>
            <a:off x="-9133583" y="-3570524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39A1331-0CC2-4746-8971-D8EE98BDC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ED87DFC2-5B64-4E0A-A6EE-BBA7F90FC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22FAF7D-922A-4333-AC5A-A8ED39944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7E21AD80-2BBE-4061-A732-6532456782CE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5914FAC1-D1A8-4239-9FB6-CD21C7ED1D1F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B4CD660-241F-47B6-B6A2-F25E4D30A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9EE58A60-8268-4C0F-B717-25937221644B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8D22EB5-DB26-4380-B5E7-55BB2BD32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061EE49-29BF-4BB2-9C58-890566EFD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8D1CA8E-5DE5-4547-BBDB-9F2DAFD1F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F1DBD286-9DF4-44C0-ACD9-CCBD00643F32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2CC926A0-BD39-4067-A2BE-AE5396314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0B4D9F3-2986-4BFB-97F5-400E9658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4AF4F19-C78C-467C-8A88-51DD34F75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5" name="화살표: 위쪽/아래쪽 104">
              <a:extLst>
                <a:ext uri="{FF2B5EF4-FFF2-40B4-BE49-F238E27FC236}">
                  <a16:creationId xmlns:a16="http://schemas.microsoft.com/office/drawing/2014/main" id="{2A201EC3-B6EF-4F22-B082-5F41BFFD2BF7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849F0C93-8081-4F73-A32E-707B227E3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94019A46-121C-4493-8F9E-951AD77A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8" name="화살표: 위로 굽음 107">
              <a:extLst>
                <a:ext uri="{FF2B5EF4-FFF2-40B4-BE49-F238E27FC236}">
                  <a16:creationId xmlns:a16="http://schemas.microsoft.com/office/drawing/2014/main" id="{5B8205A6-5F35-4899-AB04-86F0BB5E533F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72929A5-FAD1-4F2A-8ABA-4F86851A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43B91061-C6D3-4A17-95BF-548FF795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1" name="화살표: 오른쪽 110">
              <a:extLst>
                <a:ext uri="{FF2B5EF4-FFF2-40B4-BE49-F238E27FC236}">
                  <a16:creationId xmlns:a16="http://schemas.microsoft.com/office/drawing/2014/main" id="{344A1C78-93E8-426F-9CD1-D80D562F6FD2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17ACCA20-8A4E-4228-9B15-A24966D18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15C9419-A6A9-4DAF-9F92-93769CE5B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4" name="그림 113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A4ADF07-5E7C-4585-AAEE-442F57D0F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10A2945B-8D8F-442E-9F78-0A44D9CBC542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632EBAA2-7622-466C-AA57-1CE0ECC3D13F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화살표: 위쪽/아래쪽 116">
              <a:extLst>
                <a:ext uri="{FF2B5EF4-FFF2-40B4-BE49-F238E27FC236}">
                  <a16:creationId xmlns:a16="http://schemas.microsoft.com/office/drawing/2014/main" id="{DF53C3DE-DA90-47F9-80AF-8B4444DE27B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원형: 비어 있음 117">
              <a:extLst>
                <a:ext uri="{FF2B5EF4-FFF2-40B4-BE49-F238E27FC236}">
                  <a16:creationId xmlns:a16="http://schemas.microsoft.com/office/drawing/2014/main" id="{169DFEDB-C821-4FDB-966C-E94DDD5CDF63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곱하기 기호 118">
              <a:extLst>
                <a:ext uri="{FF2B5EF4-FFF2-40B4-BE49-F238E27FC236}">
                  <a16:creationId xmlns:a16="http://schemas.microsoft.com/office/drawing/2014/main" id="{A90BE342-D31F-46E2-9F8D-18264316B9F5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0FE798C-989E-4AD5-B119-52DAF81C0C8D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ED59E8C-15D6-4651-A631-223A7B0B59CC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D9D2EAC-B4F4-4442-94EB-8C77269E15D8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3992DFC8-5332-47CF-949E-C731F5B7503C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A36F0C-7486-483B-BD1B-0C0C708EBEE4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B4295DA-8E5B-4083-8074-D9F5811E993B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F5409B85-FD85-472B-A43D-E9637AD1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041C937B-28F5-49F5-8F8E-7682FE07E4C5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8D1B01AC-AD69-4621-B04D-A0829714C20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얼굴 인식에 성공했고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체온이 정상인 경우 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9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D8E1726-0ECD-4199-862E-C584924EE611}"/>
              </a:ext>
            </a:extLst>
          </p:cNvPr>
          <p:cNvGrpSpPr/>
          <p:nvPr/>
        </p:nvGrpSpPr>
        <p:grpSpPr>
          <a:xfrm>
            <a:off x="-13718032" y="-3570524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AE63867-222D-48AF-A0AC-D297C5BC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BDC9ED0-CED2-4D41-9B66-DDD155B9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B780033-63E7-4C30-BCE6-668AE974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9650ADA-0803-4453-A407-B0BBB001B3B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D2794E4E-1805-41EF-9880-640798379AD2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A7DBFCC-813E-4FB9-9156-A17E7FBB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297C7697-AC95-440D-9C9E-B3E672F7041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00F9D35-26B4-48F1-B9C4-1F36E95F5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2F1DEC2-0BF9-4E41-AFA3-29D70E46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5F4608AF-EC1A-44D3-B7A6-D39D02FC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B2C0A8C4-128A-435C-9337-F8FEFCA55E2C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B0EF43A8-D618-4909-A0D2-D932394B3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D2D8C195-4E79-4B01-AC23-B293DDBDE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37E5371-CA95-46FC-B7F7-888635283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7A877388-8A3B-4151-BF3C-0F5436EEE05F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63C7C6FF-D766-4110-B52D-BA17322ED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3E72FCA8-9C9A-472C-83E5-A1155F2D7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46319917-46F0-4BF1-8078-DDEF6FD0B318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13D88B08-DA9F-441B-87CA-0ACD5156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98279F5-D732-469B-8659-B7D4514F1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8D1A547A-01C9-41F9-923D-1B1BD9B084C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9C5CEC4-926E-4F13-A4E5-66CFC6376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21846D4-03F2-4D4D-82FC-D6BCB0093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E8DF77E-1D61-4488-B5BD-460703086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2D754D91-7C05-4CFC-8DDF-3152A27C484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3FDCF76A-D859-48CD-BE1A-28A21548F5A7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A6A4F681-39B0-4C08-B2FA-D38101FF03B8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E10C6282-0CE6-4100-BFDB-F769B35F6594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3ABC20FB-32A3-492F-9C9B-AB3E39C0F1A9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F6D64FC-AE6E-4BB1-AEE7-79817DB818A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E5B9B7B-A2AF-4886-B59E-3586F7EB3399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08E261B-7DD6-4A21-A2FE-93030D19384C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677CBA3-8FC6-4887-8253-7F0F2F313193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562F60B-2409-4549-B7F8-4D8F9DBCE772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F6C2666-789F-47AB-90E9-A7D0F4AAB24A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76996697-C95E-4562-9294-B7BCFDAEC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17F5132D-2709-413E-83DB-A86730E7E637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화살표: 오른쪽 128">
              <a:extLst>
                <a:ext uri="{FF2B5EF4-FFF2-40B4-BE49-F238E27FC236}">
                  <a16:creationId xmlns:a16="http://schemas.microsoft.com/office/drawing/2014/main" id="{FD88BE26-D055-46DE-BB9F-A904B954B254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01B2E8F-6623-4C00-A3CB-AEB19BADCCF6}"/>
              </a:ext>
            </a:extLst>
          </p:cNvPr>
          <p:cNvGrpSpPr/>
          <p:nvPr/>
        </p:nvGrpSpPr>
        <p:grpSpPr>
          <a:xfrm>
            <a:off x="-13549953" y="1993591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8E0BF25-A36A-44F3-BFAA-7416F60D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21E337-3EF7-4289-BAA0-69CC933BA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C647BD6-F20A-491D-B86A-A0C2F0C23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022CF9DB-3AB1-45B0-9301-6060537234BF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07383B68-9E8B-4263-AAB2-DB41AC337AE5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BA17DB1-9B9F-4B22-8239-CDE47601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D7124FC-22BD-4E36-BA12-59CB44DCF5CD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A161FD3-FD7A-48CF-8D24-02C62FC9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A1F3CA4-B49E-4657-B060-BDD2EB76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B872E35-A120-4D26-B124-0497CB3D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E26CBD52-0A13-48E3-91E2-9A9A3820C10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DF7826C-C814-42DE-8106-297BBB3B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4744B6D-C8F2-41E1-B3A1-DB8EB27CD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24BB2607-35A1-42F7-BEEC-53CEBC8A2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66B7E92C-5E30-45E7-9366-6224FDEFC72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38BB0826-3825-4FBE-B51B-24E4032B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E12780E9-20FF-4659-8806-69FB99EA7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1A62A59C-33C6-4902-A164-4C129313704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A452136-A8DD-441C-B861-6D7E3F113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3F325F17-FAEA-481B-9277-20F006C12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8EDFB382-D72D-4CAB-932C-ECC25B84DD5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4B27FB22-F181-46D2-8ACE-BB930655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5440BE84-2367-4EF4-BB69-ABB334F26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842ABF4-03B5-4C35-9E09-C1CA0D49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3376CFC1-3A46-4E0A-B5C4-1040502FF50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FA2B7FDA-F4AC-4FBB-9CA9-982C8A0F6878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1E9FB935-51F5-45F2-82A8-BECEBE72410A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CA1197AD-1898-4ED1-94A5-2B79AD60C559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5520E598-3690-43E2-AD0C-CF05F0266E00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606850E-5D45-4536-9417-BC76151BCB0C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1BB077F-D173-42CD-964D-8C0A41956D7D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14B4AAB1-8E7C-47E6-8827-22C1E5612C2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2046DB9-0D88-4BD7-B8E1-A7ED2EC0894A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D041435-4592-43A2-8318-EF0BC208F28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AC6E7A3-DF4E-4A9D-A346-B63BB3064F26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95FDBD64-69DA-49B8-9F73-6B6F2D9A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443601F8-116D-47CF-8909-CF75C567BC12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4990EA8B-9C9D-4FE1-8FC8-8358B52E12DD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5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6924F23-6158-422E-885A-5DA63BDB9438}"/>
              </a:ext>
            </a:extLst>
          </p:cNvPr>
          <p:cNvGrpSpPr/>
          <p:nvPr/>
        </p:nvGrpSpPr>
        <p:grpSpPr>
          <a:xfrm>
            <a:off x="-18686403" y="-3570524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8482B73-65CC-4986-A4A7-C4B42324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0FD5D35-948C-4F6C-AFB4-AA293A177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009B50CF-7607-42ED-8011-A9971B82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5A5A44B3-EC3C-4CCC-92C5-1C819D28CFF6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B180E33-AFE3-44CA-9B10-2EF4A2FF448A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2832D071-CB07-42BA-8899-E8A8EF1A8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4DD3AA41-6A85-4576-AF02-4F9EB904E887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CAEAE80-013A-4FFE-9E69-FDD2EC30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EE2FB9EC-0BE4-4962-A2EB-2EE2A992D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3691666B-99AD-4DA8-94FE-9CBFAFCCB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585BF2A7-A72B-414D-8D3A-E78669671A75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7334654-DABB-40A0-B01F-8B37204DA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F718FDE-F91F-430E-987F-77C92F416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BB7B882-9B90-4354-B97F-10863C464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E41BDCB3-6EDD-4E0F-B336-B00052DBB69E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4906D6C-0766-4733-9D85-0B7DEA12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B35E131-1951-427C-A83F-022B1DF0A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81E4C4CC-3F66-41E0-8575-FA955FB9433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0729BD06-DFE9-4037-B730-DA1C38A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BCE6F961-8BED-4B9F-B064-2F50608D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12C3E06C-158F-4985-AEA4-CA3B536E2C1D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D76EEE9-4276-4F2F-B937-00BB277D6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396F2F5-6182-4A6B-A7C7-A27CB3689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E4DD873-8E2F-463A-A66D-D39353E5C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AC3B6869-EFD9-463C-AA41-D20DF74BF2D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90B5735E-0FD4-4196-B9E5-F34EEE12E5C8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24E3CF9D-7B49-439D-947A-84F5607D9D83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9E3FFD9A-A49E-468F-844B-3F46B022423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D40180CB-97EB-42D5-B7C1-76E292C56107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6AEC69C-1487-4E73-9CFE-A0F405A145B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A44BCB8-454A-4E26-8670-0FF69D63546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6B38EA0F-A31A-42CD-955E-1149FFC21403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D2B4406-584A-446F-925C-F7B86FF0E4E7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47E310B-3754-4505-8C7C-D1F7D2BE3CF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8366F03-9E8E-4479-B359-2A3155385873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D48396CD-1A22-4825-B1E2-387205B1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CD91650C-E98A-4A2C-8B28-8F148C1A45C6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0385AE27-ABE8-402E-8696-774426221E5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r>
              <a:rPr lang="en-US" altLang="ko-KR" sz="2000" dirty="0">
                <a:solidFill>
                  <a:srgbClr val="92D05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이제 출입할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2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1FEFB36-2D41-4931-BC3F-3DD969333316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3DAAD72-6197-410F-9F36-B83274075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548C637-95F6-449B-A363-DF61FC61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4051CAC-DE61-4979-8C92-4AC017E6C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2B9ECEA0-833A-4FC6-AD57-85A02BAF3647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1B49D1CE-D717-41E0-A20D-B27023754A6D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D9C5A2F-4EE7-4A78-836A-B4CC7A8C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90A4C11A-2546-4386-9519-8F58B0E6FCA6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057049E-82A5-4CC6-A668-F54BB43D6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7B442FD-81C1-44F7-AA91-F158D8F73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7D79CE9-1BE3-4A01-B243-151194769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3179AC4F-26DA-46CE-8B02-41CFF5FBE1B5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50A692BF-ADB9-44CB-B732-E096E7C6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B3655EE0-3EF9-4071-B17A-36C2767D9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610C74D-6286-4952-A5B7-71B9A8399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A17D4A6E-0158-40C3-9AED-13576CBA2824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6E9D1EC-6E22-42D9-8910-6BABD2A2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E3E596F0-AC83-478E-8679-12CF1363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133B0453-4998-4A5B-B8A4-A045CEF174F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086BBBC-2385-4198-812E-898BD5218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BF1E53F3-93BD-4934-A8F5-B101E5AB3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08B25468-1F16-4CAD-AA72-9D131C38A99B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8CA9D1F-1708-43A8-A2F1-A0908DC8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DDCEC23-13C2-4192-81E7-5A1420EFC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F72C498-A467-405A-B54E-E05C4E5CB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05BD6D2E-C7C1-42EF-B65C-18AFCF8FA890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89EB3D05-7CE2-412F-A4AD-0BDC2E724779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125F04C5-EA86-4918-BE7D-5D67B27FC1FC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76F501BD-1654-46BE-836F-5A7372D52B2E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23F36057-EBED-4687-8407-0B054BB9A6D1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2C1EB7-0637-41E0-9C26-C055334F42E1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C3AD464-EF07-47D5-93AA-882159A97A10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E3336EE-5355-4547-AA27-E6B114D932E7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B85F62C-8AA2-4932-8A63-720D196A104E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AA02092-E7C9-476D-83FE-21DF594929A5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A322439-86CE-426B-AB0C-F8CE8A01F5B1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E868F51B-1B90-4919-96BB-1C82EA4A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ECF64C42-0764-46BC-9C43-27A0FD2C586F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229A7B97-8073-4F90-BF25-ED336DD3B4B9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등록되지 않은 사용자이거나 정상 체온이 아닌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6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5B04FEA-4181-4BBB-A18A-4066C79EBF63}"/>
              </a:ext>
            </a:extLst>
          </p:cNvPr>
          <p:cNvGrpSpPr/>
          <p:nvPr/>
        </p:nvGrpSpPr>
        <p:grpSpPr>
          <a:xfrm>
            <a:off x="-13658915" y="-10156449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B513F19-DABE-40EA-9B64-50CE04C0E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ABCC4A64-6727-4C0E-B7F5-F5752093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70247313-27BE-4966-9C59-828589D66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64B9C6DE-D8BB-48F0-90A1-5F1BC2C0D2B2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C385F09A-D083-4B4F-99A1-8D00CE7915B4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619036B7-6773-4DEA-A3F8-96D31C065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A1B0DA3A-1BB0-4E31-8046-A9A70D7DAB2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39A8AFBB-73C2-40D0-B806-D7AA62ED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5A19276-57A4-425C-982B-38F4FAF0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C6FFFFE-13E1-4A67-9192-3A772FEE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A58707AC-CDF9-4C72-A2AB-7EB1E43688F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07167E-DC60-410B-B97B-1EC38822A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0436F7D1-525C-4A05-8C2F-903C898F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E7D19DE-E005-4A05-BC2B-618FEDB2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0620A3F2-A2D4-4C53-8231-E2C723216D73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8299DFBF-B9BA-4FAD-B101-92776EF56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FE9B0D2C-F42A-4028-977E-3A60B4B29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D6E3C77D-7C50-4FA8-9688-EC83C4CAC656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D20325F-1822-405B-879D-6AF3906F6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9D354C03-A192-4833-B652-425C93A67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0DCC46BA-0DC7-4A84-9E16-CAEF5327F75E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26C7604-DF99-42BF-A379-A06DD32E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ADED3EA-3D24-4153-897B-943D41F5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35A13E2-2E30-4277-A7C4-36466B4C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03A7BF28-57AF-4BDF-B2FA-3FDDE713947C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B79285F8-48AD-4B8D-8100-ECD0524358F7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E24C063E-650F-4CDE-9482-9B1782153B7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C0FB5077-8FA6-4F17-978B-FF317BCE00FA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26A51DA7-1282-4D12-8913-019E4350C40F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30743A5-1F77-4038-A379-A9DA9611D210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6EDC866-AA73-4DE3-A519-A2AE8B8AB66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F850B6E-906C-4F56-BC14-9C05D9668D5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31347CD-0F48-4234-AE67-6D70576BEE66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CCEF4D27-9F06-42AB-8A7D-BB43FD0A7FC2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FB6F56F-5708-43DD-A257-E2AD10CB6B3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BF28FB17-A57B-4A70-AF38-196F29AA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54D91BD1-20AA-4668-980A-1AA3F87F4B7E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F9CF61FF-CB4A-499C-96F2-B9B23669BB2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05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A1EF492-F31F-4AEE-8077-E76E0AD3CB57}"/>
              </a:ext>
            </a:extLst>
          </p:cNvPr>
          <p:cNvGrpSpPr/>
          <p:nvPr/>
        </p:nvGrpSpPr>
        <p:grpSpPr>
          <a:xfrm>
            <a:off x="-18699475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4F74ABC-B03B-406B-BB0D-53BC56D0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C353EB4-D041-42CC-B216-01ED3A724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4BCAD3A0-D307-4562-BB4D-6F3D1B3A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A59874C7-FBFE-4D46-AA77-22A7F03FCFC9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FF3C6F63-53DA-4751-96F4-AA87F72942B9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93ADFDA-14EA-431A-9713-5620ABF16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C50BD011-02F3-4DE1-863D-8CC9D4ADD87B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A29BBFB-E92B-4E26-AD1A-7774826AD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D0623AD-EFE7-4B23-8A0F-4EC24B47B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05779245-D941-4FFB-8286-59A238B35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5E4C2368-03CD-465C-A51B-10C249489B1C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D33A1C20-A8C6-4E21-81B0-EED9D923E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9F91D8C-E598-41DC-AC94-3B8999B7D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BABB7C9-2739-45FB-8C5A-A9F92029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D6E1C839-B4CE-45FA-8335-E3AD9BDAD175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59E086C-254F-4DDD-BA24-DE0F32610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AAA2A879-C826-4BAC-9089-54D77180F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2B92EC6A-F63A-420C-842F-114E4BF5A8A4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D4AF0762-40BB-499F-9082-45413211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FBEB267D-5F1E-4CEC-9C68-26C081694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C93C77F5-4FEB-4765-8256-CCA5A14AA602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CB2072B-1594-4DF4-96BB-79E2F82F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54916B1-9A05-4D0D-A014-57ABFF40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D0F3E2CF-41AB-47D8-9A3D-18DD03FD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68C5B8CC-6759-4491-8F1E-CFF405A7E491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84597E87-64E8-4EC9-A700-49969EC85636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7AF7AD97-082D-430A-94A3-57D953116453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08C23B18-DAA0-498F-9895-71419DCEB7F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3B2CD780-A6F1-4D16-94ED-EC983CDF8AFD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4FBEA7E-05B7-4390-9BEE-7A65940CACD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F8E62FC-DA5E-4662-87A0-D196AD572C73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F919328-8E0A-4EC4-B313-B08BD737DAD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8DB4FF0-F065-4727-B495-9D4B2F323FD1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693B40-B5AB-404C-AC63-8A2F611BF31D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3C59932-93F1-406F-8256-D15400268618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EF1D3177-C3FA-4E43-8D96-6D0A0B22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943098AC-8575-440E-9F11-6EBAC3BF41AB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31BA1F96-ED03-4FC7-9732-D206427BF15B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r>
              <a:rPr lang="ko-KR" altLang="en-US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/3</a:t>
            </a:r>
            <a:r>
              <a:rPr lang="en-US" altLang="ko-KR" sz="2000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출입할 수 없습니다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48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AA2147F-6F9E-4BD2-8A7E-86AA6709E3F6}"/>
              </a:ext>
            </a:extLst>
          </p:cNvPr>
          <p:cNvGrpSpPr/>
          <p:nvPr/>
        </p:nvGrpSpPr>
        <p:grpSpPr>
          <a:xfrm>
            <a:off x="-8978395" y="-10156449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75D3D23-93CE-4F77-844C-23DA25230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634507DC-5745-4CC8-BDDA-D11CB37D4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BF286B1E-D091-4B1C-848A-9B4F3A280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CC7E24AA-6B4B-4492-B018-348CA0D63B4A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C11EE867-BEA7-45F0-8C00-F06AF0D14E49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542D57C-A2CA-472A-AF53-8F258206C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21EF9505-A9DC-4B7F-8AED-EB9576559937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CDD003CE-C6FA-48B4-8811-E56331439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285CDF8B-78B5-459E-9FB8-DB6E70E36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A03D1CD-EDFB-42C7-9E6A-11167381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E3E2E32C-9880-483C-8128-0497E4B2BD0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1624F579-D9AA-44C5-AA2E-49B7A45D3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EFB1AC4-FE7A-4DEA-BCAA-BFF4270C7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1685AD6-2315-40B1-B229-DDFA74FCB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2B2A181A-4608-4EB4-A01B-49F378F8384D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578E1753-35FD-4FAC-B34D-1F98F01C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894BD37-09D2-4D6A-A949-68853011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C271FF29-6E00-48C2-8E2E-A3E5BAA8EA1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0D915E7-8DD7-4D72-A65A-0E3F9832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0E23D39-7D3E-4DCE-87EB-DCD9B67E5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F76CD292-8B5E-4E42-8CA4-5978E659285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17CDF5E-C082-47A8-AC3C-0892E0DCA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A4DD72A-534B-467D-9208-25060C699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0FB9298-470E-4C4F-AC84-F0FE9AA6E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2A66D1E8-B5E5-4AA0-B1A5-4ADE4C2DAB7D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4155037E-8266-4EC9-B298-401B78AA657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ACBDB651-CF17-4BB0-84CB-6266F2707889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C7F74D61-F09D-4A1A-B4D9-E15857D28DF3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A599C328-6B87-4885-BF66-817906921FE4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AC59850-FF6B-4066-B957-535FB2B8B811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0D68A59-49E4-4BF0-9326-3BE686A26144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65FC2EB-445D-4430-A120-2FE08835C4F6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18F5EA2-C777-47E0-882A-70A95D18A4B5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DD83D949-849C-4C7B-AECB-7E6E5F05E37A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2D0531D-CB98-4321-BD5E-02DE1489505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88F28FCD-987D-4ABE-8C00-37079127C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0D36FF5-63FD-48AB-BDC6-4FEC4101FD4D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A2BD03C5-DF20-4FB7-8875-D44C082433EB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 체온이지만 얼굴 인식에 실패한 경우입니다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66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3113" y="3284984"/>
            <a:ext cx="1368152" cy="576064"/>
          </a:xfrm>
          <a:prstGeom prst="rect">
            <a:avLst/>
          </a:prstGeom>
          <a:solidFill>
            <a:srgbClr val="D1D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01    02    03    04    05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38031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배경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576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8640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1" name="직사각형 20"/>
          <p:cNvSpPr/>
          <p:nvPr/>
        </p:nvSpPr>
        <p:spPr>
          <a:xfrm>
            <a:off x="5580112" y="3284983"/>
            <a:ext cx="1368152" cy="86409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직사각형 21"/>
          <p:cNvSpPr/>
          <p:nvPr/>
        </p:nvSpPr>
        <p:spPr>
          <a:xfrm>
            <a:off x="7308304" y="3284984"/>
            <a:ext cx="1368152" cy="5760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필요성</a:t>
            </a:r>
            <a:endParaRPr lang="en-US" altLang="ko-KR" sz="1200" b="1" spc="-150" dirty="0"/>
          </a:p>
          <a:p>
            <a:pPr>
              <a:buFontTx/>
              <a:buChar char="-"/>
            </a:pPr>
            <a:endParaRPr lang="en-US" altLang="ko-KR" sz="1200" b="1" spc="-150" dirty="0"/>
          </a:p>
          <a:p>
            <a:endParaRPr lang="ko-KR" altLang="en-US" sz="1200" b="1" spc="-150" dirty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출입 가능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출입 불가능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인식 불가능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80112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/>
              <a:t>시스템 구성도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환경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/>
              <a:t>개발 방법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08304" y="34290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컨셉 디자인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목표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99893" y="2843644"/>
            <a:ext cx="18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3 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가지 시나리오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2080" y="28529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전반적 시스템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40760" y="2843644"/>
            <a:ext cx="21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 </a:t>
            </a:r>
            <a:r>
              <a:rPr kumimoji="1" lang="ko-KR" altLang="en-US" b="1" i="0" u="none" strike="noStrike" cap="none" spc="-150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  <a:cs typeface="굴림" pitchFamily="50" charset="-127"/>
              </a:rPr>
              <a:t>관리자 웹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FRAMES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139128-3791-47FB-95F7-A1064086F548}"/>
              </a:ext>
            </a:extLst>
          </p:cNvPr>
          <p:cNvGrpSpPr/>
          <p:nvPr/>
        </p:nvGrpSpPr>
        <p:grpSpPr>
          <a:xfrm>
            <a:off x="-13502008" y="-10156449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5C599C6-B669-4641-8FD0-28C1C928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3B21E67-B587-45AD-B196-9F47E163C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986D56E-05C0-4582-AE97-CC9225872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4BE05F2D-54B9-4860-A517-97E2B1B269E5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3D863CB8-9F16-4EF0-8CEB-5D5A1CDEE7DE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66EC2A4-5543-4905-92F6-5269BA07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534F3BC9-D11A-4839-9C7B-98333C601C5C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B56789F-7C20-4B77-B7C5-DF493B1BE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44A08BD-F81F-4CD9-B760-D1BB7146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3BADDE7-5C46-4DE5-A61E-871C44420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9B841132-D080-4CF2-875E-4DEA074EF91E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1F6705C-42D9-4740-B99B-3384B639F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C267BF5-6A5E-4D12-AC09-37671CEF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F4033179-38B9-419D-988C-4689376B2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92CDDBC7-62F4-4EA0-8705-2B67BA37EAD1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E849C554-4595-41DF-9DA6-27AB9196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28D54254-C1F7-498C-8A59-B9AF441A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3BF4E092-F3B6-45AC-B9E0-709CCBC638DC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FD3DD5DD-410D-4E4F-81D3-43040281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4E68B5A-9544-4766-BF7C-4C8E190C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E68382EF-9C7A-490A-8E17-39673C3F0EB5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D23E6A39-8887-4F7F-840F-3B7DC5A51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80853EE-570C-4DAA-B43B-12508E9F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4BC1BBB7-7384-423C-9B83-C4156EE77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BAF9EE83-2217-43FB-8434-DCA8BC7E3ABD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D70FC8B2-1740-4AA6-99E3-2C24ED7BB4B4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A2DC4F01-B4AF-436F-BDDE-40544EF0B46B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4AC82706-DCCD-4D85-BECC-FE8E2D5E3758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38057DAA-A7ED-4DAF-96EB-C9A3DB1C9172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8852135-88B5-44AA-9559-694CE0B601DC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938DA3-118A-4251-8B4E-6A3D891EBCE5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609ADE1-8B48-483E-9B60-60A0B73179F5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9C30D20-2AE1-42F4-B780-DD49166CD369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6E5AD45-25A6-4581-94AB-3343258D2548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B56A841-1C1C-4506-B56E-680DBF4C15FE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2E4047A0-4EF8-4D2C-8B7F-5C1945ECC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27EEB649-D6D6-4F53-B2B8-D416F256461B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A7E4EEBE-67C9-46B7-AA1D-A959D9F7497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거부되었음을 체온과 함께 로그에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14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9C02EAD-AB69-4343-8386-F576A2EA0DD0}"/>
              </a:ext>
            </a:extLst>
          </p:cNvPr>
          <p:cNvGrpSpPr/>
          <p:nvPr/>
        </p:nvGrpSpPr>
        <p:grpSpPr>
          <a:xfrm>
            <a:off x="-13502008" y="-6724128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712DB9DB-2B42-4C4A-B195-1F812DE7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D59B9E91-39F3-4BBC-8FD0-0B5CD320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9A32C62C-112B-4103-A1BF-89E549DB6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719C10F3-8AD1-42C7-88E8-C2C3EA582F2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35E1A64B-22F3-44AF-BF3A-67894E4FC967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5C99FAA-89F0-4548-AD47-2C99B0481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D86EBA86-87F5-42AC-9392-918FD7B12B56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5C7A8D6-C1CB-4A56-B428-6CCC26A3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8349C8D-E8E6-4F5B-AF52-6C23F9BDE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1AA06D9-38E5-4F1A-9329-0A69A2D9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71EB1ED0-A288-4EF3-97F6-FB12BF252EAD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5C5A42D-5458-4B93-8985-2C91AD858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18BCB5C5-35A7-4527-95C4-30C72DB7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C76E7C0E-2E17-4EEE-80AC-65F8AE08D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46B10480-CFD1-445E-84F9-A3BBB3982740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FB9D51D1-081C-4988-8521-0F1E80BD0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6D888351-A211-4138-98DB-0E17250A3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2699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F2B1F051-688A-428F-81AD-59E773A0B4F5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8CED2F3A-6A36-4CE2-A805-03D72F9BE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F8B58482-A5FA-4772-8B40-1AF4E6C3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AF128C17-EBC9-466A-AC65-BDCCAD1C4CE7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858AEF9-5636-4028-8956-347863C0A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23B1449D-2615-4686-9E95-04E63F143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9F47DE9-6845-448A-A737-C2DD4CDB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D99039B4-D3BB-4F4F-95C8-B82A5B97F583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64E240C2-BF4C-40E9-A5BC-D065075F3A35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2A8D602A-A1B0-477A-9E10-EB701285225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74B57C25-F3D1-4C45-B99D-6C704B992F4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6BFF2708-1196-4132-9FBE-521CB8B0CE6E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8177F3F-B0E8-4D57-AEC4-C185ADC4463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3159424-B732-448E-BDE4-1C44EF774620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9908948-08BB-412E-A46A-E111D0604F6B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DC26BDC-9530-41A2-80D1-4CFECB872105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8C4BA5-AE09-418A-B9F7-0F86457EA663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507DC02-F0FC-4ED9-9D71-C98E66B61DBC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4E3C9058-8C51-4541-8012-94F1F5F28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FDE8391-9D2E-439D-A7A5-84C00DC881FC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AC543A0F-2F82-4FBB-BE5C-49D3E1977FB4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0856"/>
            <a:ext cx="8352928" cy="48248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등록된 유저인 경우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QR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코드를 스캔하여 웹에 간단한 신상 정보를 입력한다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9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A0F564C-4CFE-4823-8DA2-04666299D401}"/>
              </a:ext>
            </a:extLst>
          </p:cNvPr>
          <p:cNvGrpSpPr/>
          <p:nvPr/>
        </p:nvGrpSpPr>
        <p:grpSpPr>
          <a:xfrm>
            <a:off x="-13502008" y="-3483768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B974CF4-CA6A-4069-B625-01E5E0BFA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593C5D5-F6EC-4327-BAA6-ACB1A128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72290689-9922-4C3F-B964-970D4EB8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E1727F5B-C781-4F6A-A7C4-DD165B37F364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6986CDF6-34BD-4E99-90B7-64CA5DA05607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82DDA86-B7A4-478B-8001-01E92778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2A23FBE2-7086-4DD8-85FF-5D425BD5ED75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EB2A7C33-E430-4765-8000-7CBEB324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836EDA7-00B8-42FE-B41D-85D04ACF9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1D847DFD-9CB0-4A36-B297-95E1BAED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6873D17E-71EA-4FD9-B1B2-B1557552CFC9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C7C3819-CDAA-4711-BB6F-0E01E6FA2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3DFAD2E-4E62-4524-8422-096B604CF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A1E3C46-7F81-4A72-AB39-2778435F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85D8A64C-F737-4B39-BB1E-657F7CADF0E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FEA9931B-55E0-42D0-A14C-F6CACABBE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12A1AC83-6358-4D95-BE46-8C272F2B1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BED8DAB2-749C-4D2C-A5FF-7FF766376097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65029355-0661-493A-A2BA-DF7D35F1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4C1542F6-44E5-452D-B2F3-CB97AA5DA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1D59916E-9565-4CE3-9BD4-2C80036C319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F2FC398E-BBE6-424A-B176-E3BA4428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00945FC8-9590-441A-832D-9F957832D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854D63F9-6911-49C8-A9CD-914A2A946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1DA35A10-A74A-4562-87C6-ABECCA2B322A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B4D83E27-8FB8-442F-BCFB-61C99E3E7BB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85577D90-D647-499B-BC76-CAE9D0A612F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ADF097E1-0D1B-48C8-B54D-9ACC9B33C96D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29F57856-D6A6-49FC-8829-E227F47AF84E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3F2FD64-DED9-4FA0-8B39-A6F9B9021C53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98DBB50-7705-4198-8C14-D0A7E94B5662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B0E450D-0458-4EFE-912C-7489DFF5144F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CAF0A10-680F-4B3A-B849-066893CCDD0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502C5FB-A704-486F-9C63-4FD316E90D81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16B56E11-E9D8-4057-8EDF-8EBE7E087CC7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A10EED77-409D-4ACA-86FD-2342E009C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EA53AE7D-E5F8-4A64-9D28-373B21182DBE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17A036E1-8433-4782-AA34-84E20217CE9A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707645"/>
            <a:ext cx="8352928" cy="745691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사진이 등록된 경우 업데이트하고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출입이 허용되었음을 체온과 함께 로그로 저장합니다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63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4AB5AFB-9DB9-4916-82C0-27B292C37DE4}"/>
              </a:ext>
            </a:extLst>
          </p:cNvPr>
          <p:cNvGrpSpPr/>
          <p:nvPr/>
        </p:nvGrpSpPr>
        <p:grpSpPr>
          <a:xfrm>
            <a:off x="-13540108" y="2209615"/>
            <a:ext cx="25503723" cy="15404961"/>
            <a:chOff x="434789" y="89646"/>
            <a:chExt cx="11090810" cy="6699149"/>
          </a:xfrm>
        </p:grpSpPr>
        <p:pic>
          <p:nvPicPr>
            <p:cNvPr id="67" name="그림 6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6CA9105-9900-4278-94D3-A064C931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FCBB41C0-2F38-4E60-9467-A8AD7940A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2B1C45D-B240-4DFC-81ED-869916E76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9A486CD-34EA-433F-9496-C0490C7BD746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5CA6B40E-CE3B-4562-AE01-89189C0F4EB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F4191F9C-5E74-405C-B054-53FA6276A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A500B45D-7643-49D6-B11B-9FA89BBF3051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489781E-9FA8-4225-9D41-990A98BCE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FAE07B7C-CC2F-44FD-ACB2-9E351BF92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CC2D3A62-1A20-4413-B4E8-A99ED5F49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F508FBFF-5622-4589-9FB7-6D80025CC3BE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85DB105-C30C-4677-B000-056B67505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9DB17EFE-58BC-49E6-A78B-89392ABB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1629596-4820-4DB9-82BC-071EA3BF7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1" name="화살표: 위쪽/아래쪽 80">
              <a:extLst>
                <a:ext uri="{FF2B5EF4-FFF2-40B4-BE49-F238E27FC236}">
                  <a16:creationId xmlns:a16="http://schemas.microsoft.com/office/drawing/2014/main" id="{8E43F423-0474-49D4-B71E-F57D911945AB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17D96D8-4687-46D2-9479-A3EFC05D8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EE1DE3E9-66CC-4304-9260-5AB2A9D4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4" name="화살표: 위로 굽음 83">
              <a:extLst>
                <a:ext uri="{FF2B5EF4-FFF2-40B4-BE49-F238E27FC236}">
                  <a16:creationId xmlns:a16="http://schemas.microsoft.com/office/drawing/2014/main" id="{A6E86195-1D30-4EBC-B9EA-2AE1AD384721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7CF3D73A-524C-4D97-8C9C-82667F4AB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473056F-D065-41D9-8CA0-33F8AA401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DC31BFE0-2315-4C63-83CC-B3CFD787EE8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877DEB4-77D7-4485-BEB3-3ACFDE82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38C21181-3730-4023-B7CD-4187DA6C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90" name="그림 89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9115171-0D34-4120-BA25-9E4F2FB11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92D0701E-94EA-4AB8-AB23-9DB938A39E27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8D2DA276-D662-4AF8-A878-33B028BA2EAD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화살표: 위쪽/아래쪽 92">
              <a:extLst>
                <a:ext uri="{FF2B5EF4-FFF2-40B4-BE49-F238E27FC236}">
                  <a16:creationId xmlns:a16="http://schemas.microsoft.com/office/drawing/2014/main" id="{F56FD1E2-38A8-4BE7-BA64-42C7BC40A7AD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원형: 비어 있음 93">
              <a:extLst>
                <a:ext uri="{FF2B5EF4-FFF2-40B4-BE49-F238E27FC236}">
                  <a16:creationId xmlns:a16="http://schemas.microsoft.com/office/drawing/2014/main" id="{72AE974B-F7C9-467F-9D6E-F362C16898C1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곱하기 기호 94">
              <a:extLst>
                <a:ext uri="{FF2B5EF4-FFF2-40B4-BE49-F238E27FC236}">
                  <a16:creationId xmlns:a16="http://schemas.microsoft.com/office/drawing/2014/main" id="{CA0525EA-BFFE-466F-A2FC-6D66D6C06EE4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A181912-123D-4E57-B214-9E419F02EBD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20DE567-B933-4802-B76E-0E0D0472400F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2A33B02-60E4-4B7C-A7DC-E7885317369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CD697AB-5E6E-485B-A6BC-291F8C24837F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CB0A44D-E4C8-44DE-BCDD-DF3FA617C7C9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A4252EB-4397-4280-89F3-F2F76786CEC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9786899E-529D-4A71-A8CB-61E5DEB0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F71642A7-D9A2-4C5D-8A6A-C4C46FD65223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화살표: 오른쪽 127">
              <a:extLst>
                <a:ext uri="{FF2B5EF4-FFF2-40B4-BE49-F238E27FC236}">
                  <a16:creationId xmlns:a16="http://schemas.microsoft.com/office/drawing/2014/main" id="{34358C48-97A3-4B92-8FDF-36CD574E3D02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18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7752"/>
            <a:ext cx="8352928" cy="47558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관리자 웹에서 로그와 다양한 정보를 확인할 수 있습니다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(5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62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65868B9-3A66-466D-9B67-32BC8CB6C50A}"/>
              </a:ext>
            </a:extLst>
          </p:cNvPr>
          <p:cNvGrpSpPr/>
          <p:nvPr/>
        </p:nvGrpSpPr>
        <p:grpSpPr>
          <a:xfrm>
            <a:off x="-18699475" y="-3483768"/>
            <a:ext cx="25503723" cy="15404961"/>
            <a:chOff x="434789" y="89646"/>
            <a:chExt cx="11090810" cy="6699149"/>
          </a:xfrm>
        </p:grpSpPr>
        <p:pic>
          <p:nvPicPr>
            <p:cNvPr id="52" name="그림 5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FDCA551A-EE95-4FCC-9A31-95367128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24D27A0-CC4E-4F0C-9A82-8DFB15D5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284CC21-C6F0-471A-AAAE-428EDC7A9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55" name="화살표: 오른쪽 54">
              <a:extLst>
                <a:ext uri="{FF2B5EF4-FFF2-40B4-BE49-F238E27FC236}">
                  <a16:creationId xmlns:a16="http://schemas.microsoft.com/office/drawing/2014/main" id="{5582349E-D9D5-4D8D-B271-CAF1CBB5E820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id="{A5FFBB77-55A9-4D7B-9751-FFF2F87A0630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F0D0EFB9-9B36-4438-A6A9-A3F0725D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36D79BBF-AA2B-4CAF-9BC8-F5097AD05F03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4F286D21-4051-4219-8527-F1300A502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63C3D6D1-0E98-48DB-8636-60FA50F8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B83E4D3-0548-4DF6-8BCF-4B52F56A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C4EE86D5-CCE1-4004-9624-3CABA8267954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C55ADB28-580C-4AA3-A47A-8350D87F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380DE344-D15C-46CE-9FC2-86889CCD8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1D503DC-72F4-4618-9CCD-39AD13E8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104" name="화살표: 위쪽/아래쪽 103">
              <a:extLst>
                <a:ext uri="{FF2B5EF4-FFF2-40B4-BE49-F238E27FC236}">
                  <a16:creationId xmlns:a16="http://schemas.microsoft.com/office/drawing/2014/main" id="{26CFC0FA-E8AD-4751-BEA8-385773CC8E06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92204F4-BB11-4D30-AAF8-FEFAF1A50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F8ED9C50-6711-468E-987F-1BFE8F10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107" name="화살표: 위로 굽음 106">
              <a:extLst>
                <a:ext uri="{FF2B5EF4-FFF2-40B4-BE49-F238E27FC236}">
                  <a16:creationId xmlns:a16="http://schemas.microsoft.com/office/drawing/2014/main" id="{4C75C90F-477B-4382-9AE5-0A1F3D2845F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51A731F-7CD8-420D-BC1E-883E409F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FD3FF74D-F789-43F0-B9B0-7BDCCA081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02242DA8-8E32-40BD-A1EF-B420839E1E0D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5A3FD34D-ABC5-4950-BBCD-7EEC6578A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112" name="그림 111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C22FFE62-4D0E-49ED-8116-7ADD9E06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113" name="그림 11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D6A7FC8-4126-4ECF-8E86-C4A06D938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6EF32B34-3614-4C42-B2F4-C8E42184BAD8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34E0908A-FAA5-432C-A34D-B50818C7EA63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위쪽/아래쪽 115">
              <a:extLst>
                <a:ext uri="{FF2B5EF4-FFF2-40B4-BE49-F238E27FC236}">
                  <a16:creationId xmlns:a16="http://schemas.microsoft.com/office/drawing/2014/main" id="{212758D2-11EE-4B18-AE44-3A5ADE4AA012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원형: 비어 있음 116">
              <a:extLst>
                <a:ext uri="{FF2B5EF4-FFF2-40B4-BE49-F238E27FC236}">
                  <a16:creationId xmlns:a16="http://schemas.microsoft.com/office/drawing/2014/main" id="{87295507-C6F4-48CE-BA4F-530FFCB26467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곱하기 기호 117">
              <a:extLst>
                <a:ext uri="{FF2B5EF4-FFF2-40B4-BE49-F238E27FC236}">
                  <a16:creationId xmlns:a16="http://schemas.microsoft.com/office/drawing/2014/main" id="{C89EAAD9-BF00-46F3-9318-6710B0FAE1C7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A2CDB22-96E1-4861-9176-BC31AC6B6F1D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D226161-7C47-4DEE-B10C-C1EA97D693AB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14DCA9E-4536-437C-AEFA-B90228C27001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87F3204-5A0A-4DE7-81C4-42FF02952E38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B08CAF9-9F84-4B9D-BC5D-E4F2146E2BDC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BD6E227-23C5-4B73-8523-D23B50CAED5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6588D431-3E66-4E1F-AE8D-7C1C8C5D4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26" name="화살표: 오른쪽 125">
              <a:extLst>
                <a:ext uri="{FF2B5EF4-FFF2-40B4-BE49-F238E27FC236}">
                  <a16:creationId xmlns:a16="http://schemas.microsoft.com/office/drawing/2014/main" id="{7089A540-D169-4BCE-81EF-C7EFD8E30D98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화살표: 오른쪽 126">
              <a:extLst>
                <a:ext uri="{FF2B5EF4-FFF2-40B4-BE49-F238E27FC236}">
                  <a16:creationId xmlns:a16="http://schemas.microsoft.com/office/drawing/2014/main" id="{21AA2F27-F554-4CC6-B812-C81B0D14C127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시나리오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(6</a:t>
            </a:r>
            <a:r>
              <a:rPr lang="en-US" altLang="ko-KR" sz="16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/6</a:t>
            </a:r>
            <a:r>
              <a:rPr lang="en-US" altLang="ko-KR" sz="2000" dirty="0">
                <a:solidFill>
                  <a:srgbClr val="FFC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rgbClr val="FFC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977752"/>
            <a:ext cx="8352928" cy="475584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출입이 허용됩니다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49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34760" y="98209"/>
            <a:ext cx="863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시공간 분석 시나리오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661248"/>
            <a:ext cx="8352928" cy="792088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과거에 출입했던 사람이 확진 판정을 받은 경우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출입 로그를 기준으로 접촉 가능성이 있는 사람 목록을 질의합니다  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2FAF1F6-771D-4098-AB3C-8EB0B986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87" y="2205037"/>
            <a:ext cx="8534400" cy="2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7A889526-5E26-47F3-B61A-B7183038C8B2}"/>
              </a:ext>
            </a:extLst>
          </p:cNvPr>
          <p:cNvSpPr/>
          <p:nvPr/>
        </p:nvSpPr>
        <p:spPr>
          <a:xfrm>
            <a:off x="293154" y="3341410"/>
            <a:ext cx="8534400" cy="807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32C509-E43E-4687-89D4-F59CF9F11B5D}"/>
              </a:ext>
            </a:extLst>
          </p:cNvPr>
          <p:cNvSpPr/>
          <p:nvPr/>
        </p:nvSpPr>
        <p:spPr>
          <a:xfrm>
            <a:off x="299573" y="3672721"/>
            <a:ext cx="8527981" cy="1687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546819-F89A-4FD1-BECB-15E372F2EF3D}"/>
              </a:ext>
            </a:extLst>
          </p:cNvPr>
          <p:cNvSpPr/>
          <p:nvPr/>
        </p:nvSpPr>
        <p:spPr>
          <a:xfrm>
            <a:off x="282440" y="3980362"/>
            <a:ext cx="8528809" cy="168718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5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시스템 구성도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66" name="Google Shape;250;p24">
            <a:extLst>
              <a:ext uri="{FF2B5EF4-FFF2-40B4-BE49-F238E27FC236}">
                <a16:creationId xmlns:a16="http://schemas.microsoft.com/office/drawing/2014/main" id="{D6BEE246-0F4C-45D3-871F-31126953C1F9}"/>
              </a:ext>
            </a:extLst>
          </p:cNvPr>
          <p:cNvGrpSpPr/>
          <p:nvPr/>
        </p:nvGrpSpPr>
        <p:grpSpPr>
          <a:xfrm>
            <a:off x="6094412" y="1884362"/>
            <a:ext cx="1727200" cy="1787525"/>
            <a:chOff x="3203848" y="1742386"/>
            <a:chExt cx="1728192" cy="1788087"/>
          </a:xfrm>
        </p:grpSpPr>
        <p:grpSp>
          <p:nvGrpSpPr>
            <p:cNvPr id="67" name="Google Shape;251;p24">
              <a:extLst>
                <a:ext uri="{FF2B5EF4-FFF2-40B4-BE49-F238E27FC236}">
                  <a16:creationId xmlns:a16="http://schemas.microsoft.com/office/drawing/2014/main" id="{BCF82AA3-694E-4CF4-9A29-9DBB5A9A5EED}"/>
                </a:ext>
              </a:extLst>
            </p:cNvPr>
            <p:cNvGrpSpPr/>
            <p:nvPr/>
          </p:nvGrpSpPr>
          <p:grpSpPr>
            <a:xfrm>
              <a:off x="3203848" y="1742386"/>
              <a:ext cx="1728192" cy="1680720"/>
              <a:chOff x="2555776" y="2332256"/>
              <a:chExt cx="2016224" cy="1960840"/>
            </a:xfrm>
          </p:grpSpPr>
          <p:sp>
            <p:nvSpPr>
              <p:cNvPr id="69" name="Google Shape;252;p24">
                <a:extLst>
                  <a:ext uri="{FF2B5EF4-FFF2-40B4-BE49-F238E27FC236}">
                    <a16:creationId xmlns:a16="http://schemas.microsoft.com/office/drawing/2014/main" id="{074CD382-8164-4C8A-ABD8-5A874CCBFADB}"/>
                  </a:ext>
                </a:extLst>
              </p:cNvPr>
              <p:cNvSpPr txBox="1"/>
              <p:nvPr/>
            </p:nvSpPr>
            <p:spPr>
              <a:xfrm>
                <a:off x="2555776" y="2708920"/>
                <a:ext cx="2016224" cy="1584176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0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0" name="Google Shape;253;p24">
                <a:extLst>
                  <a:ext uri="{FF2B5EF4-FFF2-40B4-BE49-F238E27FC236}">
                    <a16:creationId xmlns:a16="http://schemas.microsoft.com/office/drawing/2014/main" id="{9CE70BD1-21E0-41A4-88AE-392489BAAD9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214400" y="2332256"/>
                <a:ext cx="709903" cy="70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" name="Google Shape;254;p24">
              <a:extLst>
                <a:ext uri="{FF2B5EF4-FFF2-40B4-BE49-F238E27FC236}">
                  <a16:creationId xmlns:a16="http://schemas.microsoft.com/office/drawing/2014/main" id="{3BA1E635-D0B2-4B20-BB78-827824F0F503}"/>
                </a:ext>
              </a:extLst>
            </p:cNvPr>
            <p:cNvSpPr txBox="1"/>
            <p:nvPr/>
          </p:nvSpPr>
          <p:spPr>
            <a:xfrm>
              <a:off x="3702405" y="3315739"/>
              <a:ext cx="731078" cy="21473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000"/>
                <a:buFont typeface="Arial"/>
                <a:buNone/>
              </a:pPr>
              <a:r>
                <a:rPr lang="en-US" sz="1000" b="0" i="0" u="none">
                  <a:solidFill>
                    <a:srgbClr val="161616"/>
                  </a:solidFill>
                  <a:latin typeface="Arial"/>
                  <a:ea typeface="Arial"/>
                  <a:cs typeface="Arial"/>
                  <a:sym typeface="Arial"/>
                </a:rPr>
                <a:t>검증서버</a:t>
              </a:r>
              <a:endParaRPr/>
            </a:p>
          </p:txBody>
        </p:sp>
      </p:grpSp>
      <p:grpSp>
        <p:nvGrpSpPr>
          <p:cNvPr id="71" name="Google Shape;255;p24">
            <a:extLst>
              <a:ext uri="{FF2B5EF4-FFF2-40B4-BE49-F238E27FC236}">
                <a16:creationId xmlns:a16="http://schemas.microsoft.com/office/drawing/2014/main" id="{86A08238-87F2-482A-9291-287CC5CD9ECC}"/>
              </a:ext>
            </a:extLst>
          </p:cNvPr>
          <p:cNvGrpSpPr/>
          <p:nvPr/>
        </p:nvGrpSpPr>
        <p:grpSpPr>
          <a:xfrm>
            <a:off x="3306762" y="927100"/>
            <a:ext cx="1728787" cy="1787525"/>
            <a:chOff x="3168422" y="980728"/>
            <a:chExt cx="1728192" cy="1788732"/>
          </a:xfrm>
        </p:grpSpPr>
        <p:grpSp>
          <p:nvGrpSpPr>
            <p:cNvPr id="72" name="Google Shape;256;p24">
              <a:extLst>
                <a:ext uri="{FF2B5EF4-FFF2-40B4-BE49-F238E27FC236}">
                  <a16:creationId xmlns:a16="http://schemas.microsoft.com/office/drawing/2014/main" id="{5B9F5476-F0A2-47AE-B86B-8E7DB6DC03F9}"/>
                </a:ext>
              </a:extLst>
            </p:cNvPr>
            <p:cNvGrpSpPr/>
            <p:nvPr/>
          </p:nvGrpSpPr>
          <p:grpSpPr>
            <a:xfrm>
              <a:off x="3168422" y="980728"/>
              <a:ext cx="1728192" cy="1788732"/>
              <a:chOff x="3203848" y="1742386"/>
              <a:chExt cx="1728192" cy="1788732"/>
            </a:xfrm>
          </p:grpSpPr>
          <p:grpSp>
            <p:nvGrpSpPr>
              <p:cNvPr id="76" name="Google Shape;257;p24">
                <a:extLst>
                  <a:ext uri="{FF2B5EF4-FFF2-40B4-BE49-F238E27FC236}">
                    <a16:creationId xmlns:a16="http://schemas.microsoft.com/office/drawing/2014/main" id="{BF4B5A97-213A-43BA-87B0-ABEB8EC829B2}"/>
                  </a:ext>
                </a:extLst>
              </p:cNvPr>
              <p:cNvGrpSpPr/>
              <p:nvPr/>
            </p:nvGrpSpPr>
            <p:grpSpPr>
              <a:xfrm>
                <a:off x="3203848" y="1742386"/>
                <a:ext cx="1728192" cy="1680720"/>
                <a:chOff x="2555776" y="2332256"/>
                <a:chExt cx="2016224" cy="1960840"/>
              </a:xfrm>
            </p:grpSpPr>
            <p:sp>
              <p:nvSpPr>
                <p:cNvPr id="78" name="Google Shape;258;p24">
                  <a:extLst>
                    <a:ext uri="{FF2B5EF4-FFF2-40B4-BE49-F238E27FC236}">
                      <a16:creationId xmlns:a16="http://schemas.microsoft.com/office/drawing/2014/main" id="{6CF5FDE0-81A2-4E91-BDB9-B239829BB72B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79" name="Google Shape;259;p24">
                  <a:extLst>
                    <a:ext uri="{FF2B5EF4-FFF2-40B4-BE49-F238E27FC236}">
                      <a16:creationId xmlns:a16="http://schemas.microsoft.com/office/drawing/2014/main" id="{B7A0507F-8154-44F0-9CBD-FE07452796C9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3214400" y="2332256"/>
                  <a:ext cx="709903" cy="70990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7" name="Google Shape;260;p24">
                <a:extLst>
                  <a:ext uri="{FF2B5EF4-FFF2-40B4-BE49-F238E27FC236}">
                    <a16:creationId xmlns:a16="http://schemas.microsoft.com/office/drawing/2014/main" id="{25D43B53-B2F8-439F-9049-FE6EB1435399}"/>
                  </a:ext>
                </a:extLst>
              </p:cNvPr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웹서버</a:t>
                </a:r>
                <a:endParaRPr/>
              </a:p>
            </p:txBody>
          </p:sp>
        </p:grpSp>
        <p:pic>
          <p:nvPicPr>
            <p:cNvPr id="73" name="Google Shape;261;p24">
              <a:extLst>
                <a:ext uri="{FF2B5EF4-FFF2-40B4-BE49-F238E27FC236}">
                  <a16:creationId xmlns:a16="http://schemas.microsoft.com/office/drawing/2014/main" id="{9F0338A2-80D2-464A-9D35-863378C5C98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69996" b="-2760"/>
            <a:stretch/>
          </p:blipFill>
          <p:spPr>
            <a:xfrm>
              <a:off x="3232168" y="1776051"/>
              <a:ext cx="479798" cy="4324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262;p24" descr="Java – Logos Download">
              <a:extLst>
                <a:ext uri="{FF2B5EF4-FFF2-40B4-BE49-F238E27FC236}">
                  <a16:creationId xmlns:a16="http://schemas.microsoft.com/office/drawing/2014/main" id="{7078402E-45A4-40D8-9035-A98B7BA5C14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r="51445"/>
            <a:stretch/>
          </p:blipFill>
          <p:spPr>
            <a:xfrm>
              <a:off x="3761486" y="1595460"/>
              <a:ext cx="549115" cy="633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263;p24" descr="Hibernate logo">
              <a:extLst>
                <a:ext uri="{FF2B5EF4-FFF2-40B4-BE49-F238E27FC236}">
                  <a16:creationId xmlns:a16="http://schemas.microsoft.com/office/drawing/2014/main" id="{71BE1CA5-C56A-4AF6-91D2-E00DBDC825B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33297" t="24742" r="34059" b="18157"/>
            <a:stretch/>
          </p:blipFill>
          <p:spPr>
            <a:xfrm>
              <a:off x="4383086" y="1751618"/>
              <a:ext cx="408151" cy="4925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264;p24">
            <a:extLst>
              <a:ext uri="{FF2B5EF4-FFF2-40B4-BE49-F238E27FC236}">
                <a16:creationId xmlns:a16="http://schemas.microsoft.com/office/drawing/2014/main" id="{7089BA43-192F-437B-94A7-52BDA497C170}"/>
              </a:ext>
            </a:extLst>
          </p:cNvPr>
          <p:cNvGrpSpPr/>
          <p:nvPr/>
        </p:nvGrpSpPr>
        <p:grpSpPr>
          <a:xfrm>
            <a:off x="5603875" y="4637087"/>
            <a:ext cx="1152525" cy="1536700"/>
            <a:chOff x="4964086" y="4628368"/>
            <a:chExt cx="1152128" cy="1536936"/>
          </a:xfrm>
        </p:grpSpPr>
        <p:grpSp>
          <p:nvGrpSpPr>
            <p:cNvPr id="81" name="Google Shape;265;p24">
              <a:extLst>
                <a:ext uri="{FF2B5EF4-FFF2-40B4-BE49-F238E27FC236}">
                  <a16:creationId xmlns:a16="http://schemas.microsoft.com/office/drawing/2014/main" id="{10489579-7CD6-4E9E-9569-CDFA56491EFB}"/>
                </a:ext>
              </a:extLst>
            </p:cNvPr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86" name="Google Shape;266;p24">
                <a:extLst>
                  <a:ext uri="{FF2B5EF4-FFF2-40B4-BE49-F238E27FC236}">
                    <a16:creationId xmlns:a16="http://schemas.microsoft.com/office/drawing/2014/main" id="{41E278D4-2537-4AA8-8756-7A6A9B6136F7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88" name="Google Shape;267;p24">
                  <a:extLst>
                    <a:ext uri="{FF2B5EF4-FFF2-40B4-BE49-F238E27FC236}">
                      <a16:creationId xmlns:a16="http://schemas.microsoft.com/office/drawing/2014/main" id="{26E8D247-24C6-4149-AA45-FF0ED546A476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9" name="Google Shape;268;p24">
                  <a:extLst>
                    <a:ext uri="{FF2B5EF4-FFF2-40B4-BE49-F238E27FC236}">
                      <a16:creationId xmlns:a16="http://schemas.microsoft.com/office/drawing/2014/main" id="{AF568495-D0A8-40D5-9C69-B8524C5E23E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87" name="Google Shape;269;p24">
                <a:extLst>
                  <a:ext uri="{FF2B5EF4-FFF2-40B4-BE49-F238E27FC236}">
                    <a16:creationId xmlns:a16="http://schemas.microsoft.com/office/drawing/2014/main" id="{4B2FAF97-3E18-4573-BC37-1295094BA904}"/>
                  </a:ext>
                </a:extLst>
              </p:cNvPr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82" name="Google Shape;270;p24">
              <a:extLst>
                <a:ext uri="{FF2B5EF4-FFF2-40B4-BE49-F238E27FC236}">
                  <a16:creationId xmlns:a16="http://schemas.microsoft.com/office/drawing/2014/main" id="{3A0C1E8E-3E88-4EE9-8F44-7273873AD334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271;p24">
              <a:extLst>
                <a:ext uri="{FF2B5EF4-FFF2-40B4-BE49-F238E27FC236}">
                  <a16:creationId xmlns:a16="http://schemas.microsoft.com/office/drawing/2014/main" id="{267AE052-A29F-4110-A3F7-04F0DB1317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272;p24" descr="Python Logo transparent PNG - StickPNG">
              <a:extLst>
                <a:ext uri="{FF2B5EF4-FFF2-40B4-BE49-F238E27FC236}">
                  <a16:creationId xmlns:a16="http://schemas.microsoft.com/office/drawing/2014/main" id="{80AF61D0-82D6-403F-B3C4-476CBE106865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273;p24" descr="Open CV preview in portrait mode in Android. – f11labz">
              <a:extLst>
                <a:ext uri="{FF2B5EF4-FFF2-40B4-BE49-F238E27FC236}">
                  <a16:creationId xmlns:a16="http://schemas.microsoft.com/office/drawing/2014/main" id="{36395CB7-331C-4002-9CDD-FBF2788C04B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274;p24">
            <a:extLst>
              <a:ext uri="{FF2B5EF4-FFF2-40B4-BE49-F238E27FC236}">
                <a16:creationId xmlns:a16="http://schemas.microsoft.com/office/drawing/2014/main" id="{2AA8D0C7-BED3-486D-848A-1EE61F13D7FB}"/>
              </a:ext>
            </a:extLst>
          </p:cNvPr>
          <p:cNvGrpSpPr/>
          <p:nvPr/>
        </p:nvGrpSpPr>
        <p:grpSpPr>
          <a:xfrm>
            <a:off x="7177087" y="4637087"/>
            <a:ext cx="1152525" cy="1536700"/>
            <a:chOff x="4964086" y="4628368"/>
            <a:chExt cx="1152128" cy="1536936"/>
          </a:xfrm>
        </p:grpSpPr>
        <p:grpSp>
          <p:nvGrpSpPr>
            <p:cNvPr id="91" name="Google Shape;275;p24">
              <a:extLst>
                <a:ext uri="{FF2B5EF4-FFF2-40B4-BE49-F238E27FC236}">
                  <a16:creationId xmlns:a16="http://schemas.microsoft.com/office/drawing/2014/main" id="{7B192142-26A6-46B2-9CE3-F4B0D28C74CA}"/>
                </a:ext>
              </a:extLst>
            </p:cNvPr>
            <p:cNvGrpSpPr/>
            <p:nvPr/>
          </p:nvGrpSpPr>
          <p:grpSpPr>
            <a:xfrm>
              <a:off x="4964086" y="4628368"/>
              <a:ext cx="1152128" cy="1536936"/>
              <a:chOff x="3203848" y="1742765"/>
              <a:chExt cx="1728192" cy="1795734"/>
            </a:xfrm>
          </p:grpSpPr>
          <p:grpSp>
            <p:nvGrpSpPr>
              <p:cNvPr id="96" name="Google Shape;276;p24">
                <a:extLst>
                  <a:ext uri="{FF2B5EF4-FFF2-40B4-BE49-F238E27FC236}">
                    <a16:creationId xmlns:a16="http://schemas.microsoft.com/office/drawing/2014/main" id="{CA9FB6B6-FFAD-433A-BB42-00ACE73689FB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98" name="Google Shape;277;p24">
                  <a:extLst>
                    <a:ext uri="{FF2B5EF4-FFF2-40B4-BE49-F238E27FC236}">
                      <a16:creationId xmlns:a16="http://schemas.microsoft.com/office/drawing/2014/main" id="{8ED83550-367D-4B23-911D-02F48818690D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99" name="Google Shape;278;p24">
                  <a:extLst>
                    <a:ext uri="{FF2B5EF4-FFF2-40B4-BE49-F238E27FC236}">
                      <a16:creationId xmlns:a16="http://schemas.microsoft.com/office/drawing/2014/main" id="{ABD28D23-F11C-4B85-AC6F-1682DACABC5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97" name="Google Shape;279;p24">
                <a:extLst>
                  <a:ext uri="{FF2B5EF4-FFF2-40B4-BE49-F238E27FC236}">
                    <a16:creationId xmlns:a16="http://schemas.microsoft.com/office/drawing/2014/main" id="{16933D40-15F4-4B3D-A08A-C815D0E57EBD}"/>
                  </a:ext>
                </a:extLst>
              </p:cNvPr>
              <p:cNvSpPr txBox="1"/>
              <p:nvPr/>
            </p:nvSpPr>
            <p:spPr>
              <a:xfrm>
                <a:off x="3573796" y="3307714"/>
                <a:ext cx="988297" cy="230785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700"/>
                  <a:buFont typeface="Arial"/>
                  <a:buNone/>
                </a:pPr>
                <a:r>
                  <a:rPr lang="en-US" sz="7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클라이언트</a:t>
                </a:r>
                <a:endParaRPr/>
              </a:p>
            </p:txBody>
          </p:sp>
        </p:grpSp>
        <p:pic>
          <p:nvPicPr>
            <p:cNvPr id="92" name="Google Shape;280;p24">
              <a:extLst>
                <a:ext uri="{FF2B5EF4-FFF2-40B4-BE49-F238E27FC236}">
                  <a16:creationId xmlns:a16="http://schemas.microsoft.com/office/drawing/2014/main" id="{590C784D-FDDE-4323-8DA7-B1492C758CD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1" r="64526" b="-3937"/>
            <a:stretch/>
          </p:blipFill>
          <p:spPr>
            <a:xfrm>
              <a:off x="5632734" y="5549521"/>
              <a:ext cx="448093" cy="380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281;p24">
              <a:extLst>
                <a:ext uri="{FF2B5EF4-FFF2-40B4-BE49-F238E27FC236}">
                  <a16:creationId xmlns:a16="http://schemas.microsoft.com/office/drawing/2014/main" id="{408DD03C-CFDE-46FB-BB06-63D670B1627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r="57385"/>
            <a:stretch/>
          </p:blipFill>
          <p:spPr>
            <a:xfrm>
              <a:off x="5124428" y="5100564"/>
              <a:ext cx="301052" cy="397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282;p24" descr="Python Logo transparent PNG - StickPNG">
              <a:extLst>
                <a:ext uri="{FF2B5EF4-FFF2-40B4-BE49-F238E27FC236}">
                  <a16:creationId xmlns:a16="http://schemas.microsoft.com/office/drawing/2014/main" id="{511075FD-9CB8-4A4D-8A33-526FC7E1A7FE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632734" y="5101099"/>
              <a:ext cx="398487" cy="3969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283;p24" descr="Open CV preview in portrait mode in Android. – f11labz">
              <a:extLst>
                <a:ext uri="{FF2B5EF4-FFF2-40B4-BE49-F238E27FC236}">
                  <a16:creationId xmlns:a16="http://schemas.microsoft.com/office/drawing/2014/main" id="{E5F1B3E1-FDC8-4B2A-A554-493ED5790CF9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066979" y="5544008"/>
              <a:ext cx="415949" cy="3850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284;p24">
            <a:extLst>
              <a:ext uri="{FF2B5EF4-FFF2-40B4-BE49-F238E27FC236}">
                <a16:creationId xmlns:a16="http://schemas.microsoft.com/office/drawing/2014/main" id="{7889DADF-AB94-40AC-A829-9C8F77EFDB6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1" r="64526" b="-3937"/>
          <a:stretch/>
        </p:blipFill>
        <p:spPr>
          <a:xfrm>
            <a:off x="7127875" y="2743200"/>
            <a:ext cx="4476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285;p24" descr="Python Logo transparent PNG - StickPNG">
            <a:extLst>
              <a:ext uri="{FF2B5EF4-FFF2-40B4-BE49-F238E27FC236}">
                <a16:creationId xmlns:a16="http://schemas.microsoft.com/office/drawing/2014/main" id="{B00A8A6E-D898-491E-BAAA-886F07DB2B7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65887" y="2727325"/>
            <a:ext cx="398462" cy="39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286;p24">
            <a:extLst>
              <a:ext uri="{FF2B5EF4-FFF2-40B4-BE49-F238E27FC236}">
                <a16:creationId xmlns:a16="http://schemas.microsoft.com/office/drawing/2014/main" id="{76053910-C5EC-420A-97E4-4802B01C1A74}"/>
              </a:ext>
            </a:extLst>
          </p:cNvPr>
          <p:cNvCxnSpPr/>
          <p:nvPr/>
        </p:nvCxnSpPr>
        <p:spPr>
          <a:xfrm rot="10800000">
            <a:off x="7173912" y="3763962"/>
            <a:ext cx="582612" cy="873125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103" name="Google Shape;287;p24">
            <a:extLst>
              <a:ext uri="{FF2B5EF4-FFF2-40B4-BE49-F238E27FC236}">
                <a16:creationId xmlns:a16="http://schemas.microsoft.com/office/drawing/2014/main" id="{F1034EB0-2E4A-44E1-A810-01452C0FD08B}"/>
              </a:ext>
            </a:extLst>
          </p:cNvPr>
          <p:cNvCxnSpPr/>
          <p:nvPr/>
        </p:nvCxnSpPr>
        <p:spPr>
          <a:xfrm rot="10800000" flipH="1">
            <a:off x="6183312" y="3760787"/>
            <a:ext cx="536575" cy="87630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28" name="Google Shape;288;p24">
            <a:extLst>
              <a:ext uri="{FF2B5EF4-FFF2-40B4-BE49-F238E27FC236}">
                <a16:creationId xmlns:a16="http://schemas.microsoft.com/office/drawing/2014/main" id="{16C490F9-5445-499C-8316-65C8857A6923}"/>
              </a:ext>
            </a:extLst>
          </p:cNvPr>
          <p:cNvSpPr txBox="1"/>
          <p:nvPr/>
        </p:nvSpPr>
        <p:spPr>
          <a:xfrm>
            <a:off x="7218362" y="4084637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sp>
        <p:nvSpPr>
          <p:cNvPr id="129" name="Google Shape;289;p24">
            <a:extLst>
              <a:ext uri="{FF2B5EF4-FFF2-40B4-BE49-F238E27FC236}">
                <a16:creationId xmlns:a16="http://schemas.microsoft.com/office/drawing/2014/main" id="{F7BFAE22-EA29-4E24-94D5-37D913CD87D2}"/>
              </a:ext>
            </a:extLst>
          </p:cNvPr>
          <p:cNvSpPr txBox="1"/>
          <p:nvPr/>
        </p:nvSpPr>
        <p:spPr>
          <a:xfrm>
            <a:off x="6232525" y="40735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RTP</a:t>
            </a:r>
            <a:endParaRPr sz="1200" dirty="0"/>
          </a:p>
        </p:txBody>
      </p:sp>
      <p:cxnSp>
        <p:nvCxnSpPr>
          <p:cNvPr id="130" name="Google Shape;290;p24">
            <a:extLst>
              <a:ext uri="{FF2B5EF4-FFF2-40B4-BE49-F238E27FC236}">
                <a16:creationId xmlns:a16="http://schemas.microsoft.com/office/drawing/2014/main" id="{8A7A3223-1462-4D80-9C77-07B37545EDB0}"/>
              </a:ext>
            </a:extLst>
          </p:cNvPr>
          <p:cNvCxnSpPr/>
          <p:nvPr/>
        </p:nvCxnSpPr>
        <p:spPr>
          <a:xfrm>
            <a:off x="5130800" y="2174875"/>
            <a:ext cx="889000" cy="488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31" name="Google Shape;291;p24">
            <a:extLst>
              <a:ext uri="{FF2B5EF4-FFF2-40B4-BE49-F238E27FC236}">
                <a16:creationId xmlns:a16="http://schemas.microsoft.com/office/drawing/2014/main" id="{1A23B792-75AC-4368-9A21-6825628F565A}"/>
              </a:ext>
            </a:extLst>
          </p:cNvPr>
          <p:cNvSpPr txBox="1"/>
          <p:nvPr/>
        </p:nvSpPr>
        <p:spPr>
          <a:xfrm>
            <a:off x="5316537" y="2273300"/>
            <a:ext cx="495300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cxnSp>
        <p:nvCxnSpPr>
          <p:cNvPr id="132" name="Google Shape;292;p24">
            <a:extLst>
              <a:ext uri="{FF2B5EF4-FFF2-40B4-BE49-F238E27FC236}">
                <a16:creationId xmlns:a16="http://schemas.microsoft.com/office/drawing/2014/main" id="{424D01E8-45DA-43B5-8007-BF13EAFDC970}"/>
              </a:ext>
            </a:extLst>
          </p:cNvPr>
          <p:cNvCxnSpPr/>
          <p:nvPr/>
        </p:nvCxnSpPr>
        <p:spPr>
          <a:xfrm rot="10800000">
            <a:off x="4171950" y="2755900"/>
            <a:ext cx="4762" cy="1008062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33" name="Google Shape;293;p24">
            <a:extLst>
              <a:ext uri="{FF2B5EF4-FFF2-40B4-BE49-F238E27FC236}">
                <a16:creationId xmlns:a16="http://schemas.microsoft.com/office/drawing/2014/main" id="{6077AB25-26B8-4337-9E3B-E1100E459C61}"/>
              </a:ext>
            </a:extLst>
          </p:cNvPr>
          <p:cNvSpPr txBox="1"/>
          <p:nvPr/>
        </p:nvSpPr>
        <p:spPr>
          <a:xfrm>
            <a:off x="3929062" y="3146425"/>
            <a:ext cx="493712" cy="27305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9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1200"/>
          </a:p>
        </p:txBody>
      </p:sp>
      <p:grpSp>
        <p:nvGrpSpPr>
          <p:cNvPr id="134" name="Google Shape;294;p24">
            <a:extLst>
              <a:ext uri="{FF2B5EF4-FFF2-40B4-BE49-F238E27FC236}">
                <a16:creationId xmlns:a16="http://schemas.microsoft.com/office/drawing/2014/main" id="{ECD86652-BDBE-4EF5-B239-1976AD637293}"/>
              </a:ext>
            </a:extLst>
          </p:cNvPr>
          <p:cNvGrpSpPr/>
          <p:nvPr/>
        </p:nvGrpSpPr>
        <p:grpSpPr>
          <a:xfrm>
            <a:off x="3306762" y="3763962"/>
            <a:ext cx="1728787" cy="1789112"/>
            <a:chOff x="785872" y="3178727"/>
            <a:chExt cx="1728192" cy="1788353"/>
          </a:xfrm>
        </p:grpSpPr>
        <p:grpSp>
          <p:nvGrpSpPr>
            <p:cNvPr id="135" name="Google Shape;295;p24">
              <a:extLst>
                <a:ext uri="{FF2B5EF4-FFF2-40B4-BE49-F238E27FC236}">
                  <a16:creationId xmlns:a16="http://schemas.microsoft.com/office/drawing/2014/main" id="{781937ED-4EB1-4FB9-B6AB-555C8F5A6255}"/>
                </a:ext>
              </a:extLst>
            </p:cNvPr>
            <p:cNvGrpSpPr/>
            <p:nvPr/>
          </p:nvGrpSpPr>
          <p:grpSpPr>
            <a:xfrm>
              <a:off x="785872" y="3178727"/>
              <a:ext cx="1728192" cy="1788353"/>
              <a:chOff x="3203848" y="1742765"/>
              <a:chExt cx="1728192" cy="1788353"/>
            </a:xfrm>
          </p:grpSpPr>
          <p:grpSp>
            <p:nvGrpSpPr>
              <p:cNvPr id="138" name="Google Shape;296;p24">
                <a:extLst>
                  <a:ext uri="{FF2B5EF4-FFF2-40B4-BE49-F238E27FC236}">
                    <a16:creationId xmlns:a16="http://schemas.microsoft.com/office/drawing/2014/main" id="{83F5560C-8999-4E7C-93E8-CE951C70D6E7}"/>
                  </a:ext>
                </a:extLst>
              </p:cNvPr>
              <p:cNvGrpSpPr/>
              <p:nvPr/>
            </p:nvGrpSpPr>
            <p:grpSpPr>
              <a:xfrm>
                <a:off x="3203848" y="1742765"/>
                <a:ext cx="1728192" cy="1680340"/>
                <a:chOff x="2555776" y="2332699"/>
                <a:chExt cx="2016224" cy="1960397"/>
              </a:xfrm>
            </p:grpSpPr>
            <p:sp>
              <p:nvSpPr>
                <p:cNvPr id="140" name="Google Shape;297;p24">
                  <a:extLst>
                    <a:ext uri="{FF2B5EF4-FFF2-40B4-BE49-F238E27FC236}">
                      <a16:creationId xmlns:a16="http://schemas.microsoft.com/office/drawing/2014/main" id="{42BDB4EF-A6A6-45F5-9A07-154DA46D9675}"/>
                    </a:ext>
                  </a:extLst>
                </p:cNvPr>
                <p:cNvSpPr txBox="1"/>
                <p:nvPr/>
              </p:nvSpPr>
              <p:spPr>
                <a:xfrm>
                  <a:off x="2555776" y="2708920"/>
                  <a:ext cx="2016224" cy="1584176"/>
                </a:xfrm>
                <a:prstGeom prst="rect">
                  <a:avLst/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600" b="0" i="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41" name="Google Shape;298;p24">
                  <a:extLst>
                    <a:ext uri="{FF2B5EF4-FFF2-40B4-BE49-F238E27FC236}">
                      <a16:creationId xmlns:a16="http://schemas.microsoft.com/office/drawing/2014/main" id="{13AE3FDA-9CE9-450E-BEDE-FBDAD9F299B6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3214400" y="2332699"/>
                  <a:ext cx="709903" cy="70901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9" name="Google Shape;299;p24">
                <a:extLst>
                  <a:ext uri="{FF2B5EF4-FFF2-40B4-BE49-F238E27FC236}">
                    <a16:creationId xmlns:a16="http://schemas.microsoft.com/office/drawing/2014/main" id="{3F25E69F-0A67-4008-B58F-F072F6286CFB}"/>
                  </a:ext>
                </a:extLst>
              </p:cNvPr>
              <p:cNvSpPr txBox="1"/>
              <p:nvPr/>
            </p:nvSpPr>
            <p:spPr>
              <a:xfrm>
                <a:off x="3779912" y="3315094"/>
                <a:ext cx="576064" cy="216024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61616"/>
                  </a:buClr>
                  <a:buSzPts val="1000"/>
                  <a:buFont typeface="Arial"/>
                  <a:buNone/>
                </a:pPr>
                <a:r>
                  <a:rPr lang="en-US" sz="1000" b="0" i="0" u="none">
                    <a:solidFill>
                      <a:srgbClr val="161616"/>
                    </a:solidFill>
                    <a:latin typeface="Arial"/>
                    <a:ea typeface="Arial"/>
                    <a:cs typeface="Arial"/>
                    <a:sym typeface="Arial"/>
                  </a:rPr>
                  <a:t>웹</a:t>
                </a:r>
                <a:endParaRPr/>
              </a:p>
            </p:txBody>
          </p:sp>
        </p:grpSp>
        <p:pic>
          <p:nvPicPr>
            <p:cNvPr id="136" name="Google Shape;300;p24" descr="Thymeleaf · GitHub">
              <a:extLst>
                <a:ext uri="{FF2B5EF4-FFF2-40B4-BE49-F238E27FC236}">
                  <a16:creationId xmlns:a16="http://schemas.microsoft.com/office/drawing/2014/main" id="{A97EE2E0-7EC9-4823-B890-853B3E2ED630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64771" y="4018154"/>
              <a:ext cx="361935" cy="36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301;p24">
              <a:extLst>
                <a:ext uri="{FF2B5EF4-FFF2-40B4-BE49-F238E27FC236}">
                  <a16:creationId xmlns:a16="http://schemas.microsoft.com/office/drawing/2014/main" id="{8AD6FE70-8087-4004-8161-49C65908BD3C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410625" y="3892955"/>
              <a:ext cx="980169" cy="5743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" name="Google Shape;302;p24">
            <a:extLst>
              <a:ext uri="{FF2B5EF4-FFF2-40B4-BE49-F238E27FC236}">
                <a16:creationId xmlns:a16="http://schemas.microsoft.com/office/drawing/2014/main" id="{F2D2A87E-3790-4CFC-B28B-D0C86A5CB57F}"/>
              </a:ext>
            </a:extLst>
          </p:cNvPr>
          <p:cNvGrpSpPr/>
          <p:nvPr/>
        </p:nvGrpSpPr>
        <p:grpSpPr>
          <a:xfrm>
            <a:off x="1073150" y="2524125"/>
            <a:ext cx="1176337" cy="1068387"/>
            <a:chOff x="1201648" y="1486005"/>
            <a:chExt cx="1176093" cy="1068242"/>
          </a:xfrm>
        </p:grpSpPr>
        <p:pic>
          <p:nvPicPr>
            <p:cNvPr id="143" name="Google Shape;303;p24">
              <a:extLst>
                <a:ext uri="{FF2B5EF4-FFF2-40B4-BE49-F238E27FC236}">
                  <a16:creationId xmlns:a16="http://schemas.microsoft.com/office/drawing/2014/main" id="{95E400E5-A412-4F41-AC13-8BA0802B9B85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201648" y="1486005"/>
              <a:ext cx="1176093" cy="1068242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pic>
          <p:nvPicPr>
            <p:cNvPr id="144" name="Google Shape;304;p24">
              <a:extLst>
                <a:ext uri="{FF2B5EF4-FFF2-40B4-BE49-F238E27FC236}">
                  <a16:creationId xmlns:a16="http://schemas.microsoft.com/office/drawing/2014/main" id="{39197985-37B0-41EC-9709-D9AFF7F154C3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590689" y="1777209"/>
              <a:ext cx="432074" cy="32015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5" name="Google Shape;305;p24">
            <a:extLst>
              <a:ext uri="{FF2B5EF4-FFF2-40B4-BE49-F238E27FC236}">
                <a16:creationId xmlns:a16="http://schemas.microsoft.com/office/drawing/2014/main" id="{7DF6FD01-4380-4896-9819-49ACF0541412}"/>
              </a:ext>
            </a:extLst>
          </p:cNvPr>
          <p:cNvCxnSpPr/>
          <p:nvPr/>
        </p:nvCxnSpPr>
        <p:spPr>
          <a:xfrm rot="10800000" flipH="1">
            <a:off x="2390775" y="1938337"/>
            <a:ext cx="812800" cy="1123950"/>
          </a:xfrm>
          <a:prstGeom prst="straightConnector1">
            <a:avLst/>
          </a:prstGeom>
          <a:noFill/>
          <a:ln w="28575" cap="flat" cmpd="sng">
            <a:solidFill>
              <a:srgbClr val="404040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146" name="Google Shape;306;p24">
            <a:extLst>
              <a:ext uri="{FF2B5EF4-FFF2-40B4-BE49-F238E27FC236}">
                <a16:creationId xmlns:a16="http://schemas.microsoft.com/office/drawing/2014/main" id="{E37F10A4-C7E6-42B9-9BAE-AF70D8F4DF35}"/>
              </a:ext>
            </a:extLst>
          </p:cNvPr>
          <p:cNvSpPr txBox="1"/>
          <p:nvPr/>
        </p:nvSpPr>
        <p:spPr>
          <a:xfrm>
            <a:off x="2566987" y="2330450"/>
            <a:ext cx="493712" cy="27463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JPA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27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환경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96C5E5-B7B7-4E29-BC4B-E8D74C12D763}"/>
              </a:ext>
            </a:extLst>
          </p:cNvPr>
          <p:cNvSpPr txBox="1"/>
          <p:nvPr/>
        </p:nvSpPr>
        <p:spPr>
          <a:xfrm>
            <a:off x="231748" y="620688"/>
            <a:ext cx="864096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800"/>
            </a:pPr>
            <a:endParaRPr lang="ko-KR" altLang="en-US" sz="18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Client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Raspberry Pi 4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Raspbian, 7inch HDMI LCD, DTPML-SPI-151, RPI 8MP CAMERA BOARD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OpenCV 4, FaceRecognition-v1.3.0, </a:t>
            </a:r>
            <a:r>
              <a:rPr lang="en-US" altLang="ko-KR" sz="1400" dirty="0" err="1"/>
              <a:t>FaceMaskDetection</a:t>
            </a:r>
            <a:r>
              <a:rPr lang="en-US" altLang="ko-KR" sz="1400" dirty="0"/>
              <a:t>, Keras-2.4.0 </a:t>
            </a:r>
          </a:p>
          <a:p>
            <a:pPr lvl="2">
              <a:spcBef>
                <a:spcPts val="320"/>
              </a:spcBef>
              <a:buSzPts val="1600"/>
            </a:pPr>
            <a:endParaRPr lang="en-US" altLang="ko-KR" sz="14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Web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Spring Boot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JPA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HTML, CSS, JS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 err="1"/>
              <a:t>Thymeleaf</a:t>
            </a:r>
            <a:r>
              <a:rPr lang="en-US" altLang="ko-KR" sz="1600" dirty="0"/>
              <a:t>(</a:t>
            </a:r>
            <a:r>
              <a:rPr lang="ko-KR" altLang="en-US" sz="1600" dirty="0"/>
              <a:t>템플릿 엔진</a:t>
            </a:r>
            <a:r>
              <a:rPr lang="en-US" altLang="ko-KR" sz="1600" dirty="0"/>
              <a:t>)</a:t>
            </a:r>
          </a:p>
          <a:p>
            <a:pPr lvl="1">
              <a:spcBef>
                <a:spcPts val="320"/>
              </a:spcBef>
              <a:buSzPts val="1600"/>
            </a:pPr>
            <a:endParaRPr lang="en-US" altLang="ko-KR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Face Classification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Ubuntu-20.04-LTS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Python-3.9.1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face_recognition-v1.3.0</a:t>
            </a:r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Keras-2.4.0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/>
              <a:t>RTP</a:t>
            </a:r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en-US" altLang="ko-KR" sz="1600" dirty="0"/>
              <a:t>PyCharm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36033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방법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1E91A-8D44-423C-9289-DE09DF7560EB}"/>
              </a:ext>
            </a:extLst>
          </p:cNvPr>
          <p:cNvSpPr txBox="1"/>
          <p:nvPr/>
        </p:nvSpPr>
        <p:spPr>
          <a:xfrm>
            <a:off x="242477" y="620688"/>
            <a:ext cx="8629759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1800"/>
            </a:pPr>
            <a:endParaRPr lang="ko-KR" altLang="en-US" sz="18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Client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ko-KR" altLang="en-US" sz="1600" dirty="0" err="1"/>
              <a:t>라즈베리파이를</a:t>
            </a:r>
            <a:r>
              <a:rPr lang="ko-KR" altLang="en-US" sz="1600" dirty="0"/>
              <a:t> 사용하여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PyCharm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Python3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OpenCV</a:t>
            </a:r>
            <a:r>
              <a:rPr lang="ko-KR" altLang="en-US" sz="1600" dirty="0"/>
              <a:t>와 </a:t>
            </a:r>
            <a:r>
              <a:rPr lang="en-US" altLang="ko-KR" sz="1600" dirty="0"/>
              <a:t>Face Recognition</a:t>
            </a:r>
            <a:r>
              <a:rPr lang="ko-KR" altLang="en-US" sz="1600" dirty="0"/>
              <a:t>을 사용한 얼굴 특징 추출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Face Mask Detection</a:t>
            </a:r>
            <a:r>
              <a:rPr lang="ko-KR" altLang="en-US" sz="1600" dirty="0"/>
              <a:t>을 사용한 마스크 착용 유무 개발</a:t>
            </a:r>
            <a:endParaRPr lang="en-US" altLang="ko-KR" sz="1600" dirty="0"/>
          </a:p>
          <a:p>
            <a: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</a:pPr>
            <a:endParaRPr lang="en-US" altLang="ko-KR" sz="14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Web Application Server (WAS)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 err="1"/>
              <a:t>Intellij</a:t>
            </a:r>
            <a:r>
              <a:rPr lang="en-US" altLang="ko-KR" sz="1600" dirty="0"/>
              <a:t> IDEA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Java 11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Spring Framework 5.1 </a:t>
            </a:r>
            <a:r>
              <a:rPr lang="ko-KR" altLang="en-US" sz="1600" dirty="0"/>
              <a:t>기반 웹 서버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JPA</a:t>
            </a:r>
            <a:r>
              <a:rPr lang="ko-KR" altLang="en-US" sz="1600" dirty="0"/>
              <a:t>를 이용한 객체 관계 매핑을 통한 </a:t>
            </a:r>
            <a:r>
              <a:rPr lang="en-US" altLang="ko-KR" sz="1600" dirty="0"/>
              <a:t>DB</a:t>
            </a:r>
            <a:r>
              <a:rPr lang="ko-KR" altLang="en-US" sz="1600" dirty="0"/>
              <a:t>제어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AWS</a:t>
            </a:r>
            <a:r>
              <a:rPr lang="ko-KR" altLang="en-US" sz="1600" dirty="0"/>
              <a:t>의 </a:t>
            </a:r>
            <a:r>
              <a:rPr lang="en-US" altLang="ko-KR" sz="1600" dirty="0"/>
              <a:t>RDS</a:t>
            </a:r>
            <a:r>
              <a:rPr lang="ko-KR" altLang="en-US" sz="1600" dirty="0"/>
              <a:t>를 사용하여 클라우드 기반 </a:t>
            </a:r>
            <a:r>
              <a:rPr lang="en-US" altLang="ko-KR" sz="1600" dirty="0"/>
              <a:t>DB 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</a:pPr>
            <a:endParaRPr lang="en-US" altLang="ko-KR" sz="1600" dirty="0"/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altLang="ko-KR" sz="1800" b="1" dirty="0"/>
              <a:t>Face Classification Server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PyCharm</a:t>
            </a:r>
            <a:r>
              <a:rPr lang="ko-KR" altLang="en-US" sz="1600" dirty="0"/>
              <a:t>을 사용하여 </a:t>
            </a:r>
            <a:r>
              <a:rPr lang="en-US" altLang="ko-KR" sz="1600" dirty="0"/>
              <a:t>Python3 </a:t>
            </a:r>
            <a:r>
              <a:rPr lang="ko-KR" altLang="en-US" sz="1600" dirty="0"/>
              <a:t>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/>
              <a:t>RTP </a:t>
            </a:r>
            <a:r>
              <a:rPr lang="ko-KR" altLang="en-US" sz="1600" dirty="0"/>
              <a:t>프로토콜을 사용한 실시간 얼굴 인식 서버 개발</a:t>
            </a:r>
            <a:endParaRPr lang="en-US" altLang="ko-KR" sz="1600" dirty="0"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 altLang="ko-KR" sz="1600" dirty="0" err="1"/>
              <a:t>Keras</a:t>
            </a:r>
            <a:r>
              <a:rPr lang="ko-KR" altLang="en-US" sz="1600" dirty="0"/>
              <a:t>를 사용한 얼굴 인식 모델 구현</a:t>
            </a:r>
            <a:endParaRPr lang="en-US" altLang="ko-KR" sz="16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/>
              <a:t>KNN </a:t>
            </a:r>
            <a:r>
              <a:rPr lang="ko-KR" altLang="en-US" sz="1400" dirty="0"/>
              <a:t>기반 분류 모델과</a:t>
            </a:r>
            <a:r>
              <a:rPr lang="en-US" altLang="ko-KR" sz="1400" dirty="0"/>
              <a:t>, </a:t>
            </a:r>
            <a:r>
              <a:rPr lang="ko-KR" altLang="en-US" sz="1400" dirty="0"/>
              <a:t>로지스틱 회귀 기반 분류 모델 비교</a:t>
            </a:r>
            <a:endParaRPr lang="en-US" altLang="ko-KR" sz="1400" dirty="0"/>
          </a:p>
          <a:p>
            <a:pPr marL="1200150" lvl="2" indent="-285750">
              <a:spcBef>
                <a:spcPts val="320"/>
              </a:spcBef>
              <a:buSzPts val="1600"/>
              <a:buChar char="•"/>
            </a:pPr>
            <a:r>
              <a:rPr lang="en-US" altLang="ko-KR" sz="1400" dirty="0" err="1"/>
              <a:t>FaceNet</a:t>
            </a:r>
            <a:r>
              <a:rPr lang="ko-KR" altLang="en-US" sz="1400" dirty="0"/>
              <a:t>과 </a:t>
            </a:r>
            <a:r>
              <a:rPr lang="en-US" altLang="ko-KR" sz="1400" dirty="0"/>
              <a:t>SVM</a:t>
            </a:r>
            <a:r>
              <a:rPr lang="ko-KR" altLang="en-US" sz="1400" dirty="0"/>
              <a:t>을 이용한 분류 모델 구현</a:t>
            </a:r>
            <a:endParaRPr lang="en-US" altLang="ko-KR" sz="1600" dirty="0"/>
          </a:p>
          <a:p>
            <a:pPr marL="742950" lvl="1" indent="-285750">
              <a:spcBef>
                <a:spcPts val="320"/>
              </a:spcBef>
              <a:buSzPts val="1600"/>
              <a:buChar char="•"/>
            </a:pPr>
            <a:r>
              <a:rPr lang="ko-KR" altLang="en-US" sz="1600" dirty="0"/>
              <a:t>웹 서버의 </a:t>
            </a:r>
            <a:r>
              <a:rPr lang="en-US" altLang="ko-KR" sz="1600" dirty="0"/>
              <a:t>API</a:t>
            </a:r>
            <a:r>
              <a:rPr lang="ko-KR" altLang="en-US" sz="1600" dirty="0"/>
              <a:t>를 통한 로그 전송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최적화 하기 위한 알고리즘 개발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0988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107504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015208" y="10309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관리자 웹페이지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데모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354DED-5A50-41DE-B7C1-D055BD5B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55" y="1321176"/>
            <a:ext cx="7992888" cy="44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34A5CC-DC21-4B53-8B59-0E656D2A801E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Pandemic Disease Infection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2411760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23696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67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업무 분담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12" name="Google Shape;327;p27">
            <a:extLst>
              <a:ext uri="{FF2B5EF4-FFF2-40B4-BE49-F238E27FC236}">
                <a16:creationId xmlns:a16="http://schemas.microsoft.com/office/drawing/2014/main" id="{0780748E-61AA-4CCD-8944-D7A6BC92B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413751"/>
              </p:ext>
            </p:extLst>
          </p:nvPr>
        </p:nvGraphicFramePr>
        <p:xfrm>
          <a:off x="322649" y="1385418"/>
          <a:ext cx="8481676" cy="44357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5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1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5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Verdana"/>
                        <a:sym typeface="Verdana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조성욱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유영균 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송인걸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자료수집</a:t>
                      </a:r>
                      <a:endParaRPr sz="1200" b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라즈베리파이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 인식 라이브러리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부품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Spring Framework 5.1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레퍼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런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스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JPA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 식별 모델 조사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Keras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레퍼런스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조사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26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      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통신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웹 서버 </a:t>
                      </a:r>
                      <a:r>
                        <a:rPr lang="ko-KR" alt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아키텍쳐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설계</a:t>
                      </a:r>
                      <a:endParaRPr lang="en-US" altLang="ko-KR" sz="1200" b="0" i="0" u="none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sym typeface="Gulim"/>
                        </a:rPr>
                        <a:t> REST API </a:t>
                      </a:r>
                      <a:r>
                        <a:rPr lang="ko-KR" alt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sym typeface="Gulim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기반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얼굴 인식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설계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얼굴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분류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딥러닝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모델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</a:rPr>
                        <a:t>설계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5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     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특징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추출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관리자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웹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페이지 구현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로그 기반 데이터 분석 구현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REST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RTP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기반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스트리밍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얼굴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분류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딥러닝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모델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모델 학습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검증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구현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Gulim"/>
                        <a:sym typeface="Gulim"/>
                      </a:endParaRPr>
                    </a:p>
                  </a:txBody>
                  <a:tcPr marL="100658" marR="100658" marT="52344" marB="52344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1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Gulim"/>
                        <a:buNone/>
                      </a:pP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100658" marR="100658" marT="52344" marB="52344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클라이언트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서버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작동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/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제어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테스트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  <a:p>
                      <a:pPr marL="0" marR="0" lvl="0" indent="-82550" algn="l" rtl="0">
                        <a:lnSpc>
                          <a:spcPct val="12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❖"/>
                      </a:pP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통합테스트</a:t>
                      </a:r>
                      <a:r>
                        <a:rPr lang="en-US" sz="1200" b="0" i="0" u="none" dirty="0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 / </a:t>
                      </a:r>
                      <a:r>
                        <a:rPr lang="en-US" sz="1200" b="0" i="0" u="none" dirty="0" err="1"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Gulim"/>
                          <a:sym typeface="Gulim"/>
                        </a:rPr>
                        <a:t>유지보수</a:t>
                      </a:r>
                      <a:endParaRPr sz="1200" b="0" dirty="0"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</a:endParaRPr>
                    </a:p>
                  </a:txBody>
                  <a:tcPr marL="97631" marR="97631" marT="48816" marB="48816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190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수행 일정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1" name="Google Shape;336;p28">
            <a:extLst>
              <a:ext uri="{FF2B5EF4-FFF2-40B4-BE49-F238E27FC236}">
                <a16:creationId xmlns:a16="http://schemas.microsoft.com/office/drawing/2014/main" id="{9CDCBE20-A874-43D7-A79E-1B8826B293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9" y="1980250"/>
            <a:ext cx="8329395" cy="324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882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GitHub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Google Shape;342;p29">
            <a:extLst>
              <a:ext uri="{FF2B5EF4-FFF2-40B4-BE49-F238E27FC236}">
                <a16:creationId xmlns:a16="http://schemas.microsoft.com/office/drawing/2014/main" id="{C2BB4B9E-BBBE-41B7-A13A-B41EE57E79DA}"/>
              </a:ext>
            </a:extLst>
          </p:cNvPr>
          <p:cNvSpPr txBox="1">
            <a:spLocks/>
          </p:cNvSpPr>
          <p:nvPr/>
        </p:nvSpPr>
        <p:spPr>
          <a:xfrm>
            <a:off x="500062" y="1125537"/>
            <a:ext cx="822960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CC6600"/>
              </a:buClr>
              <a:buSzPts val="2400"/>
              <a:buFont typeface="Noto Sans Symbols"/>
              <a:buChar char="❖"/>
            </a:pPr>
            <a:r>
              <a:rPr lang="en-US" altLang="ko-KR" sz="2800" dirty="0">
                <a:hlinkClick r:id="rId3"/>
              </a:rPr>
              <a:t>https://github.com/KPUMorgorithm/FRAMES</a:t>
            </a:r>
            <a:endParaRPr lang="en-US" altLang="ko-KR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681496-620B-4FA5-88F3-E5BE722C7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352"/>
          <a:stretch/>
        </p:blipFill>
        <p:spPr>
          <a:xfrm>
            <a:off x="1901848" y="1935414"/>
            <a:ext cx="5320145" cy="44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52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83892" y="6546830"/>
            <a:ext cx="768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257581" y="98209"/>
            <a:ext cx="860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필요기술 및 참고 문헌</a:t>
            </a:r>
            <a:endParaRPr lang="ko-KR" altLang="en-US" sz="2400" dirty="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Google Shape;352;p30">
            <a:extLst>
              <a:ext uri="{FF2B5EF4-FFF2-40B4-BE49-F238E27FC236}">
                <a16:creationId xmlns:a16="http://schemas.microsoft.com/office/drawing/2014/main" id="{B5806BF3-7E51-4856-862A-49D562479ED6}"/>
              </a:ext>
            </a:extLst>
          </p:cNvPr>
          <p:cNvSpPr txBox="1"/>
          <p:nvPr/>
        </p:nvSpPr>
        <p:spPr>
          <a:xfrm>
            <a:off x="586374" y="1155027"/>
            <a:ext cx="8078756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Face_recognition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https://github.com/ageitgey/face_recognition/tree/master/examples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Face mask detection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https://github.com/chandrikadeb7/Face-Mask-Detection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Thymeleaf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https://www.thymeleaf.org/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AWS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aws.amazon.com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Raspberry Pi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www.raspberrypi.org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Spring Framework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</a:t>
            </a:r>
            <a:r>
              <a:rPr lang="en-US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spring.io</a:t>
            </a:r>
            <a:r>
              <a:rPr lang="en-US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/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b="0" i="0" u="none" dirty="0" err="1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endParaRPr lang="en-US" altLang="ko-KR"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</a:t>
            </a:r>
            <a:r>
              <a:rPr lang="en-US" altLang="ko-KR" sz="1600" b="0" i="0" u="sng" strike="noStrike" cap="none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keras.io</a:t>
            </a:r>
            <a:r>
              <a:rPr lang="en-US" altLang="ko-KR" sz="16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/</a:t>
            </a:r>
            <a:endParaRPr lang="en-US" sz="1600" b="0" i="0" u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▪"/>
            </a:pPr>
            <a:r>
              <a:rPr lang="en-US" sz="1600" dirty="0">
                <a:solidFill>
                  <a:srgbClr val="161616"/>
                </a:solidFill>
              </a:rPr>
              <a:t>Deep Image Retrieval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600"/>
              <a:buFont typeface="Noto Sans Symbols"/>
              <a:buChar char="⮚"/>
            </a:pPr>
            <a:r>
              <a:rPr lang="en-US" altLang="ko-KR" dirty="0">
                <a:hlinkClick r:id="rId10"/>
              </a:rPr>
              <a:t>https://</a:t>
            </a:r>
            <a:r>
              <a:rPr lang="en-US" altLang="ko-KR" dirty="0" err="1">
                <a:hlinkClick r:id="rId10"/>
              </a:rPr>
              <a:t>norman3.github.io</a:t>
            </a:r>
            <a:r>
              <a:rPr lang="en-US" altLang="ko-KR" dirty="0">
                <a:hlinkClick r:id="rId10"/>
              </a:rPr>
              <a:t>/papers/docs/</a:t>
            </a:r>
            <a:r>
              <a:rPr lang="en-US" altLang="ko-KR" dirty="0" err="1">
                <a:hlinkClick r:id="rId10"/>
              </a:rPr>
              <a:t>deepimgir.html</a:t>
            </a: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168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3848" y="5178678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</a:rPr>
              <a:t>발표자 유 영 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DB818-D53F-4E85-8BB1-766DE1CA392A}"/>
              </a:ext>
            </a:extLst>
          </p:cNvPr>
          <p:cNvSpPr txBox="1"/>
          <p:nvPr/>
        </p:nvSpPr>
        <p:spPr>
          <a:xfrm>
            <a:off x="1835696" y="6546830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일일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5048515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123696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11BF04-2E39-4D6A-B830-16CE22F28C8E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6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12997952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(3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90F9D2-834A-48B3-A14A-D85FB896ECC2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97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확진자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동선 및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20558792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소개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(4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0A2517-B3D4-4E0C-8D07-08888BF3D377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674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교내 컨트롤 타워 구축의 필요성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156CEB-0A07-48C8-A2F5-F19D54272343}"/>
              </a:ext>
            </a:extLst>
          </p:cNvPr>
          <p:cNvGrpSpPr/>
          <p:nvPr/>
        </p:nvGrpSpPr>
        <p:grpSpPr>
          <a:xfrm>
            <a:off x="-28307099" y="982991"/>
            <a:ext cx="35327371" cy="4572661"/>
            <a:chOff x="-28295417" y="944767"/>
            <a:chExt cx="35327371" cy="4572661"/>
          </a:xfrm>
        </p:grpSpPr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59DC8A2-4437-4ADC-ADE2-AF93B8190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080245" y="1949339"/>
              <a:ext cx="4853615" cy="2805841"/>
            </a:xfrm>
            <a:prstGeom prst="rect">
              <a:avLst/>
            </a:prstGeom>
          </p:spPr>
        </p:pic>
        <p:pic>
          <p:nvPicPr>
            <p:cNvPr id="92" name="그림 91" descr="텍스트, 장식, 닫기이(가) 표시된 사진&#10;&#10;자동 생성된 설명">
              <a:extLst>
                <a:ext uri="{FF2B5EF4-FFF2-40B4-BE49-F238E27FC236}">
                  <a16:creationId xmlns:a16="http://schemas.microsoft.com/office/drawing/2014/main" id="{76C2D0F9-7F93-44C5-AF4D-C5A6D4791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295417" y="2279731"/>
              <a:ext cx="4472945" cy="213201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288DCADF-89B7-4A54-A6A1-8E80CE112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2617792" y="1292311"/>
              <a:ext cx="3744416" cy="3968191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3EE57AD-4E1A-4B06-891B-E04848D8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717032" y="944767"/>
              <a:ext cx="3168352" cy="4572661"/>
            </a:xfrm>
            <a:prstGeom prst="rect">
              <a:avLst/>
            </a:prstGeom>
          </p:spPr>
        </p:pic>
        <p:pic>
          <p:nvPicPr>
            <p:cNvPr id="95" name="그림 94" descr="텍스트, 운동경기, 테이블이(가) 표시된 사진&#10;&#10;자동 생성된 설명">
              <a:extLst>
                <a:ext uri="{FF2B5EF4-FFF2-40B4-BE49-F238E27FC236}">
                  <a16:creationId xmlns:a16="http://schemas.microsoft.com/office/drawing/2014/main" id="{7059BAD4-06A6-43FE-BD71-8A6EFE0D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807" y="2242925"/>
              <a:ext cx="4918147" cy="225649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필요성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600" y="6546830"/>
            <a:ext cx="8901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유저가 입장을 시도합니다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(1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86CDC35-28D3-4C3F-B20C-55610084419B}"/>
              </a:ext>
            </a:extLst>
          </p:cNvPr>
          <p:cNvGrpSpPr/>
          <p:nvPr/>
        </p:nvGrpSpPr>
        <p:grpSpPr>
          <a:xfrm>
            <a:off x="3170308" y="-3570524"/>
            <a:ext cx="25503723" cy="15404961"/>
            <a:chOff x="434789" y="89646"/>
            <a:chExt cx="11090810" cy="6699149"/>
          </a:xfrm>
        </p:grpSpPr>
        <p:pic>
          <p:nvPicPr>
            <p:cNvPr id="21" name="그림 20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95DDC14B-B916-4FD2-8D08-FC7292538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E28A2EB-5F14-4C50-A126-5A190245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01B544B-DDF2-4B32-8362-9567B5ED4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0C2AE24A-C62F-49EA-9BDA-EEAA85DBD811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EC22F593-DA83-4387-B97F-95BD2A1381D6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0143ED0-8B28-45C7-B9FC-85CB13589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E45B0418-4C06-4A20-A9A4-40946CFB32C9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45E81D3-0B79-4AAC-864E-7E50A5BED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8E853F6-D884-4601-B2B5-BB8ECE955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C449558-B24F-455D-8FD6-FFA8391D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3E92F4E2-A9F4-47B3-92F8-309C6126FBE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456BD42-45AB-48D0-B032-C80D711ED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DB102E0C-711A-41BB-B853-2C532B38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0D68BE1B-FEC6-429E-8CB2-9319519F9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ACC702DD-86E8-4FD5-8D13-B85E1F20B7A2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8EFCC4E-A57A-48C1-AF2D-850BE68D2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B876940E-D0B3-4DD2-B510-59BBF926C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38" name="화살표: 위로 굽음 37">
              <a:extLst>
                <a:ext uri="{FF2B5EF4-FFF2-40B4-BE49-F238E27FC236}">
                  <a16:creationId xmlns:a16="http://schemas.microsoft.com/office/drawing/2014/main" id="{4BFF482F-CC34-421C-A895-D7AB8B153A05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E62DAA-3A48-497C-97D1-A7FDD663C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78948DC7-9F0E-466B-97D0-8B923ADCB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5780797B-4A0A-4A85-887C-7AA598465458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6E92571-E69B-4912-9A0E-60485225F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43" name="그림 42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7577E86-8F1C-4BA2-BEEC-2FE3EE427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47" name="그림 46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A84F4AAC-359B-43EF-A875-118C98F8C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AAC8690D-7A6E-4905-B373-8BF6F3E3586F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E6FB6EE1-229D-4131-B2F5-FD753059232A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화살표: 위쪽/아래쪽 51">
              <a:extLst>
                <a:ext uri="{FF2B5EF4-FFF2-40B4-BE49-F238E27FC236}">
                  <a16:creationId xmlns:a16="http://schemas.microsoft.com/office/drawing/2014/main" id="{F8E0E698-62FE-42F8-97FE-EF8C9D011BE1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형: 비어 있음 52">
              <a:extLst>
                <a:ext uri="{FF2B5EF4-FFF2-40B4-BE49-F238E27FC236}">
                  <a16:creationId xmlns:a16="http://schemas.microsoft.com/office/drawing/2014/main" id="{9BA0524A-B363-4DFE-8349-891C69432E4B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곱하기 기호 53">
              <a:extLst>
                <a:ext uri="{FF2B5EF4-FFF2-40B4-BE49-F238E27FC236}">
                  <a16:creationId xmlns:a16="http://schemas.microsoft.com/office/drawing/2014/main" id="{3FCA2B52-B8F5-43DA-81EE-001012E8B61C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DDFEE9C-8B1E-4DF4-AEB3-B3CACEA9091E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A241CE-171B-45D8-8069-BE1983C896C7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75E0039-AF88-424B-B79F-D23BFDAE8EBD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F12D5AB-706F-43D4-A06E-4FEE70B2B5AA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B2D56F4-9D79-4C39-851F-FD3D7B57B52D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47A13FC-9467-4B25-B671-1DC2B0309BBD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C0DE214-8FB1-4DC1-86B7-08B73E408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62" name="화살표: 오른쪽 61">
              <a:extLst>
                <a:ext uri="{FF2B5EF4-FFF2-40B4-BE49-F238E27FC236}">
                  <a16:creationId xmlns:a16="http://schemas.microsoft.com/office/drawing/2014/main" id="{2BB3B8FE-A9B7-4360-AD04-A4C8859DF9F9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화살표: 오른쪽 62">
              <a:extLst>
                <a:ext uri="{FF2B5EF4-FFF2-40B4-BE49-F238E27FC236}">
                  <a16:creationId xmlns:a16="http://schemas.microsoft.com/office/drawing/2014/main" id="{4315C28C-6E47-4236-9D58-65F2F798AD8D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804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4760" y="620688"/>
            <a:ext cx="8657455" cy="5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ABDC75-CC72-4D62-A18A-1AF2B978D15E}"/>
              </a:ext>
            </a:extLst>
          </p:cNvPr>
          <p:cNvGrpSpPr/>
          <p:nvPr/>
        </p:nvGrpSpPr>
        <p:grpSpPr>
          <a:xfrm>
            <a:off x="-510947" y="-3570524"/>
            <a:ext cx="25503723" cy="15404961"/>
            <a:chOff x="434789" y="89646"/>
            <a:chExt cx="11090810" cy="6699149"/>
          </a:xfrm>
        </p:grpSpPr>
        <p:pic>
          <p:nvPicPr>
            <p:cNvPr id="66" name="그림 65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17781D4A-0C08-4ED2-84DF-106CCD56E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89" y="2393474"/>
              <a:ext cx="1209370" cy="1209369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058CD84-4C8A-4727-A105-E9DF6CC5E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2345693"/>
              <a:ext cx="590245" cy="590244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4DCB564C-493E-4916-8AB2-66BC178A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838" y="3088798"/>
              <a:ext cx="590245" cy="590244"/>
            </a:xfrm>
            <a:prstGeom prst="rect">
              <a:avLst/>
            </a:prstGeom>
          </p:spPr>
        </p:pic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870CA009-58AD-4037-B8B6-5AFDB0215C9B}"/>
                </a:ext>
              </a:extLst>
            </p:cNvPr>
            <p:cNvSpPr/>
            <p:nvPr/>
          </p:nvSpPr>
          <p:spPr>
            <a:xfrm>
              <a:off x="147165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444250FB-A110-492B-A610-7A5ECAC4D1EC}"/>
                </a:ext>
              </a:extLst>
            </p:cNvPr>
            <p:cNvSpPr/>
            <p:nvPr/>
          </p:nvSpPr>
          <p:spPr>
            <a:xfrm>
              <a:off x="3314965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E041491F-6F92-4486-8042-5BA2C424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2345693"/>
              <a:ext cx="590247" cy="590246"/>
            </a:xfrm>
            <a:prstGeom prst="rect">
              <a:avLst/>
            </a:prstGeom>
          </p:spPr>
        </p:pic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6A4A469B-396D-4FB4-A1D8-CE28801E3299}"/>
                </a:ext>
              </a:extLst>
            </p:cNvPr>
            <p:cNvSpPr/>
            <p:nvPr/>
          </p:nvSpPr>
          <p:spPr>
            <a:xfrm>
              <a:off x="5162584" y="280304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048963A-9561-4328-BD78-123A2EEBB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3706" y="3174521"/>
              <a:ext cx="590247" cy="590246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46A2C77-A764-4938-AC83-7DC24CF5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0196" y="3058482"/>
              <a:ext cx="479036" cy="479035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2FAE78A-8397-4679-B446-7D275429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462" y="2298224"/>
              <a:ext cx="542770" cy="542770"/>
            </a:xfrm>
            <a:prstGeom prst="rect">
              <a:avLst/>
            </a:prstGeom>
          </p:spPr>
        </p:pic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B5B7694C-02C7-4536-BC43-1019A40DFE7F}"/>
                </a:ext>
              </a:extLst>
            </p:cNvPr>
            <p:cNvSpPr/>
            <p:nvPr/>
          </p:nvSpPr>
          <p:spPr>
            <a:xfrm>
              <a:off x="7057482" y="2812420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37D21FD-E373-4F8E-BCB4-B6A2E86A5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000" y="247236"/>
              <a:ext cx="635092" cy="635091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2A18F3D2-938B-4CF2-AFB0-E7E2B661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7670" y="193438"/>
              <a:ext cx="688891" cy="68889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5E906FA-7A67-498E-9C0D-0C5A507B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7142" y="212094"/>
              <a:ext cx="780743" cy="780742"/>
            </a:xfrm>
            <a:prstGeom prst="rect">
              <a:avLst/>
            </a:prstGeom>
          </p:spPr>
        </p:pic>
        <p:sp>
          <p:nvSpPr>
            <p:cNvPr id="80" name="화살표: 위쪽/아래쪽 79">
              <a:extLst>
                <a:ext uri="{FF2B5EF4-FFF2-40B4-BE49-F238E27FC236}">
                  <a16:creationId xmlns:a16="http://schemas.microsoft.com/office/drawing/2014/main" id="{429781FC-19B3-47D5-BDF0-9947406AE028}"/>
                </a:ext>
              </a:extLst>
            </p:cNvPr>
            <p:cNvSpPr/>
            <p:nvPr/>
          </p:nvSpPr>
          <p:spPr>
            <a:xfrm>
              <a:off x="4377379" y="1200282"/>
              <a:ext cx="342899" cy="761386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3D52A840-E0DF-48F0-A46E-76B0C9F68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498" y="236404"/>
              <a:ext cx="780743" cy="780742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9E90B52B-7082-4B51-9270-1B0CE9727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343" y="2450776"/>
              <a:ext cx="1018871" cy="1018869"/>
            </a:xfrm>
            <a:prstGeom prst="rect">
              <a:avLst/>
            </a:prstGeom>
          </p:spPr>
        </p:pic>
        <p:sp>
          <p:nvSpPr>
            <p:cNvPr id="83" name="화살표: 위로 굽음 82">
              <a:extLst>
                <a:ext uri="{FF2B5EF4-FFF2-40B4-BE49-F238E27FC236}">
                  <a16:creationId xmlns:a16="http://schemas.microsoft.com/office/drawing/2014/main" id="{8C44D179-093D-4008-A563-9DD93B08D9EE}"/>
                </a:ext>
              </a:extLst>
            </p:cNvPr>
            <p:cNvSpPr/>
            <p:nvPr/>
          </p:nvSpPr>
          <p:spPr>
            <a:xfrm rot="5400000">
              <a:off x="3968652" y="4497557"/>
              <a:ext cx="2209659" cy="1202360"/>
            </a:xfrm>
            <a:prstGeom prst="bentUpArrow">
              <a:avLst>
                <a:gd name="adj1" fmla="val 17219"/>
                <a:gd name="adj2" fmla="val 25000"/>
                <a:gd name="adj3" fmla="val 327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E91DC49-9B8C-4D61-843A-F79DDCF3B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7909" y="5162614"/>
              <a:ext cx="547200" cy="547199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61644F53-BFDD-4BFA-9A74-35437F1F5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750" y="5859138"/>
              <a:ext cx="543599" cy="543599"/>
            </a:xfrm>
            <a:prstGeom prst="rect">
              <a:avLst/>
            </a:prstGeom>
          </p:spPr>
        </p:pic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7C608C3B-8FDD-4CF4-8608-031BC78609F3}"/>
                </a:ext>
              </a:extLst>
            </p:cNvPr>
            <p:cNvSpPr/>
            <p:nvPr/>
          </p:nvSpPr>
          <p:spPr>
            <a:xfrm>
              <a:off x="7068647" y="574419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643D4318-76E9-46B7-B9F4-2FAE967F6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352" y="5349704"/>
              <a:ext cx="1018871" cy="1018869"/>
            </a:xfrm>
            <a:prstGeom prst="rect">
              <a:avLst/>
            </a:prstGeom>
          </p:spPr>
        </p:pic>
        <p:pic>
          <p:nvPicPr>
            <p:cNvPr id="88" name="그림 87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B573F4BB-9204-41F1-93AE-3851BA7D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660" y="2406462"/>
              <a:ext cx="1209370" cy="1209369"/>
            </a:xfrm>
            <a:prstGeom prst="rect">
              <a:avLst/>
            </a:prstGeom>
          </p:spPr>
        </p:pic>
        <p:pic>
          <p:nvPicPr>
            <p:cNvPr id="89" name="그림 88" descr="텍스트, 모니터이(가) 표시된 사진&#10;&#10;자동 생성된 설명">
              <a:extLst>
                <a:ext uri="{FF2B5EF4-FFF2-40B4-BE49-F238E27FC236}">
                  <a16:creationId xmlns:a16="http://schemas.microsoft.com/office/drawing/2014/main" id="{68E7C21A-B501-4A22-B670-E3A62681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0374" y="5193368"/>
              <a:ext cx="1209370" cy="1209369"/>
            </a:xfrm>
            <a:prstGeom prst="rect">
              <a:avLst/>
            </a:prstGeom>
          </p:spPr>
        </p:pic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7D9E6517-A6F3-4983-A466-6B1EDD424796}"/>
                </a:ext>
              </a:extLst>
            </p:cNvPr>
            <p:cNvSpPr/>
            <p:nvPr/>
          </p:nvSpPr>
          <p:spPr>
            <a:xfrm>
              <a:off x="9140337" y="5813543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CBFE70F1-4CA8-4CEF-AF59-D7A2FC971C80}"/>
                </a:ext>
              </a:extLst>
            </p:cNvPr>
            <p:cNvSpPr/>
            <p:nvPr/>
          </p:nvSpPr>
          <p:spPr>
            <a:xfrm>
              <a:off x="9238443" y="2825407"/>
              <a:ext cx="590245" cy="3714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4FB618D8-FCA0-4F3A-B102-8C7FFC837A84}"/>
                </a:ext>
              </a:extLst>
            </p:cNvPr>
            <p:cNvSpPr/>
            <p:nvPr/>
          </p:nvSpPr>
          <p:spPr>
            <a:xfrm>
              <a:off x="8188905" y="1200284"/>
              <a:ext cx="342899" cy="906533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원형: 비어 있음 92">
              <a:extLst>
                <a:ext uri="{FF2B5EF4-FFF2-40B4-BE49-F238E27FC236}">
                  <a16:creationId xmlns:a16="http://schemas.microsoft.com/office/drawing/2014/main" id="{D185CD2B-DD21-4767-8991-91B056DAC682}"/>
                </a:ext>
              </a:extLst>
            </p:cNvPr>
            <p:cNvSpPr/>
            <p:nvPr/>
          </p:nvSpPr>
          <p:spPr>
            <a:xfrm>
              <a:off x="9970440" y="2456023"/>
              <a:ext cx="1159808" cy="1159806"/>
            </a:xfrm>
            <a:prstGeom prst="donut">
              <a:avLst>
                <a:gd name="adj" fmla="val 13406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곱하기 기호 93">
              <a:extLst>
                <a:ext uri="{FF2B5EF4-FFF2-40B4-BE49-F238E27FC236}">
                  <a16:creationId xmlns:a16="http://schemas.microsoft.com/office/drawing/2014/main" id="{C59E39DA-18F1-4BC3-AA8B-3DFDA8A2C909}"/>
                </a:ext>
              </a:extLst>
            </p:cNvPr>
            <p:cNvSpPr/>
            <p:nvPr/>
          </p:nvSpPr>
          <p:spPr>
            <a:xfrm>
              <a:off x="9575090" y="4838289"/>
              <a:ext cx="1950509" cy="1950506"/>
            </a:xfrm>
            <a:prstGeom prst="mathMultiply">
              <a:avLst>
                <a:gd name="adj1" fmla="val 1157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F706BE-3EE1-4599-83E7-22446BEBC6C9}"/>
                </a:ext>
              </a:extLst>
            </p:cNvPr>
            <p:cNvSpPr/>
            <p:nvPr/>
          </p:nvSpPr>
          <p:spPr>
            <a:xfrm>
              <a:off x="2150153" y="2165919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9C6BAD5-620A-4D98-8A2A-56D0862039DF}"/>
                </a:ext>
              </a:extLst>
            </p:cNvPr>
            <p:cNvSpPr/>
            <p:nvPr/>
          </p:nvSpPr>
          <p:spPr>
            <a:xfrm>
              <a:off x="4042323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2BBA51F-A5FE-44E2-9E4F-AD67C2004B19}"/>
                </a:ext>
              </a:extLst>
            </p:cNvPr>
            <p:cNvSpPr/>
            <p:nvPr/>
          </p:nvSpPr>
          <p:spPr>
            <a:xfrm>
              <a:off x="5797238" y="2133306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C8F2BD4-0A7B-482A-AF79-9A0A7963105D}"/>
                </a:ext>
              </a:extLst>
            </p:cNvPr>
            <p:cNvSpPr/>
            <p:nvPr/>
          </p:nvSpPr>
          <p:spPr>
            <a:xfrm>
              <a:off x="5804951" y="5035297"/>
              <a:ext cx="1013012" cy="17297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BE4FDF2-EC56-4D26-92D2-E02312394C26}"/>
                </a:ext>
              </a:extLst>
            </p:cNvPr>
            <p:cNvSpPr/>
            <p:nvPr/>
          </p:nvSpPr>
          <p:spPr>
            <a:xfrm>
              <a:off x="7258061" y="89646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70D4C2F-7230-45C2-B885-56AEAF26F004}"/>
                </a:ext>
              </a:extLst>
            </p:cNvPr>
            <p:cNvSpPr/>
            <p:nvPr/>
          </p:nvSpPr>
          <p:spPr>
            <a:xfrm>
              <a:off x="3474595" y="133260"/>
              <a:ext cx="2110060" cy="987032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39512B6-FEDF-4ABE-800B-55B597FEF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8634" y="4032235"/>
              <a:ext cx="708170" cy="708169"/>
            </a:xfrm>
            <a:prstGeom prst="rect">
              <a:avLst/>
            </a:prstGeom>
          </p:spPr>
        </p:pic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21071D6D-87AA-4B94-9498-3C0CCAF43719}"/>
                </a:ext>
              </a:extLst>
            </p:cNvPr>
            <p:cNvSpPr/>
            <p:nvPr/>
          </p:nvSpPr>
          <p:spPr>
            <a:xfrm rot="16200000">
              <a:off x="8071041" y="4898478"/>
              <a:ext cx="383583" cy="257171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화살표: 오른쪽 102">
              <a:extLst>
                <a:ext uri="{FF2B5EF4-FFF2-40B4-BE49-F238E27FC236}">
                  <a16:creationId xmlns:a16="http://schemas.microsoft.com/office/drawing/2014/main" id="{6DEF028F-70E2-4265-9736-01BA3C8EE9D7}"/>
                </a:ext>
              </a:extLst>
            </p:cNvPr>
            <p:cNvSpPr/>
            <p:nvPr/>
          </p:nvSpPr>
          <p:spPr>
            <a:xfrm rot="16200000">
              <a:off x="8068720" y="3616268"/>
              <a:ext cx="388215" cy="29097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429993-7DBC-4717-8515-FFD52675CBD6}"/>
              </a:ext>
            </a:extLst>
          </p:cNvPr>
          <p:cNvSpPr/>
          <p:nvPr/>
        </p:nvSpPr>
        <p:spPr>
          <a:xfrm>
            <a:off x="8883522" y="0"/>
            <a:ext cx="277741" cy="659735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259E8AE-ED95-4DC6-84A8-99E77E947CC1}"/>
              </a:ext>
            </a:extLst>
          </p:cNvPr>
          <p:cNvSpPr/>
          <p:nvPr/>
        </p:nvSpPr>
        <p:spPr>
          <a:xfrm>
            <a:off x="107504" y="6585910"/>
            <a:ext cx="9036497" cy="27209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9424" y="6546830"/>
            <a:ext cx="80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</a:rPr>
              <a:t>FRAMES (Face Recognition based Access Management Entrance System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algn="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A5F8F8E-F2DC-4433-9B29-600B4A9FB103}"/>
              </a:ext>
            </a:extLst>
          </p:cNvPr>
          <p:cNvSpPr/>
          <p:nvPr/>
        </p:nvSpPr>
        <p:spPr>
          <a:xfrm>
            <a:off x="7032219" y="620688"/>
            <a:ext cx="1859997" cy="5965222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69ED82C-1EEC-46EB-9994-D4E31AC8E1E5}"/>
              </a:ext>
            </a:extLst>
          </p:cNvPr>
          <p:cNvSpPr/>
          <p:nvPr/>
        </p:nvSpPr>
        <p:spPr>
          <a:xfrm>
            <a:off x="-17262" y="0"/>
            <a:ext cx="257581" cy="6858000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067B1C-B5C9-48F3-84B9-B4BDC9EA8B17}"/>
              </a:ext>
            </a:extLst>
          </p:cNvPr>
          <p:cNvSpPr/>
          <p:nvPr/>
        </p:nvSpPr>
        <p:spPr>
          <a:xfrm>
            <a:off x="234761" y="620688"/>
            <a:ext cx="1859997" cy="5967139"/>
          </a:xfrm>
          <a:prstGeom prst="rect">
            <a:avLst/>
          </a:prstGeom>
          <a:solidFill>
            <a:srgbClr val="D1D7D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CD9BBE-331E-4844-96AD-0CF76282AE5C}"/>
              </a:ext>
            </a:extLst>
          </p:cNvPr>
          <p:cNvSpPr/>
          <p:nvPr/>
        </p:nvSpPr>
        <p:spPr>
          <a:xfrm>
            <a:off x="0" y="0"/>
            <a:ext cx="9144001" cy="620688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411D9-75C6-4B9E-9452-03DAE117137F}"/>
              </a:ext>
            </a:extLst>
          </p:cNvPr>
          <p:cNvSpPr txBox="1"/>
          <p:nvPr/>
        </p:nvSpPr>
        <p:spPr>
          <a:xfrm>
            <a:off x="3297898" y="98209"/>
            <a:ext cx="2548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공통 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(2</a:t>
            </a:r>
            <a:r>
              <a: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en-US" altLang="ko-KR" sz="20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699F9-5969-4910-B9BC-F4C01E766EB8}"/>
              </a:ext>
            </a:extLst>
          </p:cNvPr>
          <p:cNvSpPr/>
          <p:nvPr/>
        </p:nvSpPr>
        <p:spPr>
          <a:xfrm>
            <a:off x="395536" y="5865996"/>
            <a:ext cx="8352928" cy="587340"/>
          </a:xfrm>
          <a:prstGeom prst="rect">
            <a:avLst/>
          </a:prstGeom>
          <a:solidFill>
            <a:schemeClr val="dk1">
              <a:alpha val="9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유저는 정면의 카메라를 응시합니다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52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1509</Words>
  <Application>Microsoft Office PowerPoint</Application>
  <PresentationFormat>화면 슬라이드 쇼(4:3)</PresentationFormat>
  <Paragraphs>284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HY헤드라인M</vt:lpstr>
      <vt:lpstr>Noto Sans Symbols</vt:lpstr>
      <vt:lpstr>Gulim</vt:lpstr>
      <vt:lpstr>나눔바른고딕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성욱 조</cp:lastModifiedBy>
  <cp:revision>61</cp:revision>
  <dcterms:created xsi:type="dcterms:W3CDTF">2016-11-03T20:47:04Z</dcterms:created>
  <dcterms:modified xsi:type="dcterms:W3CDTF">2021-01-02T15:24:28Z</dcterms:modified>
</cp:coreProperties>
</file>